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9" r:id="rId6"/>
    <p:sldId id="270" r:id="rId7"/>
    <p:sldId id="273" r:id="rId8"/>
    <p:sldId id="275" r:id="rId9"/>
    <p:sldId id="277" r:id="rId10"/>
    <p:sldId id="278" r:id="rId11"/>
    <p:sldId id="280" r:id="rId12"/>
    <p:sldId id="282" r:id="rId13"/>
    <p:sldId id="2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0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1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7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0864-F1EA-4A8B-8A09-08B71589B772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B33B-0BD1-4942-A169-78B2F7F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693" y="1256103"/>
            <a:ext cx="602203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20-2 Entropy in the Real World: Engines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3693" y="2314805"/>
            <a:ext cx="11661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Engine: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heat engine, or more simply,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engine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is a device that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extracts energy from its environment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form of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useful work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At 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of every engine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substance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693" y="3879799"/>
            <a:ext cx="113446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Carnot Engine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Although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ideal gas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exist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any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gas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approaches ideal behavior if its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is low enough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Similarly, we can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real engines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analyzing the behavior of an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engine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“An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engine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all processes are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reversible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wasteful energy transfers occur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due to, say, friction and turbulence”.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4125" y="-27225"/>
            <a:ext cx="3825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Lesson 9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7AAEF7-2165-4361-9A4E-2F2CCE8C5FF5}"/>
              </a:ext>
            </a:extLst>
          </p:cNvPr>
          <p:cNvSpPr/>
          <p:nvPr/>
        </p:nvSpPr>
        <p:spPr>
          <a:xfrm>
            <a:off x="2140225" y="429773"/>
            <a:ext cx="7911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 </a:t>
            </a:r>
            <a:r>
              <a:rPr lang="en-US" sz="20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and the second law of thermodynamics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49297" y="64563"/>
            <a:ext cx="11357112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marR="12446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23. A Carnot engine whose low-temperature reservoir is at 17 </a:t>
            </a:r>
            <a:r>
              <a:rPr lang="en-US" sz="2000" b="1" baseline="300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 has an efficiency of 40%. By how much should the temperature of the high-temperature reservoir be increased to increase the efficiency to 50%?</a:t>
            </a:r>
            <a:endParaRPr lang="en-US" sz="20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2189" y="1659380"/>
                <a:ext cx="2350002" cy="622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i="0" dirty="0">
                    <a:latin typeface="+mj-lt"/>
                  </a:rPr>
                  <a:t>Given,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𝟐𝟗𝟎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9" y="1659380"/>
                <a:ext cx="2350002" cy="622543"/>
              </a:xfrm>
              <a:prstGeom prst="rect">
                <a:avLst/>
              </a:prstGeom>
              <a:blipFill rotWithShape="0">
                <a:blip r:embed="rId2"/>
                <a:stretch>
                  <a:fillRect l="-6477" t="-12745" r="-129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2189" y="2456240"/>
                <a:ext cx="34852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𝑰𝒏𝒊𝒕𝒊𝒂𝒍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𝒆𝒇𝒇𝒊𝒄𝒊𝒆𝒏𝒄𝒚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9" y="2456240"/>
                <a:ext cx="348524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399" r="-1399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2189" y="2938334"/>
                <a:ext cx="33345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𝑭𝒊𝒏𝒂𝒍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𝒆𝒇𝒇𝒊𝒄𝒊𝒆𝒏𝒄𝒚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9" y="2938334"/>
                <a:ext cx="333456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463" r="-164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2189" y="3420428"/>
                <a:ext cx="9010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89" y="3420428"/>
                <a:ext cx="90101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6081" r="-6757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2008" y="3828940"/>
                <a:ext cx="5409127" cy="1026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For the initial </a:t>
                </a:r>
                <a:r>
                  <a:rPr lang="en-US" sz="2000" b="1" dirty="0" smtClean="0"/>
                  <a:t>state,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8" y="3828940"/>
                <a:ext cx="5409127" cy="1026628"/>
              </a:xfrm>
              <a:prstGeom prst="rect">
                <a:avLst/>
              </a:prstGeom>
              <a:blipFill rotWithShape="0">
                <a:blip r:embed="rId6"/>
                <a:stretch>
                  <a:fillRect l="-1240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35907" y="4818757"/>
                <a:ext cx="2000676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07" y="4818757"/>
                <a:ext cx="2000676" cy="6265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6F2728A-F26D-41DD-B922-517CCE9EAD40}"/>
              </a:ext>
            </a:extLst>
          </p:cNvPr>
          <p:cNvSpPr/>
          <p:nvPr/>
        </p:nvSpPr>
        <p:spPr>
          <a:xfrm>
            <a:off x="48650" y="1229666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11620" y="5445275"/>
                <a:ext cx="2207271" cy="718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20" y="5445275"/>
                <a:ext cx="2207271" cy="7188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4130" y="6329630"/>
                <a:ext cx="20480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𝟒𝟖𝟑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0" y="6329630"/>
                <a:ext cx="2048061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786" r="-238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436928" y="1678895"/>
                <a:ext cx="2425522" cy="1026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>
                    <a:solidFill>
                      <a:prstClr val="black"/>
                    </a:solidFill>
                  </a:rPr>
                  <a:t>For the final state,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28" y="1678895"/>
                <a:ext cx="2425522" cy="1026628"/>
              </a:xfrm>
              <a:prstGeom prst="rect">
                <a:avLst/>
              </a:prstGeom>
              <a:blipFill rotWithShape="0">
                <a:blip r:embed="rId10"/>
                <a:stretch>
                  <a:fillRect l="-2764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4418464" y="2802132"/>
                <a:ext cx="2185342" cy="735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464" y="2802132"/>
                <a:ext cx="2185342" cy="73539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425623" y="3652881"/>
                <a:ext cx="2207271" cy="735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623" y="3652881"/>
                <a:ext cx="2207271" cy="73539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436928" y="4564334"/>
                <a:ext cx="16446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28" y="4564334"/>
                <a:ext cx="1644617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2222" r="-29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6985409" y="1908689"/>
            <a:ext cx="0" cy="3245476"/>
          </a:xfrm>
          <a:prstGeom prst="lin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226370" y="1723285"/>
                <a:ext cx="48424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So the increased temperature of the high temperature reservoir,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70" y="1723285"/>
                <a:ext cx="4842456" cy="1015663"/>
              </a:xfrm>
              <a:prstGeom prst="rect">
                <a:avLst/>
              </a:prstGeom>
              <a:blipFill rotWithShape="0">
                <a:blip r:embed="rId14"/>
                <a:stretch>
                  <a:fillRect l="-1258" t="-3614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944064" y="3163479"/>
                <a:ext cx="24193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𝟓𝟖𝟎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𝟒𝟖𝟑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64" y="3163479"/>
                <a:ext cx="2419317" cy="307777"/>
              </a:xfrm>
              <a:prstGeom prst="rect">
                <a:avLst/>
              </a:prstGeom>
              <a:blipFill rotWithShape="0">
                <a:blip r:embed="rId15"/>
                <a:stretch>
                  <a:fillRect l="-756" t="-2000" r="-201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944064" y="3741898"/>
                <a:ext cx="12858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𝟗𝟔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64" y="3741898"/>
                <a:ext cx="1285801" cy="307777"/>
              </a:xfrm>
              <a:prstGeom prst="rect">
                <a:avLst/>
              </a:prstGeom>
              <a:blipFill rotWithShape="0">
                <a:blip r:embed="rId16"/>
                <a:stretch>
                  <a:fillRect l="-1422" r="-4265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5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40" y="395817"/>
            <a:ext cx="10818254" cy="77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marR="12446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24. A Carnot engine absorbs 52 kJ as heat and exhausts 36 kJ as heat in each cycle. Calculate (a) the engine’s efficiency and (b) the work done per cycle in kilojoules.</a:t>
            </a:r>
            <a:endParaRPr lang="en-US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9010" y="1621553"/>
                <a:ext cx="3464417" cy="714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Given,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𝑲𝑱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0" y="1621553"/>
                <a:ext cx="3464417" cy="714876"/>
              </a:xfrm>
              <a:prstGeom prst="rect">
                <a:avLst/>
              </a:prstGeom>
              <a:blipFill rotWithShape="0">
                <a:blip r:embed="rId2"/>
                <a:stretch>
                  <a:fillRect l="-1757" t="-4274"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37627" y="2464413"/>
                <a:ext cx="3245504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𝑲𝑱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27" y="2464413"/>
                <a:ext cx="3245504" cy="407099"/>
              </a:xfrm>
              <a:prstGeom prst="rect">
                <a:avLst/>
              </a:prstGeom>
              <a:blipFill rotWithShape="0"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42664" y="3189347"/>
                <a:ext cx="1038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64" y="3189347"/>
                <a:ext cx="1038554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588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6140" y="3693837"/>
                <a:ext cx="3206841" cy="10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 smtClean="0">
                    <a:solidFill>
                      <a:srgbClr val="FF0000"/>
                    </a:solidFill>
                    <a:latin typeface="Calibri Light" panose="020F0302020204030204"/>
                  </a:rPr>
                  <a:t>We know,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40" y="3693837"/>
                <a:ext cx="3206841" cy="1091646"/>
              </a:xfrm>
              <a:prstGeom prst="rect">
                <a:avLst/>
              </a:prstGeom>
              <a:blipFill rotWithShape="0">
                <a:blip r:embed="rId5"/>
                <a:stretch>
                  <a:fillRect l="-1898" t="-3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31695" y="4854532"/>
                <a:ext cx="3281732" cy="797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𝟑𝟔</m:t>
                              </m:r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𝟓𝟐</m:t>
                              </m:r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95" y="4854532"/>
                <a:ext cx="3281732" cy="7979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1695" y="5835114"/>
                <a:ext cx="13162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95" y="5835114"/>
                <a:ext cx="131625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89" r="-463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EEC1642-F0BD-4A1D-8BFB-4CFCC4DE97D0}"/>
              </a:ext>
            </a:extLst>
          </p:cNvPr>
          <p:cNvSpPr/>
          <p:nvPr/>
        </p:nvSpPr>
        <p:spPr>
          <a:xfrm>
            <a:off x="216140" y="1260990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874584" y="2125999"/>
                <a:ext cx="157395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584" y="2125999"/>
                <a:ext cx="157395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181054" y="2898126"/>
                <a:ext cx="230826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We know</a:t>
                </a:r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054" y="2898126"/>
                <a:ext cx="2308261" cy="738664"/>
              </a:xfrm>
              <a:prstGeom prst="rect">
                <a:avLst/>
              </a:prstGeom>
              <a:blipFill rotWithShape="0">
                <a:blip r:embed="rId9"/>
                <a:stretch>
                  <a:fillRect l="-8179" t="-1229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524738" y="4239660"/>
                <a:ext cx="19645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𝑲𝑱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𝑲𝑱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38" y="4239660"/>
                <a:ext cx="19645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929" r="-371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661562" y="5059829"/>
                <a:ext cx="989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𝑲𝑱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562" y="5059829"/>
                <a:ext cx="989758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3086" r="-802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24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49" y="1263345"/>
            <a:ext cx="367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20-2 No Perfect Engines: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038" y="1193233"/>
            <a:ext cx="4156396" cy="33390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1E27D72-9163-488E-936E-FB4FDCF1F1E3}"/>
              </a:ext>
            </a:extLst>
          </p:cNvPr>
          <p:cNvSpPr/>
          <p:nvPr/>
        </p:nvSpPr>
        <p:spPr>
          <a:xfrm>
            <a:off x="335787" y="1960772"/>
            <a:ext cx="76782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continually try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engine efficiency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 the energy Q</a:t>
            </a:r>
            <a:r>
              <a:rPr lang="en-US" sz="20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that is “thrown away” during each cycle. The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inventor’s dream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produce the perfect engine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diagrammed in Fig, in which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reduced to zero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converted completely into work.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8BE48B-2A21-4418-A4AE-B1A536DBAC1F}"/>
              </a:ext>
            </a:extLst>
          </p:cNvPr>
          <p:cNvSpPr/>
          <p:nvPr/>
        </p:nvSpPr>
        <p:spPr>
          <a:xfrm>
            <a:off x="284694" y="3675945"/>
            <a:ext cx="778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Also, a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 engine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only a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impossible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DE22BE61-BAA9-48C1-8116-E108672E2768}"/>
                  </a:ext>
                </a:extLst>
              </p:cNvPr>
              <p:cNvSpPr/>
              <p:nvPr/>
            </p:nvSpPr>
            <p:spPr>
              <a:xfrm>
                <a:off x="562872" y="4185726"/>
                <a:ext cx="5299474" cy="693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= 1 = 100%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22BE61-BAA9-48C1-8116-E108672E2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72" y="4185726"/>
                <a:ext cx="5299474" cy="693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2C7B459-E6B0-4A80-9A6F-656723E66C23}"/>
              </a:ext>
            </a:extLst>
          </p:cNvPr>
          <p:cNvSpPr/>
          <p:nvPr/>
        </p:nvSpPr>
        <p:spPr>
          <a:xfrm>
            <a:off x="330849" y="4975620"/>
            <a:ext cx="110629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Instead, experience gives the following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version of the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law of thermodynamics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which says in short,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no perfect engines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B92596C-6FEA-4D96-8C46-F354770731E1}"/>
              </a:ext>
            </a:extLst>
          </p:cNvPr>
          <p:cNvSpPr/>
          <p:nvPr/>
        </p:nvSpPr>
        <p:spPr>
          <a:xfrm>
            <a:off x="335787" y="5866813"/>
            <a:ext cx="105089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 series of processes is possible whose sole result is the transfer of energy as heat from a thermal reservoir and the complete conversion of this energy to work”.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57AAEF7-2165-4361-9A4E-2F2CCE8C5FF5}"/>
              </a:ext>
            </a:extLst>
          </p:cNvPr>
          <p:cNvSpPr/>
          <p:nvPr/>
        </p:nvSpPr>
        <p:spPr>
          <a:xfrm>
            <a:off x="2444681" y="113222"/>
            <a:ext cx="7911547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 </a:t>
            </a:r>
            <a:r>
              <a:rPr lang="en-US" sz="20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and the second law of thermodynamics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5249" y="0"/>
            <a:ext cx="1090511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25. A Carnot engine has an efficiency of 22.0%. It operates between constant-temperature reservoirs differing in temperature by 75.0 C</a:t>
            </a:r>
            <a:r>
              <a:rPr lang="en-US" sz="2000" b="1" baseline="300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What is the temperature of the (a) lower-temperature and (b) higher-temperature reservoir?</a:t>
            </a:r>
            <a:endParaRPr lang="en-US" sz="20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197" y="1387122"/>
                <a:ext cx="73924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Given, </a:t>
                </a:r>
              </a:p>
              <a:p>
                <a:r>
                  <a:rPr lang="en-US" sz="2400" b="1" dirty="0"/>
                  <a:t>Efficiency,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%=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𝟐𝟐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" y="1387122"/>
                <a:ext cx="7392473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23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2195960"/>
                <a:ext cx="698034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Difference in temperature,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𝟕𝟓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95960"/>
                <a:ext cx="6980349" cy="470000"/>
              </a:xfrm>
              <a:prstGeom prst="rect">
                <a:avLst/>
              </a:prstGeom>
              <a:blipFill rotWithShape="0">
                <a:blip r:embed="rId3"/>
                <a:stretch>
                  <a:fillRect l="-1310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3366597"/>
                <a:ext cx="1635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66597"/>
                <a:ext cx="163561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3864" y="3963635"/>
                <a:ext cx="1918952" cy="1490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know,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4" y="3963635"/>
                <a:ext cx="1918952" cy="1490536"/>
              </a:xfrm>
              <a:prstGeom prst="rect">
                <a:avLst/>
              </a:prstGeom>
              <a:blipFill rotWithShape="0">
                <a:blip r:embed="rId5"/>
                <a:stretch>
                  <a:fillRect l="-5096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-45077" y="5046276"/>
                <a:ext cx="3219718" cy="8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𝟕𝟓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077" y="5046276"/>
                <a:ext cx="3219718" cy="8442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74641" y="5211430"/>
                <a:ext cx="26401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641" y="5211430"/>
                <a:ext cx="2640169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155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06175421-479B-4A64-9CA8-083CC034218F}"/>
                  </a:ext>
                </a:extLst>
              </p:cNvPr>
              <p:cNvSpPr txBox="1"/>
              <p:nvPr/>
            </p:nvSpPr>
            <p:spPr>
              <a:xfrm>
                <a:off x="444321" y="2761224"/>
                <a:ext cx="698034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𝟐𝟕𝟑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𝟐𝟕𝟑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6175421-479B-4A64-9CA8-083CC0342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1" y="2761224"/>
                <a:ext cx="6980349" cy="470000"/>
              </a:xfrm>
              <a:prstGeom prst="rect">
                <a:avLst/>
              </a:prstGeom>
              <a:blipFill rotWithShape="0">
                <a:blip r:embed="rId8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-82643" y="5895924"/>
                <a:ext cx="3436518" cy="854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𝟕𝟓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𝟕𝟓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643" y="5895924"/>
                <a:ext cx="3436518" cy="8541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891164" y="1247988"/>
                <a:ext cx="2738698" cy="854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𝟕𝟓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𝟕𝟓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64" y="1247988"/>
                <a:ext cx="2738698" cy="85414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870443" y="2142899"/>
                <a:ext cx="3363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443" y="2142899"/>
                <a:ext cx="3363870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396409" y="2730812"/>
                <a:ext cx="3837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𝟐𝟔𝟔</m:t>
                      </m:r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409" y="2730812"/>
                <a:ext cx="3837904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7505211" y="3603159"/>
            <a:ext cx="3975636" cy="2673595"/>
            <a:chOff x="7505211" y="3603159"/>
            <a:chExt cx="3975636" cy="2673595"/>
          </a:xfrm>
        </p:grpSpPr>
        <p:sp>
          <p:nvSpPr>
            <p:cNvPr id="19" name="Rectangle 18"/>
            <p:cNvSpPr/>
            <p:nvPr/>
          </p:nvSpPr>
          <p:spPr>
            <a:xfrm>
              <a:off x="7505211" y="3603159"/>
              <a:ext cx="3975636" cy="2673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7989468" y="5269573"/>
                  <a:ext cx="21321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r>
                          <a:rPr lang="en-US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𝟑𝟒𝟏</m:t>
                        </m:r>
                        <m:r>
                          <a:rPr lang="en-US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oMath>
                    </m:oMathPara>
                  </a14:m>
                  <a:endParaRPr lang="en-US" sz="2400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9468" y="5269573"/>
                  <a:ext cx="2132187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814730" y="3756696"/>
                  <a:ext cx="14725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730" y="3756696"/>
                  <a:ext cx="147258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4132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/>
                <p:cNvSpPr/>
                <p:nvPr/>
              </p:nvSpPr>
              <p:spPr>
                <a:xfrm>
                  <a:off x="7870443" y="4258727"/>
                  <a:ext cx="2881623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:r>
                    <a:rPr lang="en-US" sz="2400" b="1" dirty="0">
                      <a:solidFill>
                        <a:prstClr val="black"/>
                      </a:solidFill>
                    </a:rPr>
                    <a:t>We have,</a:t>
                  </a:r>
                </a:p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oMath>
                    </m:oMathPara>
                  </a14:m>
                  <a:endParaRPr lang="en-US" sz="2400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443" y="4258727"/>
                  <a:ext cx="2881623" cy="83099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171" t="-5882" b="-7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3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656" y="329528"/>
            <a:ext cx="1003087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lvl="0">
              <a:lnSpc>
                <a:spcPct val="115000"/>
              </a:lnSpc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27. A Carnot engine operates between 235 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 and 115 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 absorbing 6.30x10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J per cycle at the higher temperature. (a) What is the efficiency of the engine? (b) How much work per cycle is this engine capable of performing?</a:t>
            </a: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54743" y="1590267"/>
                <a:ext cx="3013656" cy="714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Given,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𝟐𝟑𝟓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𝟓𝟎𝟖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43" y="1590267"/>
                <a:ext cx="3013656" cy="714876"/>
              </a:xfrm>
              <a:prstGeom prst="rect">
                <a:avLst/>
              </a:prstGeom>
              <a:blipFill rotWithShape="0">
                <a:blip r:embed="rId2"/>
                <a:stretch>
                  <a:fillRect l="-2024" t="-5128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67983" y="2410020"/>
                <a:ext cx="3168203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𝟏𝟏𝟓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𝟑𝟖𝟖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83" y="2410020"/>
                <a:ext cx="3168203" cy="407099"/>
              </a:xfrm>
              <a:prstGeom prst="rect">
                <a:avLst/>
              </a:prstGeom>
              <a:blipFill rotWithShape="0"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60537" y="2964699"/>
                <a:ext cx="2032543" cy="313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537" y="2964699"/>
                <a:ext cx="2032543" cy="313932"/>
              </a:xfrm>
              <a:prstGeom prst="rect">
                <a:avLst/>
              </a:prstGeom>
              <a:blipFill rotWithShape="0">
                <a:blip r:embed="rId4"/>
                <a:stretch>
                  <a:fillRect l="-3904" t="-1923" r="-3904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82150" y="3607143"/>
                <a:ext cx="10946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150" y="3607143"/>
                <a:ext cx="1094659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502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09290" y="4087256"/>
                <a:ext cx="3037691" cy="9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i="0" dirty="0">
                    <a:latin typeface="+mj-lt"/>
                  </a:rPr>
                  <a:t>We know,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90" y="4087256"/>
                <a:ext cx="3037691" cy="999313"/>
              </a:xfrm>
              <a:prstGeom prst="rect">
                <a:avLst/>
              </a:prstGeom>
              <a:blipFill rotWithShape="0">
                <a:blip r:embed="rId6"/>
                <a:stretch>
                  <a:fillRect l="-5221" t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74015" y="5061813"/>
                <a:ext cx="2708242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𝟑𝟖𝟖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𝟓𝟎𝟖</m:t>
                              </m:r>
                            </m:den>
                          </m:f>
                        </m:e>
                      </m:d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15" y="5061813"/>
                <a:ext cx="2708242" cy="7838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67983" y="5900918"/>
                <a:ext cx="12601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83" y="5900918"/>
                <a:ext cx="1260153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449" r="-483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16603" y="2439612"/>
                <a:ext cx="402321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𝒘𝒐𝒓𝒌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𝒅𝒐𝒏𝒆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𝒑𝒆𝒓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𝒄𝒚𝒄𝒍𝒆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03" y="2439612"/>
                <a:ext cx="4023217" cy="615553"/>
              </a:xfrm>
              <a:prstGeom prst="rect">
                <a:avLst/>
              </a:prstGeom>
              <a:blipFill rotWithShape="0">
                <a:blip r:embed="rId9"/>
                <a:stretch>
                  <a:fillRect t="-990" r="-606"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379511" y="2668391"/>
                <a:ext cx="1316771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511" y="2668391"/>
                <a:ext cx="1316771" cy="62651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295299" y="3499520"/>
                <a:ext cx="2955424" cy="313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% ×(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299" y="3499520"/>
                <a:ext cx="2955424" cy="313932"/>
              </a:xfrm>
              <a:prstGeom prst="rect">
                <a:avLst/>
              </a:prstGeom>
              <a:blipFill rotWithShape="0">
                <a:blip r:embed="rId11"/>
                <a:stretch>
                  <a:fillRect l="-619" t="-3846" r="-2887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295299" y="4292410"/>
                <a:ext cx="1769523" cy="313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299" y="4292410"/>
                <a:ext cx="1769523" cy="313932"/>
              </a:xfrm>
              <a:prstGeom prst="rect">
                <a:avLst/>
              </a:prstGeom>
              <a:blipFill rotWithShape="0">
                <a:blip r:embed="rId12"/>
                <a:stretch>
                  <a:fillRect l="-1379" t="-3846" r="-4483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04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688" y="56138"/>
            <a:ext cx="652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diagram of a Carnot Engine: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C3C7094-0E56-463C-A63C-D0283C23623F}"/>
              </a:ext>
            </a:extLst>
          </p:cNvPr>
          <p:cNvSpPr/>
          <p:nvPr/>
        </p:nvSpPr>
        <p:spPr>
          <a:xfrm>
            <a:off x="307133" y="566678"/>
            <a:ext cx="790002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shall focus on a particular ideal engine called a Carnot engine after the French scientist and engineer N. L.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(pronounced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-no”),who first proposed the engine’s concept in 1824.This ideal engine turns out to be the best (in principle) at using energy as heat to do useful work. Surprisingly,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Carnot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was able to analyze the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of this engine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before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law of thermodynamics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of entropy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had been discovered.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8FCAD6-1FF5-4581-966B-8294CB14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55" y="31382"/>
            <a:ext cx="3896139" cy="3397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id="{D3C01803-61BB-4F6E-8ED9-BCF18245134D}"/>
                  </a:ext>
                </a:extLst>
              </p:cNvPr>
              <p:cNvSpPr/>
              <p:nvPr/>
            </p:nvSpPr>
            <p:spPr>
              <a:xfrm>
                <a:off x="307133" y="2813447"/>
                <a:ext cx="1132827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𝐩𝐕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plot of the Carnot cycle:</a:t>
                </a:r>
              </a:p>
              <a:p>
                <a:pPr lvl="0"/>
                <a:endParaRPr lang="en-US" sz="20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we place the cylinder in contact with the high temperature reservoir at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heat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transferred to the working substance from this reservoir as the gas undergoes an isothermal expansion from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lvl="0" algn="just"/>
                <a:endPara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Similarly, with the working substance in contact with the low-temperature reservoir at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heat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transferred from the working substance to the low-temperature reservoir as the gas undergoes an isothermal compression from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volume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. </a:t>
                </a:r>
              </a:p>
              <a:p>
                <a:pPr lvl="0" algn="just"/>
                <a:endPara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just"/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Thus the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heat transfers to or from the working substance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only during the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isothermal processes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C01803-61BB-4F6E-8ED9-BCF182451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3" y="2813447"/>
                <a:ext cx="11328276" cy="3785652"/>
              </a:xfrm>
              <a:prstGeom prst="rect">
                <a:avLst/>
              </a:prstGeom>
              <a:blipFill>
                <a:blip r:embed="rId3"/>
                <a:stretch>
                  <a:fillRect l="-538" t="-805" r="-538" b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2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85910B29-476F-4409-89E0-56CFB753D710}"/>
              </a:ext>
            </a:extLst>
          </p:cNvPr>
          <p:cNvSpPr/>
          <p:nvPr/>
        </p:nvSpPr>
        <p:spPr>
          <a:xfrm>
            <a:off x="0" y="62893"/>
            <a:ext cx="7686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Isothermal expansion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constant T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a to b states: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0F66871D-4407-401F-8C87-08D753ECD34F}"/>
              </a:ext>
            </a:extLst>
          </p:cNvPr>
          <p:cNvGrpSpPr/>
          <p:nvPr/>
        </p:nvGrpSpPr>
        <p:grpSpPr>
          <a:xfrm>
            <a:off x="42005" y="531034"/>
            <a:ext cx="5313521" cy="2700750"/>
            <a:chOff x="6560820" y="454590"/>
            <a:chExt cx="5631180" cy="5851747"/>
          </a:xfrm>
        </p:grpSpPr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5E9BE044-F336-4943-ABEE-9BDB5E98CE79}"/>
                </a:ext>
              </a:extLst>
            </p:cNvPr>
            <p:cNvGrpSpPr/>
            <p:nvPr/>
          </p:nvGrpSpPr>
          <p:grpSpPr>
            <a:xfrm>
              <a:off x="7022494" y="454590"/>
              <a:ext cx="5169506" cy="5851747"/>
              <a:chOff x="7022494" y="454590"/>
              <a:chExt cx="5169506" cy="585174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="" xmlns:a16="http://schemas.microsoft.com/office/drawing/2014/main" id="{94F852EF-3536-4906-81BE-A00016247B44}"/>
                  </a:ext>
                </a:extLst>
              </p:cNvPr>
              <p:cNvGrpSpPr/>
              <p:nvPr/>
            </p:nvGrpSpPr>
            <p:grpSpPr>
              <a:xfrm>
                <a:off x="7022494" y="454590"/>
                <a:ext cx="5169506" cy="5720921"/>
                <a:chOff x="3126355" y="560608"/>
                <a:chExt cx="5169506" cy="5720921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="" xmlns:a16="http://schemas.microsoft.com/office/drawing/2014/main" id="{CAECD723-F360-4B9A-9548-EB2212047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26355" y="560608"/>
                  <a:ext cx="5169506" cy="5720921"/>
                </a:xfrm>
                <a:prstGeom prst="rect">
                  <a:avLst/>
                </a:prstGeom>
              </p:spPr>
            </p:pic>
            <p:cxnSp>
              <p:nvCxnSpPr>
                <p:cNvPr id="6" name="Straight Connector 5">
                  <a:extLst>
                    <a:ext uri="{FF2B5EF4-FFF2-40B4-BE49-F238E27FC236}">
                      <a16:creationId xmlns="" xmlns:a16="http://schemas.microsoft.com/office/drawing/2014/main" id="{A12619B0-5BC7-453C-999C-7B58C3E33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2974" y="1258957"/>
                  <a:ext cx="0" cy="3631095"/>
                </a:xfrm>
                <a:prstGeom prst="line">
                  <a:avLst/>
                </a:prstGeom>
                <a:ln w="2540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="" xmlns:a16="http://schemas.microsoft.com/office/drawing/2014/main" id="{F4FA33C8-752A-4E17-AB07-81016192A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060" y="3310494"/>
                  <a:ext cx="0" cy="1579558"/>
                </a:xfrm>
                <a:prstGeom prst="line">
                  <a:avLst/>
                </a:prstGeom>
                <a:ln w="2540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="" xmlns:a16="http://schemas.microsoft.com/office/drawing/2014/main" id="{A7200768-65D7-4CB7-A008-94DCA3D0F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12974" y="2937700"/>
                  <a:ext cx="886264" cy="74558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="" xmlns:a16="http://schemas.microsoft.com/office/drawing/2014/main" id="{14DEE6E5-86B3-43A6-8BA0-7ECCDCFBD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12976" y="3074504"/>
                  <a:ext cx="1073424" cy="98157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5C19FA4D-7861-48F8-9E08-CD32ED427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12974" y="3341050"/>
                  <a:ext cx="1334086" cy="1174679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="" xmlns:a16="http://schemas.microsoft.com/office/drawing/2014/main" id="{5F3BFA03-3FFA-4E93-AA59-7C7D00CE5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12972" y="2207390"/>
                  <a:ext cx="403478" cy="361047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="" xmlns:a16="http://schemas.microsoft.com/office/drawing/2014/main" id="{C7C115CB-16C4-466B-81E7-F6FBED86F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12972" y="2637183"/>
                  <a:ext cx="650889" cy="563217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B092A6B8-583C-4866-A8AB-802E41E50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95086" y="3820092"/>
                  <a:ext cx="1316022" cy="106843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F66D0967-9B5E-4A8A-BBED-15F8DD47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18425" y="4192886"/>
                  <a:ext cx="810572" cy="695637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7C610813-60DB-4DBC-8E76-5F89BC2CD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00006" y="4525680"/>
                  <a:ext cx="375884" cy="35289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1821428F-C415-4FC1-895C-07534ED30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90801" y="1964255"/>
                  <a:ext cx="289760" cy="13881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Rectangle 49">
                <a:extLst>
                  <a:ext uri="{FF2B5EF4-FFF2-40B4-BE49-F238E27FC236}">
                    <a16:creationId xmlns="" xmlns:a16="http://schemas.microsoft.com/office/drawing/2014/main" id="{0271D5D8-9AB3-4729-B861-C2A63BEDE848}"/>
                  </a:ext>
                </a:extLst>
              </p:cNvPr>
              <p:cNvSpPr/>
              <p:nvPr/>
            </p:nvSpPr>
            <p:spPr>
              <a:xfrm>
                <a:off x="8132161" y="4772552"/>
                <a:ext cx="492097" cy="1533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2400" baseline="-250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="" xmlns:a16="http://schemas.microsoft.com/office/drawing/2014/main" id="{0F246C28-B5BB-4436-940E-CF57DB1EC0AD}"/>
                  </a:ext>
                </a:extLst>
              </p:cNvPr>
              <p:cNvSpPr/>
              <p:nvPr/>
            </p:nvSpPr>
            <p:spPr>
              <a:xfrm>
                <a:off x="9435831" y="4872167"/>
                <a:ext cx="503664" cy="461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2400" baseline="-25000" dirty="0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CD5CD321-C773-4FF9-AD25-4C467511219F}"/>
                </a:ext>
              </a:extLst>
            </p:cNvPr>
            <p:cNvSpPr/>
            <p:nvPr/>
          </p:nvSpPr>
          <p:spPr>
            <a:xfrm>
              <a:off x="6970561" y="564644"/>
              <a:ext cx="503664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2400" baseline="-250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1FC0B252-64DF-4619-8B96-2A545C29F4C7}"/>
                </a:ext>
              </a:extLst>
            </p:cNvPr>
            <p:cNvSpPr/>
            <p:nvPr/>
          </p:nvSpPr>
          <p:spPr>
            <a:xfrm>
              <a:off x="6560820" y="2553492"/>
              <a:ext cx="503664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2400" baseline="-25000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1042DFB0-E294-4BF7-93CC-234CEC069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226" y="3198167"/>
              <a:ext cx="2160469" cy="36865"/>
            </a:xfrm>
            <a:prstGeom prst="line">
              <a:avLst/>
            </a:prstGeom>
            <a:ln w="254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A48A319B-2670-44AB-9321-7DC00B0A4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226" y="1152939"/>
              <a:ext cx="834885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0043DAB8-D2E5-4C3F-9CEE-161C17BEA012}"/>
              </a:ext>
            </a:extLst>
          </p:cNvPr>
          <p:cNvSpPr/>
          <p:nvPr/>
        </p:nvSpPr>
        <p:spPr>
          <a:xfrm>
            <a:off x="176085" y="3659560"/>
            <a:ext cx="52119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decreases from P</a:t>
            </a:r>
            <a:r>
              <a:rPr lang="en-US" sz="2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P</a:t>
            </a:r>
            <a:r>
              <a:rPr lang="en-US" sz="2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6E046449-8B93-4EE9-920F-ADED4B89F91B}"/>
              </a:ext>
            </a:extLst>
          </p:cNvPr>
          <p:cNvSpPr/>
          <p:nvPr/>
        </p:nvSpPr>
        <p:spPr>
          <a:xfrm>
            <a:off x="176085" y="4215918"/>
            <a:ext cx="41700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increases from </a:t>
            </a:r>
            <a:r>
              <a:rPr lang="en-US" sz="2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CF443277-4CCB-441F-AD14-AC566E5CFB38}"/>
              </a:ext>
            </a:extLst>
          </p:cNvPr>
          <p:cNvSpPr/>
          <p:nvPr/>
        </p:nvSpPr>
        <p:spPr>
          <a:xfrm>
            <a:off x="176085" y="3171404"/>
            <a:ext cx="60981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Q</a:t>
            </a:r>
            <a:r>
              <a:rPr lang="en-US" sz="2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absorbed by the working substance.</a:t>
            </a: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="" xmlns:a16="http://schemas.microsoft.com/office/drawing/2014/main" id="{38A07F37-B366-44F9-8A2B-38A9B5F8B93D}"/>
                  </a:ext>
                </a:extLst>
              </p:cNvPr>
              <p:cNvSpPr/>
              <p:nvPr/>
            </p:nvSpPr>
            <p:spPr>
              <a:xfrm>
                <a:off x="208563" y="4747389"/>
                <a:ext cx="5146962" cy="62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7030A0"/>
                    </a:solidFill>
                  </a:rPr>
                  <a:t>W 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nR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func>
                      <m:func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den>
                        </m:f>
                        <m: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     [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e>
                    </m:func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8A07F37-B366-44F9-8A2B-38A9B5F8B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63" y="4747389"/>
                <a:ext cx="5146962" cy="621902"/>
              </a:xfrm>
              <a:prstGeom prst="rect">
                <a:avLst/>
              </a:prstGeom>
              <a:blipFill rotWithShape="0">
                <a:blip r:embed="rId3"/>
                <a:stretch>
                  <a:fillRect l="-1538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468E7E-C9AE-476C-9032-D0B192792321}"/>
              </a:ext>
            </a:extLst>
          </p:cNvPr>
          <p:cNvSpPr/>
          <p:nvPr/>
        </p:nvSpPr>
        <p:spPr>
          <a:xfrm>
            <a:off x="62280" y="5345512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sz="2200" b="1" dirty="0">
                <a:solidFill>
                  <a:srgbClr val="00B050"/>
                </a:solidFill>
              </a:rPr>
              <a:t>During the processes ab and </a:t>
            </a:r>
            <a:r>
              <a:rPr lang="en-US" sz="2200" b="1" dirty="0" err="1">
                <a:solidFill>
                  <a:srgbClr val="00B050"/>
                </a:solidFill>
              </a:rPr>
              <a:t>bc</a:t>
            </a:r>
            <a:r>
              <a:rPr lang="en-US" sz="2200" b="1" dirty="0">
                <a:solidFill>
                  <a:prstClr val="black"/>
                </a:solidFill>
              </a:rPr>
              <a:t>, the </a:t>
            </a:r>
            <a:r>
              <a:rPr lang="en-US" sz="2200" b="1" dirty="0">
                <a:solidFill>
                  <a:srgbClr val="00B050"/>
                </a:solidFill>
              </a:rPr>
              <a:t>working substance </a:t>
            </a:r>
            <a:r>
              <a:rPr lang="en-US" sz="2200" b="1" dirty="0">
                <a:solidFill>
                  <a:prstClr val="black"/>
                </a:solidFill>
              </a:rPr>
              <a:t>is </a:t>
            </a:r>
            <a:r>
              <a:rPr lang="en-US" sz="2200" b="1" dirty="0">
                <a:solidFill>
                  <a:srgbClr val="00B050"/>
                </a:solidFill>
              </a:rPr>
              <a:t>expanding</a:t>
            </a:r>
            <a:r>
              <a:rPr lang="en-US" sz="2200" b="1" dirty="0">
                <a:solidFill>
                  <a:prstClr val="black"/>
                </a:solidFill>
              </a:rPr>
              <a:t> and thus doing </a:t>
            </a:r>
            <a:r>
              <a:rPr lang="en-US" sz="2200" b="1" dirty="0">
                <a:solidFill>
                  <a:srgbClr val="00B050"/>
                </a:solidFill>
              </a:rPr>
              <a:t>positive work </a:t>
            </a:r>
            <a:r>
              <a:rPr lang="en-US" sz="2200" b="1" dirty="0">
                <a:solidFill>
                  <a:prstClr val="black"/>
                </a:solidFill>
              </a:rPr>
              <a:t>as it raises the weighted piston. This </a:t>
            </a:r>
            <a:r>
              <a:rPr lang="en-US" sz="2200" b="1" dirty="0">
                <a:solidFill>
                  <a:srgbClr val="00B050"/>
                </a:solidFill>
              </a:rPr>
              <a:t>work</a:t>
            </a:r>
            <a:r>
              <a:rPr lang="en-US" sz="2200" b="1" dirty="0">
                <a:solidFill>
                  <a:prstClr val="black"/>
                </a:solidFill>
              </a:rPr>
              <a:t> is represented by the </a:t>
            </a:r>
            <a:r>
              <a:rPr lang="en-US" sz="2200" b="1" dirty="0">
                <a:solidFill>
                  <a:srgbClr val="00B050"/>
                </a:solidFill>
              </a:rPr>
              <a:t>area under curve </a:t>
            </a:r>
            <a:r>
              <a:rPr lang="en-US" sz="2200" b="1" dirty="0" err="1">
                <a:solidFill>
                  <a:srgbClr val="00B050"/>
                </a:solidFill>
              </a:rPr>
              <a:t>abc</a:t>
            </a:r>
            <a:r>
              <a:rPr lang="en-US" sz="2200" b="1" dirty="0">
                <a:solidFill>
                  <a:srgbClr val="00B050"/>
                </a:solidFill>
              </a:rPr>
              <a:t>.</a:t>
            </a:r>
            <a:endParaRPr lang="en-US" sz="2200" b="1" dirty="0">
              <a:solidFill>
                <a:prstClr val="black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7D88238D-0F55-4228-A680-65F2E6F10D35}"/>
              </a:ext>
            </a:extLst>
          </p:cNvPr>
          <p:cNvSpPr/>
          <p:nvPr/>
        </p:nvSpPr>
        <p:spPr>
          <a:xfrm>
            <a:off x="6631188" y="675780"/>
            <a:ext cx="5612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Adiabatic expansion from b to c states: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1F812CB5-F628-4A18-9F71-CCA12221C90B}"/>
              </a:ext>
            </a:extLst>
          </p:cNvPr>
          <p:cNvSpPr/>
          <p:nvPr/>
        </p:nvSpPr>
        <p:spPr>
          <a:xfrm>
            <a:off x="6527728" y="3839911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Q is zero.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DEC60271-0DA9-41A1-BC30-98662F061BBF}"/>
              </a:ext>
            </a:extLst>
          </p:cNvPr>
          <p:cNvSpPr/>
          <p:nvPr/>
        </p:nvSpPr>
        <p:spPr>
          <a:xfrm>
            <a:off x="6496143" y="4302772"/>
            <a:ext cx="5211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decreases from P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P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8D709195-A65F-469A-BAE9-08D08F74126C}"/>
              </a:ext>
            </a:extLst>
          </p:cNvPr>
          <p:cNvSpPr/>
          <p:nvPr/>
        </p:nvSpPr>
        <p:spPr>
          <a:xfrm>
            <a:off x="6469784" y="4872573"/>
            <a:ext cx="4540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increases from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="" xmlns:a16="http://schemas.microsoft.com/office/drawing/2014/main" id="{57F1DEF5-76A1-4DC1-BDC1-F9B052BFFDDE}"/>
                  </a:ext>
                </a:extLst>
              </p:cNvPr>
              <p:cNvSpPr/>
              <p:nvPr/>
            </p:nvSpPr>
            <p:spPr>
              <a:xfrm>
                <a:off x="6942961" y="5459228"/>
                <a:ext cx="3167148" cy="852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rgbClr val="7030A0"/>
                          </a:solidFill>
                        </a:rPr>
                        <m:t>W</m:t>
                      </m:r>
                      <m:r>
                        <a:rPr lang="en-US" sz="24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sz="24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7F1DEF5-76A1-4DC1-BDC1-F9B052BFF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961" y="5459228"/>
                <a:ext cx="3167148" cy="8521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F1E15C5E-68D1-4B6C-845B-235224A230F5}"/>
              </a:ext>
            </a:extLst>
          </p:cNvPr>
          <p:cNvGrpSpPr/>
          <p:nvPr/>
        </p:nvGrpSpPr>
        <p:grpSpPr>
          <a:xfrm>
            <a:off x="6775502" y="1234273"/>
            <a:ext cx="4336883" cy="2715602"/>
            <a:chOff x="6481752" y="568538"/>
            <a:chExt cx="5505291" cy="5720921"/>
          </a:xfrm>
        </p:grpSpPr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320E384A-61BB-424D-AE4B-D977A647511B}"/>
                </a:ext>
              </a:extLst>
            </p:cNvPr>
            <p:cNvGrpSpPr/>
            <p:nvPr/>
          </p:nvGrpSpPr>
          <p:grpSpPr>
            <a:xfrm>
              <a:off x="6817537" y="568538"/>
              <a:ext cx="5169506" cy="5720921"/>
              <a:chOff x="3126355" y="560608"/>
              <a:chExt cx="5169506" cy="5720921"/>
            </a:xfrm>
          </p:grpSpPr>
          <p:pic>
            <p:nvPicPr>
              <p:cNvPr id="79" name="Picture 78">
                <a:extLst>
                  <a:ext uri="{FF2B5EF4-FFF2-40B4-BE49-F238E27FC236}">
                    <a16:creationId xmlns="" xmlns:a16="http://schemas.microsoft.com/office/drawing/2014/main" id="{CAECD723-F360-4B9A-9548-EB2212047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6355" y="560608"/>
                <a:ext cx="5169506" cy="5720921"/>
              </a:xfrm>
              <a:prstGeom prst="rect">
                <a:avLst/>
              </a:prstGeom>
            </p:spPr>
          </p:pic>
          <p:cxnSp>
            <p:nvCxnSpPr>
              <p:cNvPr id="80" name="Straight Connector 79">
                <a:extLst>
                  <a:ext uri="{FF2B5EF4-FFF2-40B4-BE49-F238E27FC236}">
                    <a16:creationId xmlns="" xmlns:a16="http://schemas.microsoft.com/office/drawing/2014/main" id="{A12619B0-5BC7-453C-999C-7B58C3E33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3739" y="4684706"/>
                <a:ext cx="0" cy="203817"/>
              </a:xfrm>
              <a:prstGeom prst="line">
                <a:avLst/>
              </a:prstGeom>
              <a:ln w="254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F4FA33C8-752A-4E17-AB07-81016192A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7060" y="3310494"/>
                <a:ext cx="0" cy="1579558"/>
              </a:xfrm>
              <a:prstGeom prst="line">
                <a:avLst/>
              </a:prstGeom>
              <a:ln w="254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A7200768-65D7-4CB7-A008-94DCA3D0FC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7911" y="4356877"/>
                <a:ext cx="565902" cy="5042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14DEE6E5-86B3-43A6-8BA0-7ECCDCFBD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6594" y="4660930"/>
                <a:ext cx="276104" cy="2275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5F3BFA03-3FFA-4E93-AA59-7C7D00CE5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64948" y="3734741"/>
                <a:ext cx="403479" cy="36104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C7C115CB-16C4-466B-81E7-F6FBED86FF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47060" y="3982191"/>
                <a:ext cx="625368" cy="52305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F66D0967-9B5E-4A8A-BBED-15F8DD47AF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8431" y="4173976"/>
                <a:ext cx="810573" cy="69563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="" xmlns:a16="http://schemas.microsoft.com/office/drawing/2014/main" id="{7C610813-60DB-4DBC-8E76-5F89BC2CDA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45736" y="4508260"/>
                <a:ext cx="375884" cy="35289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="" xmlns:a16="http://schemas.microsoft.com/office/drawing/2014/main" id="{1821428F-C415-4FC1-895C-07534ED3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8431" y="3558752"/>
                <a:ext cx="160810" cy="15707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C96C84D6-4A7C-4543-9016-3B545BBE981E}"/>
                </a:ext>
              </a:extLst>
            </p:cNvPr>
            <p:cNvSpPr/>
            <p:nvPr/>
          </p:nvSpPr>
          <p:spPr>
            <a:xfrm>
              <a:off x="6672672" y="4155279"/>
              <a:ext cx="592554" cy="9077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2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2200" baseline="-250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3F1E15AB-EB2F-48F4-8D10-03EC8260F91D}"/>
                </a:ext>
              </a:extLst>
            </p:cNvPr>
            <p:cNvSpPr/>
            <p:nvPr/>
          </p:nvSpPr>
          <p:spPr>
            <a:xfrm>
              <a:off x="6481752" y="2792872"/>
              <a:ext cx="604763" cy="9077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2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2200" baseline="-250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C8A7DB1E-FF41-45E3-B94A-39669CD59135}"/>
                </a:ext>
              </a:extLst>
            </p:cNvPr>
            <p:cNvSpPr/>
            <p:nvPr/>
          </p:nvSpPr>
          <p:spPr>
            <a:xfrm>
              <a:off x="10997658" y="4593714"/>
              <a:ext cx="859988" cy="907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200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2200" baseline="-250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A91C5082-5B2F-48F9-96BF-E8F8B05E6A6A}"/>
                </a:ext>
              </a:extLst>
            </p:cNvPr>
            <p:cNvSpPr/>
            <p:nvPr/>
          </p:nvSpPr>
          <p:spPr>
            <a:xfrm>
              <a:off x="9255704" y="5286896"/>
              <a:ext cx="604763" cy="9077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200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2200" baseline="-25000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1A4F23FE-6F69-47C2-B417-2B4596739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6739" y="4694204"/>
              <a:ext cx="3946084" cy="23776"/>
            </a:xfrm>
            <a:prstGeom prst="line">
              <a:avLst/>
            </a:prstGeom>
            <a:ln w="254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2581B3E1-EBE3-4A67-A02F-84DF2B4ADD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7795" y="3316893"/>
              <a:ext cx="2160469" cy="36865"/>
            </a:xfrm>
            <a:prstGeom prst="line">
              <a:avLst/>
            </a:prstGeom>
            <a:ln w="254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/>
        </p:nvCxnSpPr>
        <p:spPr>
          <a:xfrm>
            <a:off x="6274229" y="675780"/>
            <a:ext cx="0" cy="56628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2" grpId="0"/>
      <p:bldP spid="60" grpId="0"/>
      <p:bldP spid="62" grpId="0"/>
      <p:bldP spid="63" grpId="0"/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F8D777A3-DA02-40DD-AFBC-27B7786350EE}"/>
              </a:ext>
            </a:extLst>
          </p:cNvPr>
          <p:cNvSpPr/>
          <p:nvPr/>
        </p:nvSpPr>
        <p:spPr>
          <a:xfrm>
            <a:off x="-36565" y="8847"/>
            <a:ext cx="8794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Isothermal compression at constant T</a:t>
            </a:r>
            <a:r>
              <a:rPr lang="en-US" sz="24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c to d states: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9C15F7C8-1221-436D-8382-9188F79E66E0}"/>
              </a:ext>
            </a:extLst>
          </p:cNvPr>
          <p:cNvSpPr/>
          <p:nvPr/>
        </p:nvSpPr>
        <p:spPr>
          <a:xfrm>
            <a:off x="14266" y="413200"/>
            <a:ext cx="2926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Q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released.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874D3E81-D8EE-4CA6-971C-3DBC4F86DA7A}"/>
              </a:ext>
            </a:extLst>
          </p:cNvPr>
          <p:cNvSpPr/>
          <p:nvPr/>
        </p:nvSpPr>
        <p:spPr>
          <a:xfrm>
            <a:off x="334492" y="3509930"/>
            <a:ext cx="52119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increases from P</a:t>
            </a:r>
            <a:r>
              <a:rPr lang="en-US" sz="2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P</a:t>
            </a:r>
            <a:r>
              <a:rPr lang="en-US" sz="22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endParaRPr lang="en-US" sz="2200" dirty="0">
              <a:solidFill>
                <a:srgbClr val="7030A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E427C85C-E893-4E23-9185-50ED60877938}"/>
              </a:ext>
            </a:extLst>
          </p:cNvPr>
          <p:cNvSpPr/>
          <p:nvPr/>
        </p:nvSpPr>
        <p:spPr>
          <a:xfrm>
            <a:off x="381112" y="3964618"/>
            <a:ext cx="42759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decreases from </a:t>
            </a:r>
            <a:r>
              <a:rPr lang="en-US" sz="2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solidFill>
                <a:srgbClr val="7030A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EC2A4FD-6D45-4A1D-9E1D-B8C5D21E9D52}"/>
              </a:ext>
            </a:extLst>
          </p:cNvPr>
          <p:cNvGrpSpPr/>
          <p:nvPr/>
        </p:nvGrpSpPr>
        <p:grpSpPr>
          <a:xfrm>
            <a:off x="103787" y="865459"/>
            <a:ext cx="5313159" cy="2594755"/>
            <a:chOff x="5733386" y="651329"/>
            <a:chExt cx="6745816" cy="5567271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CCB9581D-EF87-4855-B429-B92767536822}"/>
                </a:ext>
              </a:extLst>
            </p:cNvPr>
            <p:cNvGrpSpPr/>
            <p:nvPr/>
          </p:nvGrpSpPr>
          <p:grpSpPr>
            <a:xfrm>
              <a:off x="5733386" y="651329"/>
              <a:ext cx="6268493" cy="5567271"/>
              <a:chOff x="5874684" y="538694"/>
              <a:chExt cx="6268493" cy="5567271"/>
            </a:xfrm>
          </p:grpSpPr>
          <p:pic>
            <p:nvPicPr>
              <p:cNvPr id="2" name="Picture 1">
                <a:extLst>
                  <a:ext uri="{FF2B5EF4-FFF2-40B4-BE49-F238E27FC236}">
                    <a16:creationId xmlns="" xmlns:a16="http://schemas.microsoft.com/office/drawing/2014/main" id="{E787C661-B83F-44A0-8561-91ADAA75F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74684" y="538694"/>
                <a:ext cx="6268493" cy="5567271"/>
              </a:xfrm>
              <a:prstGeom prst="rect">
                <a:avLst/>
              </a:prstGeom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="" xmlns:a16="http://schemas.microsoft.com/office/drawing/2014/main" id="{623DE0D3-703D-48EE-A49E-4381EA9652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8932" y="4172854"/>
                <a:ext cx="486038" cy="56495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="" xmlns:a16="http://schemas.microsoft.com/office/drawing/2014/main" id="{09EE702B-6986-4E0D-B70E-950C1C27A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99147" y="4070379"/>
                <a:ext cx="263872" cy="3044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B79A60DD-0FF3-4B55-BEDE-CC8E99F4FF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54161" y="4455329"/>
                <a:ext cx="251694" cy="3162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="" xmlns:a16="http://schemas.microsoft.com/office/drawing/2014/main" id="{77ADD825-DD64-4E61-A1AF-AE48A4801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29305" y="4551408"/>
                <a:ext cx="139606" cy="2650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821E426E-EA8A-4FDC-8C40-77A617AF8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7432" y="4316028"/>
                <a:ext cx="417330" cy="4791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888037FD-C745-4508-9AD5-85FA9BED0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7339" y="4402014"/>
                <a:ext cx="304801" cy="41443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2A710D84-5CF9-48FC-B189-91C93001B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8931" y="3960360"/>
                <a:ext cx="0" cy="828874"/>
              </a:xfrm>
              <a:prstGeom prst="line">
                <a:avLst/>
              </a:prstGeom>
              <a:ln w="254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25BE542A-D2E1-47CC-9487-5287185BD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7939" y="4585252"/>
                <a:ext cx="0" cy="203982"/>
              </a:xfrm>
              <a:prstGeom prst="line">
                <a:avLst/>
              </a:prstGeom>
              <a:ln w="254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D0D8BA1-5A8F-4F5B-BA8B-7D0E4C510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4589" y="4677167"/>
              <a:ext cx="4228657" cy="1931"/>
            </a:xfrm>
            <a:prstGeom prst="line">
              <a:avLst/>
            </a:prstGeom>
            <a:ln w="254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4D849B6-3102-4303-B7F4-336ABA1F1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7984" y="4032038"/>
              <a:ext cx="1879866" cy="40957"/>
            </a:xfrm>
            <a:prstGeom prst="line">
              <a:avLst/>
            </a:prstGeom>
            <a:ln w="254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90153EB-1267-49A1-AD26-4CAA61EC0B82}"/>
                </a:ext>
              </a:extLst>
            </p:cNvPr>
            <p:cNvSpPr/>
            <p:nvPr/>
          </p:nvSpPr>
          <p:spPr>
            <a:xfrm>
              <a:off x="6418202" y="4123319"/>
              <a:ext cx="560098" cy="8584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0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2000" baseline="-25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CD7E1A01-0A86-4CB5-9AD7-4A71DBCC4449}"/>
                </a:ext>
              </a:extLst>
            </p:cNvPr>
            <p:cNvSpPr/>
            <p:nvPr/>
          </p:nvSpPr>
          <p:spPr>
            <a:xfrm>
              <a:off x="6405421" y="3285408"/>
              <a:ext cx="503664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2400" baseline="-25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F185A285-6B49-4CB5-8038-E514BE64A6BD}"/>
                </a:ext>
              </a:extLst>
            </p:cNvPr>
            <p:cNvSpPr/>
            <p:nvPr/>
          </p:nvSpPr>
          <p:spPr>
            <a:xfrm>
              <a:off x="8520644" y="4901506"/>
              <a:ext cx="1038188" cy="990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2400" baseline="-250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F9E58BFA-3768-4D7B-9800-FE5B1F1BBFFD}"/>
                </a:ext>
              </a:extLst>
            </p:cNvPr>
            <p:cNvSpPr/>
            <p:nvPr/>
          </p:nvSpPr>
          <p:spPr>
            <a:xfrm>
              <a:off x="11021413" y="4812230"/>
              <a:ext cx="1457789" cy="858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000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2000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FFDDB9BD-58D3-4E88-BC57-9067F8D84127}"/>
                  </a:ext>
                </a:extLst>
              </p:cNvPr>
              <p:cNvSpPr/>
              <p:nvPr/>
            </p:nvSpPr>
            <p:spPr>
              <a:xfrm>
                <a:off x="550034" y="4480302"/>
                <a:ext cx="5146962" cy="62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7030A0"/>
                    </a:solidFill>
                  </a:rPr>
                  <a:t>W </a:t>
                </a:r>
                <a14:m>
                  <m:oMath xmlns:m="http://schemas.openxmlformats.org/officeDocument/2006/math">
                    <m:r>
                      <a:rPr lang="en-US" sz="220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nR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func>
                      <m:func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</m:den>
                        </m:f>
                        <m: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     [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negative</m:t>
                        </m:r>
                        <m: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] </m:t>
                        </m:r>
                      </m:e>
                    </m:func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FDDB9BD-58D3-4E88-BC57-9067F8D84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4" y="4480302"/>
                <a:ext cx="5146962" cy="621902"/>
              </a:xfrm>
              <a:prstGeom prst="rect">
                <a:avLst/>
              </a:prstGeom>
              <a:blipFill rotWithShape="0">
                <a:blip r:embed="rId3"/>
                <a:stretch>
                  <a:fillRect l="-1538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2F776AB-F5D8-40A6-A71F-072050FE30C9}"/>
              </a:ext>
            </a:extLst>
          </p:cNvPr>
          <p:cNvSpPr/>
          <p:nvPr/>
        </p:nvSpPr>
        <p:spPr>
          <a:xfrm>
            <a:off x="142241" y="5193137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sz="2200" b="1" dirty="0">
                <a:solidFill>
                  <a:srgbClr val="7030A0"/>
                </a:solidFill>
              </a:rPr>
              <a:t>During the processes cd and da</a:t>
            </a:r>
            <a:r>
              <a:rPr lang="en-US" sz="2200" b="1" dirty="0">
                <a:solidFill>
                  <a:prstClr val="black"/>
                </a:solidFill>
              </a:rPr>
              <a:t>, the working substance is being </a:t>
            </a:r>
            <a:r>
              <a:rPr lang="en-US" sz="2200" b="1" dirty="0">
                <a:solidFill>
                  <a:srgbClr val="7030A0"/>
                </a:solidFill>
              </a:rPr>
              <a:t>compressed</a:t>
            </a:r>
            <a:r>
              <a:rPr lang="en-US" sz="2200" b="1" dirty="0">
                <a:solidFill>
                  <a:prstClr val="black"/>
                </a:solidFill>
              </a:rPr>
              <a:t>, which means that it is doing </a:t>
            </a:r>
            <a:r>
              <a:rPr lang="en-US" sz="2200" b="1" dirty="0">
                <a:solidFill>
                  <a:srgbClr val="7030A0"/>
                </a:solidFill>
              </a:rPr>
              <a:t>negative work </a:t>
            </a:r>
            <a:r>
              <a:rPr lang="en-US" sz="2200" b="1" dirty="0">
                <a:solidFill>
                  <a:prstClr val="black"/>
                </a:solidFill>
              </a:rPr>
              <a:t>on its environment. This work is represented by the </a:t>
            </a:r>
            <a:r>
              <a:rPr lang="en-US" sz="2200" b="1" dirty="0">
                <a:solidFill>
                  <a:srgbClr val="7030A0"/>
                </a:solidFill>
              </a:rPr>
              <a:t>area under curve </a:t>
            </a:r>
            <a:r>
              <a:rPr lang="en-US" sz="2200" b="1" dirty="0" err="1">
                <a:solidFill>
                  <a:srgbClr val="7030A0"/>
                </a:solidFill>
              </a:rPr>
              <a:t>cda</a:t>
            </a:r>
            <a:r>
              <a:rPr lang="en-US" sz="2200" b="1" dirty="0">
                <a:solidFill>
                  <a:srgbClr val="7030A0"/>
                </a:solidFill>
              </a:rPr>
              <a:t>.</a:t>
            </a:r>
            <a:endParaRPr lang="en-US" sz="2200" b="1" dirty="0">
              <a:solidFill>
                <a:prstClr val="black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17C50C56-49E7-4BD1-9F98-947A06685395}"/>
              </a:ext>
            </a:extLst>
          </p:cNvPr>
          <p:cNvSpPr/>
          <p:nvPr/>
        </p:nvSpPr>
        <p:spPr>
          <a:xfrm>
            <a:off x="6376556" y="690387"/>
            <a:ext cx="6786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Adiabatic compression from d to a states: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99AFFE07-C859-48B6-BE1B-E1ABD9D92B90}"/>
              </a:ext>
            </a:extLst>
          </p:cNvPr>
          <p:cNvSpPr/>
          <p:nvPr/>
        </p:nvSpPr>
        <p:spPr>
          <a:xfrm>
            <a:off x="7893942" y="1141094"/>
            <a:ext cx="223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Q is zero.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EFFC1BB-F298-4C0C-BEC9-3A36DA241CAB}"/>
              </a:ext>
            </a:extLst>
          </p:cNvPr>
          <p:cNvSpPr/>
          <p:nvPr/>
        </p:nvSpPr>
        <p:spPr>
          <a:xfrm>
            <a:off x="7014331" y="4751432"/>
            <a:ext cx="5211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increases from P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P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B2534DD-7174-4CC6-ABB9-9F661A8BF807}"/>
              </a:ext>
            </a:extLst>
          </p:cNvPr>
          <p:cNvSpPr/>
          <p:nvPr/>
        </p:nvSpPr>
        <p:spPr>
          <a:xfrm>
            <a:off x="7014332" y="5295456"/>
            <a:ext cx="4728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 decreases from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94EDD49F-8593-4759-B595-1429C16C0A0D}"/>
                  </a:ext>
                </a:extLst>
              </p:cNvPr>
              <p:cNvSpPr/>
              <p:nvPr/>
            </p:nvSpPr>
            <p:spPr>
              <a:xfrm>
                <a:off x="7498033" y="5871632"/>
                <a:ext cx="4728217" cy="667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7030A0"/>
                        </a:solidFill>
                      </a:rPr>
                      <m:t>W</m:t>
                    </m:r>
                    <m:r>
                      <a:rPr lang="en-US" sz="2400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24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24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         [negative]</a:t>
                </a: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4EDD49F-8593-4759-B595-1429C16C0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33" y="5871632"/>
                <a:ext cx="4728217" cy="667940"/>
              </a:xfrm>
              <a:prstGeom prst="rect">
                <a:avLst/>
              </a:prstGeom>
              <a:blipFill rotWithShape="0"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67F8A28F-E126-468E-AE7A-34A284C92931}"/>
              </a:ext>
            </a:extLst>
          </p:cNvPr>
          <p:cNvGrpSpPr/>
          <p:nvPr/>
        </p:nvGrpSpPr>
        <p:grpSpPr>
          <a:xfrm>
            <a:off x="6911781" y="1518312"/>
            <a:ext cx="4863805" cy="3117744"/>
            <a:chOff x="5777733" y="682228"/>
            <a:chExt cx="6268493" cy="5567271"/>
          </a:xfrm>
        </p:grpSpPr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2133B544-FC70-48ED-979C-9A6B9EF0D004}"/>
                </a:ext>
              </a:extLst>
            </p:cNvPr>
            <p:cNvGrpSpPr/>
            <p:nvPr/>
          </p:nvGrpSpPr>
          <p:grpSpPr>
            <a:xfrm>
              <a:off x="5777733" y="682228"/>
              <a:ext cx="6268493" cy="5567271"/>
              <a:chOff x="5923507" y="645364"/>
              <a:chExt cx="6268493" cy="5567271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="" xmlns:a16="http://schemas.microsoft.com/office/drawing/2014/main" id="{E787C661-B83F-44A0-8561-91ADAA75F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23507" y="645364"/>
                <a:ext cx="6268493" cy="5567271"/>
              </a:xfrm>
              <a:prstGeom prst="rect">
                <a:avLst/>
              </a:prstGeom>
            </p:spPr>
          </p:pic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09EE702B-6986-4E0D-B70E-950C1C27A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199" y="4340460"/>
                <a:ext cx="487145" cy="47696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B79A60DD-0FF3-4B55-BEDE-CC8E99F4FF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6116" y="3274664"/>
                <a:ext cx="448418" cy="48538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="" xmlns:a16="http://schemas.microsoft.com/office/drawing/2014/main" id="{77ADD825-DD64-4E61-A1AF-AE48A4801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4794" y="1852551"/>
                <a:ext cx="55837" cy="8123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="" xmlns:a16="http://schemas.microsoft.com/office/drawing/2014/main" id="{821E426E-EA8A-4FDC-8C40-77A617AF8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1986" y="2623014"/>
                <a:ext cx="160318" cy="19268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888037FD-C745-4508-9AD5-85FA9BED0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1986" y="2122368"/>
                <a:ext cx="72869" cy="13752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="" xmlns:a16="http://schemas.microsoft.com/office/drawing/2014/main" id="{2A710D84-5CF9-48FC-B189-91C93001B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8931" y="3960360"/>
                <a:ext cx="0" cy="828874"/>
              </a:xfrm>
              <a:prstGeom prst="line">
                <a:avLst/>
              </a:prstGeom>
              <a:ln w="254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="" xmlns:a16="http://schemas.microsoft.com/office/drawing/2014/main" id="{25BE542A-D2E1-47CC-9487-5287185BD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9637" y="991416"/>
                <a:ext cx="132959" cy="3826006"/>
              </a:xfrm>
              <a:prstGeom prst="line">
                <a:avLst/>
              </a:prstGeom>
              <a:ln w="254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="" xmlns:a16="http://schemas.microsoft.com/office/drawing/2014/main" id="{FC5F3A57-44D2-462E-BC68-981A91441E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93563" y="2904419"/>
                <a:ext cx="324959" cy="3089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="" xmlns:a16="http://schemas.microsoft.com/office/drawing/2014/main" id="{D2917561-84E9-4388-A28B-AEC75EFDB9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39865" y="3909204"/>
                <a:ext cx="857441" cy="90821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="" xmlns:a16="http://schemas.microsoft.com/office/drawing/2014/main" id="{DFF8B1AD-067D-4064-8B44-F6595634E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67186" y="3597015"/>
                <a:ext cx="584585" cy="64557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CC1A1797-4054-4031-BD54-5FDD56C989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6783" y="1041532"/>
              <a:ext cx="834885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0591E5ED-D257-4943-A71B-BACDE31522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6783" y="3956319"/>
              <a:ext cx="1789906" cy="347"/>
            </a:xfrm>
            <a:prstGeom prst="line">
              <a:avLst/>
            </a:prstGeom>
            <a:ln w="25400">
              <a:solidFill>
                <a:srgbClr val="7030A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2DB3E5F8-26EE-499A-B6FA-A822368DC18A}"/>
                </a:ext>
              </a:extLst>
            </p:cNvPr>
            <p:cNvSpPr/>
            <p:nvPr/>
          </p:nvSpPr>
          <p:spPr>
            <a:xfrm>
              <a:off x="6487608" y="797447"/>
              <a:ext cx="5036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2400" baseline="-250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97E8061F-5FDC-410C-8CA1-0301B7728F1A}"/>
                </a:ext>
              </a:extLst>
            </p:cNvPr>
            <p:cNvSpPr/>
            <p:nvPr/>
          </p:nvSpPr>
          <p:spPr>
            <a:xfrm>
              <a:off x="6494345" y="3715235"/>
              <a:ext cx="5036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2400" baseline="-250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C648E9CB-66DD-4234-A5C9-9272F7131C10}"/>
                </a:ext>
              </a:extLst>
            </p:cNvPr>
            <p:cNvSpPr/>
            <p:nvPr/>
          </p:nvSpPr>
          <p:spPr>
            <a:xfrm>
              <a:off x="7777740" y="4838233"/>
              <a:ext cx="843770" cy="714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000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2000" baseline="-250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C5B0AB61-482E-4F80-B982-795BA342CA48}"/>
                </a:ext>
              </a:extLst>
            </p:cNvPr>
            <p:cNvSpPr/>
            <p:nvPr/>
          </p:nvSpPr>
          <p:spPr>
            <a:xfrm>
              <a:off x="8502952" y="4775360"/>
              <a:ext cx="886004" cy="714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000" baseline="-25000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2000" baseline="-25000" dirty="0"/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6274229" y="675780"/>
            <a:ext cx="0" cy="56628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1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28" grpId="0"/>
      <p:bldP spid="16" grpId="0"/>
      <p:bldP spid="25" grpId="0"/>
      <p:bldP spid="26" grpId="0"/>
      <p:bldP spid="27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AECD723-F360-4B9A-9548-EB221204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494" y="454590"/>
            <a:ext cx="5169506" cy="57209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4FA33C8-752A-4E17-AB07-81016192A93C}"/>
              </a:ext>
            </a:extLst>
          </p:cNvPr>
          <p:cNvCxnSpPr>
            <a:cxnSpLocks/>
          </p:cNvCxnSpPr>
          <p:nvPr/>
        </p:nvCxnSpPr>
        <p:spPr>
          <a:xfrm>
            <a:off x="9643199" y="3204476"/>
            <a:ext cx="0" cy="157955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7EAA9F2-64D3-4168-A55E-CE143FB99C4D}"/>
              </a:ext>
            </a:extLst>
          </p:cNvPr>
          <p:cNvSpPr txBox="1"/>
          <p:nvPr/>
        </p:nvSpPr>
        <p:spPr>
          <a:xfrm>
            <a:off x="212034" y="223757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Carnot cycle: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F998DA-6DF8-4937-B35D-B11092EA91ED}"/>
              </a:ext>
            </a:extLst>
          </p:cNvPr>
          <p:cNvSpPr/>
          <p:nvPr/>
        </p:nvSpPr>
        <p:spPr>
          <a:xfrm>
            <a:off x="304799" y="958550"/>
            <a:ext cx="6493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= 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area inside the curve        [positive]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1381FEE-0ABB-45DB-9FF9-31B1AB99430A}"/>
              </a:ext>
            </a:extLst>
          </p:cNvPr>
          <p:cNvSpPr/>
          <p:nvPr/>
        </p:nvSpPr>
        <p:spPr>
          <a:xfrm>
            <a:off x="212034" y="174539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sz="2400" b="1" dirty="0">
                <a:solidFill>
                  <a:prstClr val="black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net work per cycle </a:t>
            </a:r>
            <a:r>
              <a:rPr lang="en-US" sz="2400" b="1" dirty="0">
                <a:solidFill>
                  <a:prstClr val="black"/>
                </a:solidFill>
              </a:rPr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difference between these two areas</a:t>
            </a:r>
            <a:r>
              <a:rPr lang="en-US" sz="2400" b="1" dirty="0">
                <a:solidFill>
                  <a:prstClr val="black"/>
                </a:solidFill>
              </a:rPr>
              <a:t> and is a </a:t>
            </a:r>
            <a:r>
              <a:rPr lang="en-US" sz="2400" b="1" dirty="0">
                <a:solidFill>
                  <a:srgbClr val="FF0000"/>
                </a:solidFill>
              </a:rPr>
              <a:t>positive</a:t>
            </a:r>
            <a:r>
              <a:rPr lang="en-US" sz="2400" b="1" dirty="0">
                <a:solidFill>
                  <a:prstClr val="black"/>
                </a:solidFill>
              </a:rPr>
              <a:t> quantity equal to the </a:t>
            </a:r>
            <a:r>
              <a:rPr lang="en-US" sz="2400" b="1" dirty="0">
                <a:solidFill>
                  <a:srgbClr val="FF0000"/>
                </a:solidFill>
              </a:rPr>
              <a:t>area enclosed by cycle </a:t>
            </a:r>
            <a:r>
              <a:rPr lang="en-US" sz="2400" b="1" dirty="0" err="1">
                <a:solidFill>
                  <a:srgbClr val="FF0000"/>
                </a:solidFill>
              </a:rPr>
              <a:t>abcda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(yellow area)</a:t>
            </a:r>
            <a:r>
              <a:rPr lang="en-US" sz="2400" b="1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91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396" y="5300176"/>
            <a:ext cx="1135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vertical lines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correspond 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adiabatic processes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Carnot cycle. Because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energy is transferred as heat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the two processes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 = 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entropy of the working substance is constant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during them.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240" y="-1"/>
            <a:ext cx="4138345" cy="30209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567" y="135294"/>
            <a:ext cx="719780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Carnot cycle on a temperature–entropy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6647" y="578616"/>
                <a:ext cx="778135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the temperature–entropy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𝑻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𝑺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diagram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lettered points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𝒃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𝒄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𝒅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there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correspond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to the lettered points in the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𝒑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𝑽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diagram for the Carnot cycle.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7" y="578616"/>
                <a:ext cx="7781354" cy="1200329"/>
              </a:xfrm>
              <a:prstGeom prst="rect">
                <a:avLst/>
              </a:prstGeom>
              <a:blipFill>
                <a:blip r:embed="rId3"/>
                <a:stretch>
                  <a:fillRect l="-1254" t="-4061" r="-117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D04ACD0-C559-40B4-B282-54E4151EAA21}"/>
                  </a:ext>
                </a:extLst>
              </p:cNvPr>
              <p:cNvSpPr txBox="1"/>
              <p:nvPr/>
            </p:nvSpPr>
            <p:spPr>
              <a:xfrm>
                <a:off x="9451072" y="3648239"/>
                <a:ext cx="1485340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𝑺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04ACD0-C559-40B4-B282-54E4151EA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072" y="3648239"/>
                <a:ext cx="1485340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00B10E94-C256-42A4-B67B-9627E5359162}"/>
                  </a:ext>
                </a:extLst>
              </p:cNvPr>
              <p:cNvSpPr/>
              <p:nvPr/>
            </p:nvSpPr>
            <p:spPr>
              <a:xfrm>
                <a:off x="499741" y="3175495"/>
                <a:ext cx="1119251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working substance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(reversibly)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absorbs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𝑸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𝑯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as heat at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constant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𝑻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𝑯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during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expansion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its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entropy increases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B10E94-C256-42A4-B67B-9627E535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1" y="3175495"/>
                <a:ext cx="11192518" cy="830997"/>
              </a:xfrm>
              <a:prstGeom prst="rect">
                <a:avLst/>
              </a:prstGeom>
              <a:blipFill>
                <a:blip r:embed="rId5"/>
                <a:stretch>
                  <a:fillRect l="-871" t="-5882" r="-81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6887BC37-02E6-4210-815F-BA61C36AB802}"/>
                  </a:ext>
                </a:extLst>
              </p:cNvPr>
              <p:cNvSpPr/>
              <p:nvPr/>
            </p:nvSpPr>
            <p:spPr>
              <a:xfrm>
                <a:off x="243567" y="4314675"/>
                <a:ext cx="1097674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Similarly, during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isothermal compression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𝒄𝒅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the working substance (reversibly)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loses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𝑸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𝑳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 heat at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constant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𝑻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𝑳</m:t>
                        </m:r>
                      </m:sub>
                    </m:sSub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and its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entropy decreases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87BC37-02E6-4210-815F-BA61C36AB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7" y="4314675"/>
                <a:ext cx="10976743" cy="830997"/>
              </a:xfrm>
              <a:prstGeom prst="rect">
                <a:avLst/>
              </a:prstGeom>
              <a:blipFill>
                <a:blip r:embed="rId6"/>
                <a:stretch>
                  <a:fillRect l="-888" t="-5882" r="-83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558AA65C-4271-42AB-A726-31B76529D14D}"/>
                  </a:ext>
                </a:extLst>
              </p:cNvPr>
              <p:cNvSpPr txBox="1"/>
              <p:nvPr/>
            </p:nvSpPr>
            <p:spPr>
              <a:xfrm>
                <a:off x="10477640" y="4697166"/>
                <a:ext cx="1485340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𝑺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8AA65C-4271-42AB-A726-31B76529D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640" y="4697166"/>
                <a:ext cx="1485340" cy="576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8B91D121-A9BE-43E8-A852-58DFE9322AAE}"/>
                  </a:ext>
                </a:extLst>
              </p:cNvPr>
              <p:cNvSpPr/>
              <p:nvPr/>
            </p:nvSpPr>
            <p:spPr>
              <a:xfrm>
                <a:off x="124869" y="1922033"/>
                <a:ext cx="85022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two horizontal lines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Fig. correspond to the two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isothermal processes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of the cycle. Process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𝒂𝒃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isothermal expansion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and process </a:t>
                </a:r>
                <a:r>
                  <a:rPr kumimoji="0" lang="en-US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bc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the isothermal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compression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of the cycle.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91D121-A9BE-43E8-A852-58DFE9322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69" y="1922033"/>
                <a:ext cx="8502296" cy="1200329"/>
              </a:xfrm>
              <a:prstGeom prst="rect">
                <a:avLst/>
              </a:prstGeom>
              <a:blipFill>
                <a:blip r:embed="rId8"/>
                <a:stretch>
                  <a:fillRect l="-1075" t="-4061" r="-215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80AEE181-147C-47FA-84CC-C29B6ADB3BBB}"/>
                  </a:ext>
                </a:extLst>
              </p:cNvPr>
              <p:cNvSpPr txBox="1"/>
              <p:nvPr/>
            </p:nvSpPr>
            <p:spPr>
              <a:xfrm>
                <a:off x="7356570" y="6184096"/>
                <a:ext cx="14853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𝑺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0" 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AEE181-147C-47FA-84CC-C29B6ADB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70" y="6184096"/>
                <a:ext cx="1485340" cy="307777"/>
              </a:xfrm>
              <a:prstGeom prst="rect">
                <a:avLst/>
              </a:prstGeom>
              <a:blipFill>
                <a:blip r:embed="rId9"/>
                <a:stretch>
                  <a:fillRect l="-617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2F021140-AD65-4997-A51C-829291897DCC}"/>
                  </a:ext>
                </a:extLst>
              </p:cNvPr>
              <p:cNvSpPr txBox="1"/>
              <p:nvPr/>
            </p:nvSpPr>
            <p:spPr>
              <a:xfrm>
                <a:off x="8987894" y="84520"/>
                <a:ext cx="1485340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𝑺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021140-AD65-4997-A51C-829291897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894" y="84520"/>
                <a:ext cx="1485340" cy="576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CB78BB65-19E4-4BD9-A1E3-33559C7E50A0}"/>
                  </a:ext>
                </a:extLst>
              </p:cNvPr>
              <p:cNvSpPr txBox="1"/>
              <p:nvPr/>
            </p:nvSpPr>
            <p:spPr>
              <a:xfrm>
                <a:off x="9032165" y="2074849"/>
                <a:ext cx="1485340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𝑺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78BB65-19E4-4BD9-A1E3-33559C7E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165" y="2074849"/>
                <a:ext cx="1485340" cy="5761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C3B56A11-987B-4BF3-8C2A-E01DFFA09A87}"/>
                  </a:ext>
                </a:extLst>
              </p:cNvPr>
              <p:cNvSpPr txBox="1"/>
              <p:nvPr/>
            </p:nvSpPr>
            <p:spPr>
              <a:xfrm>
                <a:off x="11289463" y="1178780"/>
                <a:ext cx="148534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𝑺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0" 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B56A11-987B-4BF3-8C2A-E01DFFA09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63" y="1178780"/>
                <a:ext cx="1485340" cy="307777"/>
              </a:xfrm>
              <a:prstGeom prst="rect">
                <a:avLst/>
              </a:prstGeom>
              <a:blipFill>
                <a:blip r:embed="rId12"/>
                <a:stretch>
                  <a:fillRect l="-614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7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948" y="89860"/>
            <a:ext cx="2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0601" y="86505"/>
            <a:ext cx="10570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Carnot engine, 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substance completes reversible cycles.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52644"/>
            <a:ext cx="1169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</a:t>
            </a:r>
            <a:r>
              <a:rPr lang="en-US" sz="23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cycle of the working substance</a:t>
            </a:r>
            <a:r>
              <a:rPr lang="en-US" sz="23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net internal energy change,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D6035565-4240-4BDD-AFC3-F9009232B6D2}"/>
                  </a:ext>
                </a:extLst>
              </p:cNvPr>
              <p:cNvSpPr/>
              <p:nvPr/>
            </p:nvSpPr>
            <p:spPr>
              <a:xfrm>
                <a:off x="10307476" y="550407"/>
                <a:ext cx="15754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6035565-4240-4BDD-AFC3-F9009232B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76" y="550407"/>
                <a:ext cx="157543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930FC6-708C-4485-AAAD-57887B35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76" y="1094955"/>
            <a:ext cx="4516191" cy="2987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F450AC9-6D37-42C2-8B8C-C7D9E1FD88E2}"/>
                  </a:ext>
                </a:extLst>
              </p:cNvPr>
              <p:cNvSpPr/>
              <p:nvPr/>
            </p:nvSpPr>
            <p:spPr>
              <a:xfrm>
                <a:off x="361282" y="1115217"/>
                <a:ext cx="742892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cycle of a Carnot engine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heat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transferred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working substance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high temperature reservoir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the heat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transferred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working substance to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low temperature reservoir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450AC9-6D37-42C2-8B8C-C7D9E1FD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2" y="1115217"/>
                <a:ext cx="7428923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1231" t="-2201" r="-131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37369F-7DA8-4317-A07C-7D53A82E56FA}"/>
              </a:ext>
            </a:extLst>
          </p:cNvPr>
          <p:cNvSpPr txBox="1"/>
          <p:nvPr/>
        </p:nvSpPr>
        <p:spPr>
          <a:xfrm>
            <a:off x="161242" y="3094936"/>
            <a:ext cx="630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So,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heat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transfer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cycle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7492D17-C0FF-44D6-B016-E378B0E35EA8}"/>
                  </a:ext>
                </a:extLst>
              </p:cNvPr>
              <p:cNvSpPr/>
              <p:nvPr/>
            </p:nvSpPr>
            <p:spPr>
              <a:xfrm>
                <a:off x="161242" y="3557315"/>
                <a:ext cx="38131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7492D17-C0FF-44D6-B016-E378B0E35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2" y="3557315"/>
                <a:ext cx="381318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11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7948" y="4054401"/>
            <a:ext cx="1062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law of thermodynamics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the Carnot cycle,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61242" y="5087533"/>
                <a:ext cx="2846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2" y="5087533"/>
                <a:ext cx="2846677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4679" y="6015692"/>
                <a:ext cx="4127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9" y="6015692"/>
                <a:ext cx="412718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43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698033" y="5932397"/>
            <a:ext cx="8383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work done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a Carnot engine during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cycle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763913B-89D7-4AFA-8226-5707C8EFC61B}"/>
                  </a:ext>
                </a:extLst>
              </p:cNvPr>
              <p:cNvSpPr txBox="1"/>
              <p:nvPr/>
            </p:nvSpPr>
            <p:spPr>
              <a:xfrm>
                <a:off x="161242" y="5549198"/>
                <a:ext cx="2846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763913B-89D7-4AFA-8226-5707C8EFC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2" y="5549198"/>
                <a:ext cx="284667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428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952B0600-0D42-4247-A30C-0B2C9B62C26B}"/>
                  </a:ext>
                </a:extLst>
              </p:cNvPr>
              <p:cNvSpPr/>
              <p:nvPr/>
            </p:nvSpPr>
            <p:spPr>
              <a:xfrm>
                <a:off x="114679" y="4569954"/>
                <a:ext cx="37031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2B0600-0D42-4247-A30C-0B2C9B62C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9" y="4569954"/>
                <a:ext cx="370311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49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4096" y="10150"/>
            <a:ext cx="359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Changes: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096" y="506518"/>
            <a:ext cx="1032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isothermal processes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each cycle of a Carnot engine.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4096" y="1014349"/>
                <a:ext cx="105367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During the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isothermal expansion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working substance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absorbs heat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6" y="1014349"/>
                <a:ext cx="10536703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868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41783" y="1820407"/>
                <a:ext cx="5359287" cy="68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increase in entropy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83" y="1820407"/>
                <a:ext cx="5359287" cy="684546"/>
              </a:xfrm>
              <a:prstGeom prst="rect">
                <a:avLst/>
              </a:prstGeom>
              <a:blipFill rotWithShape="0">
                <a:blip r:embed="rId3"/>
                <a:stretch>
                  <a:fillRect l="-1705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37882" y="2494874"/>
                <a:ext cx="108149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Again during the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isothermal compression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working substance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releases heat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constant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2" y="2494874"/>
                <a:ext cx="10814999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902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34096" y="3372037"/>
                <a:ext cx="5642577" cy="684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decrease in entropy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6" y="3372037"/>
                <a:ext cx="5642577" cy="684546"/>
              </a:xfrm>
              <a:prstGeom prst="rect">
                <a:avLst/>
              </a:prstGeom>
              <a:blipFill rotWithShape="0">
                <a:blip r:embed="rId5"/>
                <a:stretch>
                  <a:fillRect l="-1620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3484" y="4133262"/>
            <a:ext cx="608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 the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entropy change per cycle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9004" y="5217578"/>
                <a:ext cx="3211143" cy="86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04" y="5217578"/>
                <a:ext cx="3211143" cy="8668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0CB0102-3BEE-4D66-87C3-74828ED72C30}"/>
                  </a:ext>
                </a:extLst>
              </p:cNvPr>
              <p:cNvSpPr/>
              <p:nvPr/>
            </p:nvSpPr>
            <p:spPr>
              <a:xfrm>
                <a:off x="513484" y="4755913"/>
                <a:ext cx="24207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0CB0102-3BEE-4D66-87C3-74828ED72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4" y="4755913"/>
                <a:ext cx="242072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418231" y="3219718"/>
            <a:ext cx="4942548" cy="3438659"/>
            <a:chOff x="7418231" y="3219718"/>
            <a:chExt cx="4942548" cy="3438659"/>
          </a:xfrm>
        </p:grpSpPr>
        <p:sp>
          <p:nvSpPr>
            <p:cNvPr id="15" name="Rectangle 14"/>
            <p:cNvSpPr/>
            <p:nvPr/>
          </p:nvSpPr>
          <p:spPr>
            <a:xfrm>
              <a:off x="7418231" y="3219718"/>
              <a:ext cx="4584879" cy="34386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765776" y="3702110"/>
                  <a:ext cx="45950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</a:t>
                  </a:r>
                  <a:r>
                    <a:rPr lang="en-US" sz="24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 complete cycle,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776" y="3702110"/>
                  <a:ext cx="4595003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22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574826" y="5353373"/>
                  <a:ext cx="2222637" cy="866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826" y="5353373"/>
                  <a:ext cx="2222637" cy="8668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9343281E-94F5-4056-ADE2-0BEC10E1497D}"/>
                    </a:ext>
                  </a:extLst>
                </p:cNvPr>
                <p:cNvSpPr txBox="1"/>
                <p:nvPr/>
              </p:nvSpPr>
              <p:spPr>
                <a:xfrm>
                  <a:off x="9693448" y="5285310"/>
                  <a:ext cx="1975400" cy="866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343281E-94F5-4056-ADE2-0BEC10E14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3448" y="5285310"/>
                  <a:ext cx="1975400" cy="86684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269B0F9E-59AF-425E-81E1-F60CE32C013E}"/>
                    </a:ext>
                  </a:extLst>
                </p:cNvPr>
                <p:cNvSpPr txBox="1"/>
                <p:nvPr/>
              </p:nvSpPr>
              <p:spPr>
                <a:xfrm>
                  <a:off x="8457705" y="4229239"/>
                  <a:ext cx="3211143" cy="866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69B0F9E-59AF-425E-81E1-F60CE32C0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7705" y="4229239"/>
                  <a:ext cx="3211143" cy="86684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14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459" y="190863"/>
            <a:ext cx="5204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of a Carnot Engine: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142" y="759630"/>
            <a:ext cx="918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Thermal efficiency of any engine is defined as,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6E3B611A-B504-4BB7-B260-ADE1DA1E94D6}"/>
                  </a:ext>
                </a:extLst>
              </p:cNvPr>
              <p:cNvSpPr/>
              <p:nvPr/>
            </p:nvSpPr>
            <p:spPr>
              <a:xfrm>
                <a:off x="1504023" y="1512843"/>
                <a:ext cx="5877436" cy="871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energy</m:t>
                          </m:r>
                          <m: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we</m:t>
                          </m:r>
                          <m: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get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energy</m:t>
                          </m:r>
                          <m: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we</m:t>
                          </m:r>
                          <m: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provide</m:t>
                          </m:r>
                        </m:den>
                      </m:f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3B611A-B504-4BB7-B260-ADE1DA1E9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23" y="1512843"/>
                <a:ext cx="5877436" cy="871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AEF326A8-9AD3-4EC8-A5C4-E68AB1E28074}"/>
                  </a:ext>
                </a:extLst>
              </p:cNvPr>
              <p:cNvSpPr/>
              <p:nvPr/>
            </p:nvSpPr>
            <p:spPr>
              <a:xfrm>
                <a:off x="1504023" y="2675527"/>
                <a:ext cx="2326213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F326A8-9AD3-4EC8-A5C4-E68AB1E2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23" y="2675527"/>
                <a:ext cx="2326213" cy="866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FEB9699A-4F1E-4C23-8EED-2446BA210F00}"/>
                  </a:ext>
                </a:extLst>
              </p:cNvPr>
              <p:cNvSpPr txBox="1"/>
              <p:nvPr/>
            </p:nvSpPr>
            <p:spPr>
              <a:xfrm>
                <a:off x="1617840" y="3558074"/>
                <a:ext cx="4642339" cy="68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     [any engine]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B9699A-4F1E-4C23-8EED-2446BA21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0" y="3558074"/>
                <a:ext cx="4642339" cy="684546"/>
              </a:xfrm>
              <a:prstGeom prst="rect">
                <a:avLst/>
              </a:prstGeom>
              <a:blipFill>
                <a:blip r:embed="rId4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7CE6AEA1-D029-4A99-BA1F-5E8CFAAEE976}"/>
                  </a:ext>
                </a:extLst>
              </p:cNvPr>
              <p:cNvSpPr/>
              <p:nvPr/>
            </p:nvSpPr>
            <p:spPr>
              <a:xfrm>
                <a:off x="1617840" y="4463918"/>
                <a:ext cx="3969125" cy="668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  [Carnot engine]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6AEA1-D029-4A99-BA1F-5E8CFAAEE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0" y="4463918"/>
                <a:ext cx="3969125" cy="668068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46A9733-AFEA-4922-A98B-6F57476898A2}"/>
                  </a:ext>
                </a:extLst>
              </p:cNvPr>
              <p:cNvSpPr/>
              <p:nvPr/>
            </p:nvSpPr>
            <p:spPr>
              <a:xfrm>
                <a:off x="574720" y="5353284"/>
                <a:ext cx="1104255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the efficiency of Carnot engine is less than unity or less than 100%. Thus only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part</a:t>
                </a:r>
                <a:r>
                  <a:rPr lang="en-US" sz="2400" dirty="0">
                    <a:solidFill>
                      <a:prstClr val="black"/>
                    </a:solidFill>
                  </a:rPr>
                  <a:t> of the extracted heat is available to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work</a:t>
                </a:r>
                <a:r>
                  <a:rPr lang="en-US" sz="2400" dirty="0">
                    <a:solidFill>
                      <a:prstClr val="black"/>
                    </a:solidFill>
                  </a:rPr>
                  <a:t> and the </a:t>
                </a:r>
                <a:r>
                  <a:rPr lang="en-US" sz="2400" dirty="0">
                    <a:solidFill>
                      <a:srgbClr val="00B0F0"/>
                    </a:solidFill>
                  </a:rPr>
                  <a:t>rest</a:t>
                </a:r>
                <a:r>
                  <a:rPr lang="en-US" sz="2400" dirty="0">
                    <a:solidFill>
                      <a:prstClr val="black"/>
                    </a:solidFill>
                  </a:rPr>
                  <a:t> is delivered to the low temperature </a:t>
                </a:r>
                <a:r>
                  <a:rPr lang="en-US" sz="2400" dirty="0">
                    <a:solidFill>
                      <a:srgbClr val="00B0F0"/>
                    </a:solidFill>
                  </a:rPr>
                  <a:t>reservoir</a:t>
                </a:r>
                <a:r>
                  <a:rPr lang="en-US" sz="24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6A9733-AFEA-4922-A98B-6F5747689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0" y="5353284"/>
                <a:ext cx="11042559" cy="1200329"/>
              </a:xfrm>
              <a:prstGeom prst="rect">
                <a:avLst/>
              </a:prstGeom>
              <a:blipFill>
                <a:blip r:embed="rId6"/>
                <a:stretch>
                  <a:fillRect l="-828" t="-4061" r="-1214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E0373D3-3E08-4918-81BC-1F141BAC717F}"/>
                  </a:ext>
                </a:extLst>
              </p:cNvPr>
              <p:cNvSpPr/>
              <p:nvPr/>
            </p:nvSpPr>
            <p:spPr>
              <a:xfrm>
                <a:off x="6433047" y="4644566"/>
                <a:ext cx="18968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0373D3-3E08-4918-81BC-1F141BAC7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47" y="4644566"/>
                <a:ext cx="1896823" cy="461665"/>
              </a:xfrm>
              <a:prstGeom prst="rect">
                <a:avLst/>
              </a:prstGeom>
              <a:blipFill>
                <a:blip r:embed="rId7"/>
                <a:stretch>
                  <a:fillRect l="-4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7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1344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8</cp:revision>
  <dcterms:created xsi:type="dcterms:W3CDTF">2022-05-25T15:43:43Z</dcterms:created>
  <dcterms:modified xsi:type="dcterms:W3CDTF">2022-05-25T17:01:07Z</dcterms:modified>
</cp:coreProperties>
</file>