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72" r:id="rId4"/>
    <p:sldId id="273" r:id="rId5"/>
    <p:sldId id="274" r:id="rId6"/>
    <p:sldId id="258" r:id="rId7"/>
    <p:sldId id="260" r:id="rId8"/>
    <p:sldId id="265" r:id="rId9"/>
    <p:sldId id="266" r:id="rId10"/>
    <p:sldId id="267" r:id="rId11"/>
    <p:sldId id="271" r:id="rId12"/>
    <p:sldId id="259" r:id="rId13"/>
    <p:sldId id="275" r:id="rId14"/>
    <p:sldId id="276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ADA61-DF4B-48E9-88B7-BF39508D3BFE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C9D3-22A1-46F3-8893-2AB0904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64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4C9D3-22A1-46F3-8893-2AB090460C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34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4C9D3-22A1-46F3-8893-2AB090460C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23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3EC0-354A-4457-A283-3FD9DA2545D7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1F3AF77-A0B8-40E8-B68A-2DD32D40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5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3EC0-354A-4457-A283-3FD9DA2545D7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F3AF77-A0B8-40E8-B68A-2DD32D40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80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3EC0-354A-4457-A283-3FD9DA2545D7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F3AF77-A0B8-40E8-B68A-2DD32D405D5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795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3EC0-354A-4457-A283-3FD9DA2545D7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F3AF77-A0B8-40E8-B68A-2DD32D40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68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3EC0-354A-4457-A283-3FD9DA2545D7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F3AF77-A0B8-40E8-B68A-2DD32D405D5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8704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3EC0-354A-4457-A283-3FD9DA2545D7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F3AF77-A0B8-40E8-B68A-2DD32D40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31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3EC0-354A-4457-A283-3FD9DA2545D7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AF77-A0B8-40E8-B68A-2DD32D40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74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3EC0-354A-4457-A283-3FD9DA2545D7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AF77-A0B8-40E8-B68A-2DD32D40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8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3EC0-354A-4457-A283-3FD9DA2545D7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AF77-A0B8-40E8-B68A-2DD32D40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7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3EC0-354A-4457-A283-3FD9DA2545D7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F3AF77-A0B8-40E8-B68A-2DD32D40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4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3EC0-354A-4457-A283-3FD9DA2545D7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F3AF77-A0B8-40E8-B68A-2DD32D40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5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3EC0-354A-4457-A283-3FD9DA2545D7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F3AF77-A0B8-40E8-B68A-2DD32D40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5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3EC0-354A-4457-A283-3FD9DA2545D7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AF77-A0B8-40E8-B68A-2DD32D40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7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3EC0-354A-4457-A283-3FD9DA2545D7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AF77-A0B8-40E8-B68A-2DD32D40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9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3EC0-354A-4457-A283-3FD9DA2545D7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AF77-A0B8-40E8-B68A-2DD32D40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1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3EC0-354A-4457-A283-3FD9DA2545D7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F3AF77-A0B8-40E8-B68A-2DD32D40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5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F3EC0-354A-4457-A283-3FD9DA2545D7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1F3AF77-A0B8-40E8-B68A-2DD32D40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6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dirty="0" smtClean="0"/>
              <a:t>Function </a:t>
            </a:r>
            <a:r>
              <a:rPr lang="en-US" dirty="0"/>
              <a:t>Templates in C++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BY:</a:t>
            </a:r>
          </a:p>
          <a:p>
            <a:r>
              <a:rPr lang="en-US" dirty="0"/>
              <a:t>MD. MAZID-UL-HAQUE</a:t>
            </a:r>
          </a:p>
        </p:txBody>
      </p:sp>
    </p:spTree>
    <p:extLst>
      <p:ext uri="{BB962C8B-B14F-4D97-AF65-F5344CB8AC3E}">
        <p14:creationId xmlns:p14="http://schemas.microsoft.com/office/powerpoint/2010/main" val="38043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18087"/>
          </a:xfrm>
        </p:spPr>
        <p:txBody>
          <a:bodyPr/>
          <a:lstStyle/>
          <a:p>
            <a:r>
              <a:rPr lang="en-US" dirty="0"/>
              <a:t>Function Templates…. (Cntd)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893" y="1542197"/>
            <a:ext cx="9376011" cy="5036024"/>
          </a:xfrm>
        </p:spPr>
        <p:txBody>
          <a:bodyPr>
            <a:normAutofit/>
          </a:bodyPr>
          <a:lstStyle/>
          <a:p>
            <a:r>
              <a:rPr lang="en-US" dirty="0"/>
              <a:t>Each call to maximum() on a different data type forces the compiler to generate a different function using the template.</a:t>
            </a:r>
          </a:p>
          <a:p>
            <a:pPr lvl="1"/>
            <a:r>
              <a:rPr lang="en-US" b="1" dirty="0"/>
              <a:t>One copy of code for many types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int i1, </a:t>
            </a:r>
            <a:r>
              <a:rPr lang="en-US" dirty="0" smtClean="0"/>
              <a:t>i2;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b="1" dirty="0"/>
              <a:t>invoke int version of maximum</a:t>
            </a:r>
          </a:p>
          <a:p>
            <a:pPr marL="0" indent="0">
              <a:buNone/>
            </a:pPr>
            <a:r>
              <a:rPr lang="en-US" dirty="0"/>
              <a:t>cout &lt;&lt; "The maximum integer value is: "&lt;&lt; maximum( i1, </a:t>
            </a:r>
            <a:r>
              <a:rPr lang="en-US" dirty="0" smtClean="0"/>
              <a:t>i2 </a:t>
            </a:r>
            <a:r>
              <a:rPr lang="en-US" dirty="0"/>
              <a:t>);        </a:t>
            </a:r>
          </a:p>
          <a:p>
            <a:pPr marL="0" indent="0">
              <a:buNone/>
            </a:pPr>
            <a:r>
              <a:rPr lang="en-US" dirty="0" smtClean="0"/>
              <a:t>float </a:t>
            </a:r>
            <a:r>
              <a:rPr lang="en-US" dirty="0"/>
              <a:t>f</a:t>
            </a:r>
            <a:r>
              <a:rPr lang="en-US" dirty="0" smtClean="0"/>
              <a:t>1</a:t>
            </a:r>
            <a:r>
              <a:rPr lang="en-US" dirty="0"/>
              <a:t>, f</a:t>
            </a:r>
            <a:r>
              <a:rPr lang="en-US" dirty="0" smtClean="0"/>
              <a:t>2;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// invoke </a:t>
            </a:r>
            <a:r>
              <a:rPr lang="en-US" b="1" dirty="0" smtClean="0"/>
              <a:t>float </a:t>
            </a:r>
            <a:r>
              <a:rPr lang="en-US" b="1" dirty="0"/>
              <a:t>version of maximum</a:t>
            </a:r>
          </a:p>
          <a:p>
            <a:pPr marL="0" indent="0">
              <a:buNone/>
            </a:pPr>
            <a:r>
              <a:rPr lang="en-US" dirty="0"/>
              <a:t>cout &lt;&lt; "The maximum </a:t>
            </a:r>
            <a:r>
              <a:rPr lang="en-US" dirty="0" smtClean="0"/>
              <a:t>float </a:t>
            </a:r>
            <a:r>
              <a:rPr lang="en-US" dirty="0"/>
              <a:t>value is: "&lt;&lt; maximum( </a:t>
            </a:r>
            <a:r>
              <a:rPr lang="en-US" dirty="0" smtClean="0"/>
              <a:t>f1</a:t>
            </a:r>
            <a:r>
              <a:rPr lang="en-US" dirty="0"/>
              <a:t>, </a:t>
            </a:r>
            <a:r>
              <a:rPr lang="en-US" dirty="0" smtClean="0"/>
              <a:t>f2 </a:t>
            </a: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24633" y="2853935"/>
            <a:ext cx="1555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T=int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7519917" y="2736928"/>
            <a:ext cx="1419367" cy="88218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24632" y="4192858"/>
            <a:ext cx="1555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T=float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7519917" y="4095500"/>
            <a:ext cx="1569492" cy="88218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6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680126" cy="767962"/>
          </a:xfrm>
        </p:spPr>
        <p:txBody>
          <a:bodyPr/>
          <a:lstStyle/>
          <a:p>
            <a:r>
              <a:rPr lang="en-US" dirty="0"/>
              <a:t>Function Templates…. (Cntd)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6" y="1719618"/>
            <a:ext cx="9229749" cy="473577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b="1" dirty="0"/>
              <a:t>// One function works for all data types. </a:t>
            </a:r>
          </a:p>
          <a:p>
            <a:pPr marL="0" indent="0">
              <a:buNone/>
            </a:pPr>
            <a:r>
              <a:rPr lang="en-US" dirty="0"/>
              <a:t>template &lt;typename T&gt; </a:t>
            </a:r>
          </a:p>
          <a:p>
            <a:pPr marL="0" indent="0">
              <a:buNone/>
            </a:pPr>
            <a:r>
              <a:rPr lang="en-US" dirty="0"/>
              <a:t>T myMax(T x, T y) 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   return (x &gt; y)? x: y;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int main() 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  cout &lt;&lt; </a:t>
            </a:r>
            <a:r>
              <a:rPr lang="en-US" dirty="0" smtClean="0"/>
              <a:t>myMax &lt;</a:t>
            </a:r>
            <a:r>
              <a:rPr lang="en-US" dirty="0"/>
              <a:t>int&gt;(3, 7) &lt;&lt; endl;  </a:t>
            </a:r>
            <a:r>
              <a:rPr lang="en-US"/>
              <a:t>// </a:t>
            </a:r>
            <a:r>
              <a:rPr lang="en-US" b="1" dirty="0"/>
              <a:t>c</a:t>
            </a:r>
            <a:r>
              <a:rPr lang="en-US" b="1" smtClean="0"/>
              <a:t>all </a:t>
            </a:r>
            <a:r>
              <a:rPr lang="en-US" b="1" dirty="0"/>
              <a:t>myMax for int </a:t>
            </a:r>
          </a:p>
          <a:p>
            <a:pPr marL="0" indent="0">
              <a:buNone/>
            </a:pPr>
            <a:r>
              <a:rPr lang="en-US" dirty="0"/>
              <a:t>  cout &lt;&lt; </a:t>
            </a:r>
            <a:r>
              <a:rPr lang="en-US" dirty="0" smtClean="0"/>
              <a:t>myMax &lt;</a:t>
            </a:r>
            <a:r>
              <a:rPr lang="en-US" dirty="0"/>
              <a:t>char&gt;('g', 'e') &lt;&lt; endl;   // </a:t>
            </a:r>
            <a:r>
              <a:rPr lang="en-US" b="1" dirty="0"/>
              <a:t>call myMax for char </a:t>
            </a:r>
          </a:p>
          <a:p>
            <a:pPr marL="0" indent="0">
              <a:buNone/>
            </a:pPr>
            <a:r>
              <a:rPr lang="en-US" dirty="0"/>
              <a:t>  return 0;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Right Brace 3"/>
          <p:cNvSpPr/>
          <p:nvPr/>
        </p:nvSpPr>
        <p:spPr>
          <a:xfrm>
            <a:off x="5445456" y="2210936"/>
            <a:ext cx="518615" cy="7096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14197" y="2381112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Template function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378" y="3359801"/>
            <a:ext cx="1659674" cy="14554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90549" y="3175135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 </a:t>
            </a:r>
            <a:endParaRPr lang="en-US" b="1" dirty="0"/>
          </a:p>
        </p:txBody>
      </p:sp>
      <p:sp>
        <p:nvSpPr>
          <p:cNvPr id="8" name="Flowchart: Connector 7"/>
          <p:cNvSpPr/>
          <p:nvPr/>
        </p:nvSpPr>
        <p:spPr>
          <a:xfrm>
            <a:off x="4558351" y="4826981"/>
            <a:ext cx="1201003" cy="480125"/>
          </a:xfrm>
          <a:prstGeom prst="flowChartConnector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4592472" y="5290313"/>
            <a:ext cx="1617260" cy="480125"/>
          </a:xfrm>
          <a:prstGeom prst="flowChartConnector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15838" y="3191046"/>
            <a:ext cx="1555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T=int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6911122" y="3074039"/>
            <a:ext cx="1419367" cy="88218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210164" y="4156079"/>
            <a:ext cx="1555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T=char</a:t>
            </a:r>
            <a:endParaRPr lang="en-US" sz="2800" dirty="0"/>
          </a:p>
        </p:txBody>
      </p:sp>
      <p:sp>
        <p:nvSpPr>
          <p:cNvPr id="14" name="Oval 13"/>
          <p:cNvSpPr/>
          <p:nvPr/>
        </p:nvSpPr>
        <p:spPr>
          <a:xfrm>
            <a:off x="6911122" y="4041812"/>
            <a:ext cx="1760561" cy="88218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3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8" grpId="0" animBg="1"/>
      <p:bldP spid="9" grpId="0" animBg="1"/>
      <p:bldP spid="11" grpId="0"/>
      <p:bldP spid="12" grpId="0" animBg="1"/>
      <p:bldP spid="13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does it </a:t>
            </a:r>
            <a:r>
              <a:rPr lang="en-US" dirty="0"/>
              <a:t>w</a:t>
            </a:r>
            <a:r>
              <a:rPr lang="en-US" dirty="0" smtClean="0"/>
              <a:t>ork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501253"/>
            <a:ext cx="9253333" cy="4967785"/>
          </a:xfrm>
        </p:spPr>
        <p:txBody>
          <a:bodyPr/>
          <a:lstStyle/>
          <a:p>
            <a:pPr algn="just"/>
            <a:r>
              <a:rPr lang="en-US" dirty="0"/>
              <a:t>Expanded at compiler time.</a:t>
            </a:r>
          </a:p>
          <a:p>
            <a:pPr algn="just"/>
            <a:r>
              <a:rPr lang="en-US" dirty="0"/>
              <a:t>Compiler does type checking before template expansion.</a:t>
            </a:r>
          </a:p>
          <a:p>
            <a:pPr algn="just"/>
            <a:r>
              <a:rPr lang="en-US" b="1" dirty="0"/>
              <a:t>Simple idea</a:t>
            </a:r>
            <a:r>
              <a:rPr lang="en-US" dirty="0"/>
              <a:t>: Source code contains only </a:t>
            </a:r>
            <a:r>
              <a:rPr lang="en-US" dirty="0" smtClean="0"/>
              <a:t>the template function, </a:t>
            </a:r>
            <a:r>
              <a:rPr lang="en-US" dirty="0"/>
              <a:t>but compiled code may contain multiple copies of same </a:t>
            </a:r>
            <a:r>
              <a:rPr lang="en-US" dirty="0" smtClean="0"/>
              <a:t>function.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903" y="3004120"/>
            <a:ext cx="5340513" cy="3689534"/>
          </a:xfrm>
          <a:prstGeom prst="rect">
            <a:avLst/>
          </a:prstGeom>
        </p:spPr>
      </p:pic>
      <p:sp>
        <p:nvSpPr>
          <p:cNvPr id="4" name="Right Brace 3"/>
          <p:cNvSpPr/>
          <p:nvPr/>
        </p:nvSpPr>
        <p:spPr>
          <a:xfrm>
            <a:off x="6232336" y="3442427"/>
            <a:ext cx="777923" cy="98263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7010259" y="3774169"/>
            <a:ext cx="873054" cy="308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85392" y="3764760"/>
            <a:ext cx="396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Template function in source code</a:t>
            </a:r>
            <a:endParaRPr lang="en-US" b="1" dirty="0"/>
          </a:p>
        </p:txBody>
      </p:sp>
      <p:sp>
        <p:nvSpPr>
          <p:cNvPr id="9" name="Right Brace 8"/>
          <p:cNvSpPr/>
          <p:nvPr/>
        </p:nvSpPr>
        <p:spPr>
          <a:xfrm>
            <a:off x="7242110" y="4490113"/>
            <a:ext cx="777923" cy="1815153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8020033" y="5202156"/>
            <a:ext cx="873054" cy="376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893087" y="5059233"/>
            <a:ext cx="2792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Compiler generated </a:t>
            </a:r>
          </a:p>
          <a:p>
            <a:r>
              <a:rPr lang="en-US" b="1" dirty="0" smtClean="0"/>
              <a:t>functions according to </a:t>
            </a:r>
          </a:p>
          <a:p>
            <a:r>
              <a:rPr lang="en-US" b="1" dirty="0"/>
              <a:t>d</a:t>
            </a:r>
            <a:r>
              <a:rPr lang="en-US" b="1" dirty="0" smtClean="0"/>
              <a:t>ata types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540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  <p:bldP spid="9" grpId="0" animBg="1"/>
      <p:bldP spid="10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There are three primary drawbacks to the use of </a:t>
            </a:r>
            <a:r>
              <a:rPr lang="en-US" sz="2000" dirty="0" smtClean="0"/>
              <a:t>templates:</a:t>
            </a:r>
          </a:p>
          <a:p>
            <a:pPr lvl="1" algn="just"/>
            <a:r>
              <a:rPr lang="en-US" sz="2000" dirty="0" smtClean="0"/>
              <a:t>First</a:t>
            </a:r>
            <a:r>
              <a:rPr lang="en-US" sz="2000" dirty="0"/>
              <a:t>, many compilers historically have very poor support for </a:t>
            </a:r>
            <a:r>
              <a:rPr lang="en-US" sz="2000" dirty="0" smtClean="0"/>
              <a:t>templates. </a:t>
            </a:r>
          </a:p>
          <a:p>
            <a:pPr lvl="1" algn="just"/>
            <a:r>
              <a:rPr lang="en-US" sz="2000" dirty="0" smtClean="0"/>
              <a:t>Second</a:t>
            </a:r>
            <a:r>
              <a:rPr lang="en-US" sz="2000" dirty="0"/>
              <a:t>, almost all compilers produce confusing, unhelpful error messages when errors are detected in template code. This can make templates difficult to develop. </a:t>
            </a:r>
            <a:endParaRPr lang="en-US" sz="2000" dirty="0" smtClean="0"/>
          </a:p>
          <a:p>
            <a:pPr lvl="1" algn="just"/>
            <a:r>
              <a:rPr lang="en-US" sz="2000" dirty="0" smtClean="0"/>
              <a:t>Third</a:t>
            </a:r>
            <a:r>
              <a:rPr lang="en-US" sz="2000" dirty="0"/>
              <a:t>, each use of a template may cause the compiler to generate extra code (an instantiation of the template), </a:t>
            </a:r>
            <a:r>
              <a:rPr lang="en-US" sz="2000" dirty="0" smtClean="0"/>
              <a:t>so </a:t>
            </a:r>
            <a:r>
              <a:rPr lang="en-US" sz="2000" dirty="0"/>
              <a:t>indiscriminate use of templates can lead to code bloat, resulting in excessively large executables.</a:t>
            </a:r>
          </a:p>
        </p:txBody>
      </p:sp>
    </p:spTree>
    <p:extLst>
      <p:ext uri="{BB962C8B-B14F-4D97-AF65-F5344CB8AC3E}">
        <p14:creationId xmlns:p14="http://schemas.microsoft.com/office/powerpoint/2010/main" val="176004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528549"/>
            <a:ext cx="8911687" cy="438267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To summarize function templates the following can be said:</a:t>
            </a:r>
          </a:p>
          <a:p>
            <a:endParaRPr lang="en-US" sz="2000" dirty="0" smtClean="0"/>
          </a:p>
          <a:p>
            <a:pPr lvl="1" algn="just"/>
            <a:r>
              <a:rPr lang="en-US" sz="2000" dirty="0"/>
              <a:t>By using </a:t>
            </a:r>
            <a:r>
              <a:rPr lang="en-US" sz="2000" dirty="0" smtClean="0"/>
              <a:t>function templates </a:t>
            </a:r>
            <a:r>
              <a:rPr lang="en-US" sz="2000" dirty="0"/>
              <a:t>we can implement different data </a:t>
            </a:r>
            <a:r>
              <a:rPr lang="en-US" sz="2000" dirty="0" smtClean="0"/>
              <a:t>types.</a:t>
            </a:r>
          </a:p>
          <a:p>
            <a:pPr lvl="1" algn="just"/>
            <a:r>
              <a:rPr lang="en-US" sz="2000" dirty="0" smtClean="0"/>
              <a:t>Instead </a:t>
            </a:r>
            <a:r>
              <a:rPr lang="en-US" sz="2000" dirty="0"/>
              <a:t>of using any particular data type we can use a template and then later convert it into any data type we want</a:t>
            </a:r>
            <a:r>
              <a:rPr lang="en-US" sz="2000" dirty="0" smtClean="0"/>
              <a:t>.</a:t>
            </a:r>
          </a:p>
          <a:p>
            <a:pPr lvl="1" algn="just"/>
            <a:r>
              <a:rPr lang="en-US" sz="2000" b="1" dirty="0" smtClean="0">
                <a:solidFill>
                  <a:srgbClr val="002060"/>
                </a:solidFill>
              </a:rPr>
              <a:t>template</a:t>
            </a:r>
            <a:r>
              <a:rPr lang="en-US" sz="2000" dirty="0" smtClean="0"/>
              <a:t> &lt;</a:t>
            </a:r>
            <a:r>
              <a:rPr lang="en-US" sz="2000" b="1" dirty="0" smtClean="0">
                <a:solidFill>
                  <a:srgbClr val="002060"/>
                </a:solidFill>
              </a:rPr>
              <a:t>typename</a:t>
            </a:r>
            <a:r>
              <a:rPr lang="en-US" sz="2000" dirty="0" smtClean="0"/>
              <a:t> T&gt; is a must.</a:t>
            </a:r>
          </a:p>
          <a:p>
            <a:pPr lvl="1" algn="just"/>
            <a:r>
              <a:rPr lang="en-US" sz="2000" dirty="0"/>
              <a:t>Source code contains only the template </a:t>
            </a:r>
            <a:r>
              <a:rPr lang="en-US" sz="2000" dirty="0" smtClean="0"/>
              <a:t>function.</a:t>
            </a:r>
          </a:p>
          <a:p>
            <a:pPr lvl="1" algn="just"/>
            <a:r>
              <a:rPr lang="en-US" sz="2000" dirty="0"/>
              <a:t>Expanded at compiler </a:t>
            </a:r>
            <a:r>
              <a:rPr lang="en-US" sz="2000" dirty="0" smtClean="0"/>
              <a:t>time. </a:t>
            </a:r>
          </a:p>
          <a:p>
            <a:pPr lvl="1" algn="just"/>
            <a:r>
              <a:rPr lang="en-US" sz="2000" dirty="0" smtClean="0"/>
              <a:t>Disadvantages – Compiler related.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499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“Templates in C++”, GeeksforGeeks, https://www.geeksforgeeks.org/templates-cpp/</a:t>
            </a:r>
          </a:p>
          <a:p>
            <a:r>
              <a:rPr lang="en-US" dirty="0"/>
              <a:t> “Templates”, cplusplus, https://www.cplusplus.com/doc/oldtutorial/templates</a:t>
            </a:r>
            <a:r>
              <a:rPr lang="en-US" dirty="0" smtClean="0"/>
              <a:t>/</a:t>
            </a:r>
          </a:p>
          <a:p>
            <a:r>
              <a:rPr lang="en-US" dirty="0" smtClean="0"/>
              <a:t>“</a:t>
            </a:r>
            <a:r>
              <a:rPr lang="en-US" dirty="0"/>
              <a:t>C++ Programming/Templates” https://en.wikibooks.org/wiki/C%2B%2B_Programming/Templates#:~:text=There%20are%20three%20primary%20drawbacks,are%20detected%20in%20template%20code.</a:t>
            </a:r>
          </a:p>
        </p:txBody>
      </p:sp>
    </p:spTree>
    <p:extLst>
      <p:ext uri="{BB962C8B-B14F-4D97-AF65-F5344CB8AC3E}">
        <p14:creationId xmlns:p14="http://schemas.microsoft.com/office/powerpoint/2010/main" val="308280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662" y="3148947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1587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need function templates?</a:t>
            </a:r>
          </a:p>
          <a:p>
            <a:r>
              <a:rPr lang="en-US" dirty="0"/>
              <a:t>Templates in C++</a:t>
            </a:r>
          </a:p>
          <a:p>
            <a:r>
              <a:rPr lang="en-US" dirty="0" smtClean="0"/>
              <a:t>Types </a:t>
            </a:r>
            <a:r>
              <a:rPr lang="en-US" dirty="0"/>
              <a:t>of Templates in C</a:t>
            </a:r>
            <a:r>
              <a:rPr lang="en-US" dirty="0" smtClean="0"/>
              <a:t>++</a:t>
            </a:r>
          </a:p>
          <a:p>
            <a:r>
              <a:rPr lang="en-US"/>
              <a:t>Function </a:t>
            </a:r>
            <a:r>
              <a:rPr lang="en-US" smtClean="0"/>
              <a:t>Templates</a:t>
            </a:r>
            <a:endParaRPr lang="en-US" dirty="0"/>
          </a:p>
          <a:p>
            <a:pPr lvl="1"/>
            <a:r>
              <a:rPr lang="en-US" dirty="0"/>
              <a:t>How actually function templates help…</a:t>
            </a:r>
          </a:p>
          <a:p>
            <a:pPr lvl="1"/>
            <a:r>
              <a:rPr lang="en-US" dirty="0"/>
              <a:t>How does it work</a:t>
            </a:r>
            <a:r>
              <a:rPr lang="en-US" dirty="0" smtClean="0"/>
              <a:t>?</a:t>
            </a:r>
          </a:p>
          <a:p>
            <a:r>
              <a:rPr lang="en-US" dirty="0" smtClean="0"/>
              <a:t>Disadvantages</a:t>
            </a:r>
          </a:p>
          <a:p>
            <a:r>
              <a:rPr lang="en-US" dirty="0" smtClean="0"/>
              <a:t>Summary of todays lecture</a:t>
            </a:r>
          </a:p>
        </p:txBody>
      </p:sp>
    </p:spTree>
    <p:extLst>
      <p:ext uri="{BB962C8B-B14F-4D97-AF65-F5344CB8AC3E}">
        <p14:creationId xmlns:p14="http://schemas.microsoft.com/office/powerpoint/2010/main" val="208931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233" y="624110"/>
            <a:ext cx="8911687" cy="822553"/>
          </a:xfrm>
        </p:spPr>
        <p:txBody>
          <a:bodyPr/>
          <a:lstStyle/>
          <a:p>
            <a:r>
              <a:rPr lang="en-US"/>
              <a:t>Why do we </a:t>
            </a:r>
            <a:r>
              <a:rPr lang="en-US" dirty="0"/>
              <a:t>need function templates?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233" y="1446663"/>
            <a:ext cx="9512489" cy="5063319"/>
          </a:xfrm>
        </p:spPr>
        <p:txBody>
          <a:bodyPr/>
          <a:lstStyle/>
          <a:p>
            <a:r>
              <a:rPr lang="en-US" dirty="0"/>
              <a:t>Consider the following </a:t>
            </a:r>
            <a:r>
              <a:rPr lang="en-US" dirty="0" smtClean="0"/>
              <a:t>two </a:t>
            </a:r>
            <a:r>
              <a:rPr lang="en-US" dirty="0"/>
              <a:t>functions (</a:t>
            </a:r>
            <a:r>
              <a:rPr lang="en-US" b="1" dirty="0"/>
              <a:t>Function to find the maximum</a:t>
            </a:r>
            <a:r>
              <a:rPr lang="en-US" dirty="0"/>
              <a:t>):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993" y="2107547"/>
            <a:ext cx="3756992" cy="21505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089" y="2107547"/>
            <a:ext cx="4146913" cy="19594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55415" y="4595819"/>
            <a:ext cx="4238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to find maximum between </a:t>
            </a:r>
          </a:p>
          <a:p>
            <a:r>
              <a:rPr lang="en-US" b="1" dirty="0" smtClean="0"/>
              <a:t>Two int numbers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103068" y="4595818"/>
            <a:ext cx="4238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to find maximum between </a:t>
            </a:r>
          </a:p>
          <a:p>
            <a:r>
              <a:rPr lang="en-US" b="1" dirty="0" smtClean="0"/>
              <a:t>Two float numbers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319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925" y="624110"/>
            <a:ext cx="9525687" cy="658780"/>
          </a:xfrm>
        </p:spPr>
        <p:txBody>
          <a:bodyPr>
            <a:normAutofit fontScale="90000"/>
          </a:bodyPr>
          <a:lstStyle/>
          <a:p>
            <a:r>
              <a:rPr lang="en-US"/>
              <a:t>Why do we </a:t>
            </a:r>
            <a:r>
              <a:rPr lang="en-US" dirty="0"/>
              <a:t>need function templates?...(cntd)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3" y="1542197"/>
            <a:ext cx="9226037" cy="511791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So, what can be seen here?</a:t>
            </a:r>
          </a:p>
          <a:p>
            <a:pPr algn="just"/>
            <a:r>
              <a:rPr lang="en-US" dirty="0"/>
              <a:t>The logic is exactly the same, but the data type is different.</a:t>
            </a:r>
          </a:p>
          <a:p>
            <a:pPr algn="just"/>
            <a:r>
              <a:rPr lang="en-US" dirty="0"/>
              <a:t>For different data types we are writing similar yet different functions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For more data types </a:t>
            </a:r>
            <a:r>
              <a:rPr lang="en-US" dirty="0"/>
              <a:t>– more similar yet different </a:t>
            </a:r>
            <a:r>
              <a:rPr lang="en-US" dirty="0" smtClean="0"/>
              <a:t>functions.</a:t>
            </a:r>
            <a:endParaRPr lang="en-US" dirty="0"/>
          </a:p>
          <a:p>
            <a:pPr lvl="1" algn="just"/>
            <a:r>
              <a:rPr lang="en-US" b="1" dirty="0"/>
              <a:t>Exhausting and time consuming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b="1" dirty="0"/>
              <a:t>What if there was a way in which we will just write one single function and this single function can work with different data types when required?</a:t>
            </a:r>
          </a:p>
          <a:p>
            <a:pPr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3" y="4380362"/>
            <a:ext cx="1209237" cy="21711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985" y="4471679"/>
            <a:ext cx="1669050" cy="2079813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3802160" y="5274858"/>
            <a:ext cx="1247512" cy="382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048768" y="5274858"/>
            <a:ext cx="1282966" cy="361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775510" y="5277427"/>
            <a:ext cx="235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Function Templates</a:t>
            </a:r>
          </a:p>
        </p:txBody>
      </p:sp>
    </p:spTree>
    <p:extLst>
      <p:ext uri="{BB962C8B-B14F-4D97-AF65-F5344CB8AC3E}">
        <p14:creationId xmlns:p14="http://schemas.microsoft.com/office/powerpoint/2010/main" val="81694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us first know about C++ Templates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4113" y="5705131"/>
            <a:ext cx="54986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 of Template Function and How it works</a:t>
            </a:r>
          </a:p>
          <a:p>
            <a:endParaRPr lang="en-US" b="1" dirty="0"/>
          </a:p>
          <a:p>
            <a:r>
              <a:rPr lang="en-US" b="1" dirty="0" smtClean="0"/>
              <a:t>We will see the explanation later in this lecture.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3050844"/>
            <a:ext cx="2361063" cy="2838953"/>
          </a:xfrm>
          <a:prstGeom prst="rect">
            <a:avLst/>
          </a:prstGeom>
        </p:spPr>
      </p:pic>
      <p:sp>
        <p:nvSpPr>
          <p:cNvPr id="7" name="Cloud 6"/>
          <p:cNvSpPr/>
          <p:nvPr/>
        </p:nvSpPr>
        <p:spPr>
          <a:xfrm>
            <a:off x="3302158" y="1419366"/>
            <a:ext cx="1733266" cy="1241946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is that?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221" y="1419366"/>
            <a:ext cx="5957993" cy="412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0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2553"/>
          </a:xfrm>
        </p:spPr>
        <p:txBody>
          <a:bodyPr/>
          <a:lstStyle/>
          <a:p>
            <a:r>
              <a:rPr lang="en-US" dirty="0"/>
              <a:t>Templates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724167"/>
            <a:ext cx="9011385" cy="4321791"/>
          </a:xfrm>
        </p:spPr>
        <p:txBody>
          <a:bodyPr/>
          <a:lstStyle/>
          <a:p>
            <a:pPr algn="just"/>
            <a:r>
              <a:rPr lang="en-US" dirty="0"/>
              <a:t>Simple and yet very powerful tool in C++.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Simple idea is to </a:t>
            </a:r>
            <a:r>
              <a:rPr lang="en-US" dirty="0" smtClean="0"/>
              <a:t>pass  </a:t>
            </a:r>
            <a:r>
              <a:rPr lang="en-US" dirty="0"/>
              <a:t>data </a:t>
            </a:r>
            <a:r>
              <a:rPr lang="en-US" dirty="0" smtClean="0"/>
              <a:t>types </a:t>
            </a:r>
            <a:r>
              <a:rPr lang="en-US" dirty="0"/>
              <a:t>as a parameter </a:t>
            </a:r>
            <a:r>
              <a:rPr lang="en-US" dirty="0" smtClean="0"/>
              <a:t> so </a:t>
            </a:r>
            <a:r>
              <a:rPr lang="en-US" dirty="0"/>
              <a:t>that we don’t need to write the same code for different data types (We will see practical examples later in this lecture).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Type-independent patterns that can work with multiple data types.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Benefits:</a:t>
            </a:r>
          </a:p>
          <a:p>
            <a:pPr lvl="1" algn="just"/>
            <a:r>
              <a:rPr lang="en-US" dirty="0"/>
              <a:t>Generic programming</a:t>
            </a:r>
          </a:p>
          <a:p>
            <a:pPr lvl="1" algn="just"/>
            <a:r>
              <a:rPr lang="en-US" dirty="0" smtClean="0"/>
              <a:t>Reusable code</a:t>
            </a:r>
            <a:endParaRPr lang="en-US" dirty="0"/>
          </a:p>
          <a:p>
            <a:pPr lvl="1" algn="just"/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5431808" y="2524836"/>
            <a:ext cx="3248167" cy="368489"/>
          </a:xfrm>
          <a:prstGeom prst="flowChartConnec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Templates in C++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093272" cy="4253552"/>
          </a:xfrm>
        </p:spPr>
        <p:txBody>
          <a:bodyPr>
            <a:normAutofit lnSpcReduction="10000"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b="1" dirty="0"/>
              <a:t>Function Templates</a:t>
            </a:r>
          </a:p>
          <a:p>
            <a:pPr lvl="1" algn="just"/>
            <a:r>
              <a:rPr lang="en-US" dirty="0"/>
              <a:t>These define logic </a:t>
            </a:r>
            <a:r>
              <a:rPr lang="en-US" dirty="0" smtClean="0"/>
              <a:t>that works </a:t>
            </a:r>
            <a:r>
              <a:rPr lang="en-US" dirty="0"/>
              <a:t>for multiple data types</a:t>
            </a:r>
          </a:p>
          <a:p>
            <a:pPr lvl="1" algn="just"/>
            <a:r>
              <a:rPr lang="en-US" dirty="0"/>
              <a:t>Todays topic.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Class Templates</a:t>
            </a:r>
          </a:p>
          <a:p>
            <a:pPr lvl="1" algn="just"/>
            <a:r>
              <a:rPr lang="en-US" dirty="0"/>
              <a:t>Class templates are useful when a class defines something that is independent of the data type</a:t>
            </a:r>
          </a:p>
          <a:p>
            <a:pPr lvl="1" algn="just"/>
            <a:r>
              <a:rPr lang="en-US" dirty="0"/>
              <a:t>Discussion in next class.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860" y="1699857"/>
            <a:ext cx="31718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9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4439"/>
          </a:xfrm>
        </p:spPr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828800"/>
            <a:ext cx="9212389" cy="4681182"/>
          </a:xfrm>
        </p:spPr>
        <p:txBody>
          <a:bodyPr>
            <a:normAutofit/>
          </a:bodyPr>
          <a:lstStyle/>
          <a:p>
            <a:r>
              <a:rPr lang="en-US" dirty="0"/>
              <a:t>Function templates allow the logic to be written once and used for all data types – </a:t>
            </a:r>
            <a:r>
              <a:rPr lang="en-US" b="1" dirty="0"/>
              <a:t>generic function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smtClean="0"/>
              <a:t>Template </a:t>
            </a:r>
            <a:r>
              <a:rPr lang="en-US" b="1" dirty="0"/>
              <a:t>function to find a maximum value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227" y="3645160"/>
            <a:ext cx="4354891" cy="25509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97211" y="3621037"/>
            <a:ext cx="3802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</a:t>
            </a:r>
            <a:r>
              <a:rPr lang="en-US" dirty="0" smtClean="0"/>
              <a:t>template </a:t>
            </a:r>
            <a:r>
              <a:rPr lang="en-US" dirty="0"/>
              <a:t>declaration </a:t>
            </a:r>
            <a:r>
              <a:rPr lang="en-US" dirty="0" smtClean="0"/>
              <a:t>and </a:t>
            </a:r>
            <a:r>
              <a:rPr lang="en-US" dirty="0"/>
              <a:t>T is </a:t>
            </a:r>
            <a:endParaRPr lang="en-US" dirty="0" smtClean="0"/>
          </a:p>
          <a:p>
            <a:r>
              <a:rPr lang="en-US" dirty="0" smtClean="0"/>
              <a:t>//placeholder </a:t>
            </a:r>
            <a:r>
              <a:rPr lang="en-US" dirty="0"/>
              <a:t>type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844227" y="3944203"/>
            <a:ext cx="3365504" cy="136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057099" y="3957851"/>
            <a:ext cx="313898" cy="30951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33415" y="3957851"/>
            <a:ext cx="313898" cy="30951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60196" y="3947377"/>
            <a:ext cx="313898" cy="30951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70997" y="4565780"/>
            <a:ext cx="313898" cy="30951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0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Templates…. (Cntd)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96788"/>
            <a:ext cx="9362514" cy="50496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After a function template is defined, the function can be used by passing parameters of real types.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template &lt;typename T&gt;</a:t>
            </a:r>
          </a:p>
          <a:p>
            <a:pPr marL="0" indent="0">
              <a:buNone/>
            </a:pPr>
            <a:r>
              <a:rPr lang="en-US" dirty="0" smtClean="0"/>
              <a:t>T maximum(T a, T b)</a:t>
            </a:r>
          </a:p>
          <a:p>
            <a:pPr marL="0" indent="0">
              <a:buNone/>
            </a:pPr>
            <a:r>
              <a:rPr lang="en-US" dirty="0" smtClean="0"/>
              <a:t>……</a:t>
            </a:r>
          </a:p>
          <a:p>
            <a:pPr marL="0" indent="0">
              <a:buNone/>
            </a:pPr>
            <a:r>
              <a:rPr lang="en-US" dirty="0" smtClean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int i1, i2;</a:t>
            </a:r>
          </a:p>
          <a:p>
            <a:pPr marL="0" indent="0">
              <a:buNone/>
            </a:pPr>
            <a:r>
              <a:rPr lang="en-US" dirty="0" smtClean="0"/>
              <a:t>Int m = maximum(i1, i2); </a:t>
            </a:r>
          </a:p>
          <a:p>
            <a:pPr marL="0" indent="0">
              <a:buNone/>
            </a:pPr>
            <a:r>
              <a:rPr lang="en-US" dirty="0" smtClean="0"/>
              <a:t>…..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b="1" dirty="0" smtClean="0"/>
              <a:t>maximum(i1</a:t>
            </a:r>
            <a:r>
              <a:rPr lang="en-US" b="1" dirty="0"/>
              <a:t>, i2</a:t>
            </a:r>
            <a:r>
              <a:rPr lang="en-US" b="1" dirty="0" smtClean="0"/>
              <a:t>,) </a:t>
            </a:r>
            <a:r>
              <a:rPr lang="en-US" dirty="0"/>
              <a:t>will invoke the template function with </a:t>
            </a:r>
            <a:r>
              <a:rPr lang="en-US" b="1" dirty="0"/>
              <a:t>T=int</a:t>
            </a:r>
            <a:r>
              <a:rPr lang="en-US" dirty="0"/>
              <a:t>. The function returns a value of </a:t>
            </a:r>
            <a:r>
              <a:rPr lang="en-US" b="1" dirty="0"/>
              <a:t>int</a:t>
            </a:r>
            <a:r>
              <a:rPr lang="en-US" dirty="0"/>
              <a:t> type.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5281682" y="2522836"/>
            <a:ext cx="518615" cy="7096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68785" y="2693012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Template function</a:t>
            </a:r>
          </a:p>
        </p:txBody>
      </p:sp>
      <p:sp>
        <p:nvSpPr>
          <p:cNvPr id="6" name="Right Arrow 5"/>
          <p:cNvSpPr/>
          <p:nvPr/>
        </p:nvSpPr>
        <p:spPr>
          <a:xfrm>
            <a:off x="5732056" y="4735352"/>
            <a:ext cx="873457" cy="218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91519" y="4669736"/>
            <a:ext cx="320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Invoking template function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56848" y="26067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849213" y="1830074"/>
            <a:ext cx="2951084" cy="40147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24382" y="3629399"/>
            <a:ext cx="1555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T=int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7219666" y="3512392"/>
            <a:ext cx="1419367" cy="88218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0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10" grpId="0"/>
      <p:bldP spid="11" grpId="0" animBg="1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D832E0E6C2154DAB819AE3178C378F" ma:contentTypeVersion="8" ma:contentTypeDescription="Create a new document." ma:contentTypeScope="" ma:versionID="d0238e9477534e3274be161307c2f818">
  <xsd:schema xmlns:xsd="http://www.w3.org/2001/XMLSchema" xmlns:xs="http://www.w3.org/2001/XMLSchema" xmlns:p="http://schemas.microsoft.com/office/2006/metadata/properties" xmlns:ns2="954cd839-59fd-4c8e-86d9-2061c65c8b9c" targetNamespace="http://schemas.microsoft.com/office/2006/metadata/properties" ma:root="true" ma:fieldsID="12942352eb6a67033bb19bb2af04fa6f" ns2:_="">
    <xsd:import namespace="954cd839-59fd-4c8e-86d9-2061c65c8b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4cd839-59fd-4c8e-86d9-2061c65c8b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BA94F7-8D5D-4BDE-A6E9-13CB8749C651}"/>
</file>

<file path=customXml/itemProps2.xml><?xml version="1.0" encoding="utf-8"?>
<ds:datastoreItem xmlns:ds="http://schemas.openxmlformats.org/officeDocument/2006/customXml" ds:itemID="{3BB550B0-9E9A-48AA-A2C7-8A86FB41946F}"/>
</file>

<file path=customXml/itemProps3.xml><?xml version="1.0" encoding="utf-8"?>
<ds:datastoreItem xmlns:ds="http://schemas.openxmlformats.org/officeDocument/2006/customXml" ds:itemID="{1EB9CD27-EE67-4B6A-8B28-877AD1832AA6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303</TotalTime>
  <Words>865</Words>
  <Application>Microsoft Office PowerPoint</Application>
  <PresentationFormat>Widescreen</PresentationFormat>
  <Paragraphs>134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Wisp</vt:lpstr>
      <vt:lpstr>Introduction to  Function Templates in C++ </vt:lpstr>
      <vt:lpstr>Table of Contents</vt:lpstr>
      <vt:lpstr>Why do we need function templates?</vt:lpstr>
      <vt:lpstr>Why do we need function templates?...(cntd)</vt:lpstr>
      <vt:lpstr>Let us first know about C++ Templates</vt:lpstr>
      <vt:lpstr>Templates in C++</vt:lpstr>
      <vt:lpstr>Types of Templates in C++ </vt:lpstr>
      <vt:lpstr>Function Templates</vt:lpstr>
      <vt:lpstr>Function Templates…. (Cntd)</vt:lpstr>
      <vt:lpstr>Function Templates…. (Cntd)</vt:lpstr>
      <vt:lpstr>Function Templates…. (Cntd)</vt:lpstr>
      <vt:lpstr>How does it work? </vt:lpstr>
      <vt:lpstr>Disadvantages</vt:lpstr>
      <vt:lpstr>Summary</vt:lpstr>
      <vt:lpstr>References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FUNCTION TEMPLATE</dc:title>
  <dc:creator>Microsoft account</dc:creator>
  <cp:lastModifiedBy>Microsoft account</cp:lastModifiedBy>
  <cp:revision>78</cp:revision>
  <dcterms:created xsi:type="dcterms:W3CDTF">2020-12-08T07:13:21Z</dcterms:created>
  <dcterms:modified xsi:type="dcterms:W3CDTF">2021-01-17T06:22:55Z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0x0101003FD832E0E6C2154DAB819AE3178C378F</vt:lpwstr>
  </property>
</Properties>
</file>