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65" r:id="rId22"/>
    <p:sldId id="26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24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</pc:sldChg>
    </pc:docChg>
  </pc:docChgLst>
  <pc:docChgLst>
    <pc:chgData name="Noboranjan Dey" userId="1ac59fc9-aae8-46a4-899e-44860e6a6e60" providerId="ADAL" clId="{BB63D44D-9220-4BAD-8886-2A5ABBBBBEE3}"/>
    <pc:docChg chg="undo custSel modSld">
      <pc:chgData name="Noboranjan Dey" userId="1ac59fc9-aae8-46a4-899e-44860e6a6e60" providerId="ADAL" clId="{BB63D44D-9220-4BAD-8886-2A5ABBBBBEE3}" dt="2024-12-23T04:11:10.853" v="14" actId="255"/>
      <pc:docMkLst>
        <pc:docMk/>
      </pc:docMkLst>
      <pc:sldChg chg="modSp mod">
        <pc:chgData name="Noboranjan Dey" userId="1ac59fc9-aae8-46a4-899e-44860e6a6e60" providerId="ADAL" clId="{BB63D44D-9220-4BAD-8886-2A5ABBBBBEE3}" dt="2024-12-23T04:11:10.853" v="14" actId="255"/>
        <pc:sldMkLst>
          <pc:docMk/>
          <pc:sldMk cId="521071281" sldId="276"/>
        </pc:sldMkLst>
        <pc:spChg chg="mod">
          <ac:chgData name="Noboranjan Dey" userId="1ac59fc9-aae8-46a4-899e-44860e6a6e60" providerId="ADAL" clId="{BB63D44D-9220-4BAD-8886-2A5ABBBBBEE3}" dt="2024-12-23T04:11:10.853" v="14" actId="255"/>
          <ac:spMkLst>
            <pc:docMk/>
            <pc:sldMk cId="521071281" sldId="276"/>
            <ac:spMk id="8" creationId="{00000000-0000-0000-0000-000000000000}"/>
          </ac:spMkLst>
        </pc:spChg>
      </pc:sldChg>
    </pc:docChg>
  </pc:docChgLst>
  <pc:docChgLst>
    <pc:chgData name="Dr. Md Mehedi Hasan" userId="5eb39d97-deb0-466a-af4c-298e34812974" providerId="ADAL" clId="{2F3BF4C3-CC5F-45B1-B999-C745CBC36605}"/>
    <pc:docChg chg="undo custSel delSld modSld">
      <pc:chgData name="Dr. Md Mehedi Hasan" userId="5eb39d97-deb0-466a-af4c-298e34812974" providerId="ADAL" clId="{2F3BF4C3-CC5F-45B1-B999-C745CBC36605}" dt="2022-03-27T07:42:37.987" v="183" actId="20577"/>
      <pc:docMkLst>
        <pc:docMk/>
      </pc:docMkLst>
      <pc:sldChg chg="modSp mod">
        <pc:chgData name="Dr. Md Mehedi Hasan" userId="5eb39d97-deb0-466a-af4c-298e34812974" providerId="ADAL" clId="{2F3BF4C3-CC5F-45B1-B999-C745CBC36605}" dt="2022-03-27T07:42:37.987" v="183" actId="20577"/>
        <pc:sldMkLst>
          <pc:docMk/>
          <pc:sldMk cId="700707328" sldId="256"/>
        </pc:sldMkLst>
      </pc:sldChg>
      <pc:sldChg chg="modSp mod">
        <pc:chgData name="Dr. Md Mehedi Hasan" userId="5eb39d97-deb0-466a-af4c-298e34812974" providerId="ADAL" clId="{2F3BF4C3-CC5F-45B1-B999-C745CBC36605}" dt="2022-03-15T08:32:47.007" v="181" actId="20577"/>
        <pc:sldMkLst>
          <pc:docMk/>
          <pc:sldMk cId="3810379400" sldId="269"/>
        </pc:sldMkLst>
      </pc:sldChg>
      <pc:sldChg chg="modSp mod">
        <pc:chgData name="Dr. Md Mehedi Hasan" userId="5eb39d97-deb0-466a-af4c-298e34812974" providerId="ADAL" clId="{2F3BF4C3-CC5F-45B1-B999-C745CBC36605}" dt="2022-03-15T02:15:21.715" v="81" actId="1038"/>
        <pc:sldMkLst>
          <pc:docMk/>
          <pc:sldMk cId="2922730269" sldId="271"/>
        </pc:sldMkLst>
      </pc:sldChg>
      <pc:sldChg chg="modSp mod">
        <pc:chgData name="Dr. Md Mehedi Hasan" userId="5eb39d97-deb0-466a-af4c-298e34812974" providerId="ADAL" clId="{2F3BF4C3-CC5F-45B1-B999-C745CBC36605}" dt="2022-03-15T03:06:19.562" v="173" actId="20577"/>
        <pc:sldMkLst>
          <pc:docMk/>
          <pc:sldMk cId="521071281" sldId="276"/>
        </pc:sldMkLst>
      </pc:sldChg>
      <pc:sldChg chg="del">
        <pc:chgData name="Dr. Md Mehedi Hasan" userId="5eb39d97-deb0-466a-af4c-298e34812974" providerId="ADAL" clId="{2F3BF4C3-CC5F-45B1-B999-C745CBC36605}" dt="2022-03-15T03:10:25.521" v="174" actId="47"/>
        <pc:sldMkLst>
          <pc:docMk/>
          <pc:sldMk cId="3343828407" sldId="286"/>
        </pc:sldMkLst>
      </pc:sldChg>
    </pc:docChg>
  </pc:docChgLst>
  <pc:docChgLst>
    <pc:chgData name="Dr. Md Mehedi Hasan" userId="5eb39d97-deb0-466a-af4c-298e34812974" providerId="ADAL" clId="{36F5D8F3-12BD-4AD6-B6C5-6C53E92E36BA}"/>
    <pc:docChg chg="undo custSel modSld">
      <pc:chgData name="Dr. Md Mehedi Hasan" userId="5eb39d97-deb0-466a-af4c-298e34812974" providerId="ADAL" clId="{36F5D8F3-12BD-4AD6-B6C5-6C53E92E36BA}" dt="2022-07-19T02:27:16.400" v="38" actId="20577"/>
      <pc:docMkLst>
        <pc:docMk/>
      </pc:docMkLst>
      <pc:sldChg chg="modSp mod">
        <pc:chgData name="Dr. Md Mehedi Hasan" userId="5eb39d97-deb0-466a-af4c-298e34812974" providerId="ADAL" clId="{36F5D8F3-12BD-4AD6-B6C5-6C53E92E36BA}" dt="2022-07-18T04:01:32.050" v="11" actId="20577"/>
        <pc:sldMkLst>
          <pc:docMk/>
          <pc:sldMk cId="700707328" sldId="256"/>
        </pc:sldMkLst>
      </pc:sldChg>
      <pc:sldChg chg="modSp mod">
        <pc:chgData name="Dr. Md Mehedi Hasan" userId="5eb39d97-deb0-466a-af4c-298e34812974" providerId="ADAL" clId="{36F5D8F3-12BD-4AD6-B6C5-6C53E92E36BA}" dt="2022-07-19T02:23:43.597" v="36"/>
        <pc:sldMkLst>
          <pc:docMk/>
          <pc:sldMk cId="594149490" sldId="268"/>
        </pc:sldMkLst>
      </pc:sldChg>
      <pc:sldChg chg="modSp mod">
        <pc:chgData name="Dr. Md Mehedi Hasan" userId="5eb39d97-deb0-466a-af4c-298e34812974" providerId="ADAL" clId="{36F5D8F3-12BD-4AD6-B6C5-6C53E92E36BA}" dt="2022-07-19T02:27:16.400" v="38" actId="20577"/>
        <pc:sldMkLst>
          <pc:docMk/>
          <pc:sldMk cId="3810379400" sldId="269"/>
        </pc:sldMkLst>
      </pc:sldChg>
      <pc:sldChg chg="modSp mod">
        <pc:chgData name="Dr. Md Mehedi Hasan" userId="5eb39d97-deb0-466a-af4c-298e34812974" providerId="ADAL" clId="{36F5D8F3-12BD-4AD6-B6C5-6C53E92E36BA}" dt="2022-07-18T05:14:21.665" v="23" actId="20577"/>
        <pc:sldMkLst>
          <pc:docMk/>
          <pc:sldMk cId="2922730269" sldId="2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deshare.net/prodipghoshjoy/flow-control-instructions-60602372" TargetMode="Externa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Helvetica Neue"/>
                <a:cs typeface="Helvetica Neue"/>
                <a:sym typeface="Helvetica Neue"/>
              </a:rPr>
              <a:t>Flow Control Instructions</a:t>
            </a:r>
            <a:r>
              <a:rPr lang="en-US" sz="4800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	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2106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05944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309300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81686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735954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Summer 21-22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err="1"/>
                        <a:t>Noboranjan</a:t>
                      </a:r>
                      <a:r>
                        <a:rPr lang="en-US" i="1" baseline="0" dirty="0"/>
                        <a:t> </a:t>
                      </a:r>
                      <a:r>
                        <a:rPr lang="en-US" i="1" baseline="0" dirty="0" err="1"/>
                        <a:t>Dey</a:t>
                      </a:r>
                      <a:r>
                        <a:rPr lang="en-US" i="1" dirty="0"/>
                        <a:t>; noboranjan@aiub.edu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396404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Organization and Architecture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FOR LOOP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hape 247"/>
          <p:cNvSpPr txBox="1">
            <a:spLocks/>
          </p:cNvSpPr>
          <p:nvPr/>
        </p:nvSpPr>
        <p:spPr>
          <a:xfrm>
            <a:off x="241231" y="1800377"/>
            <a:ext cx="3748877" cy="465960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>
              <a:buClr>
                <a:srgbClr val="FFFFFF"/>
              </a:buClr>
              <a:buSzPct val="75441"/>
              <a:buFont typeface="Helvetica Neue"/>
              <a:buChar char="•"/>
            </a:pP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The control is transferred to </a:t>
            </a:r>
            <a:r>
              <a:rPr lang="en-US" dirty="0" err="1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destination_label</a:t>
            </a: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until CX becomes 0. </a:t>
            </a:r>
          </a:p>
          <a:p>
            <a:pPr marL="400050" indent="-400050">
              <a:buClr>
                <a:srgbClr val="FFFFFF"/>
              </a:buClr>
              <a:buSzPct val="75441"/>
              <a:buFont typeface="Helvetica Neue"/>
              <a:buChar char="•"/>
            </a:pPr>
            <a:endParaRPr lang="en-US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400050" indent="-400050">
              <a:buClr>
                <a:srgbClr val="FFFFFF"/>
              </a:buClr>
              <a:buSzPct val="75441"/>
              <a:buFont typeface="Helvetica Neue"/>
              <a:buChar char="•"/>
            </a:pP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A FOR LOOP can be implemented using the LOOP instruction:</a:t>
            </a:r>
          </a:p>
          <a:p>
            <a:pPr marL="400050" indent="-400050">
              <a:buClr>
                <a:srgbClr val="FFFFFF"/>
              </a:buClr>
              <a:buSzPct val="75441"/>
              <a:buFont typeface="Helvetica Neue"/>
              <a:buChar char="•"/>
            </a:pPr>
            <a:endParaRPr lang="en-US" sz="1800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400050" indent="-400050">
              <a:buClr>
                <a:srgbClr val="FFFFFF"/>
              </a:buClr>
              <a:buSzPct val="75441"/>
              <a:buFont typeface="Helvetica Neue"/>
              <a:buChar char="•"/>
            </a:pPr>
            <a:r>
              <a:rPr lang="en-US" sz="18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TOP: </a:t>
            </a:r>
          </a:p>
          <a:p>
            <a:pPr marL="400050" indent="-400050">
              <a:buClr>
                <a:srgbClr val="FFFFFF"/>
              </a:buClr>
              <a:buSzPct val="75441"/>
              <a:buFont typeface="Helvetica Neue"/>
              <a:buChar char="•"/>
            </a:pPr>
            <a:endParaRPr lang="en-US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400050" indent="-400050">
              <a:buClr>
                <a:srgbClr val="FFFFFF"/>
              </a:buClr>
              <a:buSzPct val="75441"/>
              <a:buFont typeface="Helvetica Neue"/>
              <a:buChar char="•"/>
            </a:pP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;initialize CX to </a:t>
            </a:r>
            <a:r>
              <a:rPr lang="en-US" dirty="0" err="1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loop_count</a:t>
            </a:r>
            <a:endParaRPr lang="en-US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400050" indent="-400050">
              <a:buClr>
                <a:srgbClr val="FFFFFF"/>
              </a:buClr>
              <a:buSzPct val="75441"/>
              <a:buFont typeface="Helvetica Neue"/>
              <a:buChar char="•"/>
            </a:pPr>
            <a:endParaRPr lang="en-US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400050" indent="-400050">
              <a:buClr>
                <a:srgbClr val="FFFFFF"/>
              </a:buClr>
              <a:buSzPct val="75441"/>
              <a:buFont typeface="Helvetica Neue"/>
              <a:buChar char="•"/>
            </a:pP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		;body of the loop</a:t>
            </a:r>
          </a:p>
          <a:p>
            <a:pPr marL="0" lvl="4" indent="812800" algn="l">
              <a:spcBef>
                <a:spcPts val="37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LOOP TOP </a:t>
            </a:r>
          </a:p>
        </p:txBody>
      </p:sp>
      <p:pic>
        <p:nvPicPr>
          <p:cNvPr id="6" name="Shape 2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60738" y="2121272"/>
            <a:ext cx="3649836" cy="40178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1614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Example: 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hape 254"/>
          <p:cNvSpPr txBox="1">
            <a:spLocks/>
          </p:cNvSpPr>
          <p:nvPr/>
        </p:nvSpPr>
        <p:spPr>
          <a:xfrm>
            <a:off x="310505" y="2050472"/>
            <a:ext cx="3610332" cy="419792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4500" indent="-444500"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Write a count-controlled loop to display a row of 80 stars:</a:t>
            </a:r>
          </a:p>
          <a:p>
            <a:pPr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FOR 80 times DO</a:t>
            </a:r>
          </a:p>
          <a:p>
            <a:pPr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		display ‘*’</a:t>
            </a:r>
          </a:p>
          <a:p>
            <a:pPr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END_FOR</a:t>
            </a:r>
          </a:p>
        </p:txBody>
      </p:sp>
      <p:cxnSp>
        <p:nvCxnSpPr>
          <p:cNvPr id="6" name="Shape 256"/>
          <p:cNvCxnSpPr/>
          <p:nvPr/>
        </p:nvCxnSpPr>
        <p:spPr>
          <a:xfrm flipV="1">
            <a:off x="4186124" y="2308922"/>
            <a:ext cx="0" cy="3681027"/>
          </a:xfrm>
          <a:prstGeom prst="straightConnector1">
            <a:avLst/>
          </a:prstGeom>
          <a:noFill/>
          <a:ln w="114300" cap="flat">
            <a:solidFill>
              <a:srgbClr val="BC802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Shape 255"/>
          <p:cNvSpPr/>
          <p:nvPr/>
        </p:nvSpPr>
        <p:spPr>
          <a:xfrm>
            <a:off x="4451412" y="2456788"/>
            <a:ext cx="3976255" cy="327899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4" indent="914400" algn="l" rtl="0">
              <a:spcBef>
                <a:spcPts val="0"/>
              </a:spcBef>
              <a:buSzPct val="25000"/>
              <a:buNone/>
            </a:pPr>
            <a:endParaRPr lang="en-US" b="1" i="0" u="none" strike="noStrike" cap="none" baseline="0" dirty="0">
              <a:ea typeface="Helvetica Neue"/>
              <a:cs typeface="Helvetica Neue"/>
              <a:sym typeface="Helvetica Neue"/>
            </a:endParaRPr>
          </a:p>
          <a:p>
            <a:pPr marL="0" marR="0" lvl="4" indent="91440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MOV CX,80</a:t>
            </a:r>
          </a:p>
          <a:p>
            <a:pPr marL="0" marR="0" lvl="4" indent="914400" algn="l" rtl="0">
              <a:spcBef>
                <a:spcPts val="420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MOV AH,2</a:t>
            </a:r>
          </a:p>
          <a:p>
            <a:pPr marL="0" marR="0" lvl="4" indent="914400" algn="l" rtl="0">
              <a:spcBef>
                <a:spcPts val="420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MOV DL, '*‘</a:t>
            </a:r>
          </a:p>
          <a:p>
            <a:pPr marL="0" marR="0" lvl="4" indent="914400" algn="l" rtl="0">
              <a:spcBef>
                <a:spcPts val="420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TOP: </a:t>
            </a:r>
          </a:p>
          <a:p>
            <a:pPr marL="0" marR="0" lvl="0" indent="0" algn="l" rtl="0">
              <a:spcBef>
                <a:spcPts val="4200"/>
              </a:spcBef>
              <a:buSzPct val="25000"/>
              <a:buNone/>
            </a:pPr>
            <a:r>
              <a:rPr lang="en-US" b="1" dirty="0">
                <a:ea typeface="Helvetica Neue"/>
                <a:cs typeface="Helvetica Neue"/>
                <a:sym typeface="Helvetica Neue"/>
              </a:rPr>
              <a:t>                           </a:t>
            </a: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INT 21H</a:t>
            </a:r>
          </a:p>
          <a:p>
            <a:pPr marL="0" marR="0" lvl="0" indent="0" algn="l" rtl="0">
              <a:spcBef>
                <a:spcPts val="4200"/>
              </a:spcBef>
              <a:buSzPct val="25000"/>
              <a:buNone/>
            </a:pPr>
            <a:r>
              <a:rPr lang="en-US" b="1" dirty="0">
                <a:ea typeface="Helvetica Neue"/>
                <a:cs typeface="Helvetica Neue"/>
                <a:sym typeface="Helvetica Neue"/>
              </a:rPr>
              <a:t>                       </a:t>
            </a: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LOOP TOP</a:t>
            </a:r>
          </a:p>
        </p:txBody>
      </p:sp>
    </p:spTree>
    <p:extLst>
      <p:ext uri="{BB962C8B-B14F-4D97-AF65-F5344CB8AC3E}">
        <p14:creationId xmlns:p14="http://schemas.microsoft.com/office/powerpoint/2010/main" val="521071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 JCXZ and The LOOP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Shape 262"/>
          <p:cNvSpPr txBox="1">
            <a:spLocks/>
          </p:cNvSpPr>
          <p:nvPr/>
        </p:nvSpPr>
        <p:spPr>
          <a:xfrm>
            <a:off x="230079" y="2064327"/>
            <a:ext cx="8581412" cy="4239491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rgbClr val="FFFFFF"/>
              </a:buClr>
              <a:buSzPct val="74100"/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FOR LOOP executes at least once.</a:t>
            </a:r>
          </a:p>
          <a:p>
            <a:pPr marL="850900" lvl="1" indent="-457200" algn="l">
              <a:spcBef>
                <a:spcPts val="3800"/>
              </a:spcBef>
              <a:buClr>
                <a:srgbClr val="FFFFFF"/>
              </a:buClr>
              <a:buSzPct val="74100"/>
              <a:buFont typeface="Wingdings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if CX contains 0 when the loop is entered, the LOOP instruction causes CX to be decremented to </a:t>
            </a:r>
            <a:r>
              <a:rPr lang="en-US" sz="1800" dirty="0" err="1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FFFFh</a:t>
            </a:r>
            <a:r>
              <a:rPr lang="en-US" sz="18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</a:t>
            </a:r>
          </a:p>
          <a:p>
            <a:pPr marL="850900" lvl="1" indent="-457200" algn="l">
              <a:spcBef>
                <a:spcPts val="3800"/>
              </a:spcBef>
              <a:buClr>
                <a:srgbClr val="FFFFFF"/>
              </a:buClr>
              <a:buSzPct val="74100"/>
              <a:buFont typeface="Wingdings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The loop is then executed </a:t>
            </a:r>
            <a:r>
              <a:rPr lang="en-US" sz="1800" dirty="0" err="1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FFFFh</a:t>
            </a:r>
            <a:r>
              <a:rPr lang="en-US" sz="18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=65535 times more! </a:t>
            </a:r>
          </a:p>
          <a:p>
            <a:pPr marL="457200" indent="-457200">
              <a:spcBef>
                <a:spcPts val="3800"/>
              </a:spcBef>
              <a:buClr>
                <a:srgbClr val="FFFFFF"/>
              </a:buClr>
              <a:buSzPct val="74100"/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To Prevent this, the instruction </a:t>
            </a: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JCXZ (jump if CX is zero)</a:t>
            </a: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may be used before the loop. Its syntax</a:t>
            </a:r>
          </a:p>
          <a:p>
            <a:pPr marL="457200" lvl="8" indent="-457200" algn="l">
              <a:spcBef>
                <a:spcPts val="3800"/>
              </a:spcBef>
              <a:buClr>
                <a:srgbClr val="FFFFFF"/>
              </a:buClr>
              <a:buSzPct val="25000"/>
              <a:buFont typeface="Wingdings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JCXZ </a:t>
            </a:r>
            <a:r>
              <a:rPr lang="en-US" b="1" dirty="0" err="1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destination_label</a:t>
            </a:r>
            <a:endParaRPr lang="en-US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366548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Use of JCXZ 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hape 268"/>
          <p:cNvSpPr txBox="1">
            <a:spLocks/>
          </p:cNvSpPr>
          <p:nvPr/>
        </p:nvSpPr>
        <p:spPr>
          <a:xfrm>
            <a:off x="421341" y="2424545"/>
            <a:ext cx="8011393" cy="354676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5604" indent="-395604">
              <a:buClr>
                <a:srgbClr val="FFFFFF"/>
              </a:buClr>
              <a:buSzPct val="74602"/>
              <a:buFont typeface="Helvetica Neue"/>
              <a:buChar char="•"/>
            </a:pP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If CX contains 0, control transferred to the destination label. So a loop implemented as follows is bypassed if CX is 0:</a:t>
            </a:r>
          </a:p>
          <a:p>
            <a:pPr marL="395604" indent="-395604">
              <a:buClr>
                <a:srgbClr val="FFFFFF"/>
              </a:buClr>
              <a:buSzPct val="74602"/>
              <a:buFont typeface="Helvetica Neue"/>
              <a:buChar char="•"/>
            </a:pPr>
            <a:endParaRPr lang="en-US" sz="2000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395604" indent="-395604">
              <a:buClr>
                <a:srgbClr val="FFFFFF"/>
              </a:buClr>
              <a:buSzPct val="74602"/>
              <a:buFont typeface="Helvetica Neue"/>
              <a:buChar char="•"/>
            </a:pP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JCXZ SKIP</a:t>
            </a:r>
          </a:p>
          <a:p>
            <a:pPr marL="395604" indent="-395604">
              <a:buClr>
                <a:srgbClr val="FFFFFF"/>
              </a:buClr>
              <a:buSzPct val="74602"/>
              <a:buFont typeface="Helvetica Neue"/>
              <a:buChar char="•"/>
            </a:pPr>
            <a:endParaRPr lang="en-US" sz="2000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395604" indent="-395604">
              <a:buClr>
                <a:srgbClr val="FFFFFF"/>
              </a:buClr>
              <a:buSzPct val="74602"/>
              <a:buFont typeface="Helvetica Neue"/>
              <a:buChar char="•"/>
            </a:pP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TOP:</a:t>
            </a: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</a:t>
            </a:r>
          </a:p>
          <a:p>
            <a:pPr marL="0" lvl="6" indent="1219200" algn="l">
              <a:spcBef>
                <a:spcPts val="37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;body of the loop</a:t>
            </a:r>
          </a:p>
          <a:p>
            <a:pPr marL="0" lvl="6" indent="1219200" algn="l">
              <a:spcBef>
                <a:spcPts val="37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LOOP TOP</a:t>
            </a:r>
          </a:p>
          <a:p>
            <a:pPr marL="0" lvl="4" indent="812800" algn="l">
              <a:spcBef>
                <a:spcPts val="37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SKIP:</a:t>
            </a:r>
          </a:p>
        </p:txBody>
      </p:sp>
    </p:spTree>
    <p:extLst>
      <p:ext uri="{BB962C8B-B14F-4D97-AF65-F5344CB8AC3E}">
        <p14:creationId xmlns:p14="http://schemas.microsoft.com/office/powerpoint/2010/main" val="2696681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WHILE LOOP 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hape 274"/>
          <p:cNvSpPr txBox="1">
            <a:spLocks/>
          </p:cNvSpPr>
          <p:nvPr/>
        </p:nvSpPr>
        <p:spPr>
          <a:xfrm>
            <a:off x="225905" y="1981200"/>
            <a:ext cx="4484640" cy="448470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4500" indent="-444500"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This WHILE LOOP depends on a condition.</a:t>
            </a:r>
          </a:p>
          <a:p>
            <a:pPr marL="444500" indent="-444500">
              <a:spcBef>
                <a:spcPts val="4200"/>
              </a:spcBef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WHILE </a:t>
            </a:r>
            <a:r>
              <a:rPr lang="en-US" sz="2000" b="1" i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condition</a:t>
            </a: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DO</a:t>
            </a:r>
          </a:p>
          <a:p>
            <a:pPr marL="0" lvl="6" indent="1371600" algn="l"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			statements</a:t>
            </a:r>
          </a:p>
          <a:p>
            <a:pPr marL="0" lvl="6" indent="1371600" algn="l"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END_WHILE</a:t>
            </a:r>
          </a:p>
        </p:txBody>
      </p:sp>
      <p:pic>
        <p:nvPicPr>
          <p:cNvPr id="6" name="Shape 27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92083" y="2373972"/>
            <a:ext cx="4089285" cy="36991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5008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WHILE LOOP 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hape 281"/>
          <p:cNvSpPr txBox="1">
            <a:spLocks/>
          </p:cNvSpPr>
          <p:nvPr/>
        </p:nvSpPr>
        <p:spPr>
          <a:xfrm>
            <a:off x="244903" y="2175164"/>
            <a:ext cx="8691279" cy="3934692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Clr>
                <a:srgbClr val="FFFFFF"/>
              </a:buClr>
              <a:buSzPct val="75486"/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The condition is </a:t>
            </a:r>
            <a:r>
              <a:rPr lang="en-US" sz="24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checked</a:t>
            </a: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at the </a:t>
            </a:r>
            <a:r>
              <a:rPr lang="en-US" sz="24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top of the loop</a:t>
            </a: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. </a:t>
            </a:r>
          </a:p>
          <a:p>
            <a:pPr marL="1003300" lvl="1" indent="-571500" algn="l">
              <a:spcBef>
                <a:spcPts val="4100"/>
              </a:spcBef>
              <a:buClr>
                <a:srgbClr val="FFFFFF"/>
              </a:buClr>
              <a:buSzPct val="75486"/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If </a:t>
            </a:r>
            <a:r>
              <a:rPr lang="en-US" sz="24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true</a:t>
            </a: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, the statements are executed; </a:t>
            </a:r>
          </a:p>
          <a:p>
            <a:pPr marL="1003300" lvl="1" indent="-571500" algn="l">
              <a:spcBef>
                <a:spcPts val="4100"/>
              </a:spcBef>
              <a:buClr>
                <a:srgbClr val="FFFFFF"/>
              </a:buClr>
              <a:buSzPct val="75486"/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If </a:t>
            </a:r>
            <a:r>
              <a:rPr lang="en-US" sz="24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false</a:t>
            </a: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, the program goes on to whatever follows. </a:t>
            </a:r>
          </a:p>
          <a:p>
            <a:pPr marL="571500" indent="-571500">
              <a:spcBef>
                <a:spcPts val="4100"/>
              </a:spcBef>
              <a:buClr>
                <a:srgbClr val="FFFFFF"/>
              </a:buClr>
              <a:buSzPct val="75486"/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It is possible the condition will be </a:t>
            </a:r>
            <a:r>
              <a:rPr lang="en-US" sz="24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false initially</a:t>
            </a: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, in which case the loop body ls </a:t>
            </a:r>
            <a:r>
              <a:rPr lang="en-US" sz="24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not executed at all</a:t>
            </a: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.</a:t>
            </a:r>
          </a:p>
          <a:p>
            <a:pPr marL="571500" indent="-571500">
              <a:spcBef>
                <a:spcPts val="4100"/>
              </a:spcBef>
              <a:buClr>
                <a:srgbClr val="FFFFFF"/>
              </a:buClr>
              <a:buSzPct val="75486"/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The loop executes as long as the condition is true</a:t>
            </a:r>
          </a:p>
        </p:txBody>
      </p:sp>
    </p:spTree>
    <p:extLst>
      <p:ext uri="{BB962C8B-B14F-4D97-AF65-F5344CB8AC3E}">
        <p14:creationId xmlns:p14="http://schemas.microsoft.com/office/powerpoint/2010/main" val="3006554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Example: WHILE LOOP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985425"/>
            <a:ext cx="80640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4485" lvl="0" indent="-324485">
              <a:buClr>
                <a:srgbClr val="FFFFFF"/>
              </a:buClr>
              <a:buSzPct val="74303"/>
              <a:buFont typeface="Helvetica Neue"/>
              <a:buChar char="•"/>
            </a:pPr>
            <a:r>
              <a:rPr lang="en-US" b="1" dirty="0">
                <a:ea typeface="Helvetica Neue"/>
                <a:cs typeface="Helvetica Neue"/>
                <a:sym typeface="Helvetica Neue"/>
              </a:rPr>
              <a:t>Write some code to count the number of characters in an input line.  </a:t>
            </a:r>
          </a:p>
        </p:txBody>
      </p:sp>
      <p:sp>
        <p:nvSpPr>
          <p:cNvPr id="6" name="Shape 288"/>
          <p:cNvSpPr/>
          <p:nvPr/>
        </p:nvSpPr>
        <p:spPr>
          <a:xfrm>
            <a:off x="166255" y="2854934"/>
            <a:ext cx="4613563" cy="29371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381000" marR="0" lvl="0" indent="-381000" algn="l" rtl="0">
              <a:spcBef>
                <a:spcPts val="0"/>
              </a:spcBef>
              <a:buClr>
                <a:srgbClr val="FFFFFF"/>
              </a:buClr>
              <a:buSzPct val="100000"/>
              <a:buFont typeface="Helvetica Neue"/>
              <a:buChar char="•"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Initialize count to 0</a:t>
            </a:r>
          </a:p>
          <a:p>
            <a:pPr marL="381000" marR="0" lvl="0" indent="-381000" algn="l" rtl="0">
              <a:spcBef>
                <a:spcPts val="0"/>
              </a:spcBef>
              <a:buClr>
                <a:srgbClr val="FFFFFF"/>
              </a:buClr>
              <a:buSzPct val="100000"/>
              <a:buFont typeface="Helvetica Neue"/>
              <a:buChar char="•"/>
            </a:pPr>
            <a:endParaRPr lang="en-US" b="1" dirty="0">
              <a:ea typeface="Helvetica Neue"/>
              <a:cs typeface="Helvetica Neue"/>
              <a:sym typeface="Helvetica Neue"/>
            </a:endParaRPr>
          </a:p>
          <a:p>
            <a:pPr marL="381000" marR="0" lvl="0" indent="-381000" algn="l" rtl="0">
              <a:spcBef>
                <a:spcPts val="0"/>
              </a:spcBef>
              <a:buClr>
                <a:srgbClr val="FFFFFF"/>
              </a:buClr>
              <a:buSzPct val="100000"/>
              <a:buFont typeface="Helvetica Neue"/>
              <a:buChar char="•"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Read a character</a:t>
            </a:r>
          </a:p>
          <a:p>
            <a:pPr marL="381000" marR="0" lvl="0" indent="-381000" algn="l" rtl="0">
              <a:spcBef>
                <a:spcPts val="0"/>
              </a:spcBef>
              <a:buClr>
                <a:srgbClr val="FFFFFF"/>
              </a:buClr>
              <a:buSzPct val="100000"/>
              <a:buFont typeface="Helvetica Neue"/>
              <a:buChar char="•"/>
            </a:pPr>
            <a:endParaRPr lang="en-US" b="1" dirty="0">
              <a:ea typeface="Helvetica Neue"/>
              <a:cs typeface="Helvetica Neue"/>
              <a:sym typeface="Helvetica Neue"/>
            </a:endParaRPr>
          </a:p>
          <a:p>
            <a:pPr marL="381000" marR="0" lvl="0" indent="-381000" algn="l" rtl="0">
              <a:spcBef>
                <a:spcPts val="0"/>
              </a:spcBef>
              <a:buClr>
                <a:srgbClr val="FFFFFF"/>
              </a:buClr>
              <a:buSzPct val="100000"/>
              <a:buFont typeface="Helvetica Neue"/>
              <a:buChar char="•"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WHILE character &lt;&gt; </a:t>
            </a:r>
            <a:r>
              <a:rPr lang="en-US" b="1" i="0" u="none" strike="noStrike" cap="none" baseline="0" dirty="0" err="1">
                <a:ea typeface="Helvetica Neue"/>
                <a:cs typeface="Helvetica Neue"/>
                <a:sym typeface="Helvetica Neue"/>
              </a:rPr>
              <a:t>carriage_return</a:t>
            </a: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 DO</a:t>
            </a:r>
          </a:p>
          <a:p>
            <a:pPr marL="381000" marR="0" lvl="0" indent="-381000" algn="l" rtl="0">
              <a:spcBef>
                <a:spcPts val="0"/>
              </a:spcBef>
              <a:buClr>
                <a:srgbClr val="FFFFFF"/>
              </a:buClr>
              <a:buSzPct val="100000"/>
              <a:buFont typeface="Helvetica Neue"/>
              <a:buChar char="•"/>
            </a:pPr>
            <a:endParaRPr lang="en-US" b="1" dirty="0">
              <a:ea typeface="Helvetica Neue"/>
              <a:cs typeface="Helvetica Neue"/>
              <a:sym typeface="Helvetica Neue"/>
            </a:endParaRPr>
          </a:p>
          <a:p>
            <a:pPr marL="381000" marR="0" lvl="0" indent="-381000" algn="l" rtl="0">
              <a:spcBef>
                <a:spcPts val="0"/>
              </a:spcBef>
              <a:buClr>
                <a:srgbClr val="FFFFFF"/>
              </a:buClr>
              <a:buSzPct val="100000"/>
              <a:buFont typeface="Helvetica Neue"/>
              <a:buChar char="•"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count =count + 1</a:t>
            </a:r>
          </a:p>
          <a:p>
            <a:pPr marL="381000" marR="0" lvl="0" indent="-381000" algn="l" rtl="0">
              <a:spcBef>
                <a:spcPts val="0"/>
              </a:spcBef>
              <a:buClr>
                <a:srgbClr val="FFFFFF"/>
              </a:buClr>
              <a:buSzPct val="100000"/>
              <a:buFont typeface="Helvetica Neue"/>
              <a:buChar char="•"/>
            </a:pPr>
            <a:endParaRPr lang="en-US" b="1" dirty="0">
              <a:ea typeface="Helvetica Neue"/>
              <a:cs typeface="Helvetica Neue"/>
              <a:sym typeface="Helvetica Neue"/>
            </a:endParaRPr>
          </a:p>
          <a:p>
            <a:pPr marL="381000" marR="0" lvl="0" indent="-381000" algn="l" rtl="0">
              <a:spcBef>
                <a:spcPts val="0"/>
              </a:spcBef>
              <a:buClr>
                <a:srgbClr val="FFFFFF"/>
              </a:buClr>
              <a:buSzPct val="100000"/>
              <a:buFont typeface="Helvetica Neue"/>
              <a:buChar char="•"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read a character</a:t>
            </a:r>
          </a:p>
          <a:p>
            <a:pPr marL="381000" marR="0" lvl="0" indent="-381000" algn="l" rtl="0">
              <a:spcBef>
                <a:spcPts val="4200"/>
              </a:spcBef>
              <a:buClr>
                <a:srgbClr val="FFFFFF"/>
              </a:buClr>
              <a:buSzPct val="100000"/>
              <a:buFont typeface="Helvetica Neue"/>
              <a:buChar char="•"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END_WHILE </a:t>
            </a:r>
          </a:p>
        </p:txBody>
      </p:sp>
      <p:cxnSp>
        <p:nvCxnSpPr>
          <p:cNvPr id="7" name="Shape 290"/>
          <p:cNvCxnSpPr/>
          <p:nvPr/>
        </p:nvCxnSpPr>
        <p:spPr>
          <a:xfrm flipV="1">
            <a:off x="4547129" y="2477685"/>
            <a:ext cx="0" cy="3622007"/>
          </a:xfrm>
          <a:prstGeom prst="straightConnector1">
            <a:avLst/>
          </a:prstGeom>
          <a:noFill/>
          <a:ln w="152400" cap="flat">
            <a:solidFill>
              <a:srgbClr val="BC802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Shape 289"/>
          <p:cNvSpPr/>
          <p:nvPr/>
        </p:nvSpPr>
        <p:spPr>
          <a:xfrm>
            <a:off x="4731453" y="1862206"/>
            <a:ext cx="4412547" cy="48529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		MOV DX,0 ; char count</a:t>
            </a:r>
            <a:endParaRPr lang="en-US" b="1" dirty="0"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		MOV AH,1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		INT 21H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WHILE_: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	CMP AL,0DH  	; CR 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	JE END_WHILE  ;yes, exit		INC DX	; not CR so </a:t>
            </a:r>
            <a:r>
              <a:rPr lang="en-US" b="1" i="0" u="none" strike="noStrike" cap="none" baseline="0" dirty="0" err="1">
                <a:ea typeface="Helvetica Neue"/>
                <a:cs typeface="Helvetica Neue"/>
                <a:sym typeface="Helvetica Neue"/>
              </a:rPr>
              <a:t>inc</a:t>
            </a:r>
            <a:endParaRPr lang="en-US" b="1" i="0" u="none" strike="noStrike" cap="none" baseline="0" dirty="0">
              <a:ea typeface="Helvetica Neue"/>
              <a:cs typeface="Helvetica Neue"/>
              <a:sym typeface="Helvetica Neue"/>
            </a:endParaRPr>
          </a:p>
          <a:p>
            <a:pPr marL="0" marR="0" lvl="2" indent="292100" algn="l" rtl="0">
              <a:spcBef>
                <a:spcPts val="270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INT 21H</a:t>
            </a:r>
            <a:r>
              <a:rPr lang="en-US" b="1" i="0" u="none" strike="noStrike" cap="none" dirty="0">
                <a:ea typeface="Helvetica Neue"/>
                <a:cs typeface="Helvetica Neue"/>
                <a:sym typeface="Helvetica Neue"/>
              </a:rPr>
              <a:t> </a:t>
            </a: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; read next char</a:t>
            </a:r>
          </a:p>
          <a:p>
            <a:pPr marL="0" marR="0" lvl="2" indent="292100" algn="l" rtl="0">
              <a:spcBef>
                <a:spcPts val="270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JMP WHILE_  ; loop again</a:t>
            </a:r>
          </a:p>
          <a:p>
            <a:pPr marL="0" marR="0" lvl="2" indent="292100" algn="l" rtl="0">
              <a:spcBef>
                <a:spcPts val="270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END_WHILE:</a:t>
            </a:r>
          </a:p>
        </p:txBody>
      </p:sp>
    </p:spTree>
    <p:extLst>
      <p:ext uri="{BB962C8B-B14F-4D97-AF65-F5344CB8AC3E}">
        <p14:creationId xmlns:p14="http://schemas.microsoft.com/office/powerpoint/2010/main" val="4200409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WHILE LOOP Insights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hape 296"/>
          <p:cNvSpPr txBox="1">
            <a:spLocks/>
          </p:cNvSpPr>
          <p:nvPr/>
        </p:nvSpPr>
        <p:spPr>
          <a:xfrm>
            <a:off x="324359" y="1744959"/>
            <a:ext cx="7676135" cy="472818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Clr>
                <a:srgbClr val="FFFFFF"/>
              </a:buClr>
              <a:buSzPct val="75000"/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A WHILE loop </a:t>
            </a: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checks</a:t>
            </a: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the terminating condition at the</a:t>
            </a: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top of the loop,</a:t>
            </a: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</a:t>
            </a:r>
          </a:p>
          <a:p>
            <a:pPr marL="571500" indent="-571500">
              <a:spcBef>
                <a:spcPts val="4200"/>
              </a:spcBef>
              <a:buClr>
                <a:srgbClr val="FFFFFF"/>
              </a:buClr>
              <a:buSzPct val="75000"/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So, you must make sure that </a:t>
            </a: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any variables involved</a:t>
            </a: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in the condition are </a:t>
            </a: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initialized</a:t>
            </a: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before the loop is entered</a:t>
            </a: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. </a:t>
            </a:r>
          </a:p>
          <a:p>
            <a:pPr marL="571500" indent="-571500">
              <a:spcBef>
                <a:spcPts val="4200"/>
              </a:spcBef>
              <a:buClr>
                <a:srgbClr val="FFFFFF"/>
              </a:buClr>
              <a:buSzPct val="75000"/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So you read a character before entering the loop, and </a:t>
            </a: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read another one at the bottom</a:t>
            </a: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. </a:t>
            </a:r>
          </a:p>
          <a:p>
            <a:pPr marL="571500" indent="-571500">
              <a:spcBef>
                <a:spcPts val="4200"/>
              </a:spcBef>
              <a:buClr>
                <a:srgbClr val="FFFFFF"/>
              </a:buClr>
              <a:buSzPct val="75000"/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The label </a:t>
            </a: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WHILE_: </a:t>
            </a: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.is used because </a:t>
            </a: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WHILE</a:t>
            </a: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is a reserved word</a:t>
            </a:r>
          </a:p>
        </p:txBody>
      </p:sp>
    </p:spTree>
    <p:extLst>
      <p:ext uri="{BB962C8B-B14F-4D97-AF65-F5344CB8AC3E}">
        <p14:creationId xmlns:p14="http://schemas.microsoft.com/office/powerpoint/2010/main" val="113157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REPEAT LOOP 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hape 302"/>
          <p:cNvSpPr txBox="1">
            <a:spLocks/>
          </p:cNvSpPr>
          <p:nvPr/>
        </p:nvSpPr>
        <p:spPr>
          <a:xfrm>
            <a:off x="421341" y="1925783"/>
            <a:ext cx="3288531" cy="2133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457200" algn="l">
              <a:spcBef>
                <a:spcPts val="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18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REPEAT</a:t>
            </a:r>
            <a:r>
              <a:rPr lang="en-US" sz="18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			</a:t>
            </a:r>
            <a:r>
              <a:rPr lang="en-US" sz="18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statements</a:t>
            </a:r>
          </a:p>
          <a:p>
            <a:pPr marL="0" lvl="2" indent="457200" algn="l"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18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UNTIL condition </a:t>
            </a:r>
          </a:p>
        </p:txBody>
      </p:sp>
      <p:pic>
        <p:nvPicPr>
          <p:cNvPr id="6" name="Shape 30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38256" y="1925784"/>
            <a:ext cx="3492062" cy="23691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304"/>
          <p:cNvSpPr/>
          <p:nvPr/>
        </p:nvSpPr>
        <p:spPr>
          <a:xfrm>
            <a:off x="120974" y="4059383"/>
            <a:ext cx="8815208" cy="24647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2" indent="33020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In a REPEAT…UNTIL loop, the statements are executed, and then the condition is checked. 	</a:t>
            </a:r>
          </a:p>
          <a:p>
            <a:pPr marL="834389" marR="0" lvl="2" indent="-288289" algn="l" rtl="0">
              <a:spcBef>
                <a:spcPts val="3000"/>
              </a:spcBef>
              <a:buClr>
                <a:srgbClr val="FFFFFF"/>
              </a:buClr>
              <a:buSzPct val="99071"/>
              <a:buFont typeface="Helvetica Neue"/>
              <a:buChar char="•"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If true, the loop terminates; </a:t>
            </a:r>
          </a:p>
          <a:p>
            <a:pPr marL="834389" marR="0" lvl="2" indent="-288289" algn="l" rtl="0">
              <a:spcBef>
                <a:spcPts val="3000"/>
              </a:spcBef>
              <a:buClr>
                <a:srgbClr val="FFFFFF"/>
              </a:buClr>
              <a:buSzPct val="99071"/>
              <a:buFont typeface="Helvetica Neue"/>
              <a:buChar char="•"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If false, control branches to the top of the loop.</a:t>
            </a:r>
          </a:p>
        </p:txBody>
      </p:sp>
    </p:spTree>
    <p:extLst>
      <p:ext uri="{BB962C8B-B14F-4D97-AF65-F5344CB8AC3E}">
        <p14:creationId xmlns:p14="http://schemas.microsoft.com/office/powerpoint/2010/main" val="1289912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ea typeface="Helvetica Neue"/>
                <a:cs typeface="Helvetica Neue"/>
                <a:sym typeface="Helvetica Neue"/>
              </a:rPr>
              <a:t>Example: REPEAT LOOP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Shape 309"/>
          <p:cNvSpPr txBox="1">
            <a:spLocks/>
          </p:cNvSpPr>
          <p:nvPr/>
        </p:nvSpPr>
        <p:spPr>
          <a:xfrm>
            <a:off x="184906" y="1884219"/>
            <a:ext cx="5883386" cy="56397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tx1"/>
                </a:solidFill>
                <a:latin typeface="+mn-lt"/>
                <a:ea typeface="Helvetica Neue"/>
                <a:cs typeface="Helvetica Neue"/>
                <a:sym typeface="Helvetica Neue"/>
              </a:rPr>
              <a:t>Write code to read characters until a blank is read. </a:t>
            </a:r>
          </a:p>
        </p:txBody>
      </p:sp>
      <p:sp>
        <p:nvSpPr>
          <p:cNvPr id="9" name="Shape 310"/>
          <p:cNvSpPr txBox="1">
            <a:spLocks/>
          </p:cNvSpPr>
          <p:nvPr/>
        </p:nvSpPr>
        <p:spPr>
          <a:xfrm>
            <a:off x="684307" y="2448197"/>
            <a:ext cx="3042566" cy="330422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REPEAT</a:t>
            </a:r>
          </a:p>
          <a:p>
            <a:pPr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	read a character</a:t>
            </a:r>
          </a:p>
          <a:p>
            <a:pPr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UNTIL character is a BLANK </a:t>
            </a:r>
          </a:p>
        </p:txBody>
      </p:sp>
      <p:cxnSp>
        <p:nvCxnSpPr>
          <p:cNvPr id="10" name="Shape 312"/>
          <p:cNvCxnSpPr/>
          <p:nvPr/>
        </p:nvCxnSpPr>
        <p:spPr>
          <a:xfrm flipH="1" flipV="1">
            <a:off x="4375231" y="2587457"/>
            <a:ext cx="1" cy="3190905"/>
          </a:xfrm>
          <a:prstGeom prst="straightConnector1">
            <a:avLst/>
          </a:prstGeom>
          <a:noFill/>
          <a:ln w="50800" cap="flat">
            <a:solidFill>
              <a:srgbClr val="BC802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Shape 311"/>
          <p:cNvSpPr/>
          <p:nvPr/>
        </p:nvSpPr>
        <p:spPr>
          <a:xfrm>
            <a:off x="5023590" y="1829719"/>
            <a:ext cx="3572315" cy="47063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	MOV AH,1</a:t>
            </a:r>
          </a:p>
          <a:p>
            <a:pPr marL="0" marR="0" lvl="0" indent="0" algn="l" rtl="0">
              <a:spcBef>
                <a:spcPts val="420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REPEAT:</a:t>
            </a:r>
          </a:p>
          <a:p>
            <a:pPr marL="0" marR="0" lvl="0" indent="0" algn="l" rtl="0">
              <a:spcBef>
                <a:spcPts val="4200"/>
              </a:spcBef>
              <a:buSzPct val="25000"/>
              <a:buNone/>
            </a:pPr>
            <a:r>
              <a:rPr lang="en-US" b="1" dirty="0">
                <a:ea typeface="Helvetica Neue"/>
                <a:cs typeface="Helvetica Neue"/>
                <a:sym typeface="Helvetica Neue"/>
              </a:rPr>
              <a:t>                    </a:t>
            </a: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INT 21H</a:t>
            </a:r>
          </a:p>
          <a:p>
            <a:pPr marL="0" marR="0" lvl="5" indent="1143000" algn="l" rtl="0">
              <a:spcBef>
                <a:spcPts val="420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CMP AL,' '</a:t>
            </a:r>
          </a:p>
          <a:p>
            <a:pPr marL="0" marR="0" lvl="5" indent="1143000" algn="l" rtl="0">
              <a:spcBef>
                <a:spcPts val="420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JNE REPEAT </a:t>
            </a:r>
          </a:p>
        </p:txBody>
      </p:sp>
    </p:spTree>
    <p:extLst>
      <p:ext uri="{BB962C8B-B14F-4D97-AF65-F5344CB8AC3E}">
        <p14:creationId xmlns:p14="http://schemas.microsoft.com/office/powerpoint/2010/main" val="1896228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87363" y="2363787"/>
            <a:ext cx="7753350" cy="3288867"/>
          </a:xfrm>
        </p:spPr>
        <p:txBody>
          <a:bodyPr>
            <a:noAutofit/>
          </a:bodyPr>
          <a:lstStyle/>
          <a:p>
            <a:pPr marL="431800" lvl="1" algn="l">
              <a:spcBef>
                <a:spcPts val="4200"/>
              </a:spcBef>
              <a:buClr>
                <a:srgbClr val="FFFFFF"/>
              </a:buClr>
              <a:buSzPct val="75000"/>
            </a:pP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Decision making and repeating statement</a:t>
            </a:r>
          </a:p>
          <a:p>
            <a:pPr marL="431800" lvl="1" algn="l">
              <a:spcBef>
                <a:spcPts val="4200"/>
              </a:spcBef>
              <a:buClr>
                <a:srgbClr val="FFFFFF"/>
              </a:buClr>
              <a:buSzPct val="75000"/>
            </a:pP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Jump and loop instructions</a:t>
            </a:r>
          </a:p>
          <a:p>
            <a:pPr marL="431800" lvl="1" algn="l">
              <a:spcBef>
                <a:spcPts val="4200"/>
              </a:spcBef>
              <a:buClr>
                <a:srgbClr val="FFFFFF"/>
              </a:buClr>
              <a:buSzPct val="75000"/>
            </a:pP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Algorithm conversion to assembly language</a:t>
            </a:r>
          </a:p>
          <a:p>
            <a:pPr marL="431800" lvl="1" algn="l">
              <a:spcBef>
                <a:spcPts val="4200"/>
              </a:spcBef>
              <a:buClr>
                <a:srgbClr val="FFFFFF"/>
              </a:buClr>
              <a:buSzPct val="75000"/>
            </a:pP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High-Level Language Structures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Difference between WHILE and REPEAT 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Shape 318"/>
          <p:cNvSpPr txBox="1">
            <a:spLocks/>
          </p:cNvSpPr>
          <p:nvPr/>
        </p:nvSpPr>
        <p:spPr>
          <a:xfrm>
            <a:off x="0" y="1343891"/>
            <a:ext cx="9053561" cy="5322523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Clr>
                <a:srgbClr val="FFFFFF"/>
              </a:buClr>
              <a:buSzPct val="74272"/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Use of a WHILE loop or a REPEAT loop Is a matter of </a:t>
            </a: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personal preference</a:t>
            </a: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. </a:t>
            </a:r>
          </a:p>
          <a:p>
            <a:pPr marL="457200" indent="-457200" algn="just">
              <a:spcBef>
                <a:spcPts val="3600"/>
              </a:spcBef>
              <a:buClr>
                <a:srgbClr val="FFFFFF"/>
              </a:buClr>
              <a:buSzPct val="74272"/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The advantage of a </a:t>
            </a: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WHILE</a:t>
            </a: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is that the loop </a:t>
            </a: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can be bypassed</a:t>
            </a: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if the terminating, condition is</a:t>
            </a: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initially false.</a:t>
            </a:r>
          </a:p>
          <a:p>
            <a:pPr marL="457200" indent="-457200" algn="just">
              <a:spcBef>
                <a:spcPts val="3600"/>
              </a:spcBef>
              <a:buClr>
                <a:srgbClr val="FFFFFF"/>
              </a:buClr>
              <a:buSzPct val="74272"/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Whereas the statements in a </a:t>
            </a: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REPEAT must be done at least once. </a:t>
            </a:r>
          </a:p>
          <a:p>
            <a:pPr marL="457200" indent="-457200" algn="just">
              <a:spcBef>
                <a:spcPts val="3600"/>
              </a:spcBef>
              <a:buClr>
                <a:srgbClr val="FFFFFF"/>
              </a:buClr>
              <a:buSzPct val="74272"/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However, the code for a REPEAT loop Is likely to be a </a:t>
            </a: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little shorter </a:t>
            </a: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because there is </a:t>
            </a: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only a conditional jump</a:t>
            </a: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at the end,</a:t>
            </a:r>
          </a:p>
          <a:p>
            <a:pPr marL="457200" indent="-457200" algn="just">
              <a:spcBef>
                <a:spcPts val="3600"/>
              </a:spcBef>
              <a:buClr>
                <a:srgbClr val="FFFFFF"/>
              </a:buClr>
              <a:buSzPct val="74272"/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But a WHILE loop has</a:t>
            </a: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two jumps</a:t>
            </a: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: a </a:t>
            </a: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conditional</a:t>
            </a: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</a:t>
            </a: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jump</a:t>
            </a: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at the </a:t>
            </a: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top</a:t>
            </a: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and a JMP at the </a:t>
            </a: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bottom</a:t>
            </a: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480336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5" name="Rectangle 4"/>
          <p:cNvSpPr/>
          <p:nvPr/>
        </p:nvSpPr>
        <p:spPr>
          <a:xfrm>
            <a:off x="581890" y="2182777"/>
            <a:ext cx="75368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Yu and </a:t>
            </a:r>
            <a:r>
              <a:rPr lang="en-US" dirty="0">
                <a:ea typeface="Times New Roman" panose="02020603050405020304" pitchFamily="18" charset="0"/>
              </a:rPr>
              <a:t>Charles </a:t>
            </a:r>
            <a:r>
              <a:rPr lang="en-US" dirty="0" err="1">
                <a:ea typeface="Times New Roman" panose="02020603050405020304" pitchFamily="18" charset="0"/>
              </a:rPr>
              <a:t>Marut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endParaRPr lang="en-US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hlinkClick r:id="rId2"/>
              </a:rPr>
              <a:t>https://www.slideshare.net/prodipghoshjoy/flow-control-instructions-60602372</a:t>
            </a:r>
            <a:endParaRPr lang="en-US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Rectangle 5"/>
          <p:cNvSpPr/>
          <p:nvPr/>
        </p:nvSpPr>
        <p:spPr>
          <a:xfrm>
            <a:off x="878305" y="2009054"/>
            <a:ext cx="718285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Yu </a:t>
            </a:r>
            <a:r>
              <a:rPr lang="en-US" dirty="0">
                <a:ea typeface="Times New Roman" panose="02020603050405020304" pitchFamily="18" charset="0"/>
              </a:rPr>
              <a:t>and Charles </a:t>
            </a:r>
            <a:r>
              <a:rPr lang="en-US" dirty="0" err="1">
                <a:ea typeface="Times New Roman" panose="02020603050405020304" pitchFamily="18" charset="0"/>
              </a:rPr>
              <a:t>Marut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Essentials of Computer Organization and Architecture, (Third Edition), Linda Null and Julia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Lobur</a:t>
            </a:r>
            <a:endParaRPr lang="en-US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W. Stallings, “Computer Organization and Architecture: Designing for performance”, 67h Edition, Prentice Hall of India, 2003, ISBN 81 – 203 – 2962 – 7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Computer Organization and Architecture by John P. Haynes.</a:t>
            </a:r>
            <a:endParaRPr lang="en-US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Branches with Compound Conditions </a:t>
            </a:r>
            <a:endParaRPr lang="en-US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7818" y="1996210"/>
            <a:ext cx="8631382" cy="4362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Clr>
                <a:srgbClr val="FFFFFF"/>
              </a:buClr>
              <a:buSzPct val="76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Sometimes the branching condition in an IF or CASE takes the form</a:t>
            </a:r>
          </a:p>
          <a:p>
            <a:pPr marL="0" lvl="6">
              <a:spcBef>
                <a:spcPts val="3300"/>
              </a:spcBef>
              <a:buClr>
                <a:srgbClr val="FFFFFF"/>
              </a:buClr>
              <a:buSzPct val="25000"/>
            </a:pPr>
            <a:r>
              <a:rPr lang="en-US" sz="2000" b="1" dirty="0">
                <a:ea typeface="Helvetica Neue"/>
                <a:cs typeface="Helvetica Neue"/>
                <a:sym typeface="Helvetica Neue"/>
              </a:rPr>
              <a:t>     condition_1' AND condition_2’</a:t>
            </a:r>
          </a:p>
          <a:p>
            <a:pPr marL="0" lvl="6">
              <a:spcBef>
                <a:spcPts val="3300"/>
              </a:spcBef>
              <a:buClr>
                <a:srgbClr val="FFFFFF"/>
              </a:buClr>
              <a:buSzPct val="25000"/>
            </a:pPr>
            <a:r>
              <a:rPr lang="en-US" sz="2000" b="1" dirty="0">
                <a:ea typeface="Helvetica Neue"/>
                <a:cs typeface="Helvetica Neue"/>
                <a:sym typeface="Helvetica Neue"/>
              </a:rPr>
              <a:t>                       or</a:t>
            </a:r>
          </a:p>
          <a:p>
            <a:pPr marL="0" lvl="6">
              <a:spcBef>
                <a:spcPts val="3300"/>
              </a:spcBef>
              <a:buClr>
                <a:srgbClr val="FFFFFF"/>
              </a:buClr>
              <a:buSzPct val="25000"/>
            </a:pPr>
            <a:r>
              <a:rPr lang="en-US" sz="2000" b="1" dirty="0">
                <a:ea typeface="Helvetica Neue"/>
                <a:cs typeface="Helvetica Neue"/>
                <a:sym typeface="Helvetica Neue"/>
              </a:rPr>
              <a:t>     condition_1 OR condition_2</a:t>
            </a:r>
          </a:p>
          <a:p>
            <a:pPr marL="457200" lvl="0" indent="-457200">
              <a:spcBef>
                <a:spcPts val="3300"/>
              </a:spcBef>
              <a:buClr>
                <a:srgbClr val="FFFFFF"/>
              </a:buClr>
              <a:buSzPct val="76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Where condition 1 and condition:2 are either true or false. We will refer to the</a:t>
            </a:r>
          </a:p>
          <a:p>
            <a:pPr marL="457200" lvl="0" indent="-457200">
              <a:spcBef>
                <a:spcPts val="3300"/>
              </a:spcBef>
              <a:buClr>
                <a:srgbClr val="FFFFFF"/>
              </a:buClr>
              <a:buSzPct val="76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First of these as an AND condition and to the second as an OR condition.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Example : AND</a:t>
            </a:r>
            <a:endParaRPr lang="en-US" dirty="0">
              <a:latin typeface="+mn-lt"/>
            </a:endParaRPr>
          </a:p>
        </p:txBody>
      </p:sp>
      <p:sp>
        <p:nvSpPr>
          <p:cNvPr id="5" name="Shape 209"/>
          <p:cNvSpPr txBox="1">
            <a:spLocks/>
          </p:cNvSpPr>
          <p:nvPr/>
        </p:nvSpPr>
        <p:spPr>
          <a:xfrm>
            <a:off x="263237" y="2175165"/>
            <a:ext cx="8520545" cy="3820166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An AND condition is true if and only if Condition_1 and Condition_2 are both true. Likewise, if either condition is false, then the whole thing is false.</a:t>
            </a:r>
          </a:p>
          <a:p>
            <a:pPr marL="457200" indent="-457200" algn="just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endParaRPr lang="en-US" sz="2000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457200" indent="-457200" algn="just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Read a character, and if it's an uppercase letter, display it. </a:t>
            </a:r>
          </a:p>
          <a:p>
            <a:pPr marL="457200" indent="-457200" algn="just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endParaRPr lang="en-US" sz="2000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457200" indent="-457200" algn="just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Read a character (into AL)</a:t>
            </a:r>
          </a:p>
          <a:p>
            <a:pPr marL="457200" indent="-457200" algn="just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endParaRPr lang="en-US" sz="2000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457200" indent="-457200" algn="just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IF (character &gt;= 'A') and (character &lt;= 'Z')</a:t>
            </a:r>
          </a:p>
          <a:p>
            <a:pPr marL="457200" indent="-457200" algn="just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endParaRPr lang="en-US" sz="2000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457200" indent="-457200" algn="just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THEN</a:t>
            </a:r>
          </a:p>
          <a:p>
            <a:pPr marL="457200" indent="-457200" algn="just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		display character</a:t>
            </a:r>
          </a:p>
          <a:p>
            <a:pPr marL="457200" indent="-457200" algn="just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endParaRPr lang="en-US" sz="2000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457200" indent="-457200" algn="just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END IF </a:t>
            </a:r>
          </a:p>
        </p:txBody>
      </p:sp>
    </p:spTree>
    <p:extLst>
      <p:ext uri="{BB962C8B-B14F-4D97-AF65-F5344CB8AC3E}">
        <p14:creationId xmlns:p14="http://schemas.microsoft.com/office/powerpoint/2010/main" val="594149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tx1"/>
                </a:solidFill>
                <a:latin typeface="+mn-lt"/>
                <a:ea typeface="Helvetica Neue"/>
                <a:cs typeface="Helvetica Neue"/>
                <a:sym typeface="Helvetica Neue"/>
              </a:rPr>
              <a:t>Converting to Assembly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hape 215"/>
          <p:cNvSpPr txBox="1">
            <a:spLocks/>
          </p:cNvSpPr>
          <p:nvPr/>
        </p:nvSpPr>
        <p:spPr>
          <a:xfrm>
            <a:off x="527977" y="2137611"/>
            <a:ext cx="3591791" cy="406893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;</a:t>
            </a: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read a character</a:t>
            </a:r>
          </a:p>
          <a:p>
            <a:pPr>
              <a:spcBef>
                <a:spcPts val="36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MOV AH,1</a:t>
            </a:r>
          </a:p>
          <a:p>
            <a:pPr>
              <a:spcBef>
                <a:spcPts val="36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INT 21H</a:t>
            </a:r>
          </a:p>
          <a:p>
            <a:pPr>
              <a:spcBef>
                <a:spcPts val="36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; if </a:t>
            </a: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('A' &lt;= char&gt; and (chai: &lt;= 'Z')</a:t>
            </a:r>
          </a:p>
          <a:p>
            <a:pPr>
              <a:spcBef>
                <a:spcPts val="36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CMP AL, ‘A’      ;char &gt;’A’</a:t>
            </a:r>
          </a:p>
          <a:p>
            <a:pPr>
              <a:spcBef>
                <a:spcPts val="36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JL </a:t>
            </a:r>
            <a:r>
              <a:rPr lang="en-US" b="1" dirty="0" err="1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END_lF</a:t>
            </a: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 ;no exit</a:t>
            </a:r>
          </a:p>
        </p:txBody>
      </p:sp>
      <p:pic>
        <p:nvPicPr>
          <p:cNvPr id="6" name="Shape 2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 flipV="1">
            <a:off x="2764193" y="4131354"/>
            <a:ext cx="3595206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sp>
        <p:nvSpPr>
          <p:cNvPr id="7" name="Shape 216"/>
          <p:cNvSpPr/>
          <p:nvPr/>
        </p:nvSpPr>
        <p:spPr>
          <a:xfrm>
            <a:off x="5621737" y="2374477"/>
            <a:ext cx="3287452" cy="35952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CMP AL, 'Z'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b="1" dirty="0"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JG </a:t>
            </a:r>
            <a:r>
              <a:rPr lang="en-US" b="1" i="0" u="none" strike="noStrike" cap="none" baseline="0" dirty="0" err="1">
                <a:ea typeface="Helvetica Neue"/>
                <a:cs typeface="Helvetica Neue"/>
                <a:sym typeface="Helvetica Neue"/>
              </a:rPr>
              <a:t>END_lF</a:t>
            </a: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  ;no exit </a:t>
            </a:r>
          </a:p>
          <a:p>
            <a:pPr marL="0" marR="0" lvl="0" indent="0" algn="l" rtl="0">
              <a:spcBef>
                <a:spcPts val="420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MOV DL, AL.</a:t>
            </a:r>
          </a:p>
          <a:p>
            <a:pPr marL="0" marR="0" lvl="0" indent="0" algn="l" rtl="0">
              <a:spcBef>
                <a:spcPts val="420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MOV AH, 2</a:t>
            </a:r>
          </a:p>
          <a:p>
            <a:pPr marL="0" marR="0" lvl="0" indent="0" algn="l" rtl="0">
              <a:spcBef>
                <a:spcPts val="420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INT 21H</a:t>
            </a:r>
          </a:p>
          <a:p>
            <a:pPr marL="0" marR="0" lvl="0" indent="0" algn="l" rtl="0">
              <a:spcBef>
                <a:spcPts val="4200"/>
              </a:spcBef>
              <a:buSzPct val="25000"/>
              <a:buNone/>
            </a:pPr>
            <a:r>
              <a:rPr lang="en-US" b="1" i="0" u="none" strike="noStrike" cap="none" baseline="0" dirty="0">
                <a:ea typeface="Helvetica Neue"/>
                <a:cs typeface="Helvetica Neue"/>
                <a:sym typeface="Helvetica Neue"/>
              </a:rPr>
              <a:t>END_IF:</a:t>
            </a:r>
          </a:p>
        </p:txBody>
      </p:sp>
    </p:spTree>
    <p:extLst>
      <p:ext uri="{BB962C8B-B14F-4D97-AF65-F5344CB8AC3E}">
        <p14:creationId xmlns:p14="http://schemas.microsoft.com/office/powerpoint/2010/main" val="3810379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OR Conditions 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Shape 223"/>
          <p:cNvSpPr txBox="1">
            <a:spLocks/>
          </p:cNvSpPr>
          <p:nvPr/>
        </p:nvSpPr>
        <p:spPr>
          <a:xfrm>
            <a:off x="324359" y="1719198"/>
            <a:ext cx="8237750" cy="5138802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Condition_1 OR condition_2 is true if at least one of the conditions is true; it is only false when both conditions are false.</a:t>
            </a:r>
          </a:p>
          <a:p>
            <a:pPr marL="342900" indent="-342900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endParaRPr lang="en-US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342900" indent="-342900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Read a character. If it's "y" or "Y", display it; otherwise, terminate the program. </a:t>
            </a:r>
          </a:p>
          <a:p>
            <a:pPr marL="342900" indent="-342900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endParaRPr lang="en-US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342900" indent="-342900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Read a character (into AL)</a:t>
            </a:r>
          </a:p>
          <a:p>
            <a:pPr marL="342900" indent="-342900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endParaRPr lang="en-US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342900" indent="-342900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IF (character = ‘y‘) OR (character = 'Y‘)</a:t>
            </a:r>
          </a:p>
          <a:p>
            <a:pPr marL="342900" indent="-342900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endParaRPr lang="en-US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342900" indent="-342900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	THEN</a:t>
            </a:r>
          </a:p>
          <a:p>
            <a:pPr marL="342900" indent="-342900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		display it</a:t>
            </a:r>
          </a:p>
          <a:p>
            <a:pPr marL="342900" indent="-342900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ELSE</a:t>
            </a:r>
          </a:p>
          <a:p>
            <a:pPr marL="342900" indent="-342900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	terminate the program</a:t>
            </a:r>
          </a:p>
          <a:p>
            <a:pPr marL="342900" indent="-342900">
              <a:buClr>
                <a:srgbClr val="FFFFFF"/>
              </a:buClr>
              <a:buSzPct val="100000"/>
              <a:buFont typeface="Wingdings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END IF </a:t>
            </a:r>
          </a:p>
        </p:txBody>
      </p:sp>
    </p:spTree>
    <p:extLst>
      <p:ext uri="{BB962C8B-B14F-4D97-AF65-F5344CB8AC3E}">
        <p14:creationId xmlns:p14="http://schemas.microsoft.com/office/powerpoint/2010/main" val="1113963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+mn-lt"/>
              </a:rPr>
              <a:t>Assembly Conversion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166493"/>
              </p:ext>
            </p:extLst>
          </p:nvPr>
        </p:nvGraphicFramePr>
        <p:xfrm>
          <a:off x="1089492" y="2062269"/>
          <a:ext cx="6838442" cy="47040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19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9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8873">
                <a:tc>
                  <a:txBody>
                    <a:bodyPr/>
                    <a:lstStyle/>
                    <a:p>
                      <a:pPr marL="0" marR="0" lvl="6" indent="622300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	MOV AH,1 </a:t>
                      </a:r>
                    </a:p>
                    <a:p>
                      <a:pPr marL="0" marR="0" lvl="6" indent="622300" algn="l" rtl="0">
                        <a:spcBef>
                          <a:spcPts val="1900"/>
                        </a:spcBef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	INT 21H</a:t>
                      </a:r>
                    </a:p>
                    <a:p>
                      <a:pPr marL="0" marR="0" lvl="6" indent="622300" algn="l" rtl="0">
                        <a:spcBef>
                          <a:spcPts val="1900"/>
                        </a:spcBef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	CMP </a:t>
                      </a:r>
                      <a:r>
                        <a:rPr lang="en-US" sz="1600" b="1" i="0" u="none" strike="noStrike" cap="non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AL,’y</a:t>
                      </a: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’ ;AL==‘y’</a:t>
                      </a:r>
                    </a:p>
                    <a:p>
                      <a:pPr marL="0" marR="0" lvl="6" indent="622300" algn="l" rtl="0">
                        <a:spcBef>
                          <a:spcPts val="1900"/>
                        </a:spcBef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	JE THEN</a:t>
                      </a:r>
                    </a:p>
                    <a:p>
                      <a:pPr marL="0" marR="0" lvl="6" indent="622300" algn="l" rtl="0">
                        <a:spcBef>
                          <a:spcPts val="1900"/>
                        </a:spcBef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	CMP AL, '</a:t>
                      </a:r>
                      <a:r>
                        <a:rPr lang="en-US" sz="1600" b="1" i="0" u="none" strike="noStrike" cap="none" baseline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Y';char</a:t>
                      </a: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 ~ 'Y'?</a:t>
                      </a:r>
                    </a:p>
                    <a:p>
                      <a:pPr marL="0" marR="0" lvl="6" indent="622300" algn="l" rtl="0">
                        <a:spcBef>
                          <a:spcPts val="1900"/>
                        </a:spcBef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	JE THEN 			;yes, go to display it</a:t>
                      </a:r>
                    </a:p>
                    <a:p>
                      <a:pPr marL="0" marR="0" lvl="6" indent="622300" algn="l" rtl="0">
                        <a:spcBef>
                          <a:spcPts val="1900"/>
                        </a:spcBef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	JMP ELSE_   		;no - Terminate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6" indent="622300" algn="l" rtl="0">
                        <a:spcBef>
                          <a:spcPts val="1900"/>
                        </a:spcBef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THEN:</a:t>
                      </a:r>
                    </a:p>
                    <a:p>
                      <a:pPr marL="0" marR="0" lvl="6" indent="622300" algn="l" rtl="0">
                        <a:spcBef>
                          <a:spcPts val="1900"/>
                        </a:spcBef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MOV AH,2	     ;prepare to display</a:t>
                      </a:r>
                    </a:p>
                    <a:p>
                      <a:pPr marL="0" marR="0" lvl="6" indent="622300" algn="l" rtl="0">
                        <a:spcBef>
                          <a:spcPts val="1900"/>
                        </a:spcBef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	MOV DL,AL ;get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Helvetica Neue"/>
                        </a:rPr>
                        <a:t>char</a:t>
                      </a:r>
                    </a:p>
                    <a:p>
                      <a:pPr marL="0" marR="0" lvl="6" indent="622300" algn="l" rtl="0">
                        <a:spcBef>
                          <a:spcPts val="1900"/>
                        </a:spcBef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	INT 21H 	;display it</a:t>
                      </a:r>
                    </a:p>
                    <a:p>
                      <a:pPr marL="0" marR="0" lvl="6" indent="622300" algn="l" rtl="0">
                        <a:spcBef>
                          <a:spcPts val="1900"/>
                        </a:spcBef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	JMP END IF ;and exit – </a:t>
                      </a:r>
                    </a:p>
                    <a:p>
                      <a:pPr marL="0" marR="0" lvl="6" indent="622300" algn="l" rtl="0">
                        <a:spcBef>
                          <a:spcPts val="1900"/>
                        </a:spcBef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ELSE_: </a:t>
                      </a:r>
                    </a:p>
                    <a:p>
                      <a:pPr marL="0" marR="0" lvl="6" indent="622300" algn="l" rtl="0">
                        <a:spcBef>
                          <a:spcPts val="1900"/>
                        </a:spcBef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	MOV AH, 4CH</a:t>
                      </a:r>
                    </a:p>
                    <a:p>
                      <a:pPr marL="0" marR="0" lvl="6" indent="622300" algn="l" rtl="0">
                        <a:spcBef>
                          <a:spcPts val="1900"/>
                        </a:spcBef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	INT 21H 	;DOS exit</a:t>
                      </a:r>
                    </a:p>
                    <a:p>
                      <a:pPr marL="0" marR="0" lvl="6" indent="622300" algn="l" rtl="0">
                        <a:spcBef>
                          <a:spcPts val="1900"/>
                        </a:spcBef>
                        <a:buClr>
                          <a:srgbClr val="FFFFFF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600" b="1" i="0" u="none" strike="noStrike" cap="non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Helvetica Neue"/>
                          <a:cs typeface="Helvetica Neue"/>
                          <a:sym typeface="Helvetica Neue"/>
                        </a:rPr>
                        <a:t>END_IF: </a:t>
                      </a:r>
                    </a:p>
                    <a:p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2730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Looping Structure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hape 235"/>
          <p:cNvSpPr txBox="1">
            <a:spLocks/>
          </p:cNvSpPr>
          <p:nvPr/>
        </p:nvSpPr>
        <p:spPr>
          <a:xfrm>
            <a:off x="551657" y="2230581"/>
            <a:ext cx="7678660" cy="4003963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rgbClr val="FFFFFF"/>
              </a:buClr>
              <a:buSzPct val="74716"/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  A loop Is a sequence of instructions that is repeated. </a:t>
            </a:r>
          </a:p>
          <a:p>
            <a:pPr marL="457200" indent="-457200">
              <a:buClr>
                <a:srgbClr val="FFFFFF"/>
              </a:buClr>
              <a:buSzPct val="74716"/>
              <a:buFont typeface="Wingdings" pitchFamily="2" charset="2"/>
              <a:buChar char="Ø"/>
            </a:pPr>
            <a:endParaRPr lang="en-US" sz="2000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457200" indent="-457200">
              <a:buClr>
                <a:srgbClr val="FFFFFF"/>
              </a:buClr>
              <a:buSzPct val="74716"/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The number of times to repeat may be known in advance, or </a:t>
            </a:r>
          </a:p>
          <a:p>
            <a:pPr marL="457200" indent="-457200">
              <a:buClr>
                <a:srgbClr val="FFFFFF"/>
              </a:buClr>
              <a:buSzPct val="74716"/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It may depend on conditions </a:t>
            </a:r>
          </a:p>
          <a:p>
            <a:pPr marL="419100" lvl="1" algn="l">
              <a:spcBef>
                <a:spcPts val="4000"/>
              </a:spcBef>
              <a:buClr>
                <a:srgbClr val="FFFFFF"/>
              </a:buClr>
              <a:buSzPct val="74716"/>
            </a:pP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     1. FOR LOOP</a:t>
            </a:r>
          </a:p>
          <a:p>
            <a:pPr marL="419100" lvl="1" algn="l">
              <a:spcBef>
                <a:spcPts val="4000"/>
              </a:spcBef>
              <a:buClr>
                <a:srgbClr val="FFFFFF"/>
              </a:buClr>
              <a:buSzPct val="74716"/>
            </a:pP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      2. WHILE LOOP </a:t>
            </a:r>
          </a:p>
          <a:p>
            <a:pPr marL="419100" lvl="1" algn="l">
              <a:spcBef>
                <a:spcPts val="4000"/>
              </a:spcBef>
              <a:buClr>
                <a:srgbClr val="FFFFFF"/>
              </a:buClr>
              <a:buSzPct val="74716"/>
            </a:pPr>
            <a:r>
              <a:rPr lang="en-US" sz="20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    3. REPEAT LOOP</a:t>
            </a:r>
          </a:p>
        </p:txBody>
      </p:sp>
    </p:spTree>
    <p:extLst>
      <p:ext uri="{BB962C8B-B14F-4D97-AF65-F5344CB8AC3E}">
        <p14:creationId xmlns:p14="http://schemas.microsoft.com/office/powerpoint/2010/main" val="951964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56823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FOR LOOP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hape 241"/>
          <p:cNvSpPr txBox="1">
            <a:spLocks/>
          </p:cNvSpPr>
          <p:nvPr/>
        </p:nvSpPr>
        <p:spPr>
          <a:xfrm>
            <a:off x="318655" y="1939636"/>
            <a:ext cx="8395853" cy="4360082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5594" indent="-315594" algn="just">
              <a:buClr>
                <a:srgbClr val="FFFFFF"/>
              </a:buClr>
              <a:buSzPct val="74944"/>
              <a:buFont typeface="Helvetica Neue"/>
              <a:buChar char="•"/>
            </a:pPr>
            <a:r>
              <a:rPr lang="en-US" sz="16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FOR LOOP is a loop structure in which the loop statements are repeated a </a:t>
            </a:r>
            <a:r>
              <a:rPr lang="en-US" sz="16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known number of times</a:t>
            </a:r>
            <a:r>
              <a:rPr lang="en-US" sz="16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(</a:t>
            </a:r>
            <a:r>
              <a:rPr lang="en-US" sz="16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a count-controlled loop</a:t>
            </a:r>
            <a:r>
              <a:rPr lang="en-US" sz="16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). In pseudo code, </a:t>
            </a:r>
          </a:p>
          <a:p>
            <a:pPr marL="315594" indent="-315594" algn="just">
              <a:buClr>
                <a:srgbClr val="FFFFFF"/>
              </a:buClr>
              <a:buSzPct val="74944"/>
              <a:buFont typeface="Helvetica Neue"/>
              <a:buChar char="•"/>
            </a:pPr>
            <a:endParaRPr lang="en-US" sz="1600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315594" indent="-315594" algn="just">
              <a:buClr>
                <a:srgbClr val="FFFFFF"/>
              </a:buClr>
              <a:buSzPct val="74944"/>
              <a:buFont typeface="Helvetica Neue"/>
              <a:buChar char="•"/>
            </a:pPr>
            <a:r>
              <a:rPr lang="en-US" sz="16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FOR </a:t>
            </a:r>
            <a:r>
              <a:rPr lang="en-US" sz="1600" b="1" dirty="0" err="1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loop_count</a:t>
            </a:r>
            <a:r>
              <a:rPr lang="en-US" sz="16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times DO</a:t>
            </a:r>
          </a:p>
          <a:p>
            <a:pPr marL="315594" indent="-315594" algn="just">
              <a:buClr>
                <a:srgbClr val="FFFFFF"/>
              </a:buClr>
              <a:buSzPct val="74944"/>
              <a:buFont typeface="Helvetica Neue"/>
              <a:buChar char="•"/>
            </a:pPr>
            <a:r>
              <a:rPr lang="en-US" sz="16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	</a:t>
            </a:r>
          </a:p>
          <a:p>
            <a:pPr marL="315594" indent="-315594" algn="just">
              <a:buClr>
                <a:srgbClr val="FFFFFF"/>
              </a:buClr>
              <a:buSzPct val="74944"/>
              <a:buFont typeface="Helvetica Neue"/>
              <a:buChar char="•"/>
            </a:pPr>
            <a:r>
              <a:rPr lang="en-US" sz="16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                     Statements</a:t>
            </a:r>
          </a:p>
          <a:p>
            <a:pPr marL="315594" indent="-315594" algn="just">
              <a:buClr>
                <a:srgbClr val="FFFFFF"/>
              </a:buClr>
              <a:buSzPct val="74944"/>
              <a:buFont typeface="Helvetica Neue"/>
              <a:buChar char="•"/>
            </a:pPr>
            <a:r>
              <a:rPr lang="en-US" sz="16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END_FOR</a:t>
            </a:r>
          </a:p>
          <a:p>
            <a:pPr marL="315594" indent="-315594" algn="just">
              <a:buClr>
                <a:srgbClr val="FFFFFF"/>
              </a:buClr>
              <a:buSzPct val="74944"/>
              <a:buFont typeface="Helvetica Neue"/>
              <a:buChar char="•"/>
            </a:pPr>
            <a:endParaRPr lang="en-US" sz="1600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315594" indent="-315594" algn="just">
              <a:buClr>
                <a:srgbClr val="FFFFFF"/>
              </a:buClr>
              <a:buSzPct val="74944"/>
              <a:buFont typeface="Helvetica Neue"/>
              <a:buChar char="•"/>
            </a:pPr>
            <a:r>
              <a:rPr lang="en-US" sz="16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The </a:t>
            </a:r>
            <a:r>
              <a:rPr lang="en-US" sz="16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LOOP</a:t>
            </a:r>
            <a:r>
              <a:rPr lang="en-US" sz="16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instruction can be used to implement a FOR loop. i.e.</a:t>
            </a:r>
          </a:p>
          <a:p>
            <a:pPr marL="315594" indent="-315594" algn="just">
              <a:buClr>
                <a:srgbClr val="FFFFFF"/>
              </a:buClr>
              <a:buSzPct val="74944"/>
              <a:buFont typeface="Helvetica Neue"/>
              <a:buChar char="•"/>
            </a:pPr>
            <a:endParaRPr lang="en-US" sz="1600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315594" indent="-315594" algn="just">
              <a:buClr>
                <a:srgbClr val="FFFFFF"/>
              </a:buClr>
              <a:buSzPct val="74944"/>
              <a:buFont typeface="Helvetica Neue"/>
              <a:buChar char="•"/>
            </a:pPr>
            <a:r>
              <a:rPr lang="en-US" sz="16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                          LOOP    </a:t>
            </a:r>
            <a:r>
              <a:rPr lang="en-US" sz="1600" b="1" dirty="0" err="1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destination_label</a:t>
            </a:r>
            <a:r>
              <a:rPr lang="en-US" sz="16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</a:t>
            </a:r>
          </a:p>
          <a:p>
            <a:pPr marL="315594" indent="-315594" algn="just">
              <a:buClr>
                <a:srgbClr val="FFFFFF"/>
              </a:buClr>
              <a:buSzPct val="74944"/>
              <a:buFont typeface="Helvetica Neue"/>
              <a:buChar char="•"/>
            </a:pPr>
            <a:endParaRPr lang="en-US" sz="1600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315594" indent="-315594" algn="just">
              <a:buClr>
                <a:srgbClr val="FFFFFF"/>
              </a:buClr>
              <a:buSzPct val="74944"/>
              <a:buFont typeface="Helvetica Neue"/>
              <a:buChar char="•"/>
            </a:pPr>
            <a:r>
              <a:rPr lang="en-US" sz="16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The </a:t>
            </a:r>
            <a:r>
              <a:rPr lang="en-US" sz="16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counter</a:t>
            </a:r>
            <a:r>
              <a:rPr lang="en-US" sz="16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for the loop is the </a:t>
            </a:r>
            <a:r>
              <a:rPr lang="en-US" sz="16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register CX</a:t>
            </a:r>
            <a:r>
              <a:rPr lang="en-US" sz="16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which is initialized to </a:t>
            </a:r>
            <a:r>
              <a:rPr lang="en-US" sz="1600" dirty="0" err="1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loop_count</a:t>
            </a:r>
            <a:r>
              <a:rPr lang="en-US" sz="16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.</a:t>
            </a:r>
          </a:p>
          <a:p>
            <a:pPr marL="315594" indent="-315594" algn="just">
              <a:buClr>
                <a:srgbClr val="FFFFFF"/>
              </a:buClr>
              <a:buSzPct val="74944"/>
              <a:buFont typeface="Helvetica Neue"/>
              <a:buChar char="•"/>
            </a:pPr>
            <a:endParaRPr lang="en-US" sz="1600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315594" indent="-315594" algn="just">
              <a:buClr>
                <a:srgbClr val="FFFFFF"/>
              </a:buClr>
              <a:buSzPct val="74944"/>
              <a:buFont typeface="Helvetica Neue"/>
              <a:buChar char="•"/>
            </a:pPr>
            <a:r>
              <a:rPr lang="en-US" sz="16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Execution of the </a:t>
            </a:r>
            <a:r>
              <a:rPr lang="en-US" sz="16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LOOP</a:t>
            </a:r>
            <a:r>
              <a:rPr lang="en-US" sz="16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Instruction causes </a:t>
            </a:r>
            <a:r>
              <a:rPr lang="en-US" sz="16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CX to be decremented</a:t>
            </a:r>
            <a:r>
              <a:rPr lang="en-US" sz="16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automatically,  </a:t>
            </a:r>
          </a:p>
        </p:txBody>
      </p:sp>
    </p:spTree>
    <p:extLst>
      <p:ext uri="{BB962C8B-B14F-4D97-AF65-F5344CB8AC3E}">
        <p14:creationId xmlns:p14="http://schemas.microsoft.com/office/powerpoint/2010/main" val="1119638260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409</TotalTime>
  <Words>1397</Words>
  <Application>Microsoft Office PowerPoint</Application>
  <PresentationFormat>On-screen Show (4:3)</PresentationFormat>
  <Paragraphs>216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Corbel</vt:lpstr>
      <vt:lpstr>Helvetica Neue</vt:lpstr>
      <vt:lpstr>Times New Roman</vt:lpstr>
      <vt:lpstr>Wingdings</vt:lpstr>
      <vt:lpstr>Spectrum</vt:lpstr>
      <vt:lpstr>Flow Control Instructions </vt:lpstr>
      <vt:lpstr>Lecture Outline</vt:lpstr>
      <vt:lpstr>Branches with Compound Conditions </vt:lpstr>
      <vt:lpstr>Example : AND</vt:lpstr>
      <vt:lpstr>Converting to Assembly</vt:lpstr>
      <vt:lpstr>OR Conditions </vt:lpstr>
      <vt:lpstr>Assembly Conversion</vt:lpstr>
      <vt:lpstr>Looping Structure</vt:lpstr>
      <vt:lpstr>FOR LOOP</vt:lpstr>
      <vt:lpstr>FOR LOOP</vt:lpstr>
      <vt:lpstr>Example: </vt:lpstr>
      <vt:lpstr> JCXZ and The LOOP</vt:lpstr>
      <vt:lpstr>Use of JCXZ </vt:lpstr>
      <vt:lpstr>WHILE LOOP </vt:lpstr>
      <vt:lpstr>WHILE LOOP </vt:lpstr>
      <vt:lpstr>Example: WHILE LOOP</vt:lpstr>
      <vt:lpstr>WHILE LOOP Insights</vt:lpstr>
      <vt:lpstr>REPEAT LOOP </vt:lpstr>
      <vt:lpstr>Example: REPEAT LOOP</vt:lpstr>
      <vt:lpstr>Difference between WHILE and REPEAT 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Noboranjan Dey</cp:lastModifiedBy>
  <cp:revision>101</cp:revision>
  <dcterms:created xsi:type="dcterms:W3CDTF">2018-12-10T17:20:29Z</dcterms:created>
  <dcterms:modified xsi:type="dcterms:W3CDTF">2024-12-23T04:11:19Z</dcterms:modified>
</cp:coreProperties>
</file>