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sldIdLst>
    <p:sldId id="256" r:id="rId2"/>
    <p:sldId id="258" r:id="rId3"/>
    <p:sldId id="257" r:id="rId4"/>
    <p:sldId id="259" r:id="rId5"/>
    <p:sldId id="261" r:id="rId6"/>
    <p:sldId id="264" r:id="rId7"/>
    <p:sldId id="262" r:id="rId8"/>
    <p:sldId id="265" r:id="rId9"/>
    <p:sldId id="266" r:id="rId10"/>
    <p:sldId id="270" r:id="rId11"/>
    <p:sldId id="267" r:id="rId12"/>
    <p:sldId id="268" r:id="rId13"/>
    <p:sldId id="26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4"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D94A3-88E8-4AAE-96F0-1553A83D26E3}"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2B06EDB1-AE0C-4055-88DE-F7169003685C}">
      <dgm:prSet custT="1"/>
      <dgm:spPr/>
      <dgm:t>
        <a:bodyPr/>
        <a:lstStyle/>
        <a:p>
          <a:r>
            <a:rPr lang="en-US" sz="2000" dirty="0"/>
            <a:t>Objective</a:t>
          </a:r>
        </a:p>
      </dgm:t>
    </dgm:pt>
    <dgm:pt modelId="{B864CFEC-018E-48D3-8AA4-486C945C9219}" type="parTrans" cxnId="{96BBECE8-EAEE-4007-81FA-924F2797EEE6}">
      <dgm:prSet/>
      <dgm:spPr/>
      <dgm:t>
        <a:bodyPr/>
        <a:lstStyle/>
        <a:p>
          <a:endParaRPr lang="en-US"/>
        </a:p>
      </dgm:t>
    </dgm:pt>
    <dgm:pt modelId="{C5B86E1B-547B-4011-84EE-D9E6A8EA6462}" type="sibTrans" cxnId="{96BBECE8-EAEE-4007-81FA-924F2797EEE6}">
      <dgm:prSet/>
      <dgm:spPr/>
      <dgm:t>
        <a:bodyPr/>
        <a:lstStyle/>
        <a:p>
          <a:endParaRPr lang="en-US"/>
        </a:p>
      </dgm:t>
    </dgm:pt>
    <dgm:pt modelId="{0FBD5919-7692-45C2-876A-8DDBDC74466A}">
      <dgm:prSet custT="1"/>
      <dgm:spPr/>
      <dgm:t>
        <a:bodyPr/>
        <a:lstStyle/>
        <a:p>
          <a:r>
            <a:rPr lang="en-US" sz="2000" dirty="0"/>
            <a:t>Introduction</a:t>
          </a:r>
          <a:endParaRPr lang="en-US" sz="1800" dirty="0"/>
        </a:p>
      </dgm:t>
    </dgm:pt>
    <dgm:pt modelId="{D8643A0D-C606-40FB-93CC-405D2D97BF00}" type="parTrans" cxnId="{0FC29FFF-5580-4F49-AC67-F88AF7D98A6A}">
      <dgm:prSet/>
      <dgm:spPr/>
      <dgm:t>
        <a:bodyPr/>
        <a:lstStyle/>
        <a:p>
          <a:endParaRPr lang="en-US"/>
        </a:p>
      </dgm:t>
    </dgm:pt>
    <dgm:pt modelId="{7C86DE60-01D8-45AE-B390-2E40FB39397B}" type="sibTrans" cxnId="{0FC29FFF-5580-4F49-AC67-F88AF7D98A6A}">
      <dgm:prSet/>
      <dgm:spPr/>
      <dgm:t>
        <a:bodyPr/>
        <a:lstStyle/>
        <a:p>
          <a:endParaRPr lang="en-US"/>
        </a:p>
      </dgm:t>
    </dgm:pt>
    <dgm:pt modelId="{14B2279F-FAE0-44F4-89E9-CADDBFA8EDF5}">
      <dgm:prSet custT="1"/>
      <dgm:spPr/>
      <dgm:t>
        <a:bodyPr/>
        <a:lstStyle/>
        <a:p>
          <a:r>
            <a:rPr lang="en-US" sz="2000" dirty="0" smtClean="0"/>
            <a:t>Mathematical </a:t>
          </a:r>
          <a:r>
            <a:rPr lang="en-US" sz="2000" dirty="0"/>
            <a:t>formulation of working formula</a:t>
          </a:r>
        </a:p>
      </dgm:t>
    </dgm:pt>
    <dgm:pt modelId="{FD1579F5-0B49-418E-8B6E-25568902E808}" type="parTrans" cxnId="{E7157C20-BCEF-4BBB-8BE3-EB345E0FFD03}">
      <dgm:prSet/>
      <dgm:spPr/>
      <dgm:t>
        <a:bodyPr/>
        <a:lstStyle/>
        <a:p>
          <a:endParaRPr lang="en-US"/>
        </a:p>
      </dgm:t>
    </dgm:pt>
    <dgm:pt modelId="{C6E2BC76-52C4-451E-B3F2-0FDB2F536779}" type="sibTrans" cxnId="{E7157C20-BCEF-4BBB-8BE3-EB345E0FFD03}">
      <dgm:prSet/>
      <dgm:spPr/>
      <dgm:t>
        <a:bodyPr/>
        <a:lstStyle/>
        <a:p>
          <a:endParaRPr lang="en-US"/>
        </a:p>
      </dgm:t>
    </dgm:pt>
    <dgm:pt modelId="{96E495C9-AF5E-48F1-B027-3C15071F88EB}">
      <dgm:prSet custT="1"/>
      <dgm:spPr/>
      <dgm:t>
        <a:bodyPr/>
        <a:lstStyle/>
        <a:p>
          <a:r>
            <a:rPr lang="en-US" sz="2000" dirty="0"/>
            <a:t>Steps of experimentation</a:t>
          </a:r>
        </a:p>
      </dgm:t>
    </dgm:pt>
    <dgm:pt modelId="{253C5F61-AC83-436F-8818-68DE3C60A254}" type="parTrans" cxnId="{15077919-6D1C-4FBE-88ED-A9A75D8ED02F}">
      <dgm:prSet/>
      <dgm:spPr/>
      <dgm:t>
        <a:bodyPr/>
        <a:lstStyle/>
        <a:p>
          <a:endParaRPr lang="en-US"/>
        </a:p>
      </dgm:t>
    </dgm:pt>
    <dgm:pt modelId="{AEBBD1F8-C548-42BD-BCB0-8531CA71C662}" type="sibTrans" cxnId="{15077919-6D1C-4FBE-88ED-A9A75D8ED02F}">
      <dgm:prSet/>
      <dgm:spPr/>
      <dgm:t>
        <a:bodyPr/>
        <a:lstStyle/>
        <a:p>
          <a:endParaRPr lang="en-US"/>
        </a:p>
      </dgm:t>
    </dgm:pt>
    <dgm:pt modelId="{1274EDC6-A257-4BEF-80A6-A2910917666B}">
      <dgm:prSet custT="1"/>
      <dgm:spPr/>
      <dgm:t>
        <a:bodyPr/>
        <a:lstStyle/>
        <a:p>
          <a:r>
            <a:rPr lang="en-US" sz="2000" dirty="0"/>
            <a:t>Collected data</a:t>
          </a:r>
        </a:p>
      </dgm:t>
    </dgm:pt>
    <dgm:pt modelId="{7C9AC3A8-0465-44BF-B3DB-C2A2E299EBDE}" type="parTrans" cxnId="{5F8ECFE6-0C86-4B4A-8718-0A86B5C4A80F}">
      <dgm:prSet/>
      <dgm:spPr/>
      <dgm:t>
        <a:bodyPr/>
        <a:lstStyle/>
        <a:p>
          <a:endParaRPr lang="en-US"/>
        </a:p>
      </dgm:t>
    </dgm:pt>
    <dgm:pt modelId="{A642E99C-8747-4BBA-A01E-0EBBD4472826}" type="sibTrans" cxnId="{5F8ECFE6-0C86-4B4A-8718-0A86B5C4A80F}">
      <dgm:prSet/>
      <dgm:spPr/>
      <dgm:t>
        <a:bodyPr/>
        <a:lstStyle/>
        <a:p>
          <a:endParaRPr lang="en-US"/>
        </a:p>
      </dgm:t>
    </dgm:pt>
    <dgm:pt modelId="{D4C0AF74-75BD-41E5-ADC4-9EDBED63C117}">
      <dgm:prSet custT="1"/>
      <dgm:spPr/>
      <dgm:t>
        <a:bodyPr/>
        <a:lstStyle/>
        <a:p>
          <a:r>
            <a:rPr lang="en-US" sz="2000" dirty="0"/>
            <a:t>Analysis of data &amp; results</a:t>
          </a:r>
        </a:p>
      </dgm:t>
    </dgm:pt>
    <dgm:pt modelId="{DAC8B3E4-92EF-427F-A8C6-FC6E7F9B111C}" type="parTrans" cxnId="{1DCEE833-99DC-4D35-A941-1E438482AED0}">
      <dgm:prSet/>
      <dgm:spPr/>
      <dgm:t>
        <a:bodyPr/>
        <a:lstStyle/>
        <a:p>
          <a:endParaRPr lang="en-US"/>
        </a:p>
      </dgm:t>
    </dgm:pt>
    <dgm:pt modelId="{B3FFF5C1-2841-4B47-B02D-B0DD0823D033}" type="sibTrans" cxnId="{1DCEE833-99DC-4D35-A941-1E438482AED0}">
      <dgm:prSet/>
      <dgm:spPr/>
      <dgm:t>
        <a:bodyPr/>
        <a:lstStyle/>
        <a:p>
          <a:endParaRPr lang="en-US"/>
        </a:p>
      </dgm:t>
    </dgm:pt>
    <dgm:pt modelId="{7A1DA412-8C21-48FE-8835-4C92EC1EEC68}">
      <dgm:prSet custT="1"/>
      <dgm:spPr/>
      <dgm:t>
        <a:bodyPr/>
        <a:lstStyle/>
        <a:p>
          <a:r>
            <a:rPr lang="en-US" sz="2000" dirty="0"/>
            <a:t>Quality of data and errors</a:t>
          </a:r>
        </a:p>
      </dgm:t>
    </dgm:pt>
    <dgm:pt modelId="{DD8325BE-2DE2-4645-8C64-F2C4CCA0708E}" type="parTrans" cxnId="{B96C885F-20D0-47D1-9E2B-8031A4B66078}">
      <dgm:prSet/>
      <dgm:spPr/>
      <dgm:t>
        <a:bodyPr/>
        <a:lstStyle/>
        <a:p>
          <a:endParaRPr lang="en-US"/>
        </a:p>
      </dgm:t>
    </dgm:pt>
    <dgm:pt modelId="{177C2987-1BDD-452F-BE9C-77BF2DCC5A2D}" type="sibTrans" cxnId="{B96C885F-20D0-47D1-9E2B-8031A4B66078}">
      <dgm:prSet/>
      <dgm:spPr/>
      <dgm:t>
        <a:bodyPr/>
        <a:lstStyle/>
        <a:p>
          <a:endParaRPr lang="en-US"/>
        </a:p>
      </dgm:t>
    </dgm:pt>
    <dgm:pt modelId="{2FD818EB-FD85-4894-98DB-6E89F36E9BD4}">
      <dgm:prSet custT="1"/>
      <dgm:spPr/>
      <dgm:t>
        <a:bodyPr/>
        <a:lstStyle/>
        <a:p>
          <a:r>
            <a:rPr lang="en-US" sz="2000" dirty="0"/>
            <a:t>Conclusion</a:t>
          </a:r>
        </a:p>
      </dgm:t>
    </dgm:pt>
    <dgm:pt modelId="{15685277-9962-4B2B-8BD4-D17C7450CD3A}" type="parTrans" cxnId="{249ACCFD-5E10-44F6-A993-642D70A68BE4}">
      <dgm:prSet/>
      <dgm:spPr/>
      <dgm:t>
        <a:bodyPr/>
        <a:lstStyle/>
        <a:p>
          <a:endParaRPr lang="en-US"/>
        </a:p>
      </dgm:t>
    </dgm:pt>
    <dgm:pt modelId="{2A699DCD-F6AF-423E-8F04-63547BDB0A3E}" type="sibTrans" cxnId="{249ACCFD-5E10-44F6-A993-642D70A68BE4}">
      <dgm:prSet/>
      <dgm:spPr/>
      <dgm:t>
        <a:bodyPr/>
        <a:lstStyle/>
        <a:p>
          <a:endParaRPr lang="en-US"/>
        </a:p>
      </dgm:t>
    </dgm:pt>
    <dgm:pt modelId="{C0E5681D-F7F5-491B-947B-F8A76DC20F74}">
      <dgm:prSet custT="1"/>
      <dgm:spPr/>
      <dgm:t>
        <a:bodyPr/>
        <a:lstStyle/>
        <a:p>
          <a:r>
            <a:rPr lang="en-US" sz="2000" dirty="0"/>
            <a:t>Acknowledgements</a:t>
          </a:r>
        </a:p>
      </dgm:t>
    </dgm:pt>
    <dgm:pt modelId="{BAC9D2FC-ABE4-499D-80A5-4D91EF27A7F6}" type="parTrans" cxnId="{1C44307D-472C-4A18-9B8B-7D93E98A8D81}">
      <dgm:prSet/>
      <dgm:spPr/>
      <dgm:t>
        <a:bodyPr/>
        <a:lstStyle/>
        <a:p>
          <a:endParaRPr lang="en-US"/>
        </a:p>
      </dgm:t>
    </dgm:pt>
    <dgm:pt modelId="{820011BF-E6EB-4E95-9514-1A700710198B}" type="sibTrans" cxnId="{1C44307D-472C-4A18-9B8B-7D93E98A8D81}">
      <dgm:prSet/>
      <dgm:spPr/>
      <dgm:t>
        <a:bodyPr/>
        <a:lstStyle/>
        <a:p>
          <a:endParaRPr lang="en-US"/>
        </a:p>
      </dgm:t>
    </dgm:pt>
    <dgm:pt modelId="{5BEEB789-5900-477C-B09A-C9874DC3B3C3}" type="pres">
      <dgm:prSet presAssocID="{512D94A3-88E8-4AAE-96F0-1553A83D26E3}" presName="linear" presStyleCnt="0">
        <dgm:presLayoutVars>
          <dgm:animLvl val="lvl"/>
          <dgm:resizeHandles val="exact"/>
        </dgm:presLayoutVars>
      </dgm:prSet>
      <dgm:spPr/>
      <dgm:t>
        <a:bodyPr/>
        <a:lstStyle/>
        <a:p>
          <a:endParaRPr lang="en-US"/>
        </a:p>
      </dgm:t>
    </dgm:pt>
    <dgm:pt modelId="{9C01B38F-2C37-4A1F-A165-A82E3E3A1BE1}" type="pres">
      <dgm:prSet presAssocID="{2B06EDB1-AE0C-4055-88DE-F7169003685C}" presName="parentText" presStyleLbl="node1" presStyleIdx="0" presStyleCnt="9">
        <dgm:presLayoutVars>
          <dgm:chMax val="0"/>
          <dgm:bulletEnabled val="1"/>
        </dgm:presLayoutVars>
      </dgm:prSet>
      <dgm:spPr/>
      <dgm:t>
        <a:bodyPr/>
        <a:lstStyle/>
        <a:p>
          <a:endParaRPr lang="en-US"/>
        </a:p>
      </dgm:t>
    </dgm:pt>
    <dgm:pt modelId="{AD6CC7DC-3080-4BF2-9429-C6FA310B6841}" type="pres">
      <dgm:prSet presAssocID="{C5B86E1B-547B-4011-84EE-D9E6A8EA6462}" presName="spacer" presStyleCnt="0"/>
      <dgm:spPr/>
    </dgm:pt>
    <dgm:pt modelId="{F14BB081-B73D-42D9-96AE-51393400234E}" type="pres">
      <dgm:prSet presAssocID="{0FBD5919-7692-45C2-876A-8DDBDC74466A}" presName="parentText" presStyleLbl="node1" presStyleIdx="1" presStyleCnt="9">
        <dgm:presLayoutVars>
          <dgm:chMax val="0"/>
          <dgm:bulletEnabled val="1"/>
        </dgm:presLayoutVars>
      </dgm:prSet>
      <dgm:spPr/>
      <dgm:t>
        <a:bodyPr/>
        <a:lstStyle/>
        <a:p>
          <a:endParaRPr lang="en-US"/>
        </a:p>
      </dgm:t>
    </dgm:pt>
    <dgm:pt modelId="{A0C7BAEB-D661-4A87-A218-0D2025339711}" type="pres">
      <dgm:prSet presAssocID="{7C86DE60-01D8-45AE-B390-2E40FB39397B}" presName="spacer" presStyleCnt="0"/>
      <dgm:spPr/>
    </dgm:pt>
    <dgm:pt modelId="{5B7E2697-8EE8-4CA9-B5E8-A3763110F953}" type="pres">
      <dgm:prSet presAssocID="{14B2279F-FAE0-44F4-89E9-CADDBFA8EDF5}" presName="parentText" presStyleLbl="node1" presStyleIdx="2" presStyleCnt="9" custLinFactNeighborX="105" custLinFactNeighborY="-26645">
        <dgm:presLayoutVars>
          <dgm:chMax val="0"/>
          <dgm:bulletEnabled val="1"/>
        </dgm:presLayoutVars>
      </dgm:prSet>
      <dgm:spPr/>
      <dgm:t>
        <a:bodyPr/>
        <a:lstStyle/>
        <a:p>
          <a:endParaRPr lang="en-US"/>
        </a:p>
      </dgm:t>
    </dgm:pt>
    <dgm:pt modelId="{3DBE0088-2AED-43DD-AAAF-EE60898329C9}" type="pres">
      <dgm:prSet presAssocID="{C6E2BC76-52C4-451E-B3F2-0FDB2F536779}" presName="spacer" presStyleCnt="0"/>
      <dgm:spPr/>
    </dgm:pt>
    <dgm:pt modelId="{2648E36B-BBA1-4E42-AD5A-F5F9BF72E5E5}" type="pres">
      <dgm:prSet presAssocID="{96E495C9-AF5E-48F1-B027-3C15071F88EB}" presName="parentText" presStyleLbl="node1" presStyleIdx="3" presStyleCnt="9">
        <dgm:presLayoutVars>
          <dgm:chMax val="0"/>
          <dgm:bulletEnabled val="1"/>
        </dgm:presLayoutVars>
      </dgm:prSet>
      <dgm:spPr/>
      <dgm:t>
        <a:bodyPr/>
        <a:lstStyle/>
        <a:p>
          <a:endParaRPr lang="en-US"/>
        </a:p>
      </dgm:t>
    </dgm:pt>
    <dgm:pt modelId="{B1CF5745-FCC4-4965-AE4F-714F7B12FDB9}" type="pres">
      <dgm:prSet presAssocID="{AEBBD1F8-C548-42BD-BCB0-8531CA71C662}" presName="spacer" presStyleCnt="0"/>
      <dgm:spPr/>
    </dgm:pt>
    <dgm:pt modelId="{DAA62283-FB7E-4695-90DD-1B207C4624C7}" type="pres">
      <dgm:prSet presAssocID="{1274EDC6-A257-4BEF-80A6-A2910917666B}" presName="parentText" presStyleLbl="node1" presStyleIdx="4" presStyleCnt="9">
        <dgm:presLayoutVars>
          <dgm:chMax val="0"/>
          <dgm:bulletEnabled val="1"/>
        </dgm:presLayoutVars>
      </dgm:prSet>
      <dgm:spPr/>
      <dgm:t>
        <a:bodyPr/>
        <a:lstStyle/>
        <a:p>
          <a:endParaRPr lang="en-US"/>
        </a:p>
      </dgm:t>
    </dgm:pt>
    <dgm:pt modelId="{592E8209-966F-4395-B908-20E8E36F2EED}" type="pres">
      <dgm:prSet presAssocID="{A642E99C-8747-4BBA-A01E-0EBBD4472826}" presName="spacer" presStyleCnt="0"/>
      <dgm:spPr/>
    </dgm:pt>
    <dgm:pt modelId="{48F2C4DC-1A43-465A-ACF5-6982AE575AE7}" type="pres">
      <dgm:prSet presAssocID="{D4C0AF74-75BD-41E5-ADC4-9EDBED63C117}" presName="parentText" presStyleLbl="node1" presStyleIdx="5" presStyleCnt="9">
        <dgm:presLayoutVars>
          <dgm:chMax val="0"/>
          <dgm:bulletEnabled val="1"/>
        </dgm:presLayoutVars>
      </dgm:prSet>
      <dgm:spPr/>
      <dgm:t>
        <a:bodyPr/>
        <a:lstStyle/>
        <a:p>
          <a:endParaRPr lang="en-US"/>
        </a:p>
      </dgm:t>
    </dgm:pt>
    <dgm:pt modelId="{7FB7028C-BED1-4798-9512-50BFE3A7712C}" type="pres">
      <dgm:prSet presAssocID="{B3FFF5C1-2841-4B47-B02D-B0DD0823D033}" presName="spacer" presStyleCnt="0"/>
      <dgm:spPr/>
    </dgm:pt>
    <dgm:pt modelId="{E2D0C86E-8E0B-45C1-836F-01539C38470F}" type="pres">
      <dgm:prSet presAssocID="{7A1DA412-8C21-48FE-8835-4C92EC1EEC68}" presName="parentText" presStyleLbl="node1" presStyleIdx="6" presStyleCnt="9">
        <dgm:presLayoutVars>
          <dgm:chMax val="0"/>
          <dgm:bulletEnabled val="1"/>
        </dgm:presLayoutVars>
      </dgm:prSet>
      <dgm:spPr/>
      <dgm:t>
        <a:bodyPr/>
        <a:lstStyle/>
        <a:p>
          <a:endParaRPr lang="en-US"/>
        </a:p>
      </dgm:t>
    </dgm:pt>
    <dgm:pt modelId="{33B3894F-D6F5-48E3-9261-112C7889A616}" type="pres">
      <dgm:prSet presAssocID="{177C2987-1BDD-452F-BE9C-77BF2DCC5A2D}" presName="spacer" presStyleCnt="0"/>
      <dgm:spPr/>
    </dgm:pt>
    <dgm:pt modelId="{8D4CBA2D-46F8-400F-B614-9CC96C606EBD}" type="pres">
      <dgm:prSet presAssocID="{2FD818EB-FD85-4894-98DB-6E89F36E9BD4}" presName="parentText" presStyleLbl="node1" presStyleIdx="7" presStyleCnt="9">
        <dgm:presLayoutVars>
          <dgm:chMax val="0"/>
          <dgm:bulletEnabled val="1"/>
        </dgm:presLayoutVars>
      </dgm:prSet>
      <dgm:spPr/>
      <dgm:t>
        <a:bodyPr/>
        <a:lstStyle/>
        <a:p>
          <a:endParaRPr lang="en-US"/>
        </a:p>
      </dgm:t>
    </dgm:pt>
    <dgm:pt modelId="{86BCD1BF-BF4B-40E4-A848-03C5843D7C98}" type="pres">
      <dgm:prSet presAssocID="{2A699DCD-F6AF-423E-8F04-63547BDB0A3E}" presName="spacer" presStyleCnt="0"/>
      <dgm:spPr/>
    </dgm:pt>
    <dgm:pt modelId="{F279D159-0E03-4CD0-89B0-D3DA89B10B2F}" type="pres">
      <dgm:prSet presAssocID="{C0E5681D-F7F5-491B-947B-F8A76DC20F74}" presName="parentText" presStyleLbl="node1" presStyleIdx="8" presStyleCnt="9">
        <dgm:presLayoutVars>
          <dgm:chMax val="0"/>
          <dgm:bulletEnabled val="1"/>
        </dgm:presLayoutVars>
      </dgm:prSet>
      <dgm:spPr/>
      <dgm:t>
        <a:bodyPr/>
        <a:lstStyle/>
        <a:p>
          <a:endParaRPr lang="en-US"/>
        </a:p>
      </dgm:t>
    </dgm:pt>
  </dgm:ptLst>
  <dgm:cxnLst>
    <dgm:cxn modelId="{1C44307D-472C-4A18-9B8B-7D93E98A8D81}" srcId="{512D94A3-88E8-4AAE-96F0-1553A83D26E3}" destId="{C0E5681D-F7F5-491B-947B-F8A76DC20F74}" srcOrd="8" destOrd="0" parTransId="{BAC9D2FC-ABE4-499D-80A5-4D91EF27A7F6}" sibTransId="{820011BF-E6EB-4E95-9514-1A700710198B}"/>
    <dgm:cxn modelId="{002C96E2-B074-487A-BDE7-8290AABFE45C}" type="presOf" srcId="{512D94A3-88E8-4AAE-96F0-1553A83D26E3}" destId="{5BEEB789-5900-477C-B09A-C9874DC3B3C3}" srcOrd="0" destOrd="0" presId="urn:microsoft.com/office/officeart/2005/8/layout/vList2"/>
    <dgm:cxn modelId="{E5DAB5B7-56F6-4FC6-9A0D-F5EB18D500B9}" type="presOf" srcId="{7A1DA412-8C21-48FE-8835-4C92EC1EEC68}" destId="{E2D0C86E-8E0B-45C1-836F-01539C38470F}" srcOrd="0" destOrd="0" presId="urn:microsoft.com/office/officeart/2005/8/layout/vList2"/>
    <dgm:cxn modelId="{967FEDED-6B38-4A5A-8D9E-3AC46A204B2D}" type="presOf" srcId="{96E495C9-AF5E-48F1-B027-3C15071F88EB}" destId="{2648E36B-BBA1-4E42-AD5A-F5F9BF72E5E5}" srcOrd="0" destOrd="0" presId="urn:microsoft.com/office/officeart/2005/8/layout/vList2"/>
    <dgm:cxn modelId="{B96C885F-20D0-47D1-9E2B-8031A4B66078}" srcId="{512D94A3-88E8-4AAE-96F0-1553A83D26E3}" destId="{7A1DA412-8C21-48FE-8835-4C92EC1EEC68}" srcOrd="6" destOrd="0" parTransId="{DD8325BE-2DE2-4645-8C64-F2C4CCA0708E}" sibTransId="{177C2987-1BDD-452F-BE9C-77BF2DCC5A2D}"/>
    <dgm:cxn modelId="{41DD9380-B7D7-448D-BAB7-56AB1B55DBE8}" type="presOf" srcId="{2FD818EB-FD85-4894-98DB-6E89F36E9BD4}" destId="{8D4CBA2D-46F8-400F-B614-9CC96C606EBD}" srcOrd="0" destOrd="0" presId="urn:microsoft.com/office/officeart/2005/8/layout/vList2"/>
    <dgm:cxn modelId="{8BCC3F69-0E29-4BB0-9955-9DA36E808EF7}" type="presOf" srcId="{14B2279F-FAE0-44F4-89E9-CADDBFA8EDF5}" destId="{5B7E2697-8EE8-4CA9-B5E8-A3763110F953}" srcOrd="0" destOrd="0" presId="urn:microsoft.com/office/officeart/2005/8/layout/vList2"/>
    <dgm:cxn modelId="{E7157C20-BCEF-4BBB-8BE3-EB345E0FFD03}" srcId="{512D94A3-88E8-4AAE-96F0-1553A83D26E3}" destId="{14B2279F-FAE0-44F4-89E9-CADDBFA8EDF5}" srcOrd="2" destOrd="0" parTransId="{FD1579F5-0B49-418E-8B6E-25568902E808}" sibTransId="{C6E2BC76-52C4-451E-B3F2-0FDB2F536779}"/>
    <dgm:cxn modelId="{249ACCFD-5E10-44F6-A993-642D70A68BE4}" srcId="{512D94A3-88E8-4AAE-96F0-1553A83D26E3}" destId="{2FD818EB-FD85-4894-98DB-6E89F36E9BD4}" srcOrd="7" destOrd="0" parTransId="{15685277-9962-4B2B-8BD4-D17C7450CD3A}" sibTransId="{2A699DCD-F6AF-423E-8F04-63547BDB0A3E}"/>
    <dgm:cxn modelId="{90C30F21-C7F9-44C6-B5EF-F51471928FA9}" type="presOf" srcId="{0FBD5919-7692-45C2-876A-8DDBDC74466A}" destId="{F14BB081-B73D-42D9-96AE-51393400234E}" srcOrd="0" destOrd="0" presId="urn:microsoft.com/office/officeart/2005/8/layout/vList2"/>
    <dgm:cxn modelId="{B2B49F8E-56C6-4C60-8492-9D44233CF322}" type="presOf" srcId="{2B06EDB1-AE0C-4055-88DE-F7169003685C}" destId="{9C01B38F-2C37-4A1F-A165-A82E3E3A1BE1}" srcOrd="0" destOrd="0" presId="urn:microsoft.com/office/officeart/2005/8/layout/vList2"/>
    <dgm:cxn modelId="{C02DBBE5-F1B3-42A2-BDA1-0CD1FDFA79D8}" type="presOf" srcId="{C0E5681D-F7F5-491B-947B-F8A76DC20F74}" destId="{F279D159-0E03-4CD0-89B0-D3DA89B10B2F}" srcOrd="0" destOrd="0" presId="urn:microsoft.com/office/officeart/2005/8/layout/vList2"/>
    <dgm:cxn modelId="{F60D0433-9368-4182-8021-C98D0C001145}" type="presOf" srcId="{1274EDC6-A257-4BEF-80A6-A2910917666B}" destId="{DAA62283-FB7E-4695-90DD-1B207C4624C7}" srcOrd="0" destOrd="0" presId="urn:microsoft.com/office/officeart/2005/8/layout/vList2"/>
    <dgm:cxn modelId="{5F8ECFE6-0C86-4B4A-8718-0A86B5C4A80F}" srcId="{512D94A3-88E8-4AAE-96F0-1553A83D26E3}" destId="{1274EDC6-A257-4BEF-80A6-A2910917666B}" srcOrd="4" destOrd="0" parTransId="{7C9AC3A8-0465-44BF-B3DB-C2A2E299EBDE}" sibTransId="{A642E99C-8747-4BBA-A01E-0EBBD4472826}"/>
    <dgm:cxn modelId="{1DCEE833-99DC-4D35-A941-1E438482AED0}" srcId="{512D94A3-88E8-4AAE-96F0-1553A83D26E3}" destId="{D4C0AF74-75BD-41E5-ADC4-9EDBED63C117}" srcOrd="5" destOrd="0" parTransId="{DAC8B3E4-92EF-427F-A8C6-FC6E7F9B111C}" sibTransId="{B3FFF5C1-2841-4B47-B02D-B0DD0823D033}"/>
    <dgm:cxn modelId="{15077919-6D1C-4FBE-88ED-A9A75D8ED02F}" srcId="{512D94A3-88E8-4AAE-96F0-1553A83D26E3}" destId="{96E495C9-AF5E-48F1-B027-3C15071F88EB}" srcOrd="3" destOrd="0" parTransId="{253C5F61-AC83-436F-8818-68DE3C60A254}" sibTransId="{AEBBD1F8-C548-42BD-BCB0-8531CA71C662}"/>
    <dgm:cxn modelId="{96BBECE8-EAEE-4007-81FA-924F2797EEE6}" srcId="{512D94A3-88E8-4AAE-96F0-1553A83D26E3}" destId="{2B06EDB1-AE0C-4055-88DE-F7169003685C}" srcOrd="0" destOrd="0" parTransId="{B864CFEC-018E-48D3-8AA4-486C945C9219}" sibTransId="{C5B86E1B-547B-4011-84EE-D9E6A8EA6462}"/>
    <dgm:cxn modelId="{BDFB4273-7B61-491B-951D-F5A90586AB73}" type="presOf" srcId="{D4C0AF74-75BD-41E5-ADC4-9EDBED63C117}" destId="{48F2C4DC-1A43-465A-ACF5-6982AE575AE7}" srcOrd="0" destOrd="0" presId="urn:microsoft.com/office/officeart/2005/8/layout/vList2"/>
    <dgm:cxn modelId="{0FC29FFF-5580-4F49-AC67-F88AF7D98A6A}" srcId="{512D94A3-88E8-4AAE-96F0-1553A83D26E3}" destId="{0FBD5919-7692-45C2-876A-8DDBDC74466A}" srcOrd="1" destOrd="0" parTransId="{D8643A0D-C606-40FB-93CC-405D2D97BF00}" sibTransId="{7C86DE60-01D8-45AE-B390-2E40FB39397B}"/>
    <dgm:cxn modelId="{247DBEFD-377E-451A-AA12-246A1BCECBCC}" type="presParOf" srcId="{5BEEB789-5900-477C-B09A-C9874DC3B3C3}" destId="{9C01B38F-2C37-4A1F-A165-A82E3E3A1BE1}" srcOrd="0" destOrd="0" presId="urn:microsoft.com/office/officeart/2005/8/layout/vList2"/>
    <dgm:cxn modelId="{DF7ADE3E-14F9-4EB9-B2EE-15CCDE69159C}" type="presParOf" srcId="{5BEEB789-5900-477C-B09A-C9874DC3B3C3}" destId="{AD6CC7DC-3080-4BF2-9429-C6FA310B6841}" srcOrd="1" destOrd="0" presId="urn:microsoft.com/office/officeart/2005/8/layout/vList2"/>
    <dgm:cxn modelId="{03E86F0D-FB2E-4C8C-B3D7-3BFB2D465739}" type="presParOf" srcId="{5BEEB789-5900-477C-B09A-C9874DC3B3C3}" destId="{F14BB081-B73D-42D9-96AE-51393400234E}" srcOrd="2" destOrd="0" presId="urn:microsoft.com/office/officeart/2005/8/layout/vList2"/>
    <dgm:cxn modelId="{F6C710C2-43BD-4B83-8BD5-0317091B52B9}" type="presParOf" srcId="{5BEEB789-5900-477C-B09A-C9874DC3B3C3}" destId="{A0C7BAEB-D661-4A87-A218-0D2025339711}" srcOrd="3" destOrd="0" presId="urn:microsoft.com/office/officeart/2005/8/layout/vList2"/>
    <dgm:cxn modelId="{CDC9FC5A-AF39-41EB-901B-DFEB728B4828}" type="presParOf" srcId="{5BEEB789-5900-477C-B09A-C9874DC3B3C3}" destId="{5B7E2697-8EE8-4CA9-B5E8-A3763110F953}" srcOrd="4" destOrd="0" presId="urn:microsoft.com/office/officeart/2005/8/layout/vList2"/>
    <dgm:cxn modelId="{AD76D502-2F6A-4D4B-94B9-F43B726A5624}" type="presParOf" srcId="{5BEEB789-5900-477C-B09A-C9874DC3B3C3}" destId="{3DBE0088-2AED-43DD-AAAF-EE60898329C9}" srcOrd="5" destOrd="0" presId="urn:microsoft.com/office/officeart/2005/8/layout/vList2"/>
    <dgm:cxn modelId="{4D647C0D-0BD3-4387-8632-81BCF4319622}" type="presParOf" srcId="{5BEEB789-5900-477C-B09A-C9874DC3B3C3}" destId="{2648E36B-BBA1-4E42-AD5A-F5F9BF72E5E5}" srcOrd="6" destOrd="0" presId="urn:microsoft.com/office/officeart/2005/8/layout/vList2"/>
    <dgm:cxn modelId="{2224C856-A7EC-44B4-B38F-D57EC23719C9}" type="presParOf" srcId="{5BEEB789-5900-477C-B09A-C9874DC3B3C3}" destId="{B1CF5745-FCC4-4965-AE4F-714F7B12FDB9}" srcOrd="7" destOrd="0" presId="urn:microsoft.com/office/officeart/2005/8/layout/vList2"/>
    <dgm:cxn modelId="{284FB104-4543-4981-AAC0-098DBDAF9EA0}" type="presParOf" srcId="{5BEEB789-5900-477C-B09A-C9874DC3B3C3}" destId="{DAA62283-FB7E-4695-90DD-1B207C4624C7}" srcOrd="8" destOrd="0" presId="urn:microsoft.com/office/officeart/2005/8/layout/vList2"/>
    <dgm:cxn modelId="{088AB189-B4B1-40CA-B765-B714CB2BD519}" type="presParOf" srcId="{5BEEB789-5900-477C-B09A-C9874DC3B3C3}" destId="{592E8209-966F-4395-B908-20E8E36F2EED}" srcOrd="9" destOrd="0" presId="urn:microsoft.com/office/officeart/2005/8/layout/vList2"/>
    <dgm:cxn modelId="{E6E20729-8361-4604-8D6B-F94A153CA5F1}" type="presParOf" srcId="{5BEEB789-5900-477C-B09A-C9874DC3B3C3}" destId="{48F2C4DC-1A43-465A-ACF5-6982AE575AE7}" srcOrd="10" destOrd="0" presId="urn:microsoft.com/office/officeart/2005/8/layout/vList2"/>
    <dgm:cxn modelId="{B0495729-2969-4331-AE57-4D7FD87C1F65}" type="presParOf" srcId="{5BEEB789-5900-477C-B09A-C9874DC3B3C3}" destId="{7FB7028C-BED1-4798-9512-50BFE3A7712C}" srcOrd="11" destOrd="0" presId="urn:microsoft.com/office/officeart/2005/8/layout/vList2"/>
    <dgm:cxn modelId="{E9789E82-EB85-4C0F-9AD6-ABF2D3DC11EB}" type="presParOf" srcId="{5BEEB789-5900-477C-B09A-C9874DC3B3C3}" destId="{E2D0C86E-8E0B-45C1-836F-01539C38470F}" srcOrd="12" destOrd="0" presId="urn:microsoft.com/office/officeart/2005/8/layout/vList2"/>
    <dgm:cxn modelId="{9495935E-4659-4781-83DB-B6E0D92073EE}" type="presParOf" srcId="{5BEEB789-5900-477C-B09A-C9874DC3B3C3}" destId="{33B3894F-D6F5-48E3-9261-112C7889A616}" srcOrd="13" destOrd="0" presId="urn:microsoft.com/office/officeart/2005/8/layout/vList2"/>
    <dgm:cxn modelId="{33E615D4-CFD6-4A43-845C-5A339739108E}" type="presParOf" srcId="{5BEEB789-5900-477C-B09A-C9874DC3B3C3}" destId="{8D4CBA2D-46F8-400F-B614-9CC96C606EBD}" srcOrd="14" destOrd="0" presId="urn:microsoft.com/office/officeart/2005/8/layout/vList2"/>
    <dgm:cxn modelId="{0D9128B2-F70F-4C15-883B-DB9E94A8A5E5}" type="presParOf" srcId="{5BEEB789-5900-477C-B09A-C9874DC3B3C3}" destId="{86BCD1BF-BF4B-40E4-A848-03C5843D7C98}" srcOrd="15" destOrd="0" presId="urn:microsoft.com/office/officeart/2005/8/layout/vList2"/>
    <dgm:cxn modelId="{3ABB4143-0A68-4ED1-9E92-C921A9CC7DAB}" type="presParOf" srcId="{5BEEB789-5900-477C-B09A-C9874DC3B3C3}" destId="{F279D159-0E03-4CD0-89B0-D3DA89B10B2F}" srcOrd="1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B64169-EF33-4620-BE4A-A8B067344AB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9F702E2-D6D3-4EFE-BFCB-22CCE175EDED}">
      <dgm:prSet custT="1"/>
      <dgm:spPr/>
      <dgm:t>
        <a:bodyPr/>
        <a:lstStyle/>
        <a:p>
          <a:r>
            <a:rPr lang="en-US" sz="2400" b="0" i="0" dirty="0"/>
            <a:t>There are many way of measuring this gravity acceleration, but the experiment of compound pendulum is the easiest and effective among them. In the experiment the acceleration due to gravity was measured using the rigid pendulum method.</a:t>
          </a:r>
          <a:endParaRPr lang="en-US" sz="2400" dirty="0"/>
        </a:p>
      </dgm:t>
    </dgm:pt>
    <dgm:pt modelId="{995142AA-ECEF-44F5-8B8B-3BB5EB137A95}" type="parTrans" cxnId="{8CC186D7-BB96-4C5A-B446-C84107ABEA7A}">
      <dgm:prSet/>
      <dgm:spPr/>
      <dgm:t>
        <a:bodyPr/>
        <a:lstStyle/>
        <a:p>
          <a:endParaRPr lang="en-US"/>
        </a:p>
      </dgm:t>
    </dgm:pt>
    <dgm:pt modelId="{CA73CEF2-F928-4EDB-98F4-F21851740D11}" type="sibTrans" cxnId="{8CC186D7-BB96-4C5A-B446-C84107ABEA7A}">
      <dgm:prSet/>
      <dgm:spPr/>
      <dgm:t>
        <a:bodyPr/>
        <a:lstStyle/>
        <a:p>
          <a:endParaRPr lang="en-US"/>
        </a:p>
      </dgm:t>
    </dgm:pt>
    <dgm:pt modelId="{69CD23F5-F664-451E-BBA1-D4F2C8BE2B4B}">
      <dgm:prSet custT="1"/>
      <dgm:spPr/>
      <dgm:t>
        <a:bodyPr/>
        <a:lstStyle/>
        <a:p>
          <a:r>
            <a:rPr lang="en-US" sz="2400" b="0" i="0" dirty="0"/>
            <a:t>A rigid body with distributed mass able to freely pivot about a horizontal axis which does not coincide with the </a:t>
          </a:r>
          <a:r>
            <a:rPr lang="en-US" sz="2400" b="0" i="0" dirty="0" err="1"/>
            <a:t>centre</a:t>
          </a:r>
          <a:r>
            <a:rPr lang="en-US" sz="2400" b="0" i="0" dirty="0"/>
            <a:t> of gravity is called </a:t>
          </a:r>
          <a:r>
            <a:rPr lang="en-US" sz="2400" b="0" i="0" dirty="0" err="1"/>
            <a:t>acompound</a:t>
          </a:r>
          <a:r>
            <a:rPr lang="en-US" sz="2400" b="0" i="0" dirty="0"/>
            <a:t> pendulum.</a:t>
          </a:r>
          <a:endParaRPr lang="en-US" sz="2400" dirty="0"/>
        </a:p>
      </dgm:t>
    </dgm:pt>
    <dgm:pt modelId="{4FEDEA62-927B-412C-BFBC-474AC8B79BA0}" type="parTrans" cxnId="{775A73B1-E80C-42DD-9D68-8E8F7AF1D65B}">
      <dgm:prSet/>
      <dgm:spPr/>
      <dgm:t>
        <a:bodyPr/>
        <a:lstStyle/>
        <a:p>
          <a:endParaRPr lang="en-US"/>
        </a:p>
      </dgm:t>
    </dgm:pt>
    <dgm:pt modelId="{E95B9FD4-1DF7-4E76-AAE1-480DC0B069A2}" type="sibTrans" cxnId="{775A73B1-E80C-42DD-9D68-8E8F7AF1D65B}">
      <dgm:prSet/>
      <dgm:spPr/>
      <dgm:t>
        <a:bodyPr/>
        <a:lstStyle/>
        <a:p>
          <a:endParaRPr lang="en-US"/>
        </a:p>
      </dgm:t>
    </dgm:pt>
    <dgm:pt modelId="{D7F3F9B0-061B-42BF-B790-5B24D677F998}" type="pres">
      <dgm:prSet presAssocID="{0FB64169-EF33-4620-BE4A-A8B067344ABF}" presName="linear" presStyleCnt="0">
        <dgm:presLayoutVars>
          <dgm:animLvl val="lvl"/>
          <dgm:resizeHandles val="exact"/>
        </dgm:presLayoutVars>
      </dgm:prSet>
      <dgm:spPr/>
      <dgm:t>
        <a:bodyPr/>
        <a:lstStyle/>
        <a:p>
          <a:endParaRPr lang="en-US"/>
        </a:p>
      </dgm:t>
    </dgm:pt>
    <dgm:pt modelId="{45951492-E09E-421E-AAE0-70E4DDF5EF0B}" type="pres">
      <dgm:prSet presAssocID="{79F702E2-D6D3-4EFE-BFCB-22CCE175EDED}" presName="parentText" presStyleLbl="node1" presStyleIdx="0" presStyleCnt="2" custScaleY="99130" custLinFactY="-143986" custLinFactNeighborX="158" custLinFactNeighborY="-200000">
        <dgm:presLayoutVars>
          <dgm:chMax val="0"/>
          <dgm:bulletEnabled val="1"/>
        </dgm:presLayoutVars>
      </dgm:prSet>
      <dgm:spPr/>
      <dgm:t>
        <a:bodyPr/>
        <a:lstStyle/>
        <a:p>
          <a:endParaRPr lang="en-US"/>
        </a:p>
      </dgm:t>
    </dgm:pt>
    <dgm:pt modelId="{7945DB84-33AA-42A0-B21C-5C3F29DA9763}" type="pres">
      <dgm:prSet presAssocID="{CA73CEF2-F928-4EDB-98F4-F21851740D11}" presName="spacer" presStyleCnt="0"/>
      <dgm:spPr/>
    </dgm:pt>
    <dgm:pt modelId="{ECDDE197-5736-4F89-80CF-53DA20E01AF9}" type="pres">
      <dgm:prSet presAssocID="{69CD23F5-F664-451E-BBA1-D4F2C8BE2B4B}" presName="parentText" presStyleLbl="node1" presStyleIdx="1" presStyleCnt="2" custLinFactY="168138" custLinFactNeighborX="-466" custLinFactNeighborY="200000">
        <dgm:presLayoutVars>
          <dgm:chMax val="0"/>
          <dgm:bulletEnabled val="1"/>
        </dgm:presLayoutVars>
      </dgm:prSet>
      <dgm:spPr/>
      <dgm:t>
        <a:bodyPr/>
        <a:lstStyle/>
        <a:p>
          <a:endParaRPr lang="en-US"/>
        </a:p>
      </dgm:t>
    </dgm:pt>
  </dgm:ptLst>
  <dgm:cxnLst>
    <dgm:cxn modelId="{BD648D80-7525-4039-8882-162985846791}" type="presOf" srcId="{79F702E2-D6D3-4EFE-BFCB-22CCE175EDED}" destId="{45951492-E09E-421E-AAE0-70E4DDF5EF0B}" srcOrd="0" destOrd="0" presId="urn:microsoft.com/office/officeart/2005/8/layout/vList2"/>
    <dgm:cxn modelId="{8CC186D7-BB96-4C5A-B446-C84107ABEA7A}" srcId="{0FB64169-EF33-4620-BE4A-A8B067344ABF}" destId="{79F702E2-D6D3-4EFE-BFCB-22CCE175EDED}" srcOrd="0" destOrd="0" parTransId="{995142AA-ECEF-44F5-8B8B-3BB5EB137A95}" sibTransId="{CA73CEF2-F928-4EDB-98F4-F21851740D11}"/>
    <dgm:cxn modelId="{AAB6A29F-30F1-45C4-8A89-5A2B6A017B8C}" type="presOf" srcId="{0FB64169-EF33-4620-BE4A-A8B067344ABF}" destId="{D7F3F9B0-061B-42BF-B790-5B24D677F998}" srcOrd="0" destOrd="0" presId="urn:microsoft.com/office/officeart/2005/8/layout/vList2"/>
    <dgm:cxn modelId="{775A73B1-E80C-42DD-9D68-8E8F7AF1D65B}" srcId="{0FB64169-EF33-4620-BE4A-A8B067344ABF}" destId="{69CD23F5-F664-451E-BBA1-D4F2C8BE2B4B}" srcOrd="1" destOrd="0" parTransId="{4FEDEA62-927B-412C-BFBC-474AC8B79BA0}" sibTransId="{E95B9FD4-1DF7-4E76-AAE1-480DC0B069A2}"/>
    <dgm:cxn modelId="{B3873852-27C6-43B2-B43B-17CDA121E91B}" type="presOf" srcId="{69CD23F5-F664-451E-BBA1-D4F2C8BE2B4B}" destId="{ECDDE197-5736-4F89-80CF-53DA20E01AF9}" srcOrd="0" destOrd="0" presId="urn:microsoft.com/office/officeart/2005/8/layout/vList2"/>
    <dgm:cxn modelId="{3F288029-DC5F-469B-96B5-0C95CDC4D355}" type="presParOf" srcId="{D7F3F9B0-061B-42BF-B790-5B24D677F998}" destId="{45951492-E09E-421E-AAE0-70E4DDF5EF0B}" srcOrd="0" destOrd="0" presId="urn:microsoft.com/office/officeart/2005/8/layout/vList2"/>
    <dgm:cxn modelId="{09372DCA-B2D3-4252-B15D-41AF02D496EA}" type="presParOf" srcId="{D7F3F9B0-061B-42BF-B790-5B24D677F998}" destId="{7945DB84-33AA-42A0-B21C-5C3F29DA9763}" srcOrd="1" destOrd="0" presId="urn:microsoft.com/office/officeart/2005/8/layout/vList2"/>
    <dgm:cxn modelId="{FE068750-037D-4444-A030-D7F029959FD6}" type="presParOf" srcId="{D7F3F9B0-061B-42BF-B790-5B24D677F998}" destId="{ECDDE197-5736-4F89-80CF-53DA20E01AF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1B38F-2C37-4A1F-A165-A82E3E3A1BE1}">
      <dsp:nvSpPr>
        <dsp:cNvPr id="0" name=""/>
        <dsp:cNvSpPr/>
      </dsp:nvSpPr>
      <dsp:spPr>
        <a:xfrm>
          <a:off x="0" y="26243"/>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Objective</a:t>
          </a:r>
        </a:p>
      </dsp:txBody>
      <dsp:txXfrm>
        <a:off x="22617" y="48860"/>
        <a:ext cx="5868203" cy="418086"/>
      </dsp:txXfrm>
    </dsp:sp>
    <dsp:sp modelId="{F14BB081-B73D-42D9-96AE-51393400234E}">
      <dsp:nvSpPr>
        <dsp:cNvPr id="0" name=""/>
        <dsp:cNvSpPr/>
      </dsp:nvSpPr>
      <dsp:spPr>
        <a:xfrm>
          <a:off x="0" y="541403"/>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Introduction</a:t>
          </a:r>
          <a:endParaRPr lang="en-US" sz="1800" kern="1200" dirty="0"/>
        </a:p>
      </dsp:txBody>
      <dsp:txXfrm>
        <a:off x="22617" y="564020"/>
        <a:ext cx="5868203" cy="418086"/>
      </dsp:txXfrm>
    </dsp:sp>
    <dsp:sp modelId="{5B7E2697-8EE8-4CA9-B5E8-A3763110F953}">
      <dsp:nvSpPr>
        <dsp:cNvPr id="0" name=""/>
        <dsp:cNvSpPr/>
      </dsp:nvSpPr>
      <dsp:spPr>
        <a:xfrm>
          <a:off x="0" y="1042751"/>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Mathematical </a:t>
          </a:r>
          <a:r>
            <a:rPr lang="en-US" sz="2000" kern="1200" dirty="0"/>
            <a:t>formulation of working formula</a:t>
          </a:r>
        </a:p>
      </dsp:txBody>
      <dsp:txXfrm>
        <a:off x="22617" y="1065368"/>
        <a:ext cx="5868203" cy="418086"/>
      </dsp:txXfrm>
    </dsp:sp>
    <dsp:sp modelId="{2648E36B-BBA1-4E42-AD5A-F5F9BF72E5E5}">
      <dsp:nvSpPr>
        <dsp:cNvPr id="0" name=""/>
        <dsp:cNvSpPr/>
      </dsp:nvSpPr>
      <dsp:spPr>
        <a:xfrm>
          <a:off x="0" y="1571723"/>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Steps of experimentation</a:t>
          </a:r>
        </a:p>
      </dsp:txBody>
      <dsp:txXfrm>
        <a:off x="22617" y="1594340"/>
        <a:ext cx="5868203" cy="418086"/>
      </dsp:txXfrm>
    </dsp:sp>
    <dsp:sp modelId="{DAA62283-FB7E-4695-90DD-1B207C4624C7}">
      <dsp:nvSpPr>
        <dsp:cNvPr id="0" name=""/>
        <dsp:cNvSpPr/>
      </dsp:nvSpPr>
      <dsp:spPr>
        <a:xfrm>
          <a:off x="0" y="2086883"/>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Collected data</a:t>
          </a:r>
        </a:p>
      </dsp:txBody>
      <dsp:txXfrm>
        <a:off x="22617" y="2109500"/>
        <a:ext cx="5868203" cy="418086"/>
      </dsp:txXfrm>
    </dsp:sp>
    <dsp:sp modelId="{48F2C4DC-1A43-465A-ACF5-6982AE575AE7}">
      <dsp:nvSpPr>
        <dsp:cNvPr id="0" name=""/>
        <dsp:cNvSpPr/>
      </dsp:nvSpPr>
      <dsp:spPr>
        <a:xfrm>
          <a:off x="0" y="2602044"/>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Analysis of data &amp; results</a:t>
          </a:r>
        </a:p>
      </dsp:txBody>
      <dsp:txXfrm>
        <a:off x="22617" y="2624661"/>
        <a:ext cx="5868203" cy="418086"/>
      </dsp:txXfrm>
    </dsp:sp>
    <dsp:sp modelId="{E2D0C86E-8E0B-45C1-836F-01539C38470F}">
      <dsp:nvSpPr>
        <dsp:cNvPr id="0" name=""/>
        <dsp:cNvSpPr/>
      </dsp:nvSpPr>
      <dsp:spPr>
        <a:xfrm>
          <a:off x="0" y="3117204"/>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Quality of data and errors</a:t>
          </a:r>
        </a:p>
      </dsp:txBody>
      <dsp:txXfrm>
        <a:off x="22617" y="3139821"/>
        <a:ext cx="5868203" cy="418086"/>
      </dsp:txXfrm>
    </dsp:sp>
    <dsp:sp modelId="{8D4CBA2D-46F8-400F-B614-9CC96C606EBD}">
      <dsp:nvSpPr>
        <dsp:cNvPr id="0" name=""/>
        <dsp:cNvSpPr/>
      </dsp:nvSpPr>
      <dsp:spPr>
        <a:xfrm>
          <a:off x="0" y="3632364"/>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Conclusion</a:t>
          </a:r>
        </a:p>
      </dsp:txBody>
      <dsp:txXfrm>
        <a:off x="22617" y="3654981"/>
        <a:ext cx="5868203" cy="418086"/>
      </dsp:txXfrm>
    </dsp:sp>
    <dsp:sp modelId="{F279D159-0E03-4CD0-89B0-D3DA89B10B2F}">
      <dsp:nvSpPr>
        <dsp:cNvPr id="0" name=""/>
        <dsp:cNvSpPr/>
      </dsp:nvSpPr>
      <dsp:spPr>
        <a:xfrm>
          <a:off x="0" y="4147524"/>
          <a:ext cx="5913437" cy="463320"/>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Acknowledgements</a:t>
          </a:r>
        </a:p>
      </dsp:txBody>
      <dsp:txXfrm>
        <a:off x="22617" y="4170141"/>
        <a:ext cx="5868203" cy="4180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51492-E09E-421E-AAE0-70E4DDF5EF0B}">
      <dsp:nvSpPr>
        <dsp:cNvPr id="0" name=""/>
        <dsp:cNvSpPr/>
      </dsp:nvSpPr>
      <dsp:spPr>
        <a:xfrm>
          <a:off x="0" y="0"/>
          <a:ext cx="6012470" cy="23010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a:t>There are many way of measuring this gravity acceleration, but the experiment of compound pendulum is the easiest and effective among them. In the experiment the acceleration due to gravity was measured using the rigid pendulum method.</a:t>
          </a:r>
          <a:endParaRPr lang="en-US" sz="2400" kern="1200" dirty="0"/>
        </a:p>
      </dsp:txBody>
      <dsp:txXfrm>
        <a:off x="112330" y="112330"/>
        <a:ext cx="5787810" cy="2076424"/>
      </dsp:txXfrm>
    </dsp:sp>
    <dsp:sp modelId="{ECDDE197-5736-4F89-80CF-53DA20E01AF9}">
      <dsp:nvSpPr>
        <dsp:cNvPr id="0" name=""/>
        <dsp:cNvSpPr/>
      </dsp:nvSpPr>
      <dsp:spPr>
        <a:xfrm>
          <a:off x="0" y="2959847"/>
          <a:ext cx="6012470" cy="232128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b="0" i="0" kern="1200" dirty="0"/>
            <a:t>A rigid body with distributed mass able to freely pivot about a horizontal axis which does not coincide with the </a:t>
          </a:r>
          <a:r>
            <a:rPr lang="en-US" sz="2400" b="0" i="0" kern="1200" dirty="0" err="1"/>
            <a:t>centre</a:t>
          </a:r>
          <a:r>
            <a:rPr lang="en-US" sz="2400" b="0" i="0" kern="1200" dirty="0"/>
            <a:t> of gravity is called </a:t>
          </a:r>
          <a:r>
            <a:rPr lang="en-US" sz="2400" b="0" i="0" kern="1200" dirty="0" err="1"/>
            <a:t>acompound</a:t>
          </a:r>
          <a:r>
            <a:rPr lang="en-US" sz="2400" b="0" i="0" kern="1200" dirty="0"/>
            <a:t> pendulum.</a:t>
          </a:r>
          <a:endParaRPr lang="en-US" sz="2400" kern="1200" dirty="0"/>
        </a:p>
      </dsp:txBody>
      <dsp:txXfrm>
        <a:off x="113316" y="3073163"/>
        <a:ext cx="5785838" cy="209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February 22, 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9D4AEF59-F28E-467C-9EA3-92D1CFAD475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720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February 22,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559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February 22,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0268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February 22, 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381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February 22,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300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February 22,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86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February 22,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6823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February 22,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404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February 22,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79168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February 22,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984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DFA080F-3961-4D42-BEDE-84A1FED032F1}" type="datetime4">
              <a:rPr lang="en-US" smtClean="0"/>
              <a:t>February 22, 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863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33960BD-7AC1-4217-9611-AAA56D3EE38F}" type="datetime4">
              <a:rPr lang="en-US" smtClean="0"/>
              <a:pPr/>
              <a:t>February 22, 2023</a:t>
            </a:fld>
            <a:endParaRPr lang="en-US" dirty="0">
              <a:latin typeface="+mn-lt"/>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D4AEF59-F28E-467C-9EA3-92D1CFAD475A}" type="slidenum">
              <a:rPr lang="en-US" smtClean="0"/>
              <a:pPr/>
              <a:t>‹#›</a:t>
            </a:fld>
            <a:endParaRPr lang="en-US">
              <a:latin typeface="+mn-lt"/>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47222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xmlns="" id="{197217A3-978A-5116-CC6E-C565F8AF9EBB}"/>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
            <a:ext cx="12191980" cy="6858002"/>
          </a:xfrm>
          <a:custGeom>
            <a:avLst/>
            <a:gdLst/>
            <a:ahLst/>
            <a:cxnLst/>
            <a:rect l="l" t="t" r="r" b="b"/>
            <a:pathLst>
              <a:path w="12192000" h="6858002">
                <a:moveTo>
                  <a:pt x="5307101" y="6857999"/>
                </a:moveTo>
                <a:lnTo>
                  <a:pt x="12192000" y="6857999"/>
                </a:lnTo>
                <a:lnTo>
                  <a:pt x="12192000" y="6858002"/>
                </a:lnTo>
                <a:lnTo>
                  <a:pt x="5307088" y="6858002"/>
                </a:lnTo>
                <a:close/>
                <a:moveTo>
                  <a:pt x="0" y="0"/>
                </a:moveTo>
                <a:lnTo>
                  <a:pt x="12192000" y="0"/>
                </a:lnTo>
                <a:lnTo>
                  <a:pt x="12192000" y="6277972"/>
                </a:lnTo>
                <a:lnTo>
                  <a:pt x="12152890" y="6290206"/>
                </a:lnTo>
                <a:cubicBezTo>
                  <a:pt x="12105395" y="6304478"/>
                  <a:pt x="12054092" y="6317152"/>
                  <a:pt x="12009354" y="6315664"/>
                </a:cubicBezTo>
                <a:cubicBezTo>
                  <a:pt x="11994503" y="6311032"/>
                  <a:pt x="11985943" y="6310638"/>
                  <a:pt x="11978968" y="6319390"/>
                </a:cubicBezTo>
                <a:cubicBezTo>
                  <a:pt x="11941764" y="6318961"/>
                  <a:pt x="11901790" y="6339612"/>
                  <a:pt x="11878895" y="6327233"/>
                </a:cubicBezTo>
                <a:cubicBezTo>
                  <a:pt x="11878918" y="6346592"/>
                  <a:pt x="11826486" y="6319151"/>
                  <a:pt x="11814979" y="6337141"/>
                </a:cubicBezTo>
                <a:cubicBezTo>
                  <a:pt x="11820607" y="6367517"/>
                  <a:pt x="11727668" y="6353622"/>
                  <a:pt x="11687508" y="6364470"/>
                </a:cubicBezTo>
                <a:cubicBezTo>
                  <a:pt x="11692944" y="6381370"/>
                  <a:pt x="11638976" y="6383664"/>
                  <a:pt x="11672002" y="6397904"/>
                </a:cubicBezTo>
                <a:cubicBezTo>
                  <a:pt x="11645814" y="6406115"/>
                  <a:pt x="11642999" y="6389784"/>
                  <a:pt x="11629894" y="6384496"/>
                </a:cubicBezTo>
                <a:cubicBezTo>
                  <a:pt x="11597582" y="6386755"/>
                  <a:pt x="11602281" y="6372208"/>
                  <a:pt x="11597728" y="6361596"/>
                </a:cubicBezTo>
                <a:cubicBezTo>
                  <a:pt x="11567716" y="6387703"/>
                  <a:pt x="11505156" y="6361750"/>
                  <a:pt x="11448211" y="6357842"/>
                </a:cubicBezTo>
                <a:cubicBezTo>
                  <a:pt x="11414499" y="6357897"/>
                  <a:pt x="11370196" y="6408532"/>
                  <a:pt x="11336630" y="6383021"/>
                </a:cubicBezTo>
                <a:cubicBezTo>
                  <a:pt x="11316728" y="6389671"/>
                  <a:pt x="11284212" y="6365546"/>
                  <a:pt x="11267820" y="6388199"/>
                </a:cubicBezTo>
                <a:cubicBezTo>
                  <a:pt x="11215412" y="6380118"/>
                  <a:pt x="11199532" y="6391497"/>
                  <a:pt x="11153755" y="6378749"/>
                </a:cubicBezTo>
                <a:cubicBezTo>
                  <a:pt x="11097684" y="6376473"/>
                  <a:pt x="11142086" y="6407848"/>
                  <a:pt x="11063998" y="6397440"/>
                </a:cubicBezTo>
                <a:cubicBezTo>
                  <a:pt x="11028900" y="6406581"/>
                  <a:pt x="10989384" y="6411343"/>
                  <a:pt x="10949261" y="6411271"/>
                </a:cubicBezTo>
                <a:cubicBezTo>
                  <a:pt x="10946808" y="6404413"/>
                  <a:pt x="10928478" y="6413021"/>
                  <a:pt x="10920620" y="6414504"/>
                </a:cubicBezTo>
                <a:cubicBezTo>
                  <a:pt x="10921840" y="6410173"/>
                  <a:pt x="10906289" y="6407257"/>
                  <a:pt x="10899483" y="6410536"/>
                </a:cubicBezTo>
                <a:cubicBezTo>
                  <a:pt x="10774259" y="6419728"/>
                  <a:pt x="10854212" y="6382839"/>
                  <a:pt x="10774590" y="6403309"/>
                </a:cubicBezTo>
                <a:cubicBezTo>
                  <a:pt x="10724638" y="6405843"/>
                  <a:pt x="10739599" y="6355991"/>
                  <a:pt x="10682861" y="6377814"/>
                </a:cubicBezTo>
                <a:cubicBezTo>
                  <a:pt x="10622947" y="6375380"/>
                  <a:pt x="10589912" y="6355504"/>
                  <a:pt x="10530714" y="6366548"/>
                </a:cubicBezTo>
                <a:cubicBezTo>
                  <a:pt x="10474643" y="6364190"/>
                  <a:pt x="10428348" y="6354710"/>
                  <a:pt x="10379097" y="6358630"/>
                </a:cubicBezTo>
                <a:cubicBezTo>
                  <a:pt x="10361622" y="6351880"/>
                  <a:pt x="10344151" y="6348805"/>
                  <a:pt x="10323727" y="6357333"/>
                </a:cubicBezTo>
                <a:cubicBezTo>
                  <a:pt x="10272196" y="6352518"/>
                  <a:pt x="10263446" y="6339056"/>
                  <a:pt x="10227126" y="6348100"/>
                </a:cubicBezTo>
                <a:cubicBezTo>
                  <a:pt x="10196351" y="6318664"/>
                  <a:pt x="10199174" y="6342674"/>
                  <a:pt x="10163542" y="6343141"/>
                </a:cubicBezTo>
                <a:cubicBezTo>
                  <a:pt x="10134376" y="6345476"/>
                  <a:pt x="10177885" y="6359944"/>
                  <a:pt x="10151161" y="6358763"/>
                </a:cubicBezTo>
                <a:cubicBezTo>
                  <a:pt x="10126522" y="6349492"/>
                  <a:pt x="10117113" y="6369683"/>
                  <a:pt x="10092125" y="6358861"/>
                </a:cubicBezTo>
                <a:cubicBezTo>
                  <a:pt x="10107302" y="6344459"/>
                  <a:pt x="10032910" y="6356018"/>
                  <a:pt x="10037958" y="6342614"/>
                </a:cubicBezTo>
                <a:cubicBezTo>
                  <a:pt x="10003046" y="6359008"/>
                  <a:pt x="10003017" y="6334504"/>
                  <a:pt x="9966866" y="6337014"/>
                </a:cubicBezTo>
                <a:cubicBezTo>
                  <a:pt x="9947485" y="6342600"/>
                  <a:pt x="9935606" y="6342702"/>
                  <a:pt x="9924418" y="6333490"/>
                </a:cubicBezTo>
                <a:cubicBezTo>
                  <a:pt x="9834150" y="6361084"/>
                  <a:pt x="9880223" y="6330704"/>
                  <a:pt x="9806001" y="6337361"/>
                </a:cubicBezTo>
                <a:cubicBezTo>
                  <a:pt x="9740686" y="6345638"/>
                  <a:pt x="9670300" y="6348205"/>
                  <a:pt x="9596449" y="6376180"/>
                </a:cubicBezTo>
                <a:cubicBezTo>
                  <a:pt x="9581101" y="6384665"/>
                  <a:pt x="9553986" y="6385744"/>
                  <a:pt x="9535890" y="6378590"/>
                </a:cubicBezTo>
                <a:cubicBezTo>
                  <a:pt x="9532775" y="6377359"/>
                  <a:pt x="9530052" y="6375925"/>
                  <a:pt x="9527805" y="6374334"/>
                </a:cubicBezTo>
                <a:cubicBezTo>
                  <a:pt x="9481894" y="6394749"/>
                  <a:pt x="9464762" y="6381055"/>
                  <a:pt x="9441373" y="6395633"/>
                </a:cubicBezTo>
                <a:cubicBezTo>
                  <a:pt x="9381290" y="6397202"/>
                  <a:pt x="9341618" y="6377583"/>
                  <a:pt x="9320149" y="6390280"/>
                </a:cubicBezTo>
                <a:cubicBezTo>
                  <a:pt x="9291150" y="6386896"/>
                  <a:pt x="9257768" y="6367103"/>
                  <a:pt x="9229488" y="6380382"/>
                </a:cubicBezTo>
                <a:cubicBezTo>
                  <a:pt x="9230007" y="6377216"/>
                  <a:pt x="9227921" y="6376045"/>
                  <a:pt x="9224285" y="6375920"/>
                </a:cubicBezTo>
                <a:lnTo>
                  <a:pt x="9217537" y="6376762"/>
                </a:lnTo>
                <a:lnTo>
                  <a:pt x="9214728" y="6381637"/>
                </a:lnTo>
                <a:cubicBezTo>
                  <a:pt x="9202170" y="6398803"/>
                  <a:pt x="9191484" y="6381138"/>
                  <a:pt x="9161049" y="6384539"/>
                </a:cubicBezTo>
                <a:cubicBezTo>
                  <a:pt x="9146336" y="6385184"/>
                  <a:pt x="9147761" y="6380673"/>
                  <a:pt x="9149697" y="6376552"/>
                </a:cubicBezTo>
                <a:lnTo>
                  <a:pt x="9150803" y="6372240"/>
                </a:lnTo>
                <a:lnTo>
                  <a:pt x="9141448" y="6372359"/>
                </a:lnTo>
                <a:lnTo>
                  <a:pt x="9137486" y="6372055"/>
                </a:lnTo>
                <a:lnTo>
                  <a:pt x="9126952" y="6375163"/>
                </a:lnTo>
                <a:cubicBezTo>
                  <a:pt x="9117353" y="6375502"/>
                  <a:pt x="9107828" y="6372135"/>
                  <a:pt x="9098334" y="6372861"/>
                </a:cubicBezTo>
                <a:cubicBezTo>
                  <a:pt x="9093587" y="6373224"/>
                  <a:pt x="9088847" y="6374610"/>
                  <a:pt x="9084110" y="6377995"/>
                </a:cubicBezTo>
                <a:cubicBezTo>
                  <a:pt x="9105864" y="6390113"/>
                  <a:pt x="9028073" y="6387966"/>
                  <a:pt x="9039515" y="6400351"/>
                </a:cubicBezTo>
                <a:cubicBezTo>
                  <a:pt x="8997651" y="6388705"/>
                  <a:pt x="9009590" y="6412472"/>
                  <a:pt x="8973305" y="6414442"/>
                </a:cubicBezTo>
                <a:cubicBezTo>
                  <a:pt x="8951781" y="6411385"/>
                  <a:pt x="8940212" y="6412734"/>
                  <a:pt x="8933861" y="6423031"/>
                </a:cubicBezTo>
                <a:cubicBezTo>
                  <a:pt x="8832841" y="6407267"/>
                  <a:pt x="8892362" y="6431116"/>
                  <a:pt x="8817130" y="6433703"/>
                </a:cubicBezTo>
                <a:cubicBezTo>
                  <a:pt x="8749745" y="6433633"/>
                  <a:pt x="8680232" y="6439719"/>
                  <a:pt x="8594947" y="6421586"/>
                </a:cubicBezTo>
                <a:cubicBezTo>
                  <a:pt x="8575919" y="6415227"/>
                  <a:pt x="8549096" y="6417484"/>
                  <a:pt x="8535041" y="6426626"/>
                </a:cubicBezTo>
                <a:cubicBezTo>
                  <a:pt x="8532621" y="6428200"/>
                  <a:pt x="8530681" y="6429922"/>
                  <a:pt x="8529279" y="6431739"/>
                </a:cubicBezTo>
                <a:cubicBezTo>
                  <a:pt x="8474783" y="6417534"/>
                  <a:pt x="8464858" y="6432901"/>
                  <a:pt x="8435056" y="6421613"/>
                </a:cubicBezTo>
                <a:cubicBezTo>
                  <a:pt x="8376022" y="6427411"/>
                  <a:pt x="8347129" y="6451271"/>
                  <a:pt x="8320108" y="6441573"/>
                </a:cubicBezTo>
                <a:cubicBezTo>
                  <a:pt x="8293638" y="6448387"/>
                  <a:pt x="8270932" y="6471649"/>
                  <a:pt x="8237020" y="6462216"/>
                </a:cubicBezTo>
                <a:cubicBezTo>
                  <a:pt x="8245222" y="6474245"/>
                  <a:pt x="8197387" y="6460392"/>
                  <a:pt x="8188860" y="6471379"/>
                </a:cubicBezTo>
                <a:cubicBezTo>
                  <a:pt x="8184024" y="6480393"/>
                  <a:pt x="8168383" y="6478291"/>
                  <a:pt x="8155558" y="6480722"/>
                </a:cubicBezTo>
                <a:cubicBezTo>
                  <a:pt x="8144819" y="6489457"/>
                  <a:pt x="8082218" y="6493172"/>
                  <a:pt x="8061412" y="6490111"/>
                </a:cubicBezTo>
                <a:cubicBezTo>
                  <a:pt x="8004043" y="6475925"/>
                  <a:pt x="7947523" y="6510024"/>
                  <a:pt x="7901437" y="6499659"/>
                </a:cubicBezTo>
                <a:cubicBezTo>
                  <a:pt x="7888774" y="6499544"/>
                  <a:pt x="7877960" y="6500846"/>
                  <a:pt x="7868353" y="6503024"/>
                </a:cubicBezTo>
                <a:lnTo>
                  <a:pt x="7843779" y="6511212"/>
                </a:lnTo>
                <a:lnTo>
                  <a:pt x="7841448" y="6517728"/>
                </a:lnTo>
                <a:lnTo>
                  <a:pt x="7823871" y="6520429"/>
                </a:lnTo>
                <a:lnTo>
                  <a:pt x="7820005" y="6522254"/>
                </a:lnTo>
                <a:cubicBezTo>
                  <a:pt x="7812641" y="6525763"/>
                  <a:pt x="7805193" y="6529063"/>
                  <a:pt x="7797020" y="6531612"/>
                </a:cubicBezTo>
                <a:cubicBezTo>
                  <a:pt x="7782159" y="6505259"/>
                  <a:pt x="7725050" y="6548941"/>
                  <a:pt x="7727879" y="6524102"/>
                </a:cubicBezTo>
                <a:cubicBezTo>
                  <a:pt x="7680386" y="6533519"/>
                  <a:pt x="7695538" y="6507405"/>
                  <a:pt x="7659324" y="6537474"/>
                </a:cubicBezTo>
                <a:cubicBezTo>
                  <a:pt x="7566636" y="6535069"/>
                  <a:pt x="7462452" y="6568928"/>
                  <a:pt x="7374068" y="6552862"/>
                </a:cubicBezTo>
                <a:cubicBezTo>
                  <a:pt x="7393454" y="6562410"/>
                  <a:pt x="7373124" y="6578225"/>
                  <a:pt x="7346163" y="6577609"/>
                </a:cubicBezTo>
                <a:cubicBezTo>
                  <a:pt x="7419349" y="6615756"/>
                  <a:pt x="7219942" y="6557562"/>
                  <a:pt x="7235023" y="6591880"/>
                </a:cubicBezTo>
                <a:cubicBezTo>
                  <a:pt x="7203144" y="6564271"/>
                  <a:pt x="7057485" y="6539224"/>
                  <a:pt x="7039074" y="6572474"/>
                </a:cubicBezTo>
                <a:cubicBezTo>
                  <a:pt x="6966094" y="6582775"/>
                  <a:pt x="6893201" y="6571018"/>
                  <a:pt x="6833428" y="6596853"/>
                </a:cubicBezTo>
                <a:cubicBezTo>
                  <a:pt x="6827113" y="6593647"/>
                  <a:pt x="6820080" y="6591377"/>
                  <a:pt x="6812583" y="6589775"/>
                </a:cubicBezTo>
                <a:lnTo>
                  <a:pt x="6790242" y="6586880"/>
                </a:lnTo>
                <a:lnTo>
                  <a:pt x="6787846" y="6588046"/>
                </a:lnTo>
                <a:cubicBezTo>
                  <a:pt x="6776461" y="6590858"/>
                  <a:pt x="6768832" y="6590687"/>
                  <a:pt x="6762881" y="6589201"/>
                </a:cubicBezTo>
                <a:lnTo>
                  <a:pt x="6756732" y="6586412"/>
                </a:lnTo>
                <a:lnTo>
                  <a:pt x="6739390" y="6586250"/>
                </a:lnTo>
                <a:lnTo>
                  <a:pt x="6704653" y="6583365"/>
                </a:lnTo>
                <a:lnTo>
                  <a:pt x="6698694" y="6585233"/>
                </a:lnTo>
                <a:lnTo>
                  <a:pt x="6647142" y="6584630"/>
                </a:lnTo>
                <a:lnTo>
                  <a:pt x="6646688" y="6585765"/>
                </a:lnTo>
                <a:cubicBezTo>
                  <a:pt x="6644494" y="6588296"/>
                  <a:pt x="6640660" y="6590137"/>
                  <a:pt x="6633278" y="6590589"/>
                </a:cubicBezTo>
                <a:cubicBezTo>
                  <a:pt x="6648367" y="6606646"/>
                  <a:pt x="6630160" y="6597288"/>
                  <a:pt x="6607065" y="6597202"/>
                </a:cubicBezTo>
                <a:cubicBezTo>
                  <a:pt x="6625347" y="6622121"/>
                  <a:pt x="6557475" y="6611760"/>
                  <a:pt x="6549804" y="6626596"/>
                </a:cubicBezTo>
                <a:cubicBezTo>
                  <a:pt x="6532425" y="6625972"/>
                  <a:pt x="6514382" y="6625766"/>
                  <a:pt x="6496083" y="6626095"/>
                </a:cubicBezTo>
                <a:lnTo>
                  <a:pt x="6485389" y="6626617"/>
                </a:lnTo>
                <a:lnTo>
                  <a:pt x="6485223" y="6626886"/>
                </a:lnTo>
                <a:cubicBezTo>
                  <a:pt x="6483001" y="6627550"/>
                  <a:pt x="6479520" y="6627927"/>
                  <a:pt x="6474035" y="6627950"/>
                </a:cubicBezTo>
                <a:lnTo>
                  <a:pt x="6465888" y="6627571"/>
                </a:lnTo>
                <a:lnTo>
                  <a:pt x="6445139" y="6628585"/>
                </a:lnTo>
                <a:lnTo>
                  <a:pt x="6438312" y="6630646"/>
                </a:lnTo>
                <a:cubicBezTo>
                  <a:pt x="6417397" y="6642787"/>
                  <a:pt x="6447851" y="6675286"/>
                  <a:pt x="6392168" y="6665569"/>
                </a:cubicBezTo>
                <a:cubicBezTo>
                  <a:pt x="6343510" y="6677589"/>
                  <a:pt x="6330169" y="6701494"/>
                  <a:pt x="6272304" y="6700835"/>
                </a:cubicBezTo>
                <a:cubicBezTo>
                  <a:pt x="6226827" y="6712160"/>
                  <a:pt x="6194756" y="6728533"/>
                  <a:pt x="6150447" y="6732895"/>
                </a:cubicBezTo>
                <a:cubicBezTo>
                  <a:pt x="6140653" y="6742032"/>
                  <a:pt x="6128186" y="6747742"/>
                  <a:pt x="6104787" y="6743117"/>
                </a:cubicBezTo>
                <a:cubicBezTo>
                  <a:pt x="6064916" y="6755994"/>
                  <a:pt x="6067350" y="6769968"/>
                  <a:pt x="6030197" y="6767449"/>
                </a:cubicBezTo>
                <a:cubicBezTo>
                  <a:pt x="6025714" y="6799897"/>
                  <a:pt x="6010615" y="6777056"/>
                  <a:pt x="5980285" y="6782421"/>
                </a:cubicBezTo>
                <a:cubicBezTo>
                  <a:pt x="5954036" y="6784991"/>
                  <a:pt x="5980131" y="6764424"/>
                  <a:pt x="5958496" y="6769874"/>
                </a:cubicBezTo>
                <a:cubicBezTo>
                  <a:pt x="5944505" y="6782527"/>
                  <a:pt x="5921893" y="6765237"/>
                  <a:pt x="5908732" y="6779393"/>
                </a:cubicBezTo>
                <a:cubicBezTo>
                  <a:pt x="5931989" y="6790347"/>
                  <a:pt x="5860959" y="6791681"/>
                  <a:pt x="5874963" y="6803355"/>
                </a:cubicBezTo>
                <a:cubicBezTo>
                  <a:pt x="5833647" y="6793755"/>
                  <a:pt x="5851456" y="6816602"/>
                  <a:pt x="5819199" y="6820147"/>
                </a:cubicBezTo>
                <a:cubicBezTo>
                  <a:pt x="5798819" y="6818094"/>
                  <a:pt x="5788750" y="6819934"/>
                  <a:pt x="5786035" y="6830341"/>
                </a:cubicBezTo>
                <a:cubicBezTo>
                  <a:pt x="5689973" y="6819312"/>
                  <a:pt x="5750863" y="6840131"/>
                  <a:pt x="5683543" y="6846008"/>
                </a:cubicBezTo>
                <a:cubicBezTo>
                  <a:pt x="5622546" y="6848924"/>
                  <a:pt x="5561433" y="6857988"/>
                  <a:pt x="5478912" y="6843932"/>
                </a:cubicBezTo>
                <a:cubicBezTo>
                  <a:pt x="5459815" y="6838522"/>
                  <a:pt x="5436209" y="6841929"/>
                  <a:pt x="5426182" y="6851543"/>
                </a:cubicBezTo>
                <a:cubicBezTo>
                  <a:pt x="5424458" y="6853198"/>
                  <a:pt x="5423209" y="6854977"/>
                  <a:pt x="5422476" y="6856827"/>
                </a:cubicBezTo>
                <a:cubicBezTo>
                  <a:pt x="5368974" y="6845270"/>
                  <a:pt x="5364519" y="6860824"/>
                  <a:pt x="5334223" y="6851042"/>
                </a:cubicBezTo>
                <a:lnTo>
                  <a:pt x="5307101" y="6857999"/>
                </a:lnTo>
                <a:lnTo>
                  <a:pt x="0" y="6857999"/>
                </a:lnTo>
                <a:lnTo>
                  <a:pt x="0" y="2143233"/>
                </a:lnTo>
                <a:lnTo>
                  <a:pt x="23798" y="2139906"/>
                </a:lnTo>
                <a:cubicBezTo>
                  <a:pt x="74043" y="2136293"/>
                  <a:pt x="38977" y="2165571"/>
                  <a:pt x="87258" y="2143366"/>
                </a:cubicBezTo>
                <a:cubicBezTo>
                  <a:pt x="122965" y="2137787"/>
                  <a:pt x="117457" y="2188700"/>
                  <a:pt x="156013" y="2163361"/>
                </a:cubicBezTo>
                <a:cubicBezTo>
                  <a:pt x="199419" y="2162157"/>
                  <a:pt x="225310" y="2180084"/>
                  <a:pt x="266777" y="2165405"/>
                </a:cubicBezTo>
                <a:cubicBezTo>
                  <a:pt x="307408" y="2164360"/>
                  <a:pt x="341751" y="2171054"/>
                  <a:pt x="376805" y="2164126"/>
                </a:cubicBezTo>
                <a:cubicBezTo>
                  <a:pt x="390105" y="2169833"/>
                  <a:pt x="403012" y="2171855"/>
                  <a:pt x="416820" y="2162058"/>
                </a:cubicBezTo>
                <a:cubicBezTo>
                  <a:pt x="454441" y="2163754"/>
                  <a:pt x="462164" y="2176725"/>
                  <a:pt x="487366" y="2165444"/>
                </a:cubicBezTo>
                <a:cubicBezTo>
                  <a:pt x="512638" y="2193098"/>
                  <a:pt x="508069" y="2169186"/>
                  <a:pt x="533680" y="2166550"/>
                </a:cubicBezTo>
                <a:cubicBezTo>
                  <a:pt x="554439" y="2162433"/>
                  <a:pt x="521576" y="2150568"/>
                  <a:pt x="540946" y="2150128"/>
                </a:cubicBezTo>
                <a:cubicBezTo>
                  <a:pt x="559671" y="2157928"/>
                  <a:pt x="564313" y="2137102"/>
                  <a:pt x="583453" y="2146439"/>
                </a:cubicBezTo>
                <a:cubicBezTo>
                  <a:pt x="574045" y="2161807"/>
                  <a:pt x="626400" y="2145688"/>
                  <a:pt x="624180" y="2159439"/>
                </a:cubicBezTo>
                <a:cubicBezTo>
                  <a:pt x="647591" y="2140873"/>
                  <a:pt x="650201" y="2165450"/>
                  <a:pt x="675971" y="2160733"/>
                </a:cubicBezTo>
                <a:cubicBezTo>
                  <a:pt x="689339" y="2153950"/>
                  <a:pt x="697882" y="2153126"/>
                  <a:pt x="706914" y="2161686"/>
                </a:cubicBezTo>
                <a:cubicBezTo>
                  <a:pt x="769009" y="2128516"/>
                  <a:pt x="739035" y="2161792"/>
                  <a:pt x="791788" y="2150599"/>
                </a:cubicBezTo>
                <a:cubicBezTo>
                  <a:pt x="837950" y="2138324"/>
                  <a:pt x="852628" y="2155297"/>
                  <a:pt x="902857" y="2122745"/>
                </a:cubicBezTo>
                <a:cubicBezTo>
                  <a:pt x="913016" y="2113301"/>
                  <a:pt x="967730" y="2097173"/>
                  <a:pt x="981959" y="2092815"/>
                </a:cubicBezTo>
                <a:cubicBezTo>
                  <a:pt x="996188" y="2088456"/>
                  <a:pt x="986445" y="2095133"/>
                  <a:pt x="988232" y="2096592"/>
                </a:cubicBezTo>
                <a:cubicBezTo>
                  <a:pt x="1019139" y="2073321"/>
                  <a:pt x="1032924" y="2086016"/>
                  <a:pt x="1048229" y="2069972"/>
                </a:cubicBezTo>
                <a:cubicBezTo>
                  <a:pt x="1091335" y="2064742"/>
                  <a:pt x="1121978" y="2082008"/>
                  <a:pt x="1136098" y="2067967"/>
                </a:cubicBezTo>
                <a:cubicBezTo>
                  <a:pt x="1157340" y="2069596"/>
                  <a:pt x="1183471" y="2087419"/>
                  <a:pt x="1202436" y="2072380"/>
                </a:cubicBezTo>
                <a:cubicBezTo>
                  <a:pt x="1202276" y="2085209"/>
                  <a:pt x="1228778" y="2063479"/>
                  <a:pt x="1239614" y="2072295"/>
                </a:cubicBezTo>
                <a:cubicBezTo>
                  <a:pt x="1247024" y="2079920"/>
                  <a:pt x="1256792" y="2075104"/>
                  <a:pt x="1266687" y="2075072"/>
                </a:cubicBezTo>
                <a:cubicBezTo>
                  <a:pt x="1278018" y="2081364"/>
                  <a:pt x="1322622" y="2073526"/>
                  <a:pt x="1335495" y="2066868"/>
                </a:cubicBezTo>
                <a:cubicBezTo>
                  <a:pt x="1368381" y="2043096"/>
                  <a:pt x="1422617" y="2065011"/>
                  <a:pt x="1449503" y="2046887"/>
                </a:cubicBezTo>
                <a:cubicBezTo>
                  <a:pt x="1458132" y="2044484"/>
                  <a:pt x="1466138" y="2043753"/>
                  <a:pt x="1473714" y="2044066"/>
                </a:cubicBezTo>
                <a:lnTo>
                  <a:pt x="1494279" y="2047336"/>
                </a:lnTo>
                <a:lnTo>
                  <a:pt x="1498838" y="2053057"/>
                </a:lnTo>
                <a:lnTo>
                  <a:pt x="1512113" y="2052421"/>
                </a:lnTo>
                <a:lnTo>
                  <a:pt x="1515595" y="2053441"/>
                </a:lnTo>
                <a:cubicBezTo>
                  <a:pt x="1522236" y="2055416"/>
                  <a:pt x="1528840" y="2057179"/>
                  <a:pt x="1535601" y="2058100"/>
                </a:cubicBezTo>
                <a:cubicBezTo>
                  <a:pt x="1533819" y="2030557"/>
                  <a:pt x="1592812" y="2061403"/>
                  <a:pt x="1579590" y="2038490"/>
                </a:cubicBezTo>
                <a:cubicBezTo>
                  <a:pt x="1616426" y="2038767"/>
                  <a:pt x="1594177" y="2016885"/>
                  <a:pt x="1632661" y="2038680"/>
                </a:cubicBezTo>
                <a:cubicBezTo>
                  <a:pt x="1695112" y="2019618"/>
                  <a:pt x="1728303" y="2044586"/>
                  <a:pt x="1781597" y="2013421"/>
                </a:cubicBezTo>
                <a:cubicBezTo>
                  <a:pt x="1834196" y="2009160"/>
                  <a:pt x="1902538" y="2002271"/>
                  <a:pt x="1942299" y="1995238"/>
                </a:cubicBezTo>
                <a:cubicBezTo>
                  <a:pt x="1987356" y="1969382"/>
                  <a:pt x="2046051" y="1931285"/>
                  <a:pt x="2073776" y="1959306"/>
                </a:cubicBezTo>
                <a:cubicBezTo>
                  <a:pt x="2128486" y="1955797"/>
                  <a:pt x="2173117" y="1931503"/>
                  <a:pt x="2225830" y="1945035"/>
                </a:cubicBezTo>
                <a:cubicBezTo>
                  <a:pt x="2228705" y="1940868"/>
                  <a:pt x="2232493" y="1937453"/>
                  <a:pt x="2236906" y="1934583"/>
                </a:cubicBezTo>
                <a:lnTo>
                  <a:pt x="2250907" y="1927805"/>
                </a:lnTo>
                <a:lnTo>
                  <a:pt x="2253081" y="1928470"/>
                </a:lnTo>
                <a:cubicBezTo>
                  <a:pt x="2262162" y="1929060"/>
                  <a:pt x="2267315" y="1927517"/>
                  <a:pt x="2270720" y="1925037"/>
                </a:cubicBezTo>
                <a:lnTo>
                  <a:pt x="2273667" y="1921293"/>
                </a:lnTo>
                <a:lnTo>
                  <a:pt x="2285482" y="1917998"/>
                </a:lnTo>
                <a:lnTo>
                  <a:pt x="2307986" y="1908982"/>
                </a:lnTo>
                <a:lnTo>
                  <a:pt x="2312921" y="1909665"/>
                </a:lnTo>
                <a:lnTo>
                  <a:pt x="2347989" y="1899756"/>
                </a:lnTo>
                <a:lnTo>
                  <a:pt x="2348816" y="1900744"/>
                </a:lnTo>
                <a:cubicBezTo>
                  <a:pt x="2351467" y="1902733"/>
                  <a:pt x="2354933" y="1903776"/>
                  <a:pt x="2360199" y="1902864"/>
                </a:cubicBezTo>
                <a:cubicBezTo>
                  <a:pt x="2357148" y="1920740"/>
                  <a:pt x="2365381" y="1908616"/>
                  <a:pt x="2381173" y="1904351"/>
                </a:cubicBezTo>
                <a:cubicBezTo>
                  <a:pt x="2379960" y="1931162"/>
                  <a:pt x="2421782" y="1909095"/>
                  <a:pt x="2433782" y="1921696"/>
                </a:cubicBezTo>
                <a:cubicBezTo>
                  <a:pt x="2445411" y="1917959"/>
                  <a:pt x="2457686" y="1914495"/>
                  <a:pt x="2470381" y="1911489"/>
                </a:cubicBezTo>
                <a:lnTo>
                  <a:pt x="2477951" y="1910044"/>
                </a:lnTo>
                <a:lnTo>
                  <a:pt x="2478187" y="1910267"/>
                </a:lnTo>
                <a:cubicBezTo>
                  <a:pt x="2480012" y="1910490"/>
                  <a:pt x="2482569" y="1910217"/>
                  <a:pt x="2486339" y="1909244"/>
                </a:cubicBezTo>
                <a:lnTo>
                  <a:pt x="2491753" y="1907410"/>
                </a:lnTo>
                <a:lnTo>
                  <a:pt x="2506438" y="1904607"/>
                </a:lnTo>
                <a:lnTo>
                  <a:pt x="2512055" y="1905314"/>
                </a:lnTo>
                <a:cubicBezTo>
                  <a:pt x="2531909" y="1912973"/>
                  <a:pt x="2525790" y="1949139"/>
                  <a:pt x="2559550" y="1929886"/>
                </a:cubicBezTo>
                <a:cubicBezTo>
                  <a:pt x="2598368" y="1932405"/>
                  <a:pt x="2618373" y="1952531"/>
                  <a:pt x="2657743" y="1941427"/>
                </a:cubicBezTo>
                <a:cubicBezTo>
                  <a:pt x="2694066" y="1943866"/>
                  <a:pt x="2723489" y="1953496"/>
                  <a:pt x="2755845" y="1949581"/>
                </a:cubicBezTo>
                <a:cubicBezTo>
                  <a:pt x="2766710" y="1956423"/>
                  <a:pt x="2777851" y="1959550"/>
                  <a:pt x="2791790" y="1950948"/>
                </a:cubicBezTo>
                <a:cubicBezTo>
                  <a:pt x="2824975" y="1955867"/>
                  <a:pt x="2829653" y="1969486"/>
                  <a:pt x="2853980" y="1960379"/>
                </a:cubicBezTo>
                <a:cubicBezTo>
                  <a:pt x="2867339" y="1982719"/>
                  <a:pt x="2870664" y="1974650"/>
                  <a:pt x="2881292" y="1969035"/>
                </a:cubicBezTo>
                <a:lnTo>
                  <a:pt x="2882690" y="1968669"/>
                </a:lnTo>
                <a:lnTo>
                  <a:pt x="2884480" y="1971856"/>
                </a:lnTo>
                <a:lnTo>
                  <a:pt x="2889504" y="1973560"/>
                </a:lnTo>
                <a:lnTo>
                  <a:pt x="2904507" y="1973450"/>
                </a:lnTo>
                <a:lnTo>
                  <a:pt x="2910361" y="1972623"/>
                </a:lnTo>
                <a:cubicBezTo>
                  <a:pt x="2914314" y="1972346"/>
                  <a:pt x="2916841" y="1972538"/>
                  <a:pt x="2918476" y="1973085"/>
                </a:cubicBezTo>
                <a:cubicBezTo>
                  <a:pt x="2918519" y="1973172"/>
                  <a:pt x="2918565" y="1973259"/>
                  <a:pt x="2918608" y="1973346"/>
                </a:cubicBezTo>
                <a:lnTo>
                  <a:pt x="2926342" y="1973289"/>
                </a:lnTo>
                <a:cubicBezTo>
                  <a:pt x="2939546" y="1972624"/>
                  <a:pt x="2952540" y="1971432"/>
                  <a:pt x="2965031" y="1969856"/>
                </a:cubicBezTo>
                <a:cubicBezTo>
                  <a:pt x="2971305" y="1984385"/>
                  <a:pt x="3019698" y="1970246"/>
                  <a:pt x="3007773" y="1996347"/>
                </a:cubicBezTo>
                <a:cubicBezTo>
                  <a:pt x="3024413" y="1995002"/>
                  <a:pt x="3037063" y="1984582"/>
                  <a:pt x="3026997" y="2001580"/>
                </a:cubicBezTo>
                <a:cubicBezTo>
                  <a:pt x="3032338" y="2001634"/>
                  <a:pt x="3035193" y="2003280"/>
                  <a:pt x="3036901" y="2005710"/>
                </a:cubicBezTo>
                <a:lnTo>
                  <a:pt x="3037285" y="2006829"/>
                </a:lnTo>
                <a:lnTo>
                  <a:pt x="3074407" y="2003411"/>
                </a:lnTo>
                <a:lnTo>
                  <a:pt x="3078795" y="2004969"/>
                </a:lnTo>
                <a:lnTo>
                  <a:pt x="3103685" y="2000166"/>
                </a:lnTo>
                <a:lnTo>
                  <a:pt x="3116175" y="1999058"/>
                </a:lnTo>
                <a:lnTo>
                  <a:pt x="3120468" y="1995915"/>
                </a:lnTo>
                <a:cubicBezTo>
                  <a:pt x="3124679" y="1994091"/>
                  <a:pt x="3130170" y="1993504"/>
                  <a:pt x="3138514" y="1995716"/>
                </a:cubicBezTo>
                <a:lnTo>
                  <a:pt x="3140299" y="1996760"/>
                </a:lnTo>
                <a:lnTo>
                  <a:pt x="3156256" y="1992625"/>
                </a:lnTo>
                <a:cubicBezTo>
                  <a:pt x="3161579" y="1990603"/>
                  <a:pt x="3166532" y="1987932"/>
                  <a:pt x="3170922" y="1984357"/>
                </a:cubicBezTo>
                <a:cubicBezTo>
                  <a:pt x="3215296" y="2007127"/>
                  <a:pt x="3279153" y="1979394"/>
                  <a:pt x="3332263" y="1985792"/>
                </a:cubicBezTo>
                <a:cubicBezTo>
                  <a:pt x="3365071" y="1970632"/>
                  <a:pt x="3439000" y="1997025"/>
                  <a:pt x="3460591" y="1967471"/>
                </a:cubicBezTo>
                <a:cubicBezTo>
                  <a:pt x="3451444" y="2002870"/>
                  <a:pt x="3556491" y="1969109"/>
                  <a:pt x="3595015" y="1975790"/>
                </a:cubicBezTo>
                <a:cubicBezTo>
                  <a:pt x="3658347" y="1975113"/>
                  <a:pt x="3722805" y="1993634"/>
                  <a:pt x="3769101" y="1999150"/>
                </a:cubicBezTo>
                <a:cubicBezTo>
                  <a:pt x="3796708" y="2027471"/>
                  <a:pt x="3784478" y="2001987"/>
                  <a:pt x="3819178" y="2008885"/>
                </a:cubicBezTo>
                <a:cubicBezTo>
                  <a:pt x="3815893" y="1984013"/>
                  <a:pt x="3859241" y="2024909"/>
                  <a:pt x="3868628" y="1997548"/>
                </a:cubicBezTo>
                <a:cubicBezTo>
                  <a:pt x="3874646" y="1999671"/>
                  <a:pt x="3880179" y="2002589"/>
                  <a:pt x="3885662" y="2005723"/>
                </a:cubicBezTo>
                <a:lnTo>
                  <a:pt x="3888539" y="2007351"/>
                </a:lnTo>
                <a:lnTo>
                  <a:pt x="3901342" y="2009114"/>
                </a:lnTo>
                <a:lnTo>
                  <a:pt x="3903349" y="2015552"/>
                </a:lnTo>
                <a:lnTo>
                  <a:pt x="3921468" y="2022461"/>
                </a:lnTo>
                <a:cubicBezTo>
                  <a:pt x="3928503" y="2024132"/>
                  <a:pt x="3936363" y="2024854"/>
                  <a:pt x="3945480" y="2024047"/>
                </a:cubicBezTo>
                <a:cubicBezTo>
                  <a:pt x="3978176" y="2011092"/>
                  <a:pt x="4020619" y="2042364"/>
                  <a:pt x="4061250" y="2024945"/>
                </a:cubicBezTo>
                <a:cubicBezTo>
                  <a:pt x="4076090" y="2020726"/>
                  <a:pt x="4121392" y="2021057"/>
                  <a:pt x="4129570" y="2029272"/>
                </a:cubicBezTo>
                <a:cubicBezTo>
                  <a:pt x="4138935" y="2031020"/>
                  <a:pt x="4150099" y="2028050"/>
                  <a:pt x="4154036" y="2036868"/>
                </a:cubicBezTo>
                <a:cubicBezTo>
                  <a:pt x="4160735" y="2047472"/>
                  <a:pt x="4194512" y="2030907"/>
                  <a:pt x="4189204" y="2043474"/>
                </a:cubicBezTo>
                <a:cubicBezTo>
                  <a:pt x="4213171" y="2032123"/>
                  <a:pt x="4230703" y="2054320"/>
                  <a:pt x="4250119" y="2059743"/>
                </a:cubicBezTo>
                <a:cubicBezTo>
                  <a:pt x="4259612" y="2054119"/>
                  <a:pt x="4269863" y="2056925"/>
                  <a:pt x="4283096" y="2061464"/>
                </a:cubicBezTo>
                <a:lnTo>
                  <a:pt x="4301210" y="2067352"/>
                </a:lnTo>
                <a:lnTo>
                  <a:pt x="4308819" y="2066758"/>
                </a:lnTo>
                <a:cubicBezTo>
                  <a:pt x="4318024" y="2066868"/>
                  <a:pt x="4326429" y="2067593"/>
                  <a:pt x="4333907" y="2068098"/>
                </a:cubicBezTo>
                <a:lnTo>
                  <a:pt x="4348284" y="2068116"/>
                </a:lnTo>
                <a:lnTo>
                  <a:pt x="4354009" y="2067847"/>
                </a:lnTo>
                <a:lnTo>
                  <a:pt x="4366647" y="2061827"/>
                </a:lnTo>
                <a:lnTo>
                  <a:pt x="4383151" y="2064242"/>
                </a:lnTo>
                <a:lnTo>
                  <a:pt x="4401354" y="2058245"/>
                </a:lnTo>
                <a:cubicBezTo>
                  <a:pt x="4402457" y="2059998"/>
                  <a:pt x="4403942" y="2061629"/>
                  <a:pt x="4405765" y="2063081"/>
                </a:cubicBezTo>
                <a:lnTo>
                  <a:pt x="4420601" y="2068011"/>
                </a:lnTo>
                <a:lnTo>
                  <a:pt x="4433312" y="2062239"/>
                </a:lnTo>
                <a:cubicBezTo>
                  <a:pt x="4433913" y="2071826"/>
                  <a:pt x="4448053" y="2061159"/>
                  <a:pt x="4459938" y="2058655"/>
                </a:cubicBezTo>
                <a:lnTo>
                  <a:pt x="4467257" y="2059536"/>
                </a:lnTo>
                <a:lnTo>
                  <a:pt x="4492833" y="2051951"/>
                </a:lnTo>
                <a:cubicBezTo>
                  <a:pt x="4506830" y="2048890"/>
                  <a:pt x="4520326" y="2046915"/>
                  <a:pt x="4533444" y="2045543"/>
                </a:cubicBezTo>
                <a:lnTo>
                  <a:pt x="4579902" y="2042473"/>
                </a:lnTo>
                <a:lnTo>
                  <a:pt x="4593061" y="2036537"/>
                </a:lnTo>
                <a:cubicBezTo>
                  <a:pt x="4623093" y="2030020"/>
                  <a:pt x="4659310" y="2036776"/>
                  <a:pt x="4678455" y="2022033"/>
                </a:cubicBezTo>
                <a:cubicBezTo>
                  <a:pt x="4686902" y="2019123"/>
                  <a:pt x="4694854" y="2017915"/>
                  <a:pt x="4702453" y="2017770"/>
                </a:cubicBezTo>
                <a:lnTo>
                  <a:pt x="4723263" y="2019792"/>
                </a:lnTo>
                <a:lnTo>
                  <a:pt x="4728248" y="2025217"/>
                </a:lnTo>
                <a:lnTo>
                  <a:pt x="4741475" y="2023784"/>
                </a:lnTo>
                <a:lnTo>
                  <a:pt x="4745033" y="2024591"/>
                </a:lnTo>
                <a:cubicBezTo>
                  <a:pt x="4751823" y="2026159"/>
                  <a:pt x="4758560" y="2027516"/>
                  <a:pt x="4765390" y="2028029"/>
                </a:cubicBezTo>
                <a:cubicBezTo>
                  <a:pt x="4761540" y="2000715"/>
                  <a:pt x="4822843" y="2027885"/>
                  <a:pt x="4807902" y="2005868"/>
                </a:cubicBezTo>
                <a:cubicBezTo>
                  <a:pt x="4844760" y="2003930"/>
                  <a:pt x="4820870" y="1983482"/>
                  <a:pt x="4860989" y="2002871"/>
                </a:cubicBezTo>
                <a:cubicBezTo>
                  <a:pt x="4922008" y="1980146"/>
                  <a:pt x="5009783" y="1987933"/>
                  <a:pt x="5060738" y="1953707"/>
                </a:cubicBezTo>
                <a:cubicBezTo>
                  <a:pt x="5113014" y="1946308"/>
                  <a:pt x="5135414" y="1967863"/>
                  <a:pt x="5174646" y="1958475"/>
                </a:cubicBezTo>
                <a:cubicBezTo>
                  <a:pt x="5181576" y="1926245"/>
                  <a:pt x="5266302" y="1871146"/>
                  <a:pt x="5296127" y="1897377"/>
                </a:cubicBezTo>
                <a:cubicBezTo>
                  <a:pt x="5350570" y="1890601"/>
                  <a:pt x="5393378" y="1863736"/>
                  <a:pt x="5447102" y="1874045"/>
                </a:cubicBezTo>
                <a:cubicBezTo>
                  <a:pt x="5449663" y="1869724"/>
                  <a:pt x="5453194" y="1866097"/>
                  <a:pt x="5457394" y="1862976"/>
                </a:cubicBezTo>
                <a:lnTo>
                  <a:pt x="5470885" y="1855386"/>
                </a:lnTo>
                <a:lnTo>
                  <a:pt x="5473108" y="1855919"/>
                </a:lnTo>
                <a:cubicBezTo>
                  <a:pt x="5482234" y="1855961"/>
                  <a:pt x="5487271" y="1854115"/>
                  <a:pt x="5490487" y="1851442"/>
                </a:cubicBezTo>
                <a:lnTo>
                  <a:pt x="5493156" y="1847537"/>
                </a:lnTo>
                <a:lnTo>
                  <a:pt x="5504724" y="1843550"/>
                </a:lnTo>
                <a:lnTo>
                  <a:pt x="5526552" y="1833223"/>
                </a:lnTo>
                <a:lnTo>
                  <a:pt x="5531534" y="1833606"/>
                </a:lnTo>
                <a:lnTo>
                  <a:pt x="5565857" y="1821637"/>
                </a:lnTo>
                <a:lnTo>
                  <a:pt x="5566758" y="1822571"/>
                </a:lnTo>
                <a:cubicBezTo>
                  <a:pt x="5569560" y="1824391"/>
                  <a:pt x="5573104" y="1825220"/>
                  <a:pt x="5578300" y="1823998"/>
                </a:cubicBezTo>
                <a:cubicBezTo>
                  <a:pt x="5576590" y="1841977"/>
                  <a:pt x="5583913" y="1829412"/>
                  <a:pt x="5599385" y="1824219"/>
                </a:cubicBezTo>
                <a:cubicBezTo>
                  <a:pt x="5600181" y="1850985"/>
                  <a:pt x="5640346" y="1826505"/>
                  <a:pt x="5653291" y="1838330"/>
                </a:cubicBezTo>
                <a:cubicBezTo>
                  <a:pt x="5664639" y="1833911"/>
                  <a:pt x="5676656" y="1829727"/>
                  <a:pt x="5689123" y="1825972"/>
                </a:cubicBezTo>
                <a:lnTo>
                  <a:pt x="5696583" y="1824080"/>
                </a:lnTo>
                <a:lnTo>
                  <a:pt x="5696836" y="1824287"/>
                </a:lnTo>
                <a:cubicBezTo>
                  <a:pt x="5698678" y="1824400"/>
                  <a:pt x="5701213" y="1823974"/>
                  <a:pt x="5704910" y="1822779"/>
                </a:cubicBezTo>
                <a:lnTo>
                  <a:pt x="5710186" y="1820629"/>
                </a:lnTo>
                <a:lnTo>
                  <a:pt x="5724662" y="1816957"/>
                </a:lnTo>
                <a:lnTo>
                  <a:pt x="5730330" y="1817323"/>
                </a:lnTo>
                <a:lnTo>
                  <a:pt x="5733569" y="1819818"/>
                </a:lnTo>
                <a:lnTo>
                  <a:pt x="5734751" y="1819150"/>
                </a:lnTo>
                <a:cubicBezTo>
                  <a:pt x="5742385" y="1811473"/>
                  <a:pt x="5741789" y="1803283"/>
                  <a:pt x="5765286" y="1820584"/>
                </a:cubicBezTo>
                <a:cubicBezTo>
                  <a:pt x="5784532" y="1806446"/>
                  <a:pt x="5795499" y="1817814"/>
                  <a:pt x="5829951" y="1814425"/>
                </a:cubicBezTo>
                <a:cubicBezTo>
                  <a:pt x="5839381" y="1803221"/>
                  <a:pt x="5851644" y="1803437"/>
                  <a:pt x="5865400" y="1807121"/>
                </a:cubicBezTo>
                <a:cubicBezTo>
                  <a:pt x="5894873" y="1795832"/>
                  <a:pt x="5927910" y="1797657"/>
                  <a:pt x="5964230" y="1791246"/>
                </a:cubicBezTo>
                <a:cubicBezTo>
                  <a:pt x="5997095" y="1771694"/>
                  <a:pt x="6025977" y="1785382"/>
                  <a:pt x="6064751" y="1778450"/>
                </a:cubicBezTo>
                <a:cubicBezTo>
                  <a:pt x="6088334" y="1752766"/>
                  <a:pt x="6099508" y="1787374"/>
                  <a:pt x="6122352" y="1789671"/>
                </a:cubicBezTo>
                <a:lnTo>
                  <a:pt x="6128122" y="1788981"/>
                </a:lnTo>
                <a:lnTo>
                  <a:pt x="6141014" y="1782915"/>
                </a:lnTo>
                <a:lnTo>
                  <a:pt x="6145388" y="1779947"/>
                </a:lnTo>
                <a:cubicBezTo>
                  <a:pt x="6148578" y="1778158"/>
                  <a:pt x="6150926" y="1777299"/>
                  <a:pt x="6152799" y="1777068"/>
                </a:cubicBezTo>
                <a:lnTo>
                  <a:pt x="6153131" y="1777217"/>
                </a:lnTo>
                <a:lnTo>
                  <a:pt x="6159777" y="1774090"/>
                </a:lnTo>
                <a:cubicBezTo>
                  <a:pt x="6170646" y="1768312"/>
                  <a:pt x="6180893" y="1762216"/>
                  <a:pt x="6190386" y="1756022"/>
                </a:cubicBezTo>
                <a:cubicBezTo>
                  <a:pt x="6207960" y="1764717"/>
                  <a:pt x="6238019" y="1734533"/>
                  <a:pt x="6249518" y="1759399"/>
                </a:cubicBezTo>
                <a:cubicBezTo>
                  <a:pt x="6262790" y="1751731"/>
                  <a:pt x="6265029" y="1738657"/>
                  <a:pt x="6270527" y="1755769"/>
                </a:cubicBezTo>
                <a:cubicBezTo>
                  <a:pt x="6275192" y="1753681"/>
                  <a:pt x="6279041" y="1753811"/>
                  <a:pt x="6282550" y="1755003"/>
                </a:cubicBezTo>
                <a:lnTo>
                  <a:pt x="6283816" y="1755712"/>
                </a:lnTo>
                <a:lnTo>
                  <a:pt x="6313084" y="1738281"/>
                </a:lnTo>
                <a:lnTo>
                  <a:pt x="6318182" y="1737732"/>
                </a:lnTo>
                <a:lnTo>
                  <a:pt x="6335709" y="1724111"/>
                </a:lnTo>
                <a:lnTo>
                  <a:pt x="6345588" y="1718279"/>
                </a:lnTo>
                <a:lnTo>
                  <a:pt x="6346673" y="1714145"/>
                </a:lnTo>
                <a:cubicBezTo>
                  <a:pt x="6348796" y="1711062"/>
                  <a:pt x="6353055" y="1708421"/>
                  <a:pt x="6362126" y="1706799"/>
                </a:cubicBezTo>
                <a:lnTo>
                  <a:pt x="6364545" y="1706892"/>
                </a:lnTo>
                <a:cubicBezTo>
                  <a:pt x="6367637" y="1703281"/>
                  <a:pt x="6424942" y="1698254"/>
                  <a:pt x="6464076" y="1679171"/>
                </a:cubicBezTo>
                <a:cubicBezTo>
                  <a:pt x="6504464" y="1655724"/>
                  <a:pt x="6547114" y="1618110"/>
                  <a:pt x="6599352" y="1592397"/>
                </a:cubicBezTo>
                <a:cubicBezTo>
                  <a:pt x="6621028" y="1623320"/>
                  <a:pt x="6702628" y="1477903"/>
                  <a:pt x="6694106" y="1530854"/>
                </a:cubicBezTo>
                <a:cubicBezTo>
                  <a:pt x="6709146" y="1521510"/>
                  <a:pt x="6782557" y="1496994"/>
                  <a:pt x="6779808" y="1510598"/>
                </a:cubicBezTo>
                <a:cubicBezTo>
                  <a:pt x="6816671" y="1469344"/>
                  <a:pt x="6859225" y="1490432"/>
                  <a:pt x="6910674" y="1458095"/>
                </a:cubicBezTo>
                <a:cubicBezTo>
                  <a:pt x="6958236" y="1468911"/>
                  <a:pt x="6926351" y="1454150"/>
                  <a:pt x="6962144" y="1445637"/>
                </a:cubicBezTo>
                <a:cubicBezTo>
                  <a:pt x="6938512" y="1427780"/>
                  <a:pt x="7010208" y="1442012"/>
                  <a:pt x="6995460" y="1417188"/>
                </a:cubicBezTo>
                <a:lnTo>
                  <a:pt x="7017033" y="1416698"/>
                </a:lnTo>
                <a:lnTo>
                  <a:pt x="7020886" y="1416805"/>
                </a:lnTo>
                <a:lnTo>
                  <a:pt x="7033438" y="1413061"/>
                </a:lnTo>
                <a:lnTo>
                  <a:pt x="7040555" y="1417220"/>
                </a:lnTo>
                <a:lnTo>
                  <a:pt x="7062011" y="1415322"/>
                </a:lnTo>
                <a:cubicBezTo>
                  <a:pt x="7069494" y="1413805"/>
                  <a:pt x="7076899" y="1411231"/>
                  <a:pt x="7084117" y="1406974"/>
                </a:cubicBezTo>
                <a:cubicBezTo>
                  <a:pt x="7101577" y="1383961"/>
                  <a:pt x="7164447" y="1391139"/>
                  <a:pt x="7185047" y="1361519"/>
                </a:cubicBezTo>
                <a:cubicBezTo>
                  <a:pt x="7194363" y="1352352"/>
                  <a:pt x="7233839" y="1334552"/>
                  <a:pt x="7247783" y="1337622"/>
                </a:cubicBezTo>
                <a:cubicBezTo>
                  <a:pt x="7257348" y="1335236"/>
                  <a:pt x="7264529" y="1328498"/>
                  <a:pt x="7275307" y="1333722"/>
                </a:cubicBezTo>
                <a:cubicBezTo>
                  <a:pt x="7289966" y="1339225"/>
                  <a:pt x="7305349" y="1312996"/>
                  <a:pt x="7311261" y="1324795"/>
                </a:cubicBezTo>
                <a:cubicBezTo>
                  <a:pt x="7322509" y="1306494"/>
                  <a:pt x="7356236" y="1316612"/>
                  <a:pt x="7377571" y="1313050"/>
                </a:cubicBezTo>
                <a:cubicBezTo>
                  <a:pt x="7384603" y="1296817"/>
                  <a:pt x="7422434" y="1305349"/>
                  <a:pt x="7461694" y="1290297"/>
                </a:cubicBezTo>
                <a:cubicBezTo>
                  <a:pt x="7468925" y="1271946"/>
                  <a:pt x="7488273" y="1280301"/>
                  <a:pt x="7507193" y="1251613"/>
                </a:cubicBezTo>
                <a:cubicBezTo>
                  <a:pt x="7509613" y="1252526"/>
                  <a:pt x="7512260" y="1253190"/>
                  <a:pt x="7515052" y="1253584"/>
                </a:cubicBezTo>
                <a:cubicBezTo>
                  <a:pt x="7531272" y="1255869"/>
                  <a:pt x="7548775" y="1248744"/>
                  <a:pt x="7554146" y="1237669"/>
                </a:cubicBezTo>
                <a:cubicBezTo>
                  <a:pt x="7587383" y="1195873"/>
                  <a:pt x="7632956" y="1177588"/>
                  <a:pt x="7671846" y="1155347"/>
                </a:cubicBezTo>
                <a:cubicBezTo>
                  <a:pt x="7717626" y="1132532"/>
                  <a:pt x="7704339" y="1170169"/>
                  <a:pt x="7748774" y="1124980"/>
                </a:cubicBezTo>
                <a:cubicBezTo>
                  <a:pt x="7761564" y="1130678"/>
                  <a:pt x="7769446" y="1127888"/>
                  <a:pt x="7779182" y="1118490"/>
                </a:cubicBezTo>
                <a:cubicBezTo>
                  <a:pt x="7801901" y="1108032"/>
                  <a:pt x="7816047" y="1129940"/>
                  <a:pt x="7829932" y="1107346"/>
                </a:cubicBezTo>
                <a:cubicBezTo>
                  <a:pt x="7834286" y="1120482"/>
                  <a:pt x="7877354" y="1093242"/>
                  <a:pt x="7875510" y="1109570"/>
                </a:cubicBezTo>
                <a:cubicBezTo>
                  <a:pt x="7898453" y="1113571"/>
                  <a:pt x="7893102" y="1093377"/>
                  <a:pt x="7914918" y="1096070"/>
                </a:cubicBezTo>
                <a:cubicBezTo>
                  <a:pt x="7933463" y="1091055"/>
                  <a:pt x="7896037" y="1088002"/>
                  <a:pt x="7914188" y="1079287"/>
                </a:cubicBezTo>
                <a:cubicBezTo>
                  <a:pt x="7937737" y="1070775"/>
                  <a:pt x="7922008" y="1049943"/>
                  <a:pt x="7959552" y="1069277"/>
                </a:cubicBezTo>
                <a:cubicBezTo>
                  <a:pt x="7978616" y="1052937"/>
                  <a:pt x="7992226" y="1062990"/>
                  <a:pt x="8029450" y="1055589"/>
                </a:cubicBezTo>
                <a:lnTo>
                  <a:pt x="8038422" y="1049493"/>
                </a:lnTo>
                <a:lnTo>
                  <a:pt x="8053585" y="1058943"/>
                </a:lnTo>
                <a:cubicBezTo>
                  <a:pt x="8061619" y="1062358"/>
                  <a:pt x="8070634" y="1063636"/>
                  <a:pt x="8081474" y="1059840"/>
                </a:cubicBezTo>
                <a:cubicBezTo>
                  <a:pt x="8141491" y="1015057"/>
                  <a:pt x="8090266" y="1080479"/>
                  <a:pt x="8197391" y="1038853"/>
                </a:cubicBezTo>
                <a:cubicBezTo>
                  <a:pt x="8201677" y="1033108"/>
                  <a:pt x="8217224" y="1033020"/>
                  <a:pt x="8218531" y="1038736"/>
                </a:cubicBezTo>
                <a:cubicBezTo>
                  <a:pt x="8224749" y="1034989"/>
                  <a:pt x="8236410" y="1019803"/>
                  <a:pt x="8242405" y="1027800"/>
                </a:cubicBezTo>
                <a:cubicBezTo>
                  <a:pt x="8260401" y="1023020"/>
                  <a:pt x="8277595" y="1016764"/>
                  <a:pt x="8293586" y="1009216"/>
                </a:cubicBezTo>
                <a:lnTo>
                  <a:pt x="8325267" y="990249"/>
                </a:lnTo>
                <a:lnTo>
                  <a:pt x="8335565" y="995156"/>
                </a:lnTo>
                <a:cubicBezTo>
                  <a:pt x="8342208" y="997234"/>
                  <a:pt x="8349366" y="997680"/>
                  <a:pt x="8357350" y="994276"/>
                </a:cubicBezTo>
                <a:cubicBezTo>
                  <a:pt x="8398773" y="957879"/>
                  <a:pt x="8366593" y="1009035"/>
                  <a:pt x="8445003" y="972367"/>
                </a:cubicBezTo>
                <a:cubicBezTo>
                  <a:pt x="8447663" y="967887"/>
                  <a:pt x="8459739" y="966961"/>
                  <a:pt x="8461421" y="971111"/>
                </a:cubicBezTo>
                <a:cubicBezTo>
                  <a:pt x="8465819" y="968000"/>
                  <a:pt x="8473109" y="956137"/>
                  <a:pt x="8478704" y="961712"/>
                </a:cubicBezTo>
                <a:cubicBezTo>
                  <a:pt x="8505565" y="952663"/>
                  <a:pt x="8529238" y="939426"/>
                  <a:pt x="8547429" y="923277"/>
                </a:cubicBezTo>
                <a:cubicBezTo>
                  <a:pt x="8576531" y="919061"/>
                  <a:pt x="8579138" y="912461"/>
                  <a:pt x="8579319" y="905576"/>
                </a:cubicBezTo>
                <a:cubicBezTo>
                  <a:pt x="8579529" y="904096"/>
                  <a:pt x="8579740" y="902618"/>
                  <a:pt x="8579950" y="901139"/>
                </a:cubicBezTo>
                <a:lnTo>
                  <a:pt x="8589038" y="903946"/>
                </a:lnTo>
                <a:cubicBezTo>
                  <a:pt x="8598255" y="904433"/>
                  <a:pt x="8605836" y="900079"/>
                  <a:pt x="8612581" y="893445"/>
                </a:cubicBezTo>
                <a:lnTo>
                  <a:pt x="8620213" y="884417"/>
                </a:lnTo>
                <a:lnTo>
                  <a:pt x="8636849" y="879570"/>
                </a:lnTo>
                <a:cubicBezTo>
                  <a:pt x="8647569" y="875664"/>
                  <a:pt x="8658506" y="871048"/>
                  <a:pt x="8678353" y="868709"/>
                </a:cubicBezTo>
                <a:cubicBezTo>
                  <a:pt x="8676250" y="844726"/>
                  <a:pt x="8711895" y="858913"/>
                  <a:pt x="8721366" y="848445"/>
                </a:cubicBezTo>
                <a:cubicBezTo>
                  <a:pt x="8730651" y="852242"/>
                  <a:pt x="8737642" y="851631"/>
                  <a:pt x="8743257" y="848457"/>
                </a:cubicBezTo>
                <a:lnTo>
                  <a:pt x="8755719" y="834419"/>
                </a:lnTo>
                <a:lnTo>
                  <a:pt x="8776970" y="830126"/>
                </a:lnTo>
                <a:cubicBezTo>
                  <a:pt x="8786153" y="826014"/>
                  <a:pt x="8792888" y="819621"/>
                  <a:pt x="8795998" y="809645"/>
                </a:cubicBezTo>
                <a:cubicBezTo>
                  <a:pt x="8805952" y="821837"/>
                  <a:pt x="8809794" y="841181"/>
                  <a:pt x="8837498" y="830583"/>
                </a:cubicBezTo>
                <a:cubicBezTo>
                  <a:pt x="8851172" y="827584"/>
                  <a:pt x="8868029" y="799681"/>
                  <a:pt x="8878040" y="791651"/>
                </a:cubicBezTo>
                <a:lnTo>
                  <a:pt x="8897564" y="782401"/>
                </a:lnTo>
                <a:lnTo>
                  <a:pt x="8905560" y="786219"/>
                </a:lnTo>
                <a:lnTo>
                  <a:pt x="8917778" y="783256"/>
                </a:lnTo>
                <a:lnTo>
                  <a:pt x="8914746" y="775031"/>
                </a:lnTo>
                <a:lnTo>
                  <a:pt x="8947030" y="764252"/>
                </a:lnTo>
                <a:cubicBezTo>
                  <a:pt x="8970788" y="755523"/>
                  <a:pt x="8988067" y="745115"/>
                  <a:pt x="8977138" y="726774"/>
                </a:cubicBezTo>
                <a:cubicBezTo>
                  <a:pt x="8977490" y="701480"/>
                  <a:pt x="9039667" y="723232"/>
                  <a:pt x="9028928" y="698996"/>
                </a:cubicBezTo>
                <a:cubicBezTo>
                  <a:pt x="9056296" y="708989"/>
                  <a:pt x="9080686" y="673518"/>
                  <a:pt x="9114263" y="665106"/>
                </a:cubicBezTo>
                <a:cubicBezTo>
                  <a:pt x="9115667" y="652470"/>
                  <a:pt x="9123557" y="650905"/>
                  <a:pt x="9139429" y="653134"/>
                </a:cubicBezTo>
                <a:cubicBezTo>
                  <a:pt x="9248531" y="629411"/>
                  <a:pt x="9343720" y="468354"/>
                  <a:pt x="9380600" y="515628"/>
                </a:cubicBezTo>
                <a:cubicBezTo>
                  <a:pt x="9406272" y="509931"/>
                  <a:pt x="9503943" y="538669"/>
                  <a:pt x="9561831" y="513591"/>
                </a:cubicBezTo>
                <a:cubicBezTo>
                  <a:pt x="9577802" y="480860"/>
                  <a:pt x="9713285" y="478736"/>
                  <a:pt x="9742561" y="469315"/>
                </a:cubicBezTo>
                <a:cubicBezTo>
                  <a:pt x="9742569" y="450758"/>
                  <a:pt x="9797169" y="453829"/>
                  <a:pt x="9784394" y="429345"/>
                </a:cubicBezTo>
                <a:cubicBezTo>
                  <a:pt x="9787055" y="417172"/>
                  <a:pt x="9801869" y="413844"/>
                  <a:pt x="9811914" y="421889"/>
                </a:cubicBezTo>
                <a:cubicBezTo>
                  <a:pt x="9828901" y="415568"/>
                  <a:pt x="9835642" y="400341"/>
                  <a:pt x="9858388" y="412158"/>
                </a:cubicBezTo>
                <a:cubicBezTo>
                  <a:pt x="9881945" y="404057"/>
                  <a:pt x="9894276" y="360744"/>
                  <a:pt x="9921770" y="380896"/>
                </a:cubicBezTo>
                <a:cubicBezTo>
                  <a:pt x="9930032" y="337884"/>
                  <a:pt x="10038117" y="312408"/>
                  <a:pt x="10084861" y="294587"/>
                </a:cubicBezTo>
                <a:cubicBezTo>
                  <a:pt x="10141631" y="278266"/>
                  <a:pt x="10188248" y="249698"/>
                  <a:pt x="10271351" y="227987"/>
                </a:cubicBezTo>
                <a:cubicBezTo>
                  <a:pt x="10362764" y="229558"/>
                  <a:pt x="10358378" y="196042"/>
                  <a:pt x="10424673" y="178078"/>
                </a:cubicBezTo>
                <a:cubicBezTo>
                  <a:pt x="10452909" y="162753"/>
                  <a:pt x="10514634" y="185033"/>
                  <a:pt x="10534657" y="156701"/>
                </a:cubicBezTo>
                <a:cubicBezTo>
                  <a:pt x="10595265" y="170910"/>
                  <a:pt x="10637600" y="149657"/>
                  <a:pt x="10726300" y="150292"/>
                </a:cubicBezTo>
                <a:cubicBezTo>
                  <a:pt x="10775756" y="148210"/>
                  <a:pt x="10805324" y="153235"/>
                  <a:pt x="10861177" y="138253"/>
                </a:cubicBezTo>
                <a:cubicBezTo>
                  <a:pt x="10888992" y="99450"/>
                  <a:pt x="10971843" y="126363"/>
                  <a:pt x="10995894" y="78271"/>
                </a:cubicBezTo>
                <a:cubicBezTo>
                  <a:pt x="11009945" y="87061"/>
                  <a:pt x="11016683" y="79738"/>
                  <a:pt x="11031776" y="74275"/>
                </a:cubicBezTo>
                <a:cubicBezTo>
                  <a:pt x="11049588" y="91553"/>
                  <a:pt x="11064655" y="65479"/>
                  <a:pt x="11082485" y="73705"/>
                </a:cubicBezTo>
                <a:cubicBezTo>
                  <a:pt x="11124351" y="51595"/>
                  <a:pt x="11194283" y="44212"/>
                  <a:pt x="11230739" y="34792"/>
                </a:cubicBezTo>
                <a:cubicBezTo>
                  <a:pt x="11248967" y="30081"/>
                  <a:pt x="11257520" y="13218"/>
                  <a:pt x="11268645" y="482"/>
                </a:cubicBezTo>
                <a:lnTo>
                  <a:pt x="11269336" y="3"/>
                </a:lnTo>
                <a:lnTo>
                  <a:pt x="0" y="3"/>
                </a:lnTo>
                <a:close/>
              </a:path>
            </a:pathLst>
          </a:custGeom>
        </p:spPr>
      </p:pic>
      <p:sp>
        <p:nvSpPr>
          <p:cNvPr id="2" name="Title 1">
            <a:extLst>
              <a:ext uri="{FF2B5EF4-FFF2-40B4-BE49-F238E27FC236}">
                <a16:creationId xmlns:a16="http://schemas.microsoft.com/office/drawing/2014/main" xmlns="" id="{D242A0A0-7894-DAF7-9BED-99FB64CBFB49}"/>
              </a:ext>
            </a:extLst>
          </p:cNvPr>
          <p:cNvSpPr>
            <a:spLocks noGrp="1"/>
          </p:cNvSpPr>
          <p:nvPr>
            <p:ph type="ctrTitle"/>
          </p:nvPr>
        </p:nvSpPr>
        <p:spPr>
          <a:xfrm>
            <a:off x="545318" y="381663"/>
            <a:ext cx="7223106" cy="826935"/>
          </a:xfrm>
        </p:spPr>
        <p:txBody>
          <a:bodyPr>
            <a:noAutofit/>
          </a:bodyPr>
          <a:lstStyle/>
          <a:p>
            <a:pPr algn="l"/>
            <a:r>
              <a:rPr lang="en-US" sz="4400" b="1" dirty="0">
                <a:solidFill>
                  <a:schemeClr val="tx1">
                    <a:lumMod val="95000"/>
                    <a:lumOff val="5000"/>
                  </a:schemeClr>
                </a:solidFill>
              </a:rPr>
              <a:t>GOOD </a:t>
            </a:r>
            <a:r>
              <a:rPr lang="en-US" sz="4400" b="1" dirty="0" smtClean="0">
                <a:solidFill>
                  <a:schemeClr val="tx1">
                    <a:lumMod val="95000"/>
                    <a:lumOff val="5000"/>
                  </a:schemeClr>
                </a:solidFill>
              </a:rPr>
              <a:t>morning</a:t>
            </a:r>
            <a:endParaRPr lang="en-US" sz="4400" b="1" dirty="0">
              <a:solidFill>
                <a:schemeClr val="tx1">
                  <a:lumMod val="95000"/>
                  <a:lumOff val="5000"/>
                </a:schemeClr>
              </a:solidFill>
            </a:endParaRPr>
          </a:p>
        </p:txBody>
      </p:sp>
      <p:sp>
        <p:nvSpPr>
          <p:cNvPr id="3" name="Subtitle 2">
            <a:extLst>
              <a:ext uri="{FF2B5EF4-FFF2-40B4-BE49-F238E27FC236}">
                <a16:creationId xmlns:a16="http://schemas.microsoft.com/office/drawing/2014/main" xmlns="" id="{289885E2-6F09-1743-703A-B92CBD1B43F9}"/>
              </a:ext>
            </a:extLst>
          </p:cNvPr>
          <p:cNvSpPr>
            <a:spLocks noGrp="1"/>
          </p:cNvSpPr>
          <p:nvPr>
            <p:ph type="subTitle" idx="1"/>
          </p:nvPr>
        </p:nvSpPr>
        <p:spPr>
          <a:xfrm>
            <a:off x="545318" y="1256307"/>
            <a:ext cx="5553331" cy="572493"/>
          </a:xfrm>
        </p:spPr>
        <p:txBody>
          <a:bodyPr>
            <a:noAutofit/>
          </a:bodyPr>
          <a:lstStyle/>
          <a:p>
            <a:pPr algn="l"/>
            <a:r>
              <a:rPr lang="en-US" sz="4000" b="1" i="1" dirty="0">
                <a:solidFill>
                  <a:schemeClr val="tx1">
                    <a:lumMod val="95000"/>
                    <a:lumOff val="5000"/>
                  </a:schemeClr>
                </a:solidFill>
              </a:rPr>
              <a:t>EVERYONE</a:t>
            </a:r>
            <a:endParaRPr lang="en-US" sz="5400" b="1" i="1" dirty="0">
              <a:solidFill>
                <a:schemeClr val="tx1">
                  <a:lumMod val="95000"/>
                  <a:lumOff val="5000"/>
                </a:schemeClr>
              </a:solidFill>
            </a:endParaRPr>
          </a:p>
        </p:txBody>
      </p:sp>
    </p:spTree>
    <p:extLst>
      <p:ext uri="{BB962C8B-B14F-4D97-AF65-F5344CB8AC3E}">
        <p14:creationId xmlns:p14="http://schemas.microsoft.com/office/powerpoint/2010/main" val="2368927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80" y="804519"/>
            <a:ext cx="3763888" cy="668681"/>
          </a:xfrm>
        </p:spPr>
        <p:txBody>
          <a:bodyPr/>
          <a:lstStyle/>
          <a:p>
            <a:r>
              <a:rPr lang="en-GB" dirty="0" err="1" smtClean="0"/>
              <a:t>GRaph</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5800" y="1914524"/>
            <a:ext cx="8212667" cy="4156076"/>
          </a:xfrm>
        </p:spPr>
      </p:pic>
    </p:spTree>
    <p:extLst>
      <p:ext uri="{BB962C8B-B14F-4D97-AF65-F5344CB8AC3E}">
        <p14:creationId xmlns:p14="http://schemas.microsoft.com/office/powerpoint/2010/main" val="3389491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A77E615-3511-C882-D55C-C6C39084F016}"/>
              </a:ext>
            </a:extLst>
          </p:cNvPr>
          <p:cNvSpPr>
            <a:spLocks noGrp="1"/>
          </p:cNvSpPr>
          <p:nvPr>
            <p:ph type="title"/>
          </p:nvPr>
        </p:nvSpPr>
        <p:spPr>
          <a:xfrm>
            <a:off x="844476" y="1600199"/>
            <a:ext cx="3539266" cy="4297680"/>
          </a:xfrm>
        </p:spPr>
        <p:txBody>
          <a:bodyPr anchor="ctr">
            <a:normAutofit/>
          </a:bodyPr>
          <a:lstStyle/>
          <a:p>
            <a:r>
              <a:rPr lang="en-US" b="1" dirty="0"/>
              <a:t>analysis</a:t>
            </a:r>
          </a:p>
        </p:txBody>
      </p:sp>
      <p:cxnSp>
        <p:nvCxnSpPr>
          <p:cNvPr id="24" name="Straight Connector 9">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8495EE7E-822B-1A50-4E27-7935A163D370}"/>
                  </a:ext>
                </a:extLst>
              </p:cNvPr>
              <p:cNvSpPr>
                <a:spLocks noGrp="1"/>
              </p:cNvSpPr>
              <p:nvPr>
                <p:ph idx="1"/>
              </p:nvPr>
            </p:nvSpPr>
            <p:spPr>
              <a:xfrm>
                <a:off x="4924851" y="783772"/>
                <a:ext cx="6775737" cy="5589036"/>
              </a:xfrm>
            </p:spPr>
            <p:txBody>
              <a:bodyPr anchor="ctr">
                <a:normAutofit/>
              </a:bodyPr>
              <a:lstStyle/>
              <a:p>
                <a:pPr>
                  <a:lnSpc>
                    <a:spcPct val="110000"/>
                  </a:lnSpc>
                  <a:buFont typeface="Wingdings" panose="05000000000000000000" pitchFamily="2" charset="2"/>
                  <a:buChar char="Ø"/>
                </a:pPr>
                <a:r>
                  <a:rPr lang="en-US" dirty="0"/>
                  <a:t>From the T vs L graph,</a:t>
                </a:r>
              </a:p>
              <a:p>
                <a:pPr marL="0" indent="0">
                  <a:lnSpc>
                    <a:spcPct val="110000"/>
                  </a:lnSpc>
                  <a:buNone/>
                </a:pPr>
                <a:r>
                  <a:rPr lang="en-US" dirty="0"/>
                  <a:t>Length AC = 63 cm, Length BD = 60 </a:t>
                </a:r>
                <a:r>
                  <a:rPr lang="en-US" dirty="0" smtClean="0"/>
                  <a:t>cm.</a:t>
                </a:r>
                <a:endParaRPr lang="en-US" dirty="0"/>
              </a:p>
              <a:p>
                <a:pPr marL="0" indent="0">
                  <a:lnSpc>
                    <a:spcPct val="110000"/>
                  </a:lnSpc>
                  <a:buNone/>
                </a:pPr>
                <a:r>
                  <a:rPr lang="en-US" dirty="0"/>
                  <a:t>Equivalent length of compound pendulum, L = </a:t>
                </a:r>
                <a14:m>
                  <m:oMath xmlns:m="http://schemas.openxmlformats.org/officeDocument/2006/math">
                    <m:f>
                      <m:fPr>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𝑨𝑪</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𝑩𝑫</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den>
                    </m:f>
                  </m:oMath>
                </a14:m>
                <a:r>
                  <a:rPr lang="en-US" sz="1800" dirty="0">
                    <a:latin typeface="Calibri" panose="020F0502020204030204" pitchFamily="34" charset="0"/>
                    <a:cs typeface="Times New Roman" panose="02020603050405020304" pitchFamily="18" charset="0"/>
                  </a:rPr>
                  <a:t> </a:t>
                </a:r>
                <a:r>
                  <a:rPr lang="en-US" dirty="0"/>
                  <a:t>= 61.5 cm.</a:t>
                </a:r>
              </a:p>
              <a:p>
                <a:pPr marL="0" indent="0">
                  <a:lnSpc>
                    <a:spcPct val="110000"/>
                  </a:lnSpc>
                  <a:buNone/>
                </a:pPr>
                <a:r>
                  <a:rPr lang="en-US" dirty="0"/>
                  <a:t>Equivalent time period of compound pendulum, T =1.52 sec.</a:t>
                </a:r>
              </a:p>
              <a:p>
                <a:pPr>
                  <a:lnSpc>
                    <a:spcPct val="110000"/>
                  </a:lnSpc>
                  <a:buFont typeface="Wingdings" panose="05000000000000000000" pitchFamily="2" charset="2"/>
                  <a:buChar char="Ø"/>
                </a:pPr>
                <a:r>
                  <a:rPr lang="en-US" sz="3200" b="1" u="sng" dirty="0"/>
                  <a:t> </a:t>
                </a:r>
                <a:r>
                  <a:rPr lang="en-US" sz="3200" b="1" u="sng" dirty="0">
                    <a:solidFill>
                      <a:schemeClr val="accent1"/>
                    </a:solidFill>
                  </a:rPr>
                  <a:t>Calculation</a:t>
                </a:r>
                <a:endParaRPr lang="en-US" sz="3200" dirty="0">
                  <a:solidFill>
                    <a:schemeClr val="accent1"/>
                  </a:solidFill>
                </a:endParaRPr>
              </a:p>
              <a:p>
                <a:pPr marL="0" indent="0" algn="r">
                  <a:lnSpc>
                    <a:spcPct val="110000"/>
                  </a:lnSpc>
                  <a:buNone/>
                </a:pPr>
                <a14:m>
                  <m:oMathPara xmlns:m="http://schemas.openxmlformats.org/officeDocument/2006/math">
                    <m:oMathParaPr>
                      <m:jc m:val="left"/>
                    </m:oMathParaPr>
                    <m:oMath xmlns:m="http://schemas.openxmlformats.org/officeDocument/2006/math">
                      <m:r>
                        <a:rPr lang="en-US" sz="2000" b="1" i="1" smtClean="0">
                          <a:effectLst/>
                          <a:latin typeface="Cambria Math" panose="02040503050406030204" pitchFamily="18" charset="0"/>
                          <a:ea typeface="Times New Roman" panose="02020603050405020304" pitchFamily="18" charset="0"/>
                          <a:cs typeface="Times New Roman" panose="02020603050405020304" pitchFamily="18" charset="0"/>
                        </a:rPr>
                        <m:t>𝒈</m:t>
                      </m:r>
                      <m:r>
                        <a:rPr lang="en-US" sz="2000" b="1"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Sup>
                        <m:sSup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𝝅</m:t>
                          </m:r>
                        </m:e>
                        <m:sup>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f>
                        <m:f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𝑳</m:t>
                          </m:r>
                        </m:num>
                        <m:den>
                          <m:sSup>
                            <m:sSupPr>
                              <m:ctrlP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𝑻</m:t>
                              </m:r>
                            </m:e>
                            <m:sup>
                              <m:r>
                                <a:rPr lang="en-US" sz="20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m:oMathPara>
                </a14:m>
                <a:endParaRPr lang="en-US" sz="2000" b="1" dirty="0">
                  <a:effectLst/>
                  <a:ea typeface="Times New Roman" panose="02020603050405020304" pitchFamily="18" charset="0"/>
                  <a:cs typeface="Times New Roman" panose="02020603050405020304" pitchFamily="18" charset="0"/>
                </a:endParaRPr>
              </a:p>
              <a:p>
                <a:pPr marL="0" indent="0">
                  <a:lnSpc>
                    <a:spcPct val="110000"/>
                  </a:lnSpc>
                  <a:buNone/>
                </a:pPr>
                <a:r>
                  <a:rPr lang="en-US" dirty="0"/>
                  <a:t> </a:t>
                </a:r>
                <a14:m>
                  <m:oMath xmlns:m="http://schemas.openxmlformats.org/officeDocument/2006/math">
                    <m:r>
                      <a:rPr lang="en-US" b="0" i="0" smtClean="0">
                        <a:latin typeface="Cambria Math" panose="02040503050406030204" pitchFamily="18" charset="0"/>
                        <a:ea typeface="Times New Roman" panose="02020603050405020304" pitchFamily="18" charset="0"/>
                        <a:cs typeface="Times New Roman" panose="02020603050405020304" pitchFamily="18" charset="0"/>
                      </a:rPr>
                      <m:t>    </m:t>
                    </m:r>
                    <m:r>
                      <a:rPr lang="en-US" b="1"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b="1" i="1" smtClean="0">
                            <a:latin typeface="Cambria Math" panose="02040503050406030204" pitchFamily="18" charset="0"/>
                            <a:cs typeface="Times New Roman" panose="02020603050405020304" pitchFamily="18" charset="0"/>
                          </a:rPr>
                        </m:ctrlPr>
                      </m:fPr>
                      <m:num>
                        <m:r>
                          <a:rPr lang="en-US" b="1" i="1">
                            <a:latin typeface="Cambria Math" panose="02040503050406030204" pitchFamily="18" charset="0"/>
                            <a:cs typeface="Times New Roman" panose="02020603050405020304" pitchFamily="18" charset="0"/>
                          </a:rPr>
                          <m:t>𝟒</m:t>
                        </m:r>
                        <m:r>
                          <a:rPr lang="en-US" b="1" i="1" smtClean="0">
                            <a:latin typeface="Cambria Math" panose="02040503050406030204" pitchFamily="18" charset="0"/>
                            <a:cs typeface="Times New Roman" panose="02020603050405020304" pitchFamily="18" charset="0"/>
                          </a:rPr>
                          <m:t> </m:t>
                        </m:r>
                        <m:r>
                          <a:rPr lang="en-US" b="1" i="1">
                            <a:latin typeface="Cambria Math" panose="02040503050406030204" pitchFamily="18" charset="0"/>
                            <a:cs typeface="Times New Roman" panose="02020603050405020304" pitchFamily="18" charset="0"/>
                          </a:rPr>
                          <m:t>×</m:t>
                        </m:r>
                        <m:d>
                          <m:dPr>
                            <m:ctrlPr>
                              <a:rPr lang="en-US" b="1" i="1" smtClean="0">
                                <a:latin typeface="Cambria Math" panose="02040503050406030204" pitchFamily="18" charset="0"/>
                                <a:cs typeface="Times New Roman" panose="02020603050405020304" pitchFamily="18" charset="0"/>
                              </a:rPr>
                            </m:ctrlPr>
                          </m:dPr>
                          <m:e>
                            <m:r>
                              <a:rPr lang="en-US" b="1" i="1" smtClean="0">
                                <a:latin typeface="Cambria Math" panose="02040503050406030204" pitchFamily="18" charset="0"/>
                                <a:cs typeface="Times New Roman" panose="02020603050405020304" pitchFamily="18" charset="0"/>
                              </a:rPr>
                              <m:t>𝟑</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𝟏𝟒𝟏𝟔</m:t>
                            </m:r>
                          </m:e>
                        </m:d>
                        <m:r>
                          <a:rPr lang="en-US" b="1" i="1" baseline="30000" smtClean="0">
                            <a:latin typeface="Cambria Math" panose="02040503050406030204" pitchFamily="18" charset="0"/>
                            <a:cs typeface="Times New Roman" panose="02020603050405020304" pitchFamily="18" charset="0"/>
                          </a:rPr>
                          <m:t>𝟐</m:t>
                        </m:r>
                        <m:r>
                          <a:rPr lang="en-US" b="1" i="1">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𝟔𝟏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𝟓</m:t>
                        </m:r>
                      </m:num>
                      <m:den>
                        <m:d>
                          <m:dPr>
                            <m:ctrlPr>
                              <a:rPr lang="en-US" b="1" i="1" smtClean="0">
                                <a:latin typeface="Cambria Math" panose="02040503050406030204" pitchFamily="18" charset="0"/>
                                <a:cs typeface="Times New Roman" panose="02020603050405020304" pitchFamily="18" charset="0"/>
                              </a:rPr>
                            </m:ctrlPr>
                          </m:dPr>
                          <m:e>
                            <m:r>
                              <a:rPr lang="en-US" b="1" i="1" smtClean="0">
                                <a:latin typeface="Cambria Math" panose="02040503050406030204" pitchFamily="18" charset="0"/>
                                <a:cs typeface="Times New Roman" panose="02020603050405020304" pitchFamily="18" charset="0"/>
                              </a:rPr>
                              <m:t>𝟏</m:t>
                            </m:r>
                            <m:r>
                              <a:rPr lang="en-US" b="1" i="1" smtClean="0">
                                <a:latin typeface="Cambria Math" panose="02040503050406030204" pitchFamily="18" charset="0"/>
                                <a:cs typeface="Times New Roman" panose="02020603050405020304" pitchFamily="18" charset="0"/>
                              </a:rPr>
                              <m:t>.</m:t>
                            </m:r>
                            <m:r>
                              <a:rPr lang="en-US" b="1" i="1" smtClean="0">
                                <a:latin typeface="Cambria Math" panose="02040503050406030204" pitchFamily="18" charset="0"/>
                                <a:cs typeface="Times New Roman" panose="02020603050405020304" pitchFamily="18" charset="0"/>
                              </a:rPr>
                              <m:t>𝟓𝟐</m:t>
                            </m:r>
                          </m:e>
                        </m:d>
                        <m:r>
                          <a:rPr lang="en-US" b="1" i="1" baseline="30000" smtClean="0">
                            <a:latin typeface="Cambria Math" panose="02040503050406030204" pitchFamily="18" charset="0"/>
                            <a:cs typeface="Times New Roman" panose="02020603050405020304" pitchFamily="18" charset="0"/>
                          </a:rPr>
                          <m:t>𝟐</m:t>
                        </m:r>
                      </m:den>
                    </m:f>
                  </m:oMath>
                </a14:m>
                <a:endParaRPr lang="en-US" b="1" dirty="0">
                  <a:cs typeface="Times New Roman" panose="02020603050405020304" pitchFamily="18" charset="0"/>
                </a:endParaRPr>
              </a:p>
              <a:p>
                <a:pPr marL="0" indent="0">
                  <a:lnSpc>
                    <a:spcPct val="110000"/>
                  </a:lnSpc>
                  <a:buNone/>
                </a:pPr>
                <a:r>
                  <a:rPr lang="en-US" dirty="0"/>
                  <a:t>    </a:t>
                </a:r>
                <a14:m>
                  <m:oMath xmlns:m="http://schemas.openxmlformats.org/officeDocument/2006/math">
                    <m:r>
                      <a:rPr lang="en-US" b="1" i="1">
                        <a:latin typeface="Cambria Math" panose="02040503050406030204" pitchFamily="18" charset="0"/>
                        <a:ea typeface="Times New Roman" panose="02020603050405020304" pitchFamily="18" charset="0"/>
                        <a:cs typeface="Times New Roman" panose="02020603050405020304" pitchFamily="18" charset="0"/>
                      </a:rPr>
                      <m:t>=</m:t>
                    </m:r>
                  </m:oMath>
                </a14:m>
                <a:r>
                  <a:rPr lang="en-US" dirty="0"/>
                  <a:t>  1050.87 cm/s</a:t>
                </a:r>
                <a:r>
                  <a:rPr lang="en-US" baseline="30000" dirty="0"/>
                  <a:t>2 </a:t>
                </a:r>
                <a:r>
                  <a:rPr lang="en-US" dirty="0"/>
                  <a:t>                      </a:t>
                </a:r>
                <a:r>
                  <a:rPr lang="en-US" sz="1600" dirty="0"/>
                  <a:t>Where, g = acceleration </a:t>
                </a:r>
              </a:p>
              <a:p>
                <a:pPr marL="3657600" lvl="8" indent="0">
                  <a:lnSpc>
                    <a:spcPct val="110000"/>
                  </a:lnSpc>
                  <a:buNone/>
                </a:pPr>
                <a:r>
                  <a:rPr lang="en-US" sz="1600" dirty="0"/>
                  <a:t>L = length of the pendulum </a:t>
                </a:r>
              </a:p>
              <a:p>
                <a:pPr marL="3657600" lvl="8" indent="0">
                  <a:lnSpc>
                    <a:spcPct val="110000"/>
                  </a:lnSpc>
                  <a:buNone/>
                </a:pPr>
                <a:r>
                  <a:rPr lang="en-US" sz="1600" dirty="0"/>
                  <a:t>T = the period time of pendulum</a:t>
                </a:r>
              </a:p>
              <a:p>
                <a:pPr>
                  <a:lnSpc>
                    <a:spcPct val="110000"/>
                  </a:lnSpc>
                </a:pPr>
                <a:endParaRPr lang="en-US" dirty="0"/>
              </a:p>
            </p:txBody>
          </p:sp>
        </mc:Choice>
        <mc:Fallback>
          <p:sp>
            <p:nvSpPr>
              <p:cNvPr id="3" name="Content Placeholder 2">
                <a:extLst>
                  <a:ext uri="{FF2B5EF4-FFF2-40B4-BE49-F238E27FC236}">
                    <a16:creationId xmlns:a16="http://schemas.microsoft.com/office/drawing/2014/main" xmlns:a14="http://schemas.microsoft.com/office/drawing/2010/main" xmlns="" id="{8495EE7E-822B-1A50-4E27-7935A163D370}"/>
                  </a:ext>
                </a:extLst>
              </p:cNvPr>
              <p:cNvSpPr>
                <a:spLocks noGrp="1" noRot="1" noChangeAspect="1" noMove="1" noResize="1" noEditPoints="1" noAdjustHandles="1" noChangeArrowheads="1" noChangeShapeType="1" noTextEdit="1"/>
              </p:cNvSpPr>
              <p:nvPr>
                <p:ph idx="1"/>
              </p:nvPr>
            </p:nvSpPr>
            <p:spPr>
              <a:xfrm>
                <a:off x="4924851" y="783772"/>
                <a:ext cx="6775737" cy="5589036"/>
              </a:xfrm>
              <a:blipFill rotWithShape="0">
                <a:blip r:embed="rId2"/>
                <a:stretch>
                  <a:fillRect l="-2070"/>
                </a:stretch>
              </a:blipFill>
            </p:spPr>
            <p:txBody>
              <a:bodyPr/>
              <a:lstStyle/>
              <a:p>
                <a:r>
                  <a:rPr lang="en-US">
                    <a:noFill/>
                  </a:rPr>
                  <a:t> </a:t>
                </a:r>
              </a:p>
            </p:txBody>
          </p:sp>
        </mc:Fallback>
      </mc:AlternateContent>
    </p:spTree>
    <p:extLst>
      <p:ext uri="{BB962C8B-B14F-4D97-AF65-F5344CB8AC3E}">
        <p14:creationId xmlns:p14="http://schemas.microsoft.com/office/powerpoint/2010/main" val="262567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up)">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up)">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up)">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up)">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3" name="Rectangle 7">
            <a:extLst>
              <a:ext uri="{FF2B5EF4-FFF2-40B4-BE49-F238E27FC236}">
                <a16:creationId xmlns:a16="http://schemas.microsoft.com/office/drawing/2014/main" xmlns="" id="{29C51009-A09A-4689-8E6C-F8FC99E6A8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A77E615-3511-C882-D55C-C6C39084F016}"/>
              </a:ext>
            </a:extLst>
          </p:cNvPr>
          <p:cNvSpPr>
            <a:spLocks noGrp="1"/>
          </p:cNvSpPr>
          <p:nvPr>
            <p:ph type="title"/>
          </p:nvPr>
        </p:nvSpPr>
        <p:spPr>
          <a:xfrm>
            <a:off x="844476" y="1600199"/>
            <a:ext cx="3539266" cy="4297680"/>
          </a:xfrm>
        </p:spPr>
        <p:txBody>
          <a:bodyPr anchor="ctr">
            <a:normAutofit/>
          </a:bodyPr>
          <a:lstStyle/>
          <a:p>
            <a:r>
              <a:rPr lang="en-US" b="1" dirty="0"/>
              <a:t>analysis</a:t>
            </a:r>
          </a:p>
        </p:txBody>
      </p:sp>
      <p:cxnSp>
        <p:nvCxnSpPr>
          <p:cNvPr id="24" name="Straight Connector 9">
            <a:extLst>
              <a:ext uri="{FF2B5EF4-FFF2-40B4-BE49-F238E27FC236}">
                <a16:creationId xmlns:a16="http://schemas.microsoft.com/office/drawing/2014/main" xmlns="" id="{9EC65442-F244-409C-BF44-C5D6472E810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xmlns="" id="{8495EE7E-822B-1A50-4E27-7935A163D370}"/>
                  </a:ext>
                </a:extLst>
              </p:cNvPr>
              <p:cNvSpPr>
                <a:spLocks noGrp="1"/>
              </p:cNvSpPr>
              <p:nvPr>
                <p:ph idx="1"/>
              </p:nvPr>
            </p:nvSpPr>
            <p:spPr>
              <a:xfrm>
                <a:off x="4899851" y="1530220"/>
                <a:ext cx="6894042" cy="4367658"/>
              </a:xfrm>
            </p:spPr>
            <p:txBody>
              <a:bodyPr anchor="ctr">
                <a:normAutofit/>
              </a:bodyPr>
              <a:lstStyle/>
              <a:p>
                <a:pPr>
                  <a:lnSpc>
                    <a:spcPct val="110000"/>
                  </a:lnSpc>
                  <a:buFont typeface="Wingdings" panose="05000000000000000000" pitchFamily="2" charset="2"/>
                  <a:buChar char="Ø"/>
                </a:pPr>
                <a:r>
                  <a:rPr lang="en-US" sz="3200" b="1" u="sng" dirty="0" smtClean="0">
                    <a:solidFill>
                      <a:schemeClr val="accent1"/>
                    </a:solidFill>
                  </a:rPr>
                  <a:t>Error Calculation</a:t>
                </a:r>
              </a:p>
              <a:p>
                <a:pPr marL="0" indent="0">
                  <a:lnSpc>
                    <a:spcPct val="110000"/>
                  </a:lnSpc>
                  <a:buNone/>
                </a:pPr>
                <a:r>
                  <a:rPr lang="en-US" sz="2400" dirty="0"/>
                  <a:t>Percentage of error = </a:t>
                </a:r>
                <a:r>
                  <a:rPr lang="en-US" b="1" dirty="0"/>
                  <a:t>| </a:t>
                </a:r>
                <a14:m>
                  <m:oMath xmlns:m="http://schemas.openxmlformats.org/officeDocument/2006/math">
                    <m:f>
                      <m:fPr>
                        <m:ctrlPr>
                          <a:rPr lang="en-US" b="1" i="1" smtClean="0">
                            <a:latin typeface="Cambria Math" panose="02040503050406030204" pitchFamily="18" charset="0"/>
                          </a:rPr>
                        </m:ctrlPr>
                      </m:fPr>
                      <m:num>
                        <m:r>
                          <a:rPr lang="en-GB" b="1" i="1" smtClean="0">
                            <a:latin typeface="Cambria Math" panose="02040503050406030204" pitchFamily="18" charset="0"/>
                          </a:rPr>
                          <m:t>𝟏𝟎𝟓𝟎</m:t>
                        </m:r>
                        <m:r>
                          <a:rPr lang="en-GB" b="1" i="1" smtClean="0">
                            <a:latin typeface="Cambria Math" panose="02040503050406030204" pitchFamily="18" charset="0"/>
                          </a:rPr>
                          <m:t>.</m:t>
                        </m:r>
                        <m:r>
                          <a:rPr lang="en-GB" b="1" i="1" smtClean="0">
                            <a:latin typeface="Cambria Math" panose="02040503050406030204" pitchFamily="18" charset="0"/>
                          </a:rPr>
                          <m:t>𝟖𝟕</m:t>
                        </m:r>
                        <m:r>
                          <a:rPr lang="en-US" b="1" i="1">
                            <a:latin typeface="Cambria Math" panose="02040503050406030204" pitchFamily="18" charset="0"/>
                          </a:rPr>
                          <m:t>−</m:t>
                        </m:r>
                        <m:r>
                          <a:rPr lang="en-GB" b="1" i="1" smtClean="0">
                            <a:latin typeface="Cambria Math" panose="02040503050406030204" pitchFamily="18" charset="0"/>
                          </a:rPr>
                          <m:t>𝟗𝟖𝟎</m:t>
                        </m:r>
                      </m:num>
                      <m:den>
                        <m:r>
                          <a:rPr lang="en-GB" b="1" i="1" smtClean="0">
                            <a:latin typeface="Cambria Math" panose="02040503050406030204" pitchFamily="18" charset="0"/>
                          </a:rPr>
                          <m:t>𝟗𝟖𝟎</m:t>
                        </m:r>
                      </m:den>
                    </m:f>
                  </m:oMath>
                </a14:m>
                <a:r>
                  <a:rPr lang="en-US" dirty="0"/>
                  <a:t> </a:t>
                </a:r>
                <a:r>
                  <a:rPr lang="en-US" dirty="0" smtClean="0"/>
                  <a:t>| </a:t>
                </a:r>
                <a:r>
                  <a:rPr lang="en-US" dirty="0"/>
                  <a:t>× </a:t>
                </a:r>
                <a:r>
                  <a:rPr lang="en-US" dirty="0" smtClean="0"/>
                  <a:t>100%</a:t>
                </a:r>
                <a:endParaRPr lang="en-US" dirty="0"/>
              </a:p>
              <a:p>
                <a:pPr marL="0" indent="0">
                  <a:lnSpc>
                    <a:spcPct val="110000"/>
                  </a:lnSpc>
                  <a:buNone/>
                </a:pPr>
                <a:r>
                  <a:rPr lang="en-US" dirty="0"/>
                  <a:t>                                   = 7.23 %</a:t>
                </a:r>
              </a:p>
              <a:p>
                <a:pPr marL="0" indent="0">
                  <a:lnSpc>
                    <a:spcPct val="110000"/>
                  </a:lnSpc>
                  <a:buNone/>
                </a:pPr>
                <a:endParaRPr lang="en-US" sz="2400" dirty="0"/>
              </a:p>
              <a:p>
                <a:pPr>
                  <a:lnSpc>
                    <a:spcPct val="110000"/>
                  </a:lnSpc>
                  <a:buFont typeface="Wingdings" panose="05000000000000000000" pitchFamily="2" charset="2"/>
                  <a:buChar char="Ø"/>
                </a:pPr>
                <a:r>
                  <a:rPr lang="en-US" sz="3200" b="1" u="sng" dirty="0">
                    <a:solidFill>
                      <a:schemeClr val="accent1"/>
                    </a:solidFill>
                  </a:rPr>
                  <a:t>RESULT</a:t>
                </a:r>
              </a:p>
              <a:p>
                <a:pPr marL="0" indent="0">
                  <a:lnSpc>
                    <a:spcPct val="110000"/>
                  </a:lnSpc>
                  <a:buNone/>
                </a:pPr>
                <a:r>
                  <a:rPr lang="en-US" sz="2400" dirty="0"/>
                  <a:t>The value of g acceleration due to gravity measured by compound pendulum is found to be 1050.87   cm/sec</a:t>
                </a:r>
                <a:r>
                  <a:rPr lang="en-US" sz="2400" baseline="30000" dirty="0"/>
                  <a:t>2</a:t>
                </a:r>
                <a:r>
                  <a:rPr lang="en-US" sz="2400" dirty="0"/>
                  <a:t> with an error of 7.23 %.</a:t>
                </a:r>
              </a:p>
            </p:txBody>
          </p:sp>
        </mc:Choice>
        <mc:Fallback>
          <p:sp>
            <p:nvSpPr>
              <p:cNvPr id="3" name="Content Placeholder 2">
                <a:extLst>
                  <a:ext uri="{FF2B5EF4-FFF2-40B4-BE49-F238E27FC236}">
                    <a16:creationId xmlns:a16="http://schemas.microsoft.com/office/drawing/2014/main" xmlns:a14="http://schemas.microsoft.com/office/drawing/2010/main" xmlns="" id="{8495EE7E-822B-1A50-4E27-7935A163D370}"/>
                  </a:ext>
                </a:extLst>
              </p:cNvPr>
              <p:cNvSpPr>
                <a:spLocks noGrp="1" noRot="1" noChangeAspect="1" noMove="1" noResize="1" noEditPoints="1" noAdjustHandles="1" noChangeArrowheads="1" noChangeShapeType="1" noTextEdit="1"/>
              </p:cNvSpPr>
              <p:nvPr>
                <p:ph idx="1"/>
              </p:nvPr>
            </p:nvSpPr>
            <p:spPr>
              <a:xfrm>
                <a:off x="4899851" y="1530220"/>
                <a:ext cx="6894042" cy="4367658"/>
              </a:xfrm>
              <a:blipFill rotWithShape="0">
                <a:blip r:embed="rId2"/>
                <a:stretch>
                  <a:fillRect l="-2034" b="-1117"/>
                </a:stretch>
              </a:blipFill>
            </p:spPr>
            <p:txBody>
              <a:bodyPr/>
              <a:lstStyle/>
              <a:p>
                <a:r>
                  <a:rPr lang="en-US">
                    <a:noFill/>
                  </a:rPr>
                  <a:t> </a:t>
                </a:r>
              </a:p>
            </p:txBody>
          </p:sp>
        </mc:Fallback>
      </mc:AlternateContent>
    </p:spTree>
    <p:extLst>
      <p:ext uri="{BB962C8B-B14F-4D97-AF65-F5344CB8AC3E}">
        <p14:creationId xmlns:p14="http://schemas.microsoft.com/office/powerpoint/2010/main" val="905177382"/>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53B2B0-00E6-EAE9-EFA9-77BC3479E2A1}"/>
              </a:ext>
            </a:extLst>
          </p:cNvPr>
          <p:cNvSpPr>
            <a:spLocks noGrp="1"/>
          </p:cNvSpPr>
          <p:nvPr>
            <p:ph type="title"/>
          </p:nvPr>
        </p:nvSpPr>
        <p:spPr/>
        <p:txBody>
          <a:bodyPr/>
          <a:lstStyle/>
          <a:p>
            <a:r>
              <a:rPr lang="en-US" b="1" dirty="0"/>
              <a:t>DISCUSSION &amp; CONCLUSION</a:t>
            </a:r>
          </a:p>
        </p:txBody>
      </p:sp>
      <p:sp>
        <p:nvSpPr>
          <p:cNvPr id="3" name="Text Placeholder 2">
            <a:extLst>
              <a:ext uri="{FF2B5EF4-FFF2-40B4-BE49-F238E27FC236}">
                <a16:creationId xmlns:a16="http://schemas.microsoft.com/office/drawing/2014/main" xmlns="" id="{38A3B536-71AE-733B-D6DB-4A1EF192FAD4}"/>
              </a:ext>
            </a:extLst>
          </p:cNvPr>
          <p:cNvSpPr>
            <a:spLocks noGrp="1"/>
          </p:cNvSpPr>
          <p:nvPr>
            <p:ph type="body" idx="1"/>
          </p:nvPr>
        </p:nvSpPr>
        <p:spPr/>
        <p:txBody>
          <a:bodyPr/>
          <a:lstStyle/>
          <a:p>
            <a:r>
              <a:rPr lang="en-US" u="sng" dirty="0"/>
              <a:t>DISCUSSION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xmlns="" id="{D3879279-4CC5-1A1F-CF02-5D217E1BFB2C}"/>
                  </a:ext>
                </a:extLst>
              </p:cNvPr>
              <p:cNvSpPr>
                <a:spLocks noGrp="1"/>
              </p:cNvSpPr>
              <p:nvPr>
                <p:ph sz="half" idx="2"/>
              </p:nvPr>
            </p:nvSpPr>
            <p:spPr/>
            <p:txBody>
              <a:bodyPr>
                <a:normAutofit fontScale="85000" lnSpcReduction="20000"/>
              </a:bodyPr>
              <a:lstStyle/>
              <a:p>
                <a:pPr marL="571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In measuring time an accurate stopwatch should be used</a:t>
                </a:r>
              </a:p>
              <a:p>
                <a:pPr marL="571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Amplitude of oscillation must not be more than S</a:t>
                </a:r>
              </a:p>
              <a:p>
                <a:pPr marL="571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Error due to the yielding of support, air resistance and irregular knife edge should be avoided</a:t>
                </a:r>
              </a:p>
              <a:p>
                <a:pPr marL="571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For the length corresponding to the points A, B, C and D the period is the same</a:t>
                </a:r>
              </a:p>
              <a:p>
                <a:pPr marL="57150" marR="0" indent="-285750">
                  <a:lnSpc>
                    <a:spcPct val="107000"/>
                  </a:lnSpc>
                  <a:spcBef>
                    <a:spcPts val="0"/>
                  </a:spcBef>
                  <a:spcAft>
                    <a:spcPts val="800"/>
                  </a:spcAft>
                  <a:buFont typeface="Wingdings" panose="05000000000000000000" pitchFamily="2" charset="2"/>
                  <a:buChar char="ü"/>
                </a:pPr>
                <a:r>
                  <a:rPr lang="en-US" sz="1800" dirty="0">
                    <a:effectLst/>
                    <a:latin typeface="Calibri" panose="020F0502020204030204" pitchFamily="34" charset="0"/>
                    <a:ea typeface="Calibri" panose="020F0502020204030204" pitchFamily="34" charset="0"/>
                    <a:cs typeface="Times New Roman" panose="02020603050405020304" pitchFamily="18" charset="0"/>
                  </a:rPr>
                  <a:t> It is difficult to locate the points P1 and P2 in the graph and so K is calculated from the relation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K=</a:t>
                </a:r>
                <a14:m>
                  <m:oMath xmlns:m="http://schemas.openxmlformats.org/officeDocument/2006/math">
                    <m:rad>
                      <m:radPr>
                        <m:deg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1800" b="0" i="1">
                            <a:effectLst/>
                            <a:latin typeface="Cambria Math" panose="02040503050406030204" pitchFamily="18" charset="0"/>
                            <a:ea typeface="Calibri" panose="020F0502020204030204" pitchFamily="34" charset="0"/>
                            <a:cs typeface="Times New Roman" panose="02020603050405020304" pitchFamily="18" charset="0"/>
                          </a:rPr>
                          <m:t>𝐺𝐴</m:t>
                        </m:r>
                        <m:r>
                          <a:rPr lang="en-US" sz="1800" b="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a:effectLst/>
                            <a:latin typeface="Cambria Math" panose="02040503050406030204" pitchFamily="18" charset="0"/>
                            <a:ea typeface="Calibri" panose="020F0502020204030204" pitchFamily="34" charset="0"/>
                            <a:cs typeface="Times New Roman" panose="02020603050405020304" pitchFamily="18" charset="0"/>
                          </a:rPr>
                          <m:t>𝐺𝐵</m:t>
                        </m:r>
                      </m:e>
                    </m:rad>
                  </m:oMath>
                </a14:m>
                <a:r>
                  <a:rPr lang="en-US" sz="1800" i="1" dirty="0">
                    <a:effectLst/>
                    <a:latin typeface="Calibri" panose="020F0502020204030204" pitchFamily="34" charset="0"/>
                    <a:ea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1800" b="0" i="1">
                            <a:effectLst/>
                            <a:latin typeface="Cambria Math" panose="02040503050406030204" pitchFamily="18" charset="0"/>
                            <a:ea typeface="Times New Roman" panose="02020603050405020304" pitchFamily="18" charset="0"/>
                            <a:cs typeface="Times New Roman" panose="02020603050405020304" pitchFamily="18" charset="0"/>
                          </a:rPr>
                          <m:t>𝐺𝐵</m:t>
                        </m:r>
                        <m:r>
                          <a:rPr lang="en-US" sz="18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a:effectLst/>
                            <a:latin typeface="Cambria Math" panose="02040503050406030204" pitchFamily="18" charset="0"/>
                            <a:ea typeface="Times New Roman" panose="02020603050405020304" pitchFamily="18" charset="0"/>
                            <a:cs typeface="Times New Roman" panose="02020603050405020304" pitchFamily="18" charset="0"/>
                          </a:rPr>
                          <m:t>𝐺𝐶</m:t>
                        </m:r>
                      </m:e>
                    </m:rad>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US" dirty="0"/>
              </a:p>
            </p:txBody>
          </p:sp>
        </mc:Choice>
        <mc:Fallback xmlns="">
          <p:sp>
            <p:nvSpPr>
              <p:cNvPr id="4" name="Content Placeholder 3">
                <a:extLst>
                  <a:ext uri="{FF2B5EF4-FFF2-40B4-BE49-F238E27FC236}">
                    <a16:creationId xmlns:a16="http://schemas.microsoft.com/office/drawing/2014/main" id="{D3879279-4CC5-1A1F-CF02-5D217E1BFB2C}"/>
                  </a:ext>
                </a:extLst>
              </p:cNvPr>
              <p:cNvSpPr>
                <a:spLocks noGrp="1" noRot="1" noChangeAspect="1" noMove="1" noResize="1" noEditPoints="1" noAdjustHandles="1" noChangeArrowheads="1" noChangeShapeType="1" noTextEdit="1"/>
              </p:cNvSpPr>
              <p:nvPr>
                <p:ph sz="half" idx="2"/>
              </p:nvPr>
            </p:nvSpPr>
            <p:spPr>
              <a:blipFill>
                <a:blip r:embed="rId2"/>
                <a:stretch>
                  <a:fillRect l="-394" t="-1613"/>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xmlns="" id="{0CE4E224-1FA7-6689-7F6B-596EF5E7F344}"/>
              </a:ext>
            </a:extLst>
          </p:cNvPr>
          <p:cNvSpPr>
            <a:spLocks noGrp="1"/>
          </p:cNvSpPr>
          <p:nvPr>
            <p:ph type="body" sz="quarter" idx="3"/>
          </p:nvPr>
        </p:nvSpPr>
        <p:spPr/>
        <p:txBody>
          <a:bodyPr/>
          <a:lstStyle/>
          <a:p>
            <a:r>
              <a:rPr lang="en-US" u="sng" dirty="0"/>
              <a:t>CONCLUSION</a:t>
            </a:r>
          </a:p>
        </p:txBody>
      </p:sp>
      <p:sp>
        <p:nvSpPr>
          <p:cNvPr id="6" name="Content Placeholder 5">
            <a:extLst>
              <a:ext uri="{FF2B5EF4-FFF2-40B4-BE49-F238E27FC236}">
                <a16:creationId xmlns:a16="http://schemas.microsoft.com/office/drawing/2014/main" xmlns="" id="{8EDCE1A2-C526-591C-BA4C-63D756ED5161}"/>
              </a:ext>
            </a:extLst>
          </p:cNvPr>
          <p:cNvSpPr>
            <a:spLocks noGrp="1"/>
          </p:cNvSpPr>
          <p:nvPr>
            <p:ph sz="quarter" idx="4"/>
          </p:nvPr>
        </p:nvSpPr>
        <p:spPr>
          <a:xfrm>
            <a:off x="6438120" y="2821491"/>
            <a:ext cx="4645152" cy="2637371"/>
          </a:xfrm>
        </p:spPr>
        <p:txBody>
          <a:bodyPr>
            <a:normAutofit fontScale="85000" lnSpcReduction="20000"/>
          </a:bodyPr>
          <a:lstStyle/>
          <a:p>
            <a:pPr>
              <a:buFont typeface="Wingdings" panose="05000000000000000000" pitchFamily="2" charset="2"/>
              <a:buChar char="v"/>
            </a:pPr>
            <a:r>
              <a:rPr lang="en-US" dirty="0"/>
              <a:t>Gravity acceleration is caused because of the massive body and mass of earth which can be used in many purposes, because acceleration is one of the major fact and element of force. So, we need to know the value of gravity acceleration. In this experiment we got the chance to measure the value of g, acceleration due to gravity was found 1050.87 cm/sec</a:t>
            </a:r>
            <a:r>
              <a:rPr lang="en-US" baseline="30000" dirty="0"/>
              <a:t>2</a:t>
            </a:r>
            <a:r>
              <a:rPr lang="en-US" dirty="0"/>
              <a:t> with an error of 7.23%. </a:t>
            </a:r>
          </a:p>
        </p:txBody>
      </p:sp>
    </p:spTree>
    <p:extLst>
      <p:ext uri="{BB962C8B-B14F-4D97-AF65-F5344CB8AC3E}">
        <p14:creationId xmlns:p14="http://schemas.microsoft.com/office/powerpoint/2010/main" val="35778396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80">
                                          <p:stCondLst>
                                            <p:cond delay="0"/>
                                          </p:stCondLst>
                                        </p:cTn>
                                        <p:tgtEl>
                                          <p:spTgt spid="4">
                                            <p:txEl>
                                              <p:pRg st="0" end="0"/>
                                            </p:txEl>
                                          </p:spTgt>
                                        </p:tgtEl>
                                      </p:cBhvr>
                                    </p:animEffect>
                                    <p:anim calcmode="lin" valueType="num">
                                      <p:cBhvr>
                                        <p:cTn id="13"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4">
                                            <p:txEl>
                                              <p:pRg st="0" end="0"/>
                                            </p:txEl>
                                          </p:spTgt>
                                        </p:tgtEl>
                                      </p:cBhvr>
                                      <p:to x="100000" y="60000"/>
                                    </p:animScale>
                                    <p:animScale>
                                      <p:cBhvr>
                                        <p:cTn id="19" dur="166" decel="50000">
                                          <p:stCondLst>
                                            <p:cond delay="676"/>
                                          </p:stCondLst>
                                        </p:cTn>
                                        <p:tgtEl>
                                          <p:spTgt spid="4">
                                            <p:txEl>
                                              <p:pRg st="0" end="0"/>
                                            </p:txEl>
                                          </p:spTgt>
                                        </p:tgtEl>
                                      </p:cBhvr>
                                      <p:to x="100000" y="100000"/>
                                    </p:animScale>
                                    <p:animScale>
                                      <p:cBhvr>
                                        <p:cTn id="20" dur="26">
                                          <p:stCondLst>
                                            <p:cond delay="1312"/>
                                          </p:stCondLst>
                                        </p:cTn>
                                        <p:tgtEl>
                                          <p:spTgt spid="4">
                                            <p:txEl>
                                              <p:pRg st="0" end="0"/>
                                            </p:txEl>
                                          </p:spTgt>
                                        </p:tgtEl>
                                      </p:cBhvr>
                                      <p:to x="100000" y="80000"/>
                                    </p:animScale>
                                    <p:animScale>
                                      <p:cBhvr>
                                        <p:cTn id="21" dur="166" decel="50000">
                                          <p:stCondLst>
                                            <p:cond delay="1338"/>
                                          </p:stCondLst>
                                        </p:cTn>
                                        <p:tgtEl>
                                          <p:spTgt spid="4">
                                            <p:txEl>
                                              <p:pRg st="0" end="0"/>
                                            </p:txEl>
                                          </p:spTgt>
                                        </p:tgtEl>
                                      </p:cBhvr>
                                      <p:to x="100000" y="100000"/>
                                    </p:animScale>
                                    <p:animScale>
                                      <p:cBhvr>
                                        <p:cTn id="22" dur="26">
                                          <p:stCondLst>
                                            <p:cond delay="1642"/>
                                          </p:stCondLst>
                                        </p:cTn>
                                        <p:tgtEl>
                                          <p:spTgt spid="4">
                                            <p:txEl>
                                              <p:pRg st="0" end="0"/>
                                            </p:txEl>
                                          </p:spTgt>
                                        </p:tgtEl>
                                      </p:cBhvr>
                                      <p:to x="100000" y="90000"/>
                                    </p:animScale>
                                    <p:animScale>
                                      <p:cBhvr>
                                        <p:cTn id="23" dur="166" decel="50000">
                                          <p:stCondLst>
                                            <p:cond delay="1668"/>
                                          </p:stCondLst>
                                        </p:cTn>
                                        <p:tgtEl>
                                          <p:spTgt spid="4">
                                            <p:txEl>
                                              <p:pRg st="0" end="0"/>
                                            </p:txEl>
                                          </p:spTgt>
                                        </p:tgtEl>
                                      </p:cBhvr>
                                      <p:to x="100000" y="100000"/>
                                    </p:animScale>
                                    <p:animScale>
                                      <p:cBhvr>
                                        <p:cTn id="24" dur="26">
                                          <p:stCondLst>
                                            <p:cond delay="1808"/>
                                          </p:stCondLst>
                                        </p:cTn>
                                        <p:tgtEl>
                                          <p:spTgt spid="4">
                                            <p:txEl>
                                              <p:pRg st="0" end="0"/>
                                            </p:txEl>
                                          </p:spTgt>
                                        </p:tgtEl>
                                      </p:cBhvr>
                                      <p:to x="100000" y="95000"/>
                                    </p:animScale>
                                    <p:animScale>
                                      <p:cBhvr>
                                        <p:cTn id="25" dur="166" decel="50000">
                                          <p:stCondLst>
                                            <p:cond delay="1834"/>
                                          </p:stCondLst>
                                        </p:cTn>
                                        <p:tgtEl>
                                          <p:spTgt spid="4">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ipe(down)">
                                      <p:cBhvr>
                                        <p:cTn id="30" dur="580">
                                          <p:stCondLst>
                                            <p:cond delay="0"/>
                                          </p:stCondLst>
                                        </p:cTn>
                                        <p:tgtEl>
                                          <p:spTgt spid="4">
                                            <p:txEl>
                                              <p:pRg st="1" end="1"/>
                                            </p:txEl>
                                          </p:spTgt>
                                        </p:tgtEl>
                                      </p:cBhvr>
                                    </p:animEffect>
                                    <p:anim calcmode="lin" valueType="num">
                                      <p:cBhvr>
                                        <p:cTn id="31"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4">
                                            <p:txEl>
                                              <p:pRg st="1" end="1"/>
                                            </p:txEl>
                                          </p:spTgt>
                                        </p:tgtEl>
                                      </p:cBhvr>
                                      <p:to x="100000" y="60000"/>
                                    </p:animScale>
                                    <p:animScale>
                                      <p:cBhvr>
                                        <p:cTn id="37" dur="166" decel="50000">
                                          <p:stCondLst>
                                            <p:cond delay="676"/>
                                          </p:stCondLst>
                                        </p:cTn>
                                        <p:tgtEl>
                                          <p:spTgt spid="4">
                                            <p:txEl>
                                              <p:pRg st="1" end="1"/>
                                            </p:txEl>
                                          </p:spTgt>
                                        </p:tgtEl>
                                      </p:cBhvr>
                                      <p:to x="100000" y="100000"/>
                                    </p:animScale>
                                    <p:animScale>
                                      <p:cBhvr>
                                        <p:cTn id="38" dur="26">
                                          <p:stCondLst>
                                            <p:cond delay="1312"/>
                                          </p:stCondLst>
                                        </p:cTn>
                                        <p:tgtEl>
                                          <p:spTgt spid="4">
                                            <p:txEl>
                                              <p:pRg st="1" end="1"/>
                                            </p:txEl>
                                          </p:spTgt>
                                        </p:tgtEl>
                                      </p:cBhvr>
                                      <p:to x="100000" y="80000"/>
                                    </p:animScale>
                                    <p:animScale>
                                      <p:cBhvr>
                                        <p:cTn id="39" dur="166" decel="50000">
                                          <p:stCondLst>
                                            <p:cond delay="1338"/>
                                          </p:stCondLst>
                                        </p:cTn>
                                        <p:tgtEl>
                                          <p:spTgt spid="4">
                                            <p:txEl>
                                              <p:pRg st="1" end="1"/>
                                            </p:txEl>
                                          </p:spTgt>
                                        </p:tgtEl>
                                      </p:cBhvr>
                                      <p:to x="100000" y="100000"/>
                                    </p:animScale>
                                    <p:animScale>
                                      <p:cBhvr>
                                        <p:cTn id="40" dur="26">
                                          <p:stCondLst>
                                            <p:cond delay="1642"/>
                                          </p:stCondLst>
                                        </p:cTn>
                                        <p:tgtEl>
                                          <p:spTgt spid="4">
                                            <p:txEl>
                                              <p:pRg st="1" end="1"/>
                                            </p:txEl>
                                          </p:spTgt>
                                        </p:tgtEl>
                                      </p:cBhvr>
                                      <p:to x="100000" y="90000"/>
                                    </p:animScale>
                                    <p:animScale>
                                      <p:cBhvr>
                                        <p:cTn id="41" dur="166" decel="50000">
                                          <p:stCondLst>
                                            <p:cond delay="1668"/>
                                          </p:stCondLst>
                                        </p:cTn>
                                        <p:tgtEl>
                                          <p:spTgt spid="4">
                                            <p:txEl>
                                              <p:pRg st="1" end="1"/>
                                            </p:txEl>
                                          </p:spTgt>
                                        </p:tgtEl>
                                      </p:cBhvr>
                                      <p:to x="100000" y="100000"/>
                                    </p:animScale>
                                    <p:animScale>
                                      <p:cBhvr>
                                        <p:cTn id="42" dur="26">
                                          <p:stCondLst>
                                            <p:cond delay="1808"/>
                                          </p:stCondLst>
                                        </p:cTn>
                                        <p:tgtEl>
                                          <p:spTgt spid="4">
                                            <p:txEl>
                                              <p:pRg st="1" end="1"/>
                                            </p:txEl>
                                          </p:spTgt>
                                        </p:tgtEl>
                                      </p:cBhvr>
                                      <p:to x="100000" y="95000"/>
                                    </p:animScale>
                                    <p:animScale>
                                      <p:cBhvr>
                                        <p:cTn id="43" dur="166" decel="50000">
                                          <p:stCondLst>
                                            <p:cond delay="1834"/>
                                          </p:stCondLst>
                                        </p:cTn>
                                        <p:tgtEl>
                                          <p:spTgt spid="4">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animEffect transition="in" filter="wipe(down)">
                                      <p:cBhvr>
                                        <p:cTn id="48" dur="580">
                                          <p:stCondLst>
                                            <p:cond delay="0"/>
                                          </p:stCondLst>
                                        </p:cTn>
                                        <p:tgtEl>
                                          <p:spTgt spid="4">
                                            <p:txEl>
                                              <p:pRg st="2" end="2"/>
                                            </p:txEl>
                                          </p:spTgt>
                                        </p:tgtEl>
                                      </p:cBhvr>
                                    </p:animEffect>
                                    <p:anim calcmode="lin" valueType="num">
                                      <p:cBhvr>
                                        <p:cTn id="49"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4">
                                            <p:txEl>
                                              <p:pRg st="2" end="2"/>
                                            </p:txEl>
                                          </p:spTgt>
                                        </p:tgtEl>
                                      </p:cBhvr>
                                      <p:to x="100000" y="60000"/>
                                    </p:animScale>
                                    <p:animScale>
                                      <p:cBhvr>
                                        <p:cTn id="55" dur="166" decel="50000">
                                          <p:stCondLst>
                                            <p:cond delay="676"/>
                                          </p:stCondLst>
                                        </p:cTn>
                                        <p:tgtEl>
                                          <p:spTgt spid="4">
                                            <p:txEl>
                                              <p:pRg st="2" end="2"/>
                                            </p:txEl>
                                          </p:spTgt>
                                        </p:tgtEl>
                                      </p:cBhvr>
                                      <p:to x="100000" y="100000"/>
                                    </p:animScale>
                                    <p:animScale>
                                      <p:cBhvr>
                                        <p:cTn id="56" dur="26">
                                          <p:stCondLst>
                                            <p:cond delay="1312"/>
                                          </p:stCondLst>
                                        </p:cTn>
                                        <p:tgtEl>
                                          <p:spTgt spid="4">
                                            <p:txEl>
                                              <p:pRg st="2" end="2"/>
                                            </p:txEl>
                                          </p:spTgt>
                                        </p:tgtEl>
                                      </p:cBhvr>
                                      <p:to x="100000" y="80000"/>
                                    </p:animScale>
                                    <p:animScale>
                                      <p:cBhvr>
                                        <p:cTn id="57" dur="166" decel="50000">
                                          <p:stCondLst>
                                            <p:cond delay="1338"/>
                                          </p:stCondLst>
                                        </p:cTn>
                                        <p:tgtEl>
                                          <p:spTgt spid="4">
                                            <p:txEl>
                                              <p:pRg st="2" end="2"/>
                                            </p:txEl>
                                          </p:spTgt>
                                        </p:tgtEl>
                                      </p:cBhvr>
                                      <p:to x="100000" y="100000"/>
                                    </p:animScale>
                                    <p:animScale>
                                      <p:cBhvr>
                                        <p:cTn id="58" dur="26">
                                          <p:stCondLst>
                                            <p:cond delay="1642"/>
                                          </p:stCondLst>
                                        </p:cTn>
                                        <p:tgtEl>
                                          <p:spTgt spid="4">
                                            <p:txEl>
                                              <p:pRg st="2" end="2"/>
                                            </p:txEl>
                                          </p:spTgt>
                                        </p:tgtEl>
                                      </p:cBhvr>
                                      <p:to x="100000" y="90000"/>
                                    </p:animScale>
                                    <p:animScale>
                                      <p:cBhvr>
                                        <p:cTn id="59" dur="166" decel="50000">
                                          <p:stCondLst>
                                            <p:cond delay="1668"/>
                                          </p:stCondLst>
                                        </p:cTn>
                                        <p:tgtEl>
                                          <p:spTgt spid="4">
                                            <p:txEl>
                                              <p:pRg st="2" end="2"/>
                                            </p:txEl>
                                          </p:spTgt>
                                        </p:tgtEl>
                                      </p:cBhvr>
                                      <p:to x="100000" y="100000"/>
                                    </p:animScale>
                                    <p:animScale>
                                      <p:cBhvr>
                                        <p:cTn id="60" dur="26">
                                          <p:stCondLst>
                                            <p:cond delay="1808"/>
                                          </p:stCondLst>
                                        </p:cTn>
                                        <p:tgtEl>
                                          <p:spTgt spid="4">
                                            <p:txEl>
                                              <p:pRg st="2" end="2"/>
                                            </p:txEl>
                                          </p:spTgt>
                                        </p:tgtEl>
                                      </p:cBhvr>
                                      <p:to x="100000" y="95000"/>
                                    </p:animScale>
                                    <p:animScale>
                                      <p:cBhvr>
                                        <p:cTn id="61" dur="166" decel="50000">
                                          <p:stCondLst>
                                            <p:cond delay="1834"/>
                                          </p:stCondLst>
                                        </p:cTn>
                                        <p:tgtEl>
                                          <p:spTgt spid="4">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26" presetClass="entr" presetSubtype="0" fill="hold" grpId="0" nodeType="clickEffect">
                                  <p:stCondLst>
                                    <p:cond delay="0"/>
                                  </p:stCondLst>
                                  <p:childTnLst>
                                    <p:set>
                                      <p:cBhvr>
                                        <p:cTn id="65" dur="1" fill="hold">
                                          <p:stCondLst>
                                            <p:cond delay="0"/>
                                          </p:stCondLst>
                                        </p:cTn>
                                        <p:tgtEl>
                                          <p:spTgt spid="4">
                                            <p:txEl>
                                              <p:pRg st="3" end="3"/>
                                            </p:txEl>
                                          </p:spTgt>
                                        </p:tgtEl>
                                        <p:attrNameLst>
                                          <p:attrName>style.visibility</p:attrName>
                                        </p:attrNameLst>
                                      </p:cBhvr>
                                      <p:to>
                                        <p:strVal val="visible"/>
                                      </p:to>
                                    </p:set>
                                    <p:animEffect transition="in" filter="wipe(down)">
                                      <p:cBhvr>
                                        <p:cTn id="66" dur="580">
                                          <p:stCondLst>
                                            <p:cond delay="0"/>
                                          </p:stCondLst>
                                        </p:cTn>
                                        <p:tgtEl>
                                          <p:spTgt spid="4">
                                            <p:txEl>
                                              <p:pRg st="3" end="3"/>
                                            </p:txEl>
                                          </p:spTgt>
                                        </p:tgtEl>
                                      </p:cBhvr>
                                    </p:animEffect>
                                    <p:anim calcmode="lin" valueType="num">
                                      <p:cBhvr>
                                        <p:cTn id="67"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68"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69"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70"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71"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72" dur="26">
                                          <p:stCondLst>
                                            <p:cond delay="650"/>
                                          </p:stCondLst>
                                        </p:cTn>
                                        <p:tgtEl>
                                          <p:spTgt spid="4">
                                            <p:txEl>
                                              <p:pRg st="3" end="3"/>
                                            </p:txEl>
                                          </p:spTgt>
                                        </p:tgtEl>
                                      </p:cBhvr>
                                      <p:to x="100000" y="60000"/>
                                    </p:animScale>
                                    <p:animScale>
                                      <p:cBhvr>
                                        <p:cTn id="73" dur="166" decel="50000">
                                          <p:stCondLst>
                                            <p:cond delay="676"/>
                                          </p:stCondLst>
                                        </p:cTn>
                                        <p:tgtEl>
                                          <p:spTgt spid="4">
                                            <p:txEl>
                                              <p:pRg st="3" end="3"/>
                                            </p:txEl>
                                          </p:spTgt>
                                        </p:tgtEl>
                                      </p:cBhvr>
                                      <p:to x="100000" y="100000"/>
                                    </p:animScale>
                                    <p:animScale>
                                      <p:cBhvr>
                                        <p:cTn id="74" dur="26">
                                          <p:stCondLst>
                                            <p:cond delay="1312"/>
                                          </p:stCondLst>
                                        </p:cTn>
                                        <p:tgtEl>
                                          <p:spTgt spid="4">
                                            <p:txEl>
                                              <p:pRg st="3" end="3"/>
                                            </p:txEl>
                                          </p:spTgt>
                                        </p:tgtEl>
                                      </p:cBhvr>
                                      <p:to x="100000" y="80000"/>
                                    </p:animScale>
                                    <p:animScale>
                                      <p:cBhvr>
                                        <p:cTn id="75" dur="166" decel="50000">
                                          <p:stCondLst>
                                            <p:cond delay="1338"/>
                                          </p:stCondLst>
                                        </p:cTn>
                                        <p:tgtEl>
                                          <p:spTgt spid="4">
                                            <p:txEl>
                                              <p:pRg st="3" end="3"/>
                                            </p:txEl>
                                          </p:spTgt>
                                        </p:tgtEl>
                                      </p:cBhvr>
                                      <p:to x="100000" y="100000"/>
                                    </p:animScale>
                                    <p:animScale>
                                      <p:cBhvr>
                                        <p:cTn id="76" dur="26">
                                          <p:stCondLst>
                                            <p:cond delay="1642"/>
                                          </p:stCondLst>
                                        </p:cTn>
                                        <p:tgtEl>
                                          <p:spTgt spid="4">
                                            <p:txEl>
                                              <p:pRg st="3" end="3"/>
                                            </p:txEl>
                                          </p:spTgt>
                                        </p:tgtEl>
                                      </p:cBhvr>
                                      <p:to x="100000" y="90000"/>
                                    </p:animScale>
                                    <p:animScale>
                                      <p:cBhvr>
                                        <p:cTn id="77" dur="166" decel="50000">
                                          <p:stCondLst>
                                            <p:cond delay="1668"/>
                                          </p:stCondLst>
                                        </p:cTn>
                                        <p:tgtEl>
                                          <p:spTgt spid="4">
                                            <p:txEl>
                                              <p:pRg st="3" end="3"/>
                                            </p:txEl>
                                          </p:spTgt>
                                        </p:tgtEl>
                                      </p:cBhvr>
                                      <p:to x="100000" y="100000"/>
                                    </p:animScale>
                                    <p:animScale>
                                      <p:cBhvr>
                                        <p:cTn id="78" dur="26">
                                          <p:stCondLst>
                                            <p:cond delay="1808"/>
                                          </p:stCondLst>
                                        </p:cTn>
                                        <p:tgtEl>
                                          <p:spTgt spid="4">
                                            <p:txEl>
                                              <p:pRg st="3" end="3"/>
                                            </p:txEl>
                                          </p:spTgt>
                                        </p:tgtEl>
                                      </p:cBhvr>
                                      <p:to x="100000" y="95000"/>
                                    </p:animScale>
                                    <p:animScale>
                                      <p:cBhvr>
                                        <p:cTn id="79" dur="166" decel="50000">
                                          <p:stCondLst>
                                            <p:cond delay="1834"/>
                                          </p:stCondLst>
                                        </p:cTn>
                                        <p:tgtEl>
                                          <p:spTgt spid="4">
                                            <p:txEl>
                                              <p:pRg st="3" end="3"/>
                                            </p:txEl>
                                          </p:spTgt>
                                        </p:tgtEl>
                                      </p:cBhvr>
                                      <p:to x="100000" y="100000"/>
                                    </p:animScale>
                                  </p:childTnLst>
                                </p:cTn>
                              </p:par>
                            </p:childTnLst>
                          </p:cTn>
                        </p:par>
                      </p:childTnLst>
                    </p:cTn>
                  </p:par>
                  <p:par>
                    <p:cTn id="80" fill="hold">
                      <p:stCondLst>
                        <p:cond delay="indefinite"/>
                      </p:stCondLst>
                      <p:childTnLst>
                        <p:par>
                          <p:cTn id="81" fill="hold">
                            <p:stCondLst>
                              <p:cond delay="0"/>
                            </p:stCondLst>
                            <p:childTnLst>
                              <p:par>
                                <p:cTn id="82" presetID="26" presetClass="entr" presetSubtype="0" fill="hold" grpId="0" nodeType="clickEffect">
                                  <p:stCondLst>
                                    <p:cond delay="0"/>
                                  </p:stCondLst>
                                  <p:childTnLst>
                                    <p:set>
                                      <p:cBhvr>
                                        <p:cTn id="83" dur="1" fill="hold">
                                          <p:stCondLst>
                                            <p:cond delay="0"/>
                                          </p:stCondLst>
                                        </p:cTn>
                                        <p:tgtEl>
                                          <p:spTgt spid="4">
                                            <p:txEl>
                                              <p:pRg st="4" end="4"/>
                                            </p:txEl>
                                          </p:spTgt>
                                        </p:tgtEl>
                                        <p:attrNameLst>
                                          <p:attrName>style.visibility</p:attrName>
                                        </p:attrNameLst>
                                      </p:cBhvr>
                                      <p:to>
                                        <p:strVal val="visible"/>
                                      </p:to>
                                    </p:set>
                                    <p:animEffect transition="in" filter="wipe(down)">
                                      <p:cBhvr>
                                        <p:cTn id="84" dur="580">
                                          <p:stCondLst>
                                            <p:cond delay="0"/>
                                          </p:stCondLst>
                                        </p:cTn>
                                        <p:tgtEl>
                                          <p:spTgt spid="4">
                                            <p:txEl>
                                              <p:pRg st="4" end="4"/>
                                            </p:txEl>
                                          </p:spTgt>
                                        </p:tgtEl>
                                      </p:cBhvr>
                                    </p:animEffect>
                                    <p:anim calcmode="lin" valueType="num">
                                      <p:cBhvr>
                                        <p:cTn id="85"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90" dur="26">
                                          <p:stCondLst>
                                            <p:cond delay="650"/>
                                          </p:stCondLst>
                                        </p:cTn>
                                        <p:tgtEl>
                                          <p:spTgt spid="4">
                                            <p:txEl>
                                              <p:pRg st="4" end="4"/>
                                            </p:txEl>
                                          </p:spTgt>
                                        </p:tgtEl>
                                      </p:cBhvr>
                                      <p:to x="100000" y="60000"/>
                                    </p:animScale>
                                    <p:animScale>
                                      <p:cBhvr>
                                        <p:cTn id="91" dur="166" decel="50000">
                                          <p:stCondLst>
                                            <p:cond delay="676"/>
                                          </p:stCondLst>
                                        </p:cTn>
                                        <p:tgtEl>
                                          <p:spTgt spid="4">
                                            <p:txEl>
                                              <p:pRg st="4" end="4"/>
                                            </p:txEl>
                                          </p:spTgt>
                                        </p:tgtEl>
                                      </p:cBhvr>
                                      <p:to x="100000" y="100000"/>
                                    </p:animScale>
                                    <p:animScale>
                                      <p:cBhvr>
                                        <p:cTn id="92" dur="26">
                                          <p:stCondLst>
                                            <p:cond delay="1312"/>
                                          </p:stCondLst>
                                        </p:cTn>
                                        <p:tgtEl>
                                          <p:spTgt spid="4">
                                            <p:txEl>
                                              <p:pRg st="4" end="4"/>
                                            </p:txEl>
                                          </p:spTgt>
                                        </p:tgtEl>
                                      </p:cBhvr>
                                      <p:to x="100000" y="80000"/>
                                    </p:animScale>
                                    <p:animScale>
                                      <p:cBhvr>
                                        <p:cTn id="93" dur="166" decel="50000">
                                          <p:stCondLst>
                                            <p:cond delay="1338"/>
                                          </p:stCondLst>
                                        </p:cTn>
                                        <p:tgtEl>
                                          <p:spTgt spid="4">
                                            <p:txEl>
                                              <p:pRg st="4" end="4"/>
                                            </p:txEl>
                                          </p:spTgt>
                                        </p:tgtEl>
                                      </p:cBhvr>
                                      <p:to x="100000" y="100000"/>
                                    </p:animScale>
                                    <p:animScale>
                                      <p:cBhvr>
                                        <p:cTn id="94" dur="26">
                                          <p:stCondLst>
                                            <p:cond delay="1642"/>
                                          </p:stCondLst>
                                        </p:cTn>
                                        <p:tgtEl>
                                          <p:spTgt spid="4">
                                            <p:txEl>
                                              <p:pRg st="4" end="4"/>
                                            </p:txEl>
                                          </p:spTgt>
                                        </p:tgtEl>
                                      </p:cBhvr>
                                      <p:to x="100000" y="90000"/>
                                    </p:animScale>
                                    <p:animScale>
                                      <p:cBhvr>
                                        <p:cTn id="95" dur="166" decel="50000">
                                          <p:stCondLst>
                                            <p:cond delay="1668"/>
                                          </p:stCondLst>
                                        </p:cTn>
                                        <p:tgtEl>
                                          <p:spTgt spid="4">
                                            <p:txEl>
                                              <p:pRg st="4" end="4"/>
                                            </p:txEl>
                                          </p:spTgt>
                                        </p:tgtEl>
                                      </p:cBhvr>
                                      <p:to x="100000" y="100000"/>
                                    </p:animScale>
                                    <p:animScale>
                                      <p:cBhvr>
                                        <p:cTn id="96" dur="26">
                                          <p:stCondLst>
                                            <p:cond delay="1808"/>
                                          </p:stCondLst>
                                        </p:cTn>
                                        <p:tgtEl>
                                          <p:spTgt spid="4">
                                            <p:txEl>
                                              <p:pRg st="4" end="4"/>
                                            </p:txEl>
                                          </p:spTgt>
                                        </p:tgtEl>
                                      </p:cBhvr>
                                      <p:to x="100000" y="95000"/>
                                    </p:animScale>
                                    <p:animScale>
                                      <p:cBhvr>
                                        <p:cTn id="97" dur="166" decel="50000">
                                          <p:stCondLst>
                                            <p:cond delay="1834"/>
                                          </p:stCondLst>
                                        </p:cTn>
                                        <p:tgtEl>
                                          <p:spTgt spid="4">
                                            <p:txEl>
                                              <p:pRg st="4" end="4"/>
                                            </p:txEl>
                                          </p:spTgt>
                                        </p:tgtEl>
                                      </p:cBhvr>
                                      <p:to x="100000" y="100000"/>
                                    </p:animScale>
                                  </p:childTnLst>
                                </p:cTn>
                              </p:par>
                            </p:childTnLst>
                          </p:cTn>
                        </p:par>
                      </p:childTnLst>
                    </p:cTn>
                  </p:par>
                  <p:par>
                    <p:cTn id="98" fill="hold">
                      <p:stCondLst>
                        <p:cond delay="indefinite"/>
                      </p:stCondLst>
                      <p:childTnLst>
                        <p:par>
                          <p:cTn id="99" fill="hold">
                            <p:stCondLst>
                              <p:cond delay="0"/>
                            </p:stCondLst>
                            <p:childTnLst>
                              <p:par>
                                <p:cTn id="100" presetID="6" presetClass="entr" presetSubtype="16" fill="hold" grpId="0" nodeType="clickEffect">
                                  <p:stCondLst>
                                    <p:cond delay="0"/>
                                  </p:stCondLst>
                                  <p:childTnLst>
                                    <p:set>
                                      <p:cBhvr>
                                        <p:cTn id="101" dur="1" fill="hold">
                                          <p:stCondLst>
                                            <p:cond delay="0"/>
                                          </p:stCondLst>
                                        </p:cTn>
                                        <p:tgtEl>
                                          <p:spTgt spid="5">
                                            <p:txEl>
                                              <p:pRg st="0" end="0"/>
                                            </p:txEl>
                                          </p:spTgt>
                                        </p:tgtEl>
                                        <p:attrNameLst>
                                          <p:attrName>style.visibility</p:attrName>
                                        </p:attrNameLst>
                                      </p:cBhvr>
                                      <p:to>
                                        <p:strVal val="visible"/>
                                      </p:to>
                                    </p:set>
                                    <p:animEffect transition="in" filter="circle(in)">
                                      <p:cBhvr>
                                        <p:cTn id="102" dur="2000"/>
                                        <p:tgtEl>
                                          <p:spTgt spid="5">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6">
                                            <p:txEl>
                                              <p:pRg st="0" end="0"/>
                                            </p:txEl>
                                          </p:spTgt>
                                        </p:tgtEl>
                                        <p:attrNameLst>
                                          <p:attrName>style.visibility</p:attrName>
                                        </p:attrNameLst>
                                      </p:cBhvr>
                                      <p:to>
                                        <p:strVal val="visible"/>
                                      </p:to>
                                    </p:set>
                                    <p:animEffect transition="in" filter="wipe(up)">
                                      <p:cBhvr>
                                        <p:cTn id="10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94846310-0B3D-402C-B392-09061F938EB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CB4A3A86-D41C-4CFC-896C-D90661C523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D0EE102B-D760-1A1D-1F7B-27BD3F0C7AAB}"/>
              </a:ext>
            </a:extLst>
          </p:cNvPr>
          <p:cNvSpPr>
            <a:spLocks noGrp="1"/>
          </p:cNvSpPr>
          <p:nvPr>
            <p:ph type="ctrTitle"/>
          </p:nvPr>
        </p:nvSpPr>
        <p:spPr>
          <a:xfrm>
            <a:off x="1776729" y="4459039"/>
            <a:ext cx="8643011" cy="551528"/>
          </a:xfrm>
        </p:spPr>
        <p:txBody>
          <a:bodyPr>
            <a:normAutofit/>
          </a:bodyPr>
          <a:lstStyle/>
          <a:p>
            <a:pPr algn="ctr"/>
            <a:r>
              <a:rPr lang="en-US" sz="3200" b="1" dirty="0"/>
              <a:t>For your kind attention</a:t>
            </a:r>
          </a:p>
        </p:txBody>
      </p:sp>
      <p:sp>
        <p:nvSpPr>
          <p:cNvPr id="3" name="Subtitle 2">
            <a:extLst>
              <a:ext uri="{FF2B5EF4-FFF2-40B4-BE49-F238E27FC236}">
                <a16:creationId xmlns:a16="http://schemas.microsoft.com/office/drawing/2014/main" xmlns="" id="{A6A4C60C-38A3-4510-B7FB-97349F97BCCB}"/>
              </a:ext>
            </a:extLst>
          </p:cNvPr>
          <p:cNvSpPr>
            <a:spLocks noGrp="1"/>
          </p:cNvSpPr>
          <p:nvPr>
            <p:ph type="subTitle" idx="1"/>
          </p:nvPr>
        </p:nvSpPr>
        <p:spPr>
          <a:xfrm>
            <a:off x="1776729" y="5016709"/>
            <a:ext cx="8643011" cy="457219"/>
          </a:xfrm>
        </p:spPr>
        <p:txBody>
          <a:bodyPr>
            <a:normAutofit lnSpcReduction="10000"/>
          </a:bodyPr>
          <a:lstStyle/>
          <a:p>
            <a:endParaRPr lang="en-US" sz="1600" dirty="0"/>
          </a:p>
        </p:txBody>
      </p:sp>
      <p:grpSp>
        <p:nvGrpSpPr>
          <p:cNvPr id="15" name="Group 14">
            <a:extLst>
              <a:ext uri="{FF2B5EF4-FFF2-40B4-BE49-F238E27FC236}">
                <a16:creationId xmlns:a16="http://schemas.microsoft.com/office/drawing/2014/main" xmlns="" id="{654F6C91-B667-4929-B60B-158C21B9ED2C}"/>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445672" y="323838"/>
            <a:ext cx="9299965" cy="3652791"/>
            <a:chOff x="7639235" y="600024"/>
            <a:chExt cx="3898557" cy="5222486"/>
          </a:xfrm>
        </p:grpSpPr>
        <p:sp>
          <p:nvSpPr>
            <p:cNvPr id="16" name="Rectangle 15">
              <a:extLst>
                <a:ext uri="{FF2B5EF4-FFF2-40B4-BE49-F238E27FC236}">
                  <a16:creationId xmlns:a16="http://schemas.microsoft.com/office/drawing/2014/main" xmlns="" id="{82188BD8-D89F-4620-9999-A7EA522379D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639235" y="600024"/>
              <a:ext cx="3898557"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xmlns="" id="{63BE6818-79E6-4683-9F8E-9DE0B4BCF3D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70263" y="1062693"/>
              <a:ext cx="3635738"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xmlns="" id="{32462557-B10F-CD36-E20B-600C05DCB919}"/>
              </a:ext>
            </a:extLst>
          </p:cNvPr>
          <p:cNvPicPr>
            <a:picLocks noChangeAspect="1"/>
          </p:cNvPicPr>
          <p:nvPr/>
        </p:nvPicPr>
        <p:blipFill rotWithShape="1">
          <a:blip r:embed="rId2">
            <a:extLst>
              <a:ext uri="{28A0092B-C50C-407E-A947-70E740481C1C}">
                <a14:useLocalDpi xmlns:a14="http://schemas.microsoft.com/office/drawing/2010/main" val="0"/>
              </a:ext>
            </a:extLst>
          </a:blip>
          <a:srcRect t="19175" r="2" b="28312"/>
          <a:stretch/>
        </p:blipFill>
        <p:spPr>
          <a:xfrm>
            <a:off x="2079933" y="963739"/>
            <a:ext cx="8020655" cy="2369223"/>
          </a:xfrm>
          <a:prstGeom prst="rect">
            <a:avLst/>
          </a:prstGeom>
        </p:spPr>
      </p:pic>
      <p:cxnSp>
        <p:nvCxnSpPr>
          <p:cNvPr id="19" name="Straight Connector 18">
            <a:extLst>
              <a:ext uri="{FF2B5EF4-FFF2-40B4-BE49-F238E27FC236}">
                <a16:creationId xmlns:a16="http://schemas.microsoft.com/office/drawing/2014/main" xmlns="" id="{E412F86B-0657-48B2-BD05-BF3EED4DC9E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776728" y="5027185"/>
            <a:ext cx="864301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xmlns="" id="{BD64DB3A-631F-479A-B041-4C1E38B761C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xmlns="" id="{54FB2A90-ACBA-4B96-98AD-8BB04A8B1DF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09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xmlns="" id="{24BE214B-2C92-47AF-8D90-6982111037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xmlns="" id="{186D07CD-E0E5-42ED-BA28-6CB6ADC3B09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CB54B8AD-0B8D-929E-6EFA-218A46681891}"/>
              </a:ext>
            </a:extLst>
          </p:cNvPr>
          <p:cNvSpPr>
            <a:spLocks noGrp="1"/>
          </p:cNvSpPr>
          <p:nvPr>
            <p:ph type="title"/>
          </p:nvPr>
        </p:nvSpPr>
        <p:spPr>
          <a:xfrm>
            <a:off x="1451580" y="804520"/>
            <a:ext cx="5550355" cy="1049235"/>
          </a:xfrm>
        </p:spPr>
        <p:txBody>
          <a:bodyPr vert="horz" lIns="91440" tIns="45720" rIns="91440" bIns="45720" rtlCol="0" anchor="t">
            <a:normAutofit/>
          </a:bodyPr>
          <a:lstStyle/>
          <a:p>
            <a:r>
              <a:rPr lang="en-US" sz="4400" b="1" dirty="0"/>
              <a:t>EXPERIMENT 03 </a:t>
            </a:r>
          </a:p>
        </p:txBody>
      </p:sp>
      <p:sp>
        <p:nvSpPr>
          <p:cNvPr id="23" name="Rectangle 22">
            <a:extLst>
              <a:ext uri="{FF2B5EF4-FFF2-40B4-BE49-F238E27FC236}">
                <a16:creationId xmlns:a16="http://schemas.microsoft.com/office/drawing/2014/main" xmlns="" id="{369A020F-4984-4DD0-898A-B60A4882B0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 Placeholder 3">
            <a:extLst>
              <a:ext uri="{FF2B5EF4-FFF2-40B4-BE49-F238E27FC236}">
                <a16:creationId xmlns:a16="http://schemas.microsoft.com/office/drawing/2014/main" xmlns="" id="{F4823E50-4976-2AF4-C2FB-6F3C998C9D1B}"/>
              </a:ext>
            </a:extLst>
          </p:cNvPr>
          <p:cNvSpPr>
            <a:spLocks noGrp="1"/>
          </p:cNvSpPr>
          <p:nvPr>
            <p:ph type="body" sz="half" idx="2"/>
          </p:nvPr>
        </p:nvSpPr>
        <p:spPr>
          <a:xfrm>
            <a:off x="1451580" y="2015732"/>
            <a:ext cx="5550355" cy="3450613"/>
          </a:xfrm>
        </p:spPr>
        <p:txBody>
          <a:bodyPr vert="horz" lIns="91440" tIns="45720" rIns="91440" bIns="45720" rtlCol="0" anchor="t">
            <a:normAutofit/>
          </a:bodyPr>
          <a:lstStyle/>
          <a:p>
            <a:pPr indent="-228600">
              <a:buFont typeface="Arial" panose="020B0604020202020204" pitchFamily="34" charset="0"/>
              <a:buChar char="•"/>
            </a:pPr>
            <a:r>
              <a:rPr lang="en-US" sz="2800" i="1" dirty="0"/>
              <a:t>To determine the value of g, acceleration due to gravity by means of a compound pendulum.</a:t>
            </a:r>
            <a:endParaRPr lang="en-US" sz="2800" dirty="0"/>
          </a:p>
          <a:p>
            <a:pPr indent="-228600">
              <a:buFont typeface="Arial" panose="020B0604020202020204" pitchFamily="34" charset="0"/>
              <a:buChar char="•"/>
            </a:pPr>
            <a:endParaRPr lang="en-US" dirty="0"/>
          </a:p>
        </p:txBody>
      </p:sp>
      <p:grpSp>
        <p:nvGrpSpPr>
          <p:cNvPr id="25" name="Group 24">
            <a:extLst>
              <a:ext uri="{FF2B5EF4-FFF2-40B4-BE49-F238E27FC236}">
                <a16:creationId xmlns:a16="http://schemas.microsoft.com/office/drawing/2014/main" xmlns="" id="{A3761B47-AE33-47C9-9636-19D4B313F27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477388" y="482171"/>
            <a:ext cx="4074533" cy="5149101"/>
            <a:chOff x="7477388" y="482171"/>
            <a:chExt cx="4074533" cy="5149101"/>
          </a:xfrm>
        </p:grpSpPr>
        <p:sp>
          <p:nvSpPr>
            <p:cNvPr id="26" name="Rectangle 25">
              <a:extLst>
                <a:ext uri="{FF2B5EF4-FFF2-40B4-BE49-F238E27FC236}">
                  <a16:creationId xmlns:a16="http://schemas.microsoft.com/office/drawing/2014/main" xmlns="" id="{9E204B78-8026-4E1E-9C59-5F523ECDD25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DDDEB6F1-F54D-4345-B8DF-72D72C71EC8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xmlns="" id="{4380F474-D468-4F2F-8BE9-F343F8D1A9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Diagram, engineering drawing&#10;&#10;Description automatically generated">
            <a:extLst>
              <a:ext uri="{FF2B5EF4-FFF2-40B4-BE49-F238E27FC236}">
                <a16:creationId xmlns:a16="http://schemas.microsoft.com/office/drawing/2014/main" xmlns="" id="{B9A5CD76-1ECB-36F3-5C74-CACB6778251A}"/>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3877" r="3877"/>
          <a:stretch>
            <a:fillRect/>
          </a:stretch>
        </p:blipFill>
        <p:spPr>
          <a:xfrm>
            <a:off x="8120870" y="1144740"/>
            <a:ext cx="2790108" cy="3866172"/>
          </a:xfrm>
          <a:prstGeom prst="rect">
            <a:avLst/>
          </a:prstGeom>
        </p:spPr>
      </p:pic>
      <p:pic>
        <p:nvPicPr>
          <p:cNvPr id="31" name="Picture 30">
            <a:extLst>
              <a:ext uri="{FF2B5EF4-FFF2-40B4-BE49-F238E27FC236}">
                <a16:creationId xmlns:a16="http://schemas.microsoft.com/office/drawing/2014/main" xmlns="" id="{D757EBBD-8611-41C1-8124-C151D0957DB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xmlns="" id="{E40D0D8B-2D5E-48A4-BBD5-8CB09A86A66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4814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E7213F34-C407-0D6B-A0DA-D1EBAAA376B1}"/>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sz="5400" b="1" dirty="0"/>
              <a:t>PRESENTER</a:t>
            </a:r>
          </a:p>
        </p:txBody>
      </p:sp>
      <p:pic>
        <p:nvPicPr>
          <p:cNvPr id="6" name="Graphic 5" descr="Lecturer">
            <a:extLst>
              <a:ext uri="{FF2B5EF4-FFF2-40B4-BE49-F238E27FC236}">
                <a16:creationId xmlns:a16="http://schemas.microsoft.com/office/drawing/2014/main" xmlns="" id="{6B5365E2-0984-2C34-1090-E4C65E3DC4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450462" y="2277991"/>
            <a:ext cx="2926098" cy="2926098"/>
          </a:xfrm>
          <a:prstGeom prst="rect">
            <a:avLst/>
          </a:prstGeom>
        </p:spPr>
      </p:pic>
      <p:sp>
        <p:nvSpPr>
          <p:cNvPr id="5" name="TextBox 4">
            <a:extLst>
              <a:ext uri="{FF2B5EF4-FFF2-40B4-BE49-F238E27FC236}">
                <a16:creationId xmlns:a16="http://schemas.microsoft.com/office/drawing/2014/main" xmlns="" id="{932BB76E-EE6D-8C51-7C22-D011F3853A7E}"/>
              </a:ext>
            </a:extLst>
          </p:cNvPr>
          <p:cNvSpPr txBox="1"/>
          <p:nvPr/>
        </p:nvSpPr>
        <p:spPr>
          <a:xfrm>
            <a:off x="4859070" y="2015734"/>
            <a:ext cx="6195784"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sz="2800" dirty="0">
                <a:latin typeface="Algerian" panose="04020705040A02060702" pitchFamily="82" charset="0"/>
              </a:rPr>
              <a:t>MD. </a:t>
            </a:r>
            <a:r>
              <a:rPr lang="en-US" sz="2800" dirty="0" err="1">
                <a:latin typeface="Algerian" panose="04020705040A02060702" pitchFamily="82" charset="0"/>
              </a:rPr>
              <a:t>abu</a:t>
            </a:r>
            <a:r>
              <a:rPr lang="en-US" sz="2800" dirty="0">
                <a:latin typeface="Algerian" panose="04020705040A02060702" pitchFamily="82" charset="0"/>
              </a:rPr>
              <a:t> </a:t>
            </a:r>
            <a:r>
              <a:rPr lang="en-US" sz="2800" dirty="0" err="1">
                <a:latin typeface="Algerian" panose="04020705040A02060702" pitchFamily="82" charset="0"/>
              </a:rPr>
              <a:t>towsif</a:t>
            </a:r>
            <a:endParaRPr lang="en-US" sz="2800" dirty="0">
              <a:latin typeface="Algerian" panose="04020705040A02060702" pitchFamily="82" charset="0"/>
            </a:endParaRPr>
          </a:p>
          <a:p>
            <a:pPr indent="-228600" defTabSz="914400">
              <a:lnSpc>
                <a:spcPct val="120000"/>
              </a:lnSpc>
              <a:spcAft>
                <a:spcPts val="600"/>
              </a:spcAft>
              <a:buClr>
                <a:schemeClr val="accent1"/>
              </a:buClr>
              <a:buSzPct val="100000"/>
              <a:buFont typeface="Arial" panose="020B0604020202020204" pitchFamily="34" charset="0"/>
              <a:buChar char="•"/>
            </a:pPr>
            <a:r>
              <a:rPr lang="en-US" sz="2800" dirty="0" err="1">
                <a:latin typeface="Algerian" panose="04020705040A02060702" pitchFamily="82" charset="0"/>
              </a:rPr>
              <a:t>Farjana</a:t>
            </a:r>
            <a:r>
              <a:rPr lang="en-US" sz="2800" dirty="0">
                <a:latin typeface="Algerian" panose="04020705040A02060702" pitchFamily="82" charset="0"/>
              </a:rPr>
              <a:t> </a:t>
            </a:r>
            <a:r>
              <a:rPr lang="en-GB" sz="2800">
                <a:latin typeface="Algerian" panose="04020705040A02060702" pitchFamily="82" charset="0"/>
              </a:rPr>
              <a:t>yESMIN</a:t>
            </a:r>
            <a:r>
              <a:rPr lang="en-US" sz="2800">
                <a:latin typeface="Algerian" panose="04020705040A02060702" pitchFamily="82" charset="0"/>
              </a:rPr>
              <a:t> </a:t>
            </a:r>
            <a:r>
              <a:rPr lang="en-US" sz="2800" dirty="0" err="1">
                <a:latin typeface="Algerian" panose="04020705040A02060702" pitchFamily="82" charset="0"/>
              </a:rPr>
              <a:t>opi</a:t>
            </a:r>
            <a:endParaRPr lang="en-US" sz="2800" dirty="0">
              <a:latin typeface="Algerian" panose="04020705040A02060702" pitchFamily="82" charset="0"/>
            </a:endParaRPr>
          </a:p>
          <a:p>
            <a:pPr indent="-228600" defTabSz="914400">
              <a:lnSpc>
                <a:spcPct val="120000"/>
              </a:lnSpc>
              <a:spcAft>
                <a:spcPts val="600"/>
              </a:spcAft>
              <a:buClr>
                <a:schemeClr val="accent1"/>
              </a:buClr>
              <a:buSzPct val="100000"/>
              <a:buFont typeface="Arial" panose="020B0604020202020204" pitchFamily="34" charset="0"/>
              <a:buChar char="•"/>
            </a:pPr>
            <a:r>
              <a:rPr lang="en-US" sz="2800" dirty="0" err="1">
                <a:latin typeface="Algerian" panose="04020705040A02060702" pitchFamily="82" charset="0"/>
              </a:rPr>
              <a:t>A.f.m</a:t>
            </a:r>
            <a:r>
              <a:rPr lang="en-US" sz="2800" dirty="0">
                <a:latin typeface="Algerian" panose="04020705040A02060702" pitchFamily="82" charset="0"/>
              </a:rPr>
              <a:t>. </a:t>
            </a:r>
            <a:r>
              <a:rPr lang="en-US" sz="2800" dirty="0" err="1">
                <a:latin typeface="Algerian" panose="04020705040A02060702" pitchFamily="82" charset="0"/>
              </a:rPr>
              <a:t>rafiul</a:t>
            </a:r>
            <a:r>
              <a:rPr lang="en-US" sz="2800" dirty="0">
                <a:latin typeface="Algerian" panose="04020705040A02060702" pitchFamily="82" charset="0"/>
              </a:rPr>
              <a:t> </a:t>
            </a:r>
            <a:r>
              <a:rPr lang="en-US" sz="2800" dirty="0" err="1">
                <a:latin typeface="Algerian" panose="04020705040A02060702" pitchFamily="82" charset="0"/>
              </a:rPr>
              <a:t>hassan</a:t>
            </a:r>
            <a:endParaRPr lang="en-US" sz="2800" dirty="0">
              <a:latin typeface="Algerian" panose="04020705040A02060702" pitchFamily="82" charset="0"/>
            </a:endParaRPr>
          </a:p>
          <a:p>
            <a:pPr indent="-228600" defTabSz="914400">
              <a:lnSpc>
                <a:spcPct val="120000"/>
              </a:lnSpc>
              <a:spcAft>
                <a:spcPts val="600"/>
              </a:spcAft>
              <a:buClr>
                <a:schemeClr val="accent1"/>
              </a:buClr>
              <a:buSzPct val="100000"/>
              <a:buFont typeface="Arial" panose="020B0604020202020204" pitchFamily="34" charset="0"/>
              <a:buChar char="•"/>
            </a:pPr>
            <a:r>
              <a:rPr lang="en-US" sz="2800" dirty="0">
                <a:latin typeface="Algerian" panose="04020705040A02060702" pitchFamily="82" charset="0"/>
              </a:rPr>
              <a:t>Md. </a:t>
            </a:r>
            <a:r>
              <a:rPr lang="en-US" sz="2800" dirty="0" err="1">
                <a:latin typeface="Algerian" panose="04020705040A02060702" pitchFamily="82" charset="0"/>
              </a:rPr>
              <a:t>Ashikuzzaman</a:t>
            </a:r>
            <a:r>
              <a:rPr lang="en-US" sz="2800" dirty="0">
                <a:latin typeface="Algerian" panose="04020705040A02060702" pitchFamily="82" charset="0"/>
              </a:rPr>
              <a:t> </a:t>
            </a:r>
            <a:r>
              <a:rPr lang="en-US" sz="2800" dirty="0" err="1">
                <a:latin typeface="Algerian" panose="04020705040A02060702" pitchFamily="82" charset="0"/>
              </a:rPr>
              <a:t>abir</a:t>
            </a:r>
            <a:endParaRPr lang="en-US" sz="2800" dirty="0">
              <a:latin typeface="Algerian" panose="04020705040A02060702" pitchFamily="82" charset="0"/>
            </a:endParaRPr>
          </a:p>
          <a:p>
            <a:pPr indent="-228600" defTabSz="914400">
              <a:lnSpc>
                <a:spcPct val="120000"/>
              </a:lnSpc>
              <a:spcAft>
                <a:spcPts val="600"/>
              </a:spcAft>
              <a:buClr>
                <a:schemeClr val="accent1"/>
              </a:buClr>
              <a:buSzPct val="100000"/>
              <a:buFont typeface="Arial" panose="020B0604020202020204" pitchFamily="34" charset="0"/>
              <a:buChar char="•"/>
            </a:pPr>
            <a:r>
              <a:rPr lang="en-US" sz="2800" dirty="0" err="1">
                <a:latin typeface="Algerian" panose="04020705040A02060702" pitchFamily="82" charset="0"/>
              </a:rPr>
              <a:t>Eshika</a:t>
            </a:r>
            <a:r>
              <a:rPr lang="en-US" sz="2800" dirty="0">
                <a:latin typeface="Algerian" panose="04020705040A02060702" pitchFamily="82" charset="0"/>
              </a:rPr>
              <a:t> rani pall</a:t>
            </a:r>
          </a:p>
        </p:txBody>
      </p:sp>
    </p:spTree>
    <p:extLst>
      <p:ext uri="{BB962C8B-B14F-4D97-AF65-F5344CB8AC3E}">
        <p14:creationId xmlns:p14="http://schemas.microsoft.com/office/powerpoint/2010/main" val="1240617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xmlns="" id="{17424F32-2789-4FF9-8E8A-1252284BF6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36">
            <a:extLst>
              <a:ext uri="{FF2B5EF4-FFF2-40B4-BE49-F238E27FC236}">
                <a16:creationId xmlns:a16="http://schemas.microsoft.com/office/drawing/2014/main" xmlns="" id="{D708C46E-BB60-4B97-8327-D3A475C008E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xmlns="" id="{8042755C-F24C-4D08-8E4C-E646382C363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63E94A00-1A92-47F4-9E2D-E51DFF9016D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3" name="Rectangle 42">
            <a:extLst>
              <a:ext uri="{FF2B5EF4-FFF2-40B4-BE49-F238E27FC236}">
                <a16:creationId xmlns:a16="http://schemas.microsoft.com/office/drawing/2014/main" xmlns="" id="{32D32A60-013B-47A8-8833-D242408091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xmlns="" id="{AE27932B-B694-4C4C-90D7-A0333A7C58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xmlns="" id="{18F2319F-DD69-DE03-A3D6-5777A030C9CF}"/>
              </a:ext>
            </a:extLst>
          </p:cNvPr>
          <p:cNvSpPr>
            <a:spLocks noGrp="1"/>
          </p:cNvSpPr>
          <p:nvPr>
            <p:ph type="title"/>
          </p:nvPr>
        </p:nvSpPr>
        <p:spPr>
          <a:xfrm>
            <a:off x="1451579" y="2303047"/>
            <a:ext cx="3272093" cy="2674198"/>
          </a:xfrm>
        </p:spPr>
        <p:txBody>
          <a:bodyPr vert="horz" lIns="91440" tIns="45720" rIns="91440" bIns="45720" rtlCol="0" anchor="t">
            <a:normAutofit/>
          </a:bodyPr>
          <a:lstStyle/>
          <a:p>
            <a:r>
              <a:rPr lang="en-US" sz="4000" b="1" dirty="0"/>
              <a:t>OUTLINE</a:t>
            </a:r>
          </a:p>
        </p:txBody>
      </p:sp>
      <p:cxnSp>
        <p:nvCxnSpPr>
          <p:cNvPr id="47" name="Straight Connector 46">
            <a:extLst>
              <a:ext uri="{FF2B5EF4-FFF2-40B4-BE49-F238E27FC236}">
                <a16:creationId xmlns:a16="http://schemas.microsoft.com/office/drawing/2014/main" xmlns="" id="{9EBB0476-5CF0-4F44-8D68-5D42D7AEE43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9" name="Title 1">
            <a:extLst>
              <a:ext uri="{FF2B5EF4-FFF2-40B4-BE49-F238E27FC236}">
                <a16:creationId xmlns:a16="http://schemas.microsoft.com/office/drawing/2014/main" xmlns="" id="{A9DA474E-6B91-4200-840F-0257B2358A75}"/>
              </a:ext>
              <a:ext uri="{C183D7F6-B498-43B3-948B-1728B52AA6E4}">
                <adec:decorative xmlns:adec="http://schemas.microsoft.com/office/drawing/2017/decorative" xmlns=""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51" name="Picture 50">
            <a:extLst>
              <a:ext uri="{FF2B5EF4-FFF2-40B4-BE49-F238E27FC236}">
                <a16:creationId xmlns:a16="http://schemas.microsoft.com/office/drawing/2014/main" xmlns="" id="{DF63C9AD-AE6E-4512-8171-91612E84CCF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3" name="Straight Connector 52">
            <a:extLst>
              <a:ext uri="{FF2B5EF4-FFF2-40B4-BE49-F238E27FC236}">
                <a16:creationId xmlns:a16="http://schemas.microsoft.com/office/drawing/2014/main" xmlns="" id="{FE1A49CE-B63D-457A-A180-1C883E1A63D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31" name="TextBox 2">
            <a:extLst>
              <a:ext uri="{FF2B5EF4-FFF2-40B4-BE49-F238E27FC236}">
                <a16:creationId xmlns:a16="http://schemas.microsoft.com/office/drawing/2014/main" xmlns="" id="{D9D4182F-B2AF-5A70-E8DA-E5B0510EA31D}"/>
              </a:ext>
            </a:extLst>
          </p:cNvPr>
          <p:cNvGraphicFramePr/>
          <p:nvPr>
            <p:extLst>
              <p:ext uri="{D42A27DB-BD31-4B8C-83A1-F6EECF244321}">
                <p14:modId xmlns:p14="http://schemas.microsoft.com/office/powerpoint/2010/main" val="427655320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464344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graphicEl>
                                              <a:dgm id="{9C01B38F-2C37-4A1F-A165-A82E3E3A1BE1}"/>
                                            </p:graphicEl>
                                          </p:spTgt>
                                        </p:tgtEl>
                                        <p:attrNameLst>
                                          <p:attrName>style.visibility</p:attrName>
                                        </p:attrNameLst>
                                      </p:cBhvr>
                                      <p:to>
                                        <p:strVal val="visible"/>
                                      </p:to>
                                    </p:set>
                                    <p:animEffect transition="in" filter="wipe(up)">
                                      <p:cBhvr>
                                        <p:cTn id="7" dur="500"/>
                                        <p:tgtEl>
                                          <p:spTgt spid="31">
                                            <p:graphicEl>
                                              <a:dgm id="{9C01B38F-2C37-4A1F-A165-A82E3E3A1BE1}"/>
                                            </p:graphic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1">
                                            <p:graphicEl>
                                              <a:dgm id="{F14BB081-B73D-42D9-96AE-51393400234E}"/>
                                            </p:graphicEl>
                                          </p:spTgt>
                                        </p:tgtEl>
                                        <p:attrNameLst>
                                          <p:attrName>style.visibility</p:attrName>
                                        </p:attrNameLst>
                                      </p:cBhvr>
                                      <p:to>
                                        <p:strVal val="visible"/>
                                      </p:to>
                                    </p:set>
                                    <p:animEffect transition="in" filter="wipe(up)">
                                      <p:cBhvr>
                                        <p:cTn id="10" dur="500"/>
                                        <p:tgtEl>
                                          <p:spTgt spid="31">
                                            <p:graphicEl>
                                              <a:dgm id="{F14BB081-B73D-42D9-96AE-51393400234E}"/>
                                            </p:graphic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1">
                                            <p:graphicEl>
                                              <a:dgm id="{5B7E2697-8EE8-4CA9-B5E8-A3763110F953}"/>
                                            </p:graphicEl>
                                          </p:spTgt>
                                        </p:tgtEl>
                                        <p:attrNameLst>
                                          <p:attrName>style.visibility</p:attrName>
                                        </p:attrNameLst>
                                      </p:cBhvr>
                                      <p:to>
                                        <p:strVal val="visible"/>
                                      </p:to>
                                    </p:set>
                                    <p:animEffect transition="in" filter="wipe(up)">
                                      <p:cBhvr>
                                        <p:cTn id="13" dur="500"/>
                                        <p:tgtEl>
                                          <p:spTgt spid="31">
                                            <p:graphicEl>
                                              <a:dgm id="{5B7E2697-8EE8-4CA9-B5E8-A3763110F953}"/>
                                            </p:graphic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1">
                                            <p:graphicEl>
                                              <a:dgm id="{2648E36B-BBA1-4E42-AD5A-F5F9BF72E5E5}"/>
                                            </p:graphicEl>
                                          </p:spTgt>
                                        </p:tgtEl>
                                        <p:attrNameLst>
                                          <p:attrName>style.visibility</p:attrName>
                                        </p:attrNameLst>
                                      </p:cBhvr>
                                      <p:to>
                                        <p:strVal val="visible"/>
                                      </p:to>
                                    </p:set>
                                    <p:animEffect transition="in" filter="wipe(up)">
                                      <p:cBhvr>
                                        <p:cTn id="16" dur="500"/>
                                        <p:tgtEl>
                                          <p:spTgt spid="31">
                                            <p:graphicEl>
                                              <a:dgm id="{2648E36B-BBA1-4E42-AD5A-F5F9BF72E5E5}"/>
                                            </p:graphic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31">
                                            <p:graphicEl>
                                              <a:dgm id="{DAA62283-FB7E-4695-90DD-1B207C4624C7}"/>
                                            </p:graphicEl>
                                          </p:spTgt>
                                        </p:tgtEl>
                                        <p:attrNameLst>
                                          <p:attrName>style.visibility</p:attrName>
                                        </p:attrNameLst>
                                      </p:cBhvr>
                                      <p:to>
                                        <p:strVal val="visible"/>
                                      </p:to>
                                    </p:set>
                                    <p:animEffect transition="in" filter="wipe(up)">
                                      <p:cBhvr>
                                        <p:cTn id="19" dur="500"/>
                                        <p:tgtEl>
                                          <p:spTgt spid="31">
                                            <p:graphicEl>
                                              <a:dgm id="{DAA62283-FB7E-4695-90DD-1B207C4624C7}"/>
                                            </p:graphic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1">
                                            <p:graphicEl>
                                              <a:dgm id="{48F2C4DC-1A43-465A-ACF5-6982AE575AE7}"/>
                                            </p:graphicEl>
                                          </p:spTgt>
                                        </p:tgtEl>
                                        <p:attrNameLst>
                                          <p:attrName>style.visibility</p:attrName>
                                        </p:attrNameLst>
                                      </p:cBhvr>
                                      <p:to>
                                        <p:strVal val="visible"/>
                                      </p:to>
                                    </p:set>
                                    <p:animEffect transition="in" filter="wipe(up)">
                                      <p:cBhvr>
                                        <p:cTn id="22" dur="500"/>
                                        <p:tgtEl>
                                          <p:spTgt spid="31">
                                            <p:graphicEl>
                                              <a:dgm id="{48F2C4DC-1A43-465A-ACF5-6982AE575AE7}"/>
                                            </p:graphic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31">
                                            <p:graphicEl>
                                              <a:dgm id="{E2D0C86E-8E0B-45C1-836F-01539C38470F}"/>
                                            </p:graphicEl>
                                          </p:spTgt>
                                        </p:tgtEl>
                                        <p:attrNameLst>
                                          <p:attrName>style.visibility</p:attrName>
                                        </p:attrNameLst>
                                      </p:cBhvr>
                                      <p:to>
                                        <p:strVal val="visible"/>
                                      </p:to>
                                    </p:set>
                                    <p:animEffect transition="in" filter="wipe(up)">
                                      <p:cBhvr>
                                        <p:cTn id="25" dur="500"/>
                                        <p:tgtEl>
                                          <p:spTgt spid="31">
                                            <p:graphicEl>
                                              <a:dgm id="{E2D0C86E-8E0B-45C1-836F-01539C38470F}"/>
                                            </p:graphic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1">
                                            <p:graphicEl>
                                              <a:dgm id="{8D4CBA2D-46F8-400F-B614-9CC96C606EBD}"/>
                                            </p:graphicEl>
                                          </p:spTgt>
                                        </p:tgtEl>
                                        <p:attrNameLst>
                                          <p:attrName>style.visibility</p:attrName>
                                        </p:attrNameLst>
                                      </p:cBhvr>
                                      <p:to>
                                        <p:strVal val="visible"/>
                                      </p:to>
                                    </p:set>
                                    <p:animEffect transition="in" filter="wipe(up)">
                                      <p:cBhvr>
                                        <p:cTn id="28" dur="500"/>
                                        <p:tgtEl>
                                          <p:spTgt spid="31">
                                            <p:graphicEl>
                                              <a:dgm id="{8D4CBA2D-46F8-400F-B614-9CC96C606EBD}"/>
                                            </p:graphic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1">
                                            <p:graphicEl>
                                              <a:dgm id="{F279D159-0E03-4CD0-89B0-D3DA89B10B2F}"/>
                                            </p:graphicEl>
                                          </p:spTgt>
                                        </p:tgtEl>
                                        <p:attrNameLst>
                                          <p:attrName>style.visibility</p:attrName>
                                        </p:attrNameLst>
                                      </p:cBhvr>
                                      <p:to>
                                        <p:strVal val="visible"/>
                                      </p:to>
                                    </p:set>
                                    <p:animEffect transition="in" filter="wipe(up)">
                                      <p:cBhvr>
                                        <p:cTn id="31" dur="500"/>
                                        <p:tgtEl>
                                          <p:spTgt spid="31">
                                            <p:graphicEl>
                                              <a:dgm id="{F279D159-0E03-4CD0-89B0-D3DA89B10B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1" grpId="0">
        <p:bldSub>
          <a:bldDgm/>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DD6E1-B5DA-862B-5C0B-E07947FA2E13}"/>
              </a:ext>
            </a:extLst>
          </p:cNvPr>
          <p:cNvSpPr>
            <a:spLocks noGrp="1"/>
          </p:cNvSpPr>
          <p:nvPr>
            <p:ph type="title"/>
          </p:nvPr>
        </p:nvSpPr>
        <p:spPr>
          <a:xfrm>
            <a:off x="1444671" y="798973"/>
            <a:ext cx="3273099" cy="1347068"/>
          </a:xfrm>
        </p:spPr>
        <p:txBody>
          <a:bodyPr/>
          <a:lstStyle/>
          <a:p>
            <a:r>
              <a:rPr lang="en-US" b="1" dirty="0"/>
              <a:t>OBJECTIVE</a:t>
            </a:r>
          </a:p>
        </p:txBody>
      </p:sp>
      <p:graphicFrame>
        <p:nvGraphicFramePr>
          <p:cNvPr id="6" name="Content Placeholder 2">
            <a:extLst>
              <a:ext uri="{FF2B5EF4-FFF2-40B4-BE49-F238E27FC236}">
                <a16:creationId xmlns:a16="http://schemas.microsoft.com/office/drawing/2014/main" xmlns="" id="{0D72D3F5-636F-8031-4ACD-D1A887FF344B}"/>
              </a:ext>
            </a:extLst>
          </p:cNvPr>
          <p:cNvGraphicFramePr>
            <a:graphicFrameLocks noGrp="1"/>
          </p:cNvGraphicFramePr>
          <p:nvPr>
            <p:ph idx="1"/>
            <p:extLst>
              <p:ext uri="{D42A27DB-BD31-4B8C-83A1-F6EECF244321}">
                <p14:modId xmlns:p14="http://schemas.microsoft.com/office/powerpoint/2010/main" val="3170092599"/>
              </p:ext>
            </p:extLst>
          </p:nvPr>
        </p:nvGraphicFramePr>
        <p:xfrm>
          <a:off x="5043714" y="503853"/>
          <a:ext cx="6012470" cy="52811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xmlns="" id="{2E7539AE-CC07-8F57-6E69-619E7E4F9D8A}"/>
              </a:ext>
            </a:extLst>
          </p:cNvPr>
          <p:cNvSpPr>
            <a:spLocks noGrp="1"/>
          </p:cNvSpPr>
          <p:nvPr>
            <p:ph type="body" sz="half" idx="2"/>
          </p:nvPr>
        </p:nvSpPr>
        <p:spPr>
          <a:xfrm>
            <a:off x="1442757" y="3998240"/>
            <a:ext cx="3275013" cy="741713"/>
          </a:xfrm>
        </p:spPr>
        <p:txBody>
          <a:bodyPr>
            <a:normAutofit/>
          </a:bodyPr>
          <a:lstStyle/>
          <a:p>
            <a:r>
              <a:rPr lang="en-US" sz="2400" b="1" dirty="0"/>
              <a:t>INTRODUCTION</a:t>
            </a:r>
          </a:p>
        </p:txBody>
      </p:sp>
    </p:spTree>
    <p:extLst>
      <p:ext uri="{BB962C8B-B14F-4D97-AF65-F5344CB8AC3E}">
        <p14:creationId xmlns:p14="http://schemas.microsoft.com/office/powerpoint/2010/main" val="21371009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childTnLst>
                                    <p:set>
                                      <p:cBhvr>
                                        <p:cTn id="24" dur="1" fill="hold">
                                          <p:stCondLst>
                                            <p:cond delay="0"/>
                                          </p:stCondLst>
                                        </p:cTn>
                                        <p:tgtEl>
                                          <p:spTgt spid="6">
                                            <p:graphicEl>
                                              <a:dgm id="{45951492-E09E-421E-AAE0-70E4DDF5EF0B}"/>
                                            </p:graphicEl>
                                          </p:spTgt>
                                        </p:tgtEl>
                                        <p:attrNameLst>
                                          <p:attrName>style.visibility</p:attrName>
                                        </p:attrNameLst>
                                      </p:cBhvr>
                                      <p:to>
                                        <p:strVal val="visible"/>
                                      </p:to>
                                    </p:set>
                                    <p:anim calcmode="lin" valueType="num">
                                      <p:cBhvr additive="base">
                                        <p:cTn id="25" dur="500" fill="hold"/>
                                        <p:tgtEl>
                                          <p:spTgt spid="6">
                                            <p:graphicEl>
                                              <a:dgm id="{45951492-E09E-421E-AAE0-70E4DDF5EF0B}"/>
                                            </p:graphic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graphicEl>
                                              <a:dgm id="{45951492-E09E-421E-AAE0-70E4DDF5EF0B}"/>
                                            </p:graphic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animEffect transition="in" filter="wipe(down)">
                                      <p:cBhvr>
                                        <p:cTn id="31" dur="580">
                                          <p:stCondLst>
                                            <p:cond delay="0"/>
                                          </p:stCondLst>
                                        </p:cTn>
                                        <p:tgtEl>
                                          <p:spTgt spid="4">
                                            <p:txEl>
                                              <p:pRg st="0" end="0"/>
                                            </p:txEl>
                                          </p:spTgt>
                                        </p:tgtEl>
                                      </p:cBhvr>
                                    </p:animEffect>
                                    <p:anim calcmode="lin" valueType="num">
                                      <p:cBhvr>
                                        <p:cTn id="3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xEl>
                                              <p:pRg st="0" end="0"/>
                                            </p:txEl>
                                          </p:spTgt>
                                        </p:tgtEl>
                                      </p:cBhvr>
                                      <p:to x="100000" y="60000"/>
                                    </p:animScale>
                                    <p:animScale>
                                      <p:cBhvr>
                                        <p:cTn id="38" dur="166" decel="50000">
                                          <p:stCondLst>
                                            <p:cond delay="676"/>
                                          </p:stCondLst>
                                        </p:cTn>
                                        <p:tgtEl>
                                          <p:spTgt spid="4">
                                            <p:txEl>
                                              <p:pRg st="0" end="0"/>
                                            </p:txEl>
                                          </p:spTgt>
                                        </p:tgtEl>
                                      </p:cBhvr>
                                      <p:to x="100000" y="100000"/>
                                    </p:animScale>
                                    <p:animScale>
                                      <p:cBhvr>
                                        <p:cTn id="39" dur="26">
                                          <p:stCondLst>
                                            <p:cond delay="1312"/>
                                          </p:stCondLst>
                                        </p:cTn>
                                        <p:tgtEl>
                                          <p:spTgt spid="4">
                                            <p:txEl>
                                              <p:pRg st="0" end="0"/>
                                            </p:txEl>
                                          </p:spTgt>
                                        </p:tgtEl>
                                      </p:cBhvr>
                                      <p:to x="100000" y="80000"/>
                                    </p:animScale>
                                    <p:animScale>
                                      <p:cBhvr>
                                        <p:cTn id="40" dur="166" decel="50000">
                                          <p:stCondLst>
                                            <p:cond delay="1338"/>
                                          </p:stCondLst>
                                        </p:cTn>
                                        <p:tgtEl>
                                          <p:spTgt spid="4">
                                            <p:txEl>
                                              <p:pRg st="0" end="0"/>
                                            </p:txEl>
                                          </p:spTgt>
                                        </p:tgtEl>
                                      </p:cBhvr>
                                      <p:to x="100000" y="100000"/>
                                    </p:animScale>
                                    <p:animScale>
                                      <p:cBhvr>
                                        <p:cTn id="41" dur="26">
                                          <p:stCondLst>
                                            <p:cond delay="1642"/>
                                          </p:stCondLst>
                                        </p:cTn>
                                        <p:tgtEl>
                                          <p:spTgt spid="4">
                                            <p:txEl>
                                              <p:pRg st="0" end="0"/>
                                            </p:txEl>
                                          </p:spTgt>
                                        </p:tgtEl>
                                      </p:cBhvr>
                                      <p:to x="100000" y="90000"/>
                                    </p:animScale>
                                    <p:animScale>
                                      <p:cBhvr>
                                        <p:cTn id="42" dur="166" decel="50000">
                                          <p:stCondLst>
                                            <p:cond delay="1668"/>
                                          </p:stCondLst>
                                        </p:cTn>
                                        <p:tgtEl>
                                          <p:spTgt spid="4">
                                            <p:txEl>
                                              <p:pRg st="0" end="0"/>
                                            </p:txEl>
                                          </p:spTgt>
                                        </p:tgtEl>
                                      </p:cBhvr>
                                      <p:to x="100000" y="100000"/>
                                    </p:animScale>
                                    <p:animScale>
                                      <p:cBhvr>
                                        <p:cTn id="43" dur="26">
                                          <p:stCondLst>
                                            <p:cond delay="1808"/>
                                          </p:stCondLst>
                                        </p:cTn>
                                        <p:tgtEl>
                                          <p:spTgt spid="4">
                                            <p:txEl>
                                              <p:pRg st="0" end="0"/>
                                            </p:txEl>
                                          </p:spTgt>
                                        </p:tgtEl>
                                      </p:cBhvr>
                                      <p:to x="100000" y="95000"/>
                                    </p:animScale>
                                    <p:animScale>
                                      <p:cBhvr>
                                        <p:cTn id="44" dur="166" decel="50000">
                                          <p:stCondLst>
                                            <p:cond delay="1834"/>
                                          </p:stCondLst>
                                        </p:cTn>
                                        <p:tgtEl>
                                          <p:spTgt spid="4">
                                            <p:txEl>
                                              <p:pRg st="0" end="0"/>
                                            </p:txEl>
                                          </p:spTgt>
                                        </p:tgtEl>
                                      </p:cBhvr>
                                      <p:to x="100000" y="100000"/>
                                    </p:animScale>
                                  </p:childTnLst>
                                </p:cTn>
                              </p:par>
                            </p:childTnLst>
                          </p:cTn>
                        </p:par>
                        <p:par>
                          <p:cTn id="45" fill="hold">
                            <p:stCondLst>
                              <p:cond delay="2000"/>
                            </p:stCondLst>
                            <p:childTnLst>
                              <p:par>
                                <p:cTn id="46" presetID="2" presetClass="entr" presetSubtype="3" fill="hold" grpId="0" nodeType="afterEffect">
                                  <p:stCondLst>
                                    <p:cond delay="0"/>
                                  </p:stCondLst>
                                  <p:childTnLst>
                                    <p:set>
                                      <p:cBhvr>
                                        <p:cTn id="47" dur="1" fill="hold">
                                          <p:stCondLst>
                                            <p:cond delay="0"/>
                                          </p:stCondLst>
                                        </p:cTn>
                                        <p:tgtEl>
                                          <p:spTgt spid="6">
                                            <p:graphicEl>
                                              <a:dgm id="{ECDDE197-5736-4F89-80CF-53DA20E01AF9}"/>
                                            </p:graphicEl>
                                          </p:spTgt>
                                        </p:tgtEl>
                                        <p:attrNameLst>
                                          <p:attrName>style.visibility</p:attrName>
                                        </p:attrNameLst>
                                      </p:cBhvr>
                                      <p:to>
                                        <p:strVal val="visible"/>
                                      </p:to>
                                    </p:set>
                                    <p:anim calcmode="lin" valueType="num">
                                      <p:cBhvr additive="base">
                                        <p:cTn id="48" dur="500" fill="hold"/>
                                        <p:tgtEl>
                                          <p:spTgt spid="6">
                                            <p:graphicEl>
                                              <a:dgm id="{ECDDE197-5736-4F89-80CF-53DA20E01AF9}"/>
                                            </p:graphic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6">
                                            <p:graphicEl>
                                              <a:dgm id="{ECDDE197-5736-4F89-80CF-53DA20E01AF9}"/>
                                            </p:graphic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uiExpand="1">
        <p:bldSub>
          <a:bldDgm/>
        </p:bldSub>
      </p:bldGraphic>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xmlns=""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xmlns=""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A56012FD-74A8-4C91-B318-435CF2B71927}"/>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xmlns="" id="{094DA1A8-B693-C788-616A-05B88B31DD05}"/>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b="1" dirty="0"/>
              <a:t>MATHMETICAL FORMULA</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xmlns="" id="{DBCD94C2-41F7-E261-AC48-C73AAA1A495D}"/>
                  </a:ext>
                </a:extLst>
              </p:cNvPr>
              <p:cNvSpPr>
                <a:spLocks noGrp="1"/>
              </p:cNvSpPr>
              <p:nvPr>
                <p:ph type="body" sz="half" idx="2"/>
              </p:nvPr>
            </p:nvSpPr>
            <p:spPr>
              <a:xfrm>
                <a:off x="1451579" y="2015734"/>
                <a:ext cx="6003015" cy="1049235"/>
              </a:xfrm>
            </p:spPr>
            <p:txBody>
              <a:bodyPr vert="horz" lIns="91440" tIns="45720" rIns="91440" bIns="45720" rtlCol="0" anchor="t">
                <a:normAutofit fontScale="85000" lnSpcReduction="20000"/>
              </a:bodyPr>
              <a:lstStyle/>
              <a:p>
                <a:pPr marL="57150" indent="-285750">
                  <a:buFont typeface="Wingdings" panose="05000000000000000000" pitchFamily="2" charset="2"/>
                  <a:buChar char="Ø"/>
                </a:pPr>
                <a14:m>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𝑻</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𝝅</m:t>
                    </m:r>
                    <m:rad>
                      <m:radPr>
                        <m:degHide m:val="on"/>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𝑳</m:t>
                            </m:r>
                          </m:num>
                          <m:den>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𝒈</m:t>
                            </m:r>
                          </m:den>
                        </m:f>
                      </m:e>
                    </m:rad>
                  </m:oMath>
                </a14:m>
                <a:r>
                  <a:rPr lang="en-US" sz="1800" b="1" dirty="0">
                    <a:effectLst/>
                    <a:latin typeface="Cambria Math" panose="02040503050406030204" pitchFamily="18" charset="0"/>
                    <a:ea typeface="Times New Roman" panose="02020603050405020304" pitchFamily="18" charset="0"/>
                    <a:cs typeface="Times New Roman" panose="02020603050405020304" pitchFamily="18" charset="0"/>
                  </a:rPr>
                  <a:t> </a:t>
                </a:r>
              </a:p>
              <a:p>
                <a:pPr marL="57150" indent="-285750">
                  <a:buFont typeface="Wingdings" panose="05000000000000000000" pitchFamily="2" charset="2"/>
                  <a:buChar char="Ø"/>
                </a:pPr>
                <a14:m>
                  <m:oMath xmlns:m="http://schemas.openxmlformats.org/officeDocument/2006/math">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𝒈</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t>𝟒</m:t>
                    </m:r>
                    <m:sSup>
                      <m:s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𝝅</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f>
                      <m:f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𝑳</m:t>
                        </m:r>
                      </m:num>
                      <m:den>
                        <m:sSup>
                          <m:s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𝑻</m:t>
                            </m:r>
                          </m:e>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p>
                      </m:den>
                    </m:f>
                  </m:oMath>
                </a14:m>
                <a:endParaRPr lang="en-US" b="1" dirty="0"/>
              </a:p>
            </p:txBody>
          </p:sp>
        </mc:Choice>
        <mc:Fallback xmlns="">
          <p:sp>
            <p:nvSpPr>
              <p:cNvPr id="4" name="Text Placeholder 3">
                <a:extLst>
                  <a:ext uri="{FF2B5EF4-FFF2-40B4-BE49-F238E27FC236}">
                    <a16:creationId xmlns:a16="http://schemas.microsoft.com/office/drawing/2014/main" id="{DBCD94C2-41F7-E261-AC48-C73AAA1A495D}"/>
                  </a:ext>
                </a:extLst>
              </p:cNvPr>
              <p:cNvSpPr>
                <a:spLocks noGrp="1" noRot="1" noChangeAspect="1" noMove="1" noResize="1" noEditPoints="1" noAdjustHandles="1" noChangeArrowheads="1" noChangeShapeType="1" noTextEdit="1"/>
              </p:cNvSpPr>
              <p:nvPr>
                <p:ph type="body" sz="half" idx="2"/>
              </p:nvPr>
            </p:nvSpPr>
            <p:spPr>
              <a:xfrm>
                <a:off x="1451579" y="2015734"/>
                <a:ext cx="6003015" cy="1049235"/>
              </a:xfrm>
              <a:blipFill>
                <a:blip r:embed="rId3"/>
                <a:stretch>
                  <a:fillRect l="-305"/>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xmlns="" id="{C0D013F3-C7D4-40E3-AE33-3E52BA2236A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949537" y="2012810"/>
            <a:ext cx="3108945" cy="3453535"/>
            <a:chOff x="7807230" y="2012810"/>
            <a:chExt cx="3251252" cy="3459865"/>
          </a:xfrm>
        </p:grpSpPr>
        <p:sp>
          <p:nvSpPr>
            <p:cNvPr id="20" name="Rectangle 19">
              <a:extLst>
                <a:ext uri="{FF2B5EF4-FFF2-40B4-BE49-F238E27FC236}">
                  <a16:creationId xmlns:a16="http://schemas.microsoft.com/office/drawing/2014/main" xmlns="" id="{EF747737-21BF-4249-AC9C-C13AC8C473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26391855-80FC-45EE-B963-16F048B548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Placeholder 5" descr="A close-up of a measuring tool&#10;&#10;Description automatically generated with low confidence">
            <a:extLst>
              <a:ext uri="{FF2B5EF4-FFF2-40B4-BE49-F238E27FC236}">
                <a16:creationId xmlns:a16="http://schemas.microsoft.com/office/drawing/2014/main" xmlns="" id="{2B80D091-3965-F598-8CD8-906220A7AEEE}"/>
              </a:ext>
            </a:extLst>
          </p:cNvPr>
          <p:cNvPicPr>
            <a:picLocks noGrp="1" noChangeAspect="1"/>
          </p:cNvPicPr>
          <p:nvPr>
            <p:ph type="pic" idx="1"/>
          </p:nvPr>
        </p:nvPicPr>
        <p:blipFill>
          <a:blip r:embed="rId4">
            <a:extLst>
              <a:ext uri="{28A0092B-C50C-407E-A947-70E740481C1C}">
                <a14:useLocalDpi xmlns:a14="http://schemas.microsoft.com/office/drawing/2010/main" val="0"/>
              </a:ext>
            </a:extLst>
          </a:blip>
          <a:srcRect t="9357" b="9357"/>
          <a:stretch>
            <a:fillRect/>
          </a:stretch>
        </p:blipFill>
        <p:spPr>
          <a:xfrm>
            <a:off x="8382571" y="2174242"/>
            <a:ext cx="2254741" cy="312435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187BC933-3F77-E6EA-D1B3-A19F7D266BBD}"/>
                  </a:ext>
                </a:extLst>
              </p:cNvPr>
              <p:cNvSpPr txBox="1"/>
              <p:nvPr/>
            </p:nvSpPr>
            <p:spPr>
              <a:xfrm>
                <a:off x="1451578" y="3153328"/>
                <a:ext cx="6003015" cy="3006785"/>
              </a:xfrm>
              <a:prstGeom prst="rect">
                <a:avLst/>
              </a:prstGeom>
              <a:noFill/>
            </p:spPr>
            <p:txBody>
              <a:bodyPr wrap="square" rtlCol="0">
                <a:spAutoFit/>
              </a:bodyPr>
              <a:lstStyle/>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𝜏</m:t>
                      </m:r>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𝑚𝑔𝑙</m:t>
                      </m:r>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𝑆𝑖𝑛</m:t>
                      </m:r>
                      <m:r>
                        <a:rPr lang="en-US" sz="1200" i="1" smtClean="0">
                          <a:effectLst/>
                          <a:latin typeface="Cambria Math" panose="02040503050406030204" pitchFamily="18" charset="0"/>
                          <a:ea typeface="Times New Roman" panose="02020603050405020304" pitchFamily="18" charset="0"/>
                          <a:cs typeface="Times New Roman" panose="02020603050405020304" pitchFamily="18" charset="0"/>
                        </a:rPr>
                        <m:t>𝜃</m:t>
                      </m:r>
                    </m:oMath>
                  </m:oMathPara>
                </a14:m>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For small amplitude of vibrations, </a:t>
                </a:r>
                <a14:m>
                  <m:oMath xmlns:m="http://schemas.openxmlformats.org/officeDocument/2006/math">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𝑠𝑖𝑛</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𝜃</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𝜃</m:t>
                    </m:r>
                  </m:oMath>
                </a14:m>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so that</a:t>
                </a:r>
              </a:p>
              <a:p>
                <a:pPr algn="just">
                  <a:lnSpc>
                    <a:spcPct val="115000"/>
                  </a:lnSpc>
                </a:pPr>
                <a14:m>
                  <m:oMathPara xmlns:m="http://schemas.openxmlformats.org/officeDocument/2006/math">
                    <m:oMathParaPr>
                      <m:jc m:val="centerGroup"/>
                    </m:oMathParaPr>
                    <m:oMath xmlns:m="http://schemas.openxmlformats.org/officeDocument/2006/math">
                      <m:r>
                        <a:rPr lang="en-US" sz="1100" i="1" smtClean="0">
                          <a:effectLst/>
                          <a:latin typeface="Cambria Math" panose="02040503050406030204" pitchFamily="18" charset="0"/>
                          <a:ea typeface="Calibri" panose="020F0502020204030204" pitchFamily="34" charset="0"/>
                          <a:cs typeface="Times New Roman" panose="02020603050405020304" pitchFamily="18" charset="0"/>
                        </a:rPr>
                        <m:t>𝜏</m:t>
                      </m:r>
                      <m:r>
                        <a:rPr lang="en-US" sz="11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100" i="1" smtClean="0">
                          <a:effectLst/>
                          <a:latin typeface="Cambria Math" panose="02040503050406030204" pitchFamily="18" charset="0"/>
                          <a:ea typeface="Calibri" panose="020F0502020204030204" pitchFamily="34" charset="0"/>
                          <a:cs typeface="Times New Roman" panose="02020603050405020304" pitchFamily="18" charset="0"/>
                        </a:rPr>
                        <m:t>𝑚𝑔𝑙</m:t>
                      </m:r>
                      <m:r>
                        <a:rPr lang="en-US" sz="1100" i="1" smtClean="0">
                          <a:effectLst/>
                          <a:latin typeface="Cambria Math" panose="02040503050406030204" pitchFamily="18" charset="0"/>
                          <a:ea typeface="Calibri" panose="020F0502020204030204" pitchFamily="34" charset="0"/>
                          <a:cs typeface="Times New Roman" panose="02020603050405020304" pitchFamily="18" charset="0"/>
                        </a:rPr>
                        <m:t>𝜃</m:t>
                      </m:r>
                      <m:r>
                        <a:rPr lang="en-US" sz="1100" i="1" smtClean="0">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n-US" sz="9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𝜏</m:t>
                      </m:r>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𝐼</m:t>
                      </m:r>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1100" i="1" smtClean="0">
                          <a:effectLst/>
                          <a:latin typeface="Cambria Math" panose="02040503050406030204" pitchFamily="18" charset="0"/>
                          <a:ea typeface="Times New Roman" panose="02020603050405020304" pitchFamily="18" charset="0"/>
                          <a:cs typeface="Times New Roman" panose="02020603050405020304" pitchFamily="18" charset="0"/>
                        </a:rPr>
                        <m:t>………………..(2)</m:t>
                      </m:r>
                    </m:oMath>
                  </m:oMathPara>
                </a14:m>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200" dirty="0">
                    <a:effectLst/>
                    <a:latin typeface="Cambria Math" panose="02040503050406030204" pitchFamily="18" charset="0"/>
                    <a:ea typeface="Times New Roman" panose="02020603050405020304" pitchFamily="18" charset="0"/>
                    <a:cs typeface="Times New Roman" panose="02020603050405020304" pitchFamily="18" charset="0"/>
                  </a:rPr>
                  <a:t>So, from equation (1) and (2),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1200" i="1">
                        <a:effectLst/>
                        <a:latin typeface="Cambria Math" panose="02040503050406030204" pitchFamily="18" charset="0"/>
                        <a:ea typeface="Calibri" panose="020F0502020204030204" pitchFamily="34" charset="0"/>
                        <a:cs typeface="Times New Roman" panose="02020603050405020304" pitchFamily="18" charset="0"/>
                      </a:rPr>
                      <m:t>𝐼</m:t>
                    </m:r>
                    <m:r>
                      <a:rPr lang="en-US" sz="1200" i="1">
                        <a:effectLst/>
                        <a:latin typeface="Cambria Math" panose="02040503050406030204" pitchFamily="18" charset="0"/>
                        <a:ea typeface="Calibri" panose="020F0502020204030204" pitchFamily="34" charset="0"/>
                        <a:cs typeface="Times New Roman" panose="02020603050405020304" pitchFamily="18" charset="0"/>
                      </a:rPr>
                      <m:t>𝛼</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𝑚𝑔𝑙</m:t>
                    </m:r>
                    <m:r>
                      <a:rPr lang="en-US" sz="1200" i="1">
                        <a:effectLst/>
                        <a:latin typeface="Cambria Math" panose="02040503050406030204" pitchFamily="18" charset="0"/>
                        <a:ea typeface="Calibri" panose="020F0502020204030204" pitchFamily="34" charset="0"/>
                        <a:cs typeface="Times New Roman" panose="02020603050405020304" pitchFamily="18" charset="0"/>
                      </a:rPr>
                      <m:t>𝜃</m:t>
                    </m:r>
                    <m:r>
                      <a:rPr lang="en-US" sz="1200" i="1">
                        <a:effectLst/>
                        <a:latin typeface="Cambria Math" panose="02040503050406030204" pitchFamily="18" charset="0"/>
                        <a:ea typeface="Calibri" panose="020F0502020204030204" pitchFamily="34" charset="0"/>
                        <a:cs typeface="Times New Roman" panose="02020603050405020304" pitchFamily="18" charset="0"/>
                      </a:rPr>
                      <m:t>……………(3)</m:t>
                    </m:r>
                  </m:oMath>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50" i="1" smtClean="0">
                          <a:effectLst/>
                          <a:latin typeface="Cambria Math" panose="02040503050406030204" pitchFamily="18" charset="0"/>
                          <a:ea typeface="Calibri" panose="020F0502020204030204" pitchFamily="34" charset="0"/>
                          <a:cs typeface="Times New Roman" panose="02020603050405020304" pitchFamily="18" charset="0"/>
                        </a:rPr>
                        <m:t>𝐼</m:t>
                      </m:r>
                      <m:r>
                        <a:rPr lang="en-US" sz="105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050" i="1">
                              <a:effectLst/>
                              <a:latin typeface="Cambria Math" panose="02040503050406030204" pitchFamily="18" charset="0"/>
                              <a:ea typeface="Calibri" panose="020F0502020204030204" pitchFamily="34" charset="0"/>
                              <a:cs typeface="Times New Roman" panose="02020603050405020304" pitchFamily="18" charset="0"/>
                            </a:rPr>
                            <m:t>𝐾</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𝑙</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050" dirty="0">
                    <a:effectLst/>
                    <a:latin typeface="Cambria Math" panose="02040503050406030204" pitchFamily="18" charset="0"/>
                    <a:ea typeface="Times New Roman" panose="02020603050405020304" pitchFamily="18" charset="0"/>
                    <a:cs typeface="Times New Roman" panose="02020603050405020304" pitchFamily="18" charset="0"/>
                  </a:rPr>
                  <a:t>Substituting the value of I in equation (3), we get</a:t>
                </a:r>
                <a:endParaRPr lang="en-US" sz="1050" dirty="0">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50" i="1">
                          <a:effectLst/>
                          <a:latin typeface="Cambria Math" panose="02040503050406030204" pitchFamily="18" charset="0"/>
                          <a:ea typeface="Calibri" panose="020F0502020204030204" pitchFamily="34" charset="0"/>
                          <a:cs typeface="Times New Roman" panose="02020603050405020304" pitchFamily="18" charset="0"/>
                        </a:rPr>
                        <m:t>𝑚</m:t>
                      </m:r>
                      <m:d>
                        <m:d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𝐾</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𝑙</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en-US" sz="1050" i="1">
                          <a:effectLst/>
                          <a:latin typeface="Cambria Math" panose="02040503050406030204" pitchFamily="18" charset="0"/>
                          <a:ea typeface="Calibri" panose="020F0502020204030204" pitchFamily="34" charset="0"/>
                          <a:cs typeface="Times New Roman" panose="02020603050405020304" pitchFamily="18" charset="0"/>
                        </a:rPr>
                        <m:t>𝛼</m:t>
                      </m:r>
                      <m:r>
                        <a:rPr lang="en-US" sz="1050" i="1">
                          <a:effectLst/>
                          <a:latin typeface="Cambria Math" panose="02040503050406030204" pitchFamily="18" charset="0"/>
                          <a:ea typeface="Calibri" panose="020F0502020204030204" pitchFamily="34" charset="0"/>
                          <a:cs typeface="Times New Roman" panose="02020603050405020304" pitchFamily="18" charset="0"/>
                        </a:rPr>
                        <m:t>=</m:t>
                      </m:r>
                      <m:r>
                        <a:rPr lang="en-US" sz="1050" i="1">
                          <a:effectLst/>
                          <a:latin typeface="Cambria Math" panose="02040503050406030204" pitchFamily="18" charset="0"/>
                          <a:ea typeface="Calibri" panose="020F0502020204030204" pitchFamily="34" charset="0"/>
                          <a:cs typeface="Times New Roman" panose="02020603050405020304" pitchFamily="18" charset="0"/>
                        </a:rPr>
                        <m:t>𝑚𝑔𝑙</m:t>
                      </m:r>
                      <m:r>
                        <a:rPr lang="en-US" sz="1050" i="1">
                          <a:effectLst/>
                          <a:latin typeface="Cambria Math" panose="02040503050406030204" pitchFamily="18" charset="0"/>
                          <a:ea typeface="Calibri" panose="020F0502020204030204" pitchFamily="34" charset="0"/>
                          <a:cs typeface="Times New Roman" panose="02020603050405020304" pitchFamily="18" charset="0"/>
                        </a:rPr>
                        <m:t>𝜃</m:t>
                      </m:r>
                      <m:r>
                        <a:rPr lang="en-US" sz="1050" b="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𝛼</m:t>
                      </m:r>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05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50" i="1">
                              <a:effectLst/>
                              <a:latin typeface="Cambria Math" panose="02040503050406030204" pitchFamily="18" charset="0"/>
                              <a:ea typeface="Calibri" panose="020F0502020204030204" pitchFamily="34" charset="0"/>
                              <a:cs typeface="Times New Roman" panose="02020603050405020304" pitchFamily="18" charset="0"/>
                            </a:rPr>
                            <m:t>𝑔𝑙</m:t>
                          </m:r>
                          <m:r>
                            <a:rPr lang="en-US" sz="1050" i="1">
                              <a:effectLst/>
                              <a:latin typeface="Cambria Math" panose="02040503050406030204" pitchFamily="18" charset="0"/>
                              <a:ea typeface="Calibri" panose="020F0502020204030204" pitchFamily="34" charset="0"/>
                              <a:cs typeface="Times New Roman" panose="02020603050405020304" pitchFamily="18" charset="0"/>
                            </a:rPr>
                            <m:t>𝜃</m:t>
                          </m:r>
                        </m:num>
                        <m:den>
                          <m:r>
                            <a:rPr lang="en-US"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𝐾</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𝑙</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den>
                      </m:f>
                    </m:oMath>
                  </m:oMathPara>
                </a14:m>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1050" i="1" smtClean="0">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050" i="1" smtClean="0">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050" i="1" smtClean="0">
                          <a:effectLst/>
                          <a:latin typeface="Cambria Math" panose="02040503050406030204" pitchFamily="18" charset="0"/>
                          <a:ea typeface="Times New Roman" panose="02020603050405020304" pitchFamily="18" charset="0"/>
                          <a:cs typeface="Times New Roman" panose="02020603050405020304" pitchFamily="18" charset="0"/>
                        </a:rPr>
                        <m:t>𝜋</m:t>
                      </m:r>
                      <m:rad>
                        <m:radPr>
                          <m:degHide m:val="on"/>
                          <m:ctrlPr>
                            <a:rPr lang="en-US" sz="105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050" i="1">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𝐾</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r>
                                <a:rPr lang="en-US" sz="105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05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050" i="1">
                                      <a:effectLst/>
                                      <a:latin typeface="Cambria Math" panose="02040503050406030204" pitchFamily="18" charset="0"/>
                                      <a:ea typeface="Calibri" panose="020F0502020204030204" pitchFamily="34" charset="0"/>
                                      <a:cs typeface="Times New Roman" panose="02020603050405020304" pitchFamily="18" charset="0"/>
                                    </a:rPr>
                                    <m:t>𝑙</m:t>
                                  </m:r>
                                </m:e>
                                <m:sup>
                                  <m:r>
                                    <a:rPr lang="en-US" sz="1050" i="1">
                                      <a:effectLst/>
                                      <a:latin typeface="Cambria Math" panose="02040503050406030204" pitchFamily="18" charset="0"/>
                                      <a:ea typeface="Calibri" panose="020F0502020204030204" pitchFamily="34" charset="0"/>
                                      <a:cs typeface="Times New Roman" panose="02020603050405020304" pitchFamily="18" charset="0"/>
                                    </a:rPr>
                                    <m:t>2</m:t>
                                  </m:r>
                                </m:sup>
                              </m:sSup>
                            </m:num>
                            <m:den>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𝑔𝑙</m:t>
                              </m:r>
                            </m:den>
                          </m:f>
                        </m:e>
                      </m:rad>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……………………….(4)</m:t>
                      </m:r>
                    </m:oMath>
                  </m:oMathPara>
                </a14:m>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0"/>
                  </a:spcAft>
                </a:pPr>
                <a:r>
                  <a:rPr lang="en-US" sz="1050" dirty="0">
                    <a:effectLst/>
                    <a:latin typeface="Cambria Math" panose="02040503050406030204" pitchFamily="18" charset="0"/>
                    <a:ea typeface="Times New Roman" panose="02020603050405020304" pitchFamily="18" charset="0"/>
                    <a:cs typeface="Times New Roman" panose="02020603050405020304" pitchFamily="18" charset="0"/>
                  </a:rPr>
                  <a:t> </a:t>
                </a:r>
                <a:r>
                  <a:rPr lang="en-US" sz="1050" dirty="0">
                    <a:effectLst/>
                    <a:latin typeface="Times New Roman" panose="02020603050405020304" pitchFamily="18" charset="0"/>
                    <a:ea typeface="Times New Roman" panose="02020603050405020304" pitchFamily="18" charset="0"/>
                    <a:cs typeface="Times New Roman" panose="02020603050405020304" pitchFamily="18" charset="0"/>
                  </a:rPr>
                  <a:t>Since the periodic time of a simple pendulum is given by,</a:t>
                </a:r>
                <a14:m>
                  <m:oMath xmlns:m="http://schemas.openxmlformats.org/officeDocument/2006/math">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𝜋</m:t>
                    </m:r>
                    <m:rad>
                      <m:radPr>
                        <m:degHide m:val="on"/>
                        <m:ctrlPr>
                          <a:rPr lang="en-US" sz="1050"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sz="105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𝐿</m:t>
                            </m:r>
                          </m:num>
                          <m:den>
                            <m:r>
                              <a:rPr lang="en-US" sz="1050" i="1">
                                <a:effectLst/>
                                <a:latin typeface="Cambria Math" panose="02040503050406030204" pitchFamily="18" charset="0"/>
                                <a:ea typeface="Times New Roman" panose="02020603050405020304" pitchFamily="18" charset="0"/>
                                <a:cs typeface="Times New Roman" panose="02020603050405020304" pitchFamily="18" charset="0"/>
                              </a:rPr>
                              <m:t>𝑔</m:t>
                            </m:r>
                          </m:den>
                        </m:f>
                      </m:e>
                    </m:rad>
                  </m:oMath>
                </a14:m>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187BC933-3F77-E6EA-D1B3-A19F7D266BBD}"/>
                  </a:ext>
                </a:extLst>
              </p:cNvPr>
              <p:cNvSpPr txBox="1">
                <a:spLocks noRot="1" noChangeAspect="1" noMove="1" noResize="1" noEditPoints="1" noAdjustHandles="1" noChangeArrowheads="1" noChangeShapeType="1" noTextEdit="1"/>
              </p:cNvSpPr>
              <p:nvPr/>
            </p:nvSpPr>
            <p:spPr>
              <a:xfrm>
                <a:off x="1451578" y="3153328"/>
                <a:ext cx="6003015" cy="300678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54261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up)">
                                      <p:cBhvr>
                                        <p:cTn id="24" dur="500"/>
                                        <p:tgtEl>
                                          <p:spTgt spid="7">
                                            <p:txEl>
                                              <p:pRg st="0" end="0"/>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up)">
                                      <p:cBhvr>
                                        <p:cTn id="27" dur="500"/>
                                        <p:tgtEl>
                                          <p:spTgt spid="7">
                                            <p:txEl>
                                              <p:pRg st="1" end="1"/>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
                                            <p:txEl>
                                              <p:pRg st="2" end="2"/>
                                            </p:txEl>
                                          </p:spTgt>
                                        </p:tgtEl>
                                        <p:attrNameLst>
                                          <p:attrName>style.visibility</p:attrName>
                                        </p:attrNameLst>
                                      </p:cBhvr>
                                      <p:to>
                                        <p:strVal val="visible"/>
                                      </p:to>
                                    </p:set>
                                    <p:animEffect transition="in" filter="wipe(up)">
                                      <p:cBhvr>
                                        <p:cTn id="30" dur="500"/>
                                        <p:tgtEl>
                                          <p:spTgt spid="7">
                                            <p:txEl>
                                              <p:pRg st="2" end="2"/>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wipe(up)">
                                      <p:cBhvr>
                                        <p:cTn id="33" dur="500"/>
                                        <p:tgtEl>
                                          <p:spTgt spid="7">
                                            <p:txEl>
                                              <p:pRg st="3" end="3"/>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wipe(up)">
                                      <p:cBhvr>
                                        <p:cTn id="36" dur="500"/>
                                        <p:tgtEl>
                                          <p:spTgt spid="7">
                                            <p:txEl>
                                              <p:pRg st="4" end="4"/>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wipe(up)">
                                      <p:cBhvr>
                                        <p:cTn id="39" dur="500"/>
                                        <p:tgtEl>
                                          <p:spTgt spid="7">
                                            <p:txEl>
                                              <p:pRg st="5" end="5"/>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wipe(up)">
                                      <p:cBhvr>
                                        <p:cTn id="42" dur="500"/>
                                        <p:tgtEl>
                                          <p:spTgt spid="7">
                                            <p:txEl>
                                              <p:pRg st="6" end="6"/>
                                            </p:txEl>
                                          </p:spTgt>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Effect transition="in" filter="wipe(up)">
                                      <p:cBhvr>
                                        <p:cTn id="45" dur="500"/>
                                        <p:tgtEl>
                                          <p:spTgt spid="7">
                                            <p:txEl>
                                              <p:pRg st="7" end="7"/>
                                            </p:txEl>
                                          </p:spTgt>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animEffect transition="in" filter="wipe(up)">
                                      <p:cBhvr>
                                        <p:cTn id="48" dur="500"/>
                                        <p:tgtEl>
                                          <p:spTgt spid="7">
                                            <p:txEl>
                                              <p:pRg st="8" end="8"/>
                                            </p:txEl>
                                          </p:spTgt>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animEffect transition="in" filter="wipe(up)">
                                      <p:cBhvr>
                                        <p:cTn id="51" dur="500"/>
                                        <p:tgtEl>
                                          <p:spTgt spid="7">
                                            <p:txEl>
                                              <p:pRg st="9" end="9"/>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7">
                                            <p:txEl>
                                              <p:pRg st="10" end="10"/>
                                            </p:txEl>
                                          </p:spTgt>
                                        </p:tgtEl>
                                        <p:attrNameLst>
                                          <p:attrName>style.visibility</p:attrName>
                                        </p:attrNameLst>
                                      </p:cBhvr>
                                      <p:to>
                                        <p:strVal val="visible"/>
                                      </p:to>
                                    </p:set>
                                    <p:animEffect transition="in" filter="wipe(up)">
                                      <p:cBhvr>
                                        <p:cTn id="54"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F63C748C-967B-4A7B-A90F-3EDD0F485A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C0143637-4934-44E4-B909-BAF1E7B27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82FF295-5429-CF5D-1EBB-865734B347B1}"/>
              </a:ext>
            </a:extLst>
          </p:cNvPr>
          <p:cNvSpPr>
            <a:spLocks noGrp="1"/>
          </p:cNvSpPr>
          <p:nvPr>
            <p:ph type="title"/>
          </p:nvPr>
        </p:nvSpPr>
        <p:spPr>
          <a:xfrm>
            <a:off x="152400" y="1240076"/>
            <a:ext cx="3752849" cy="4584527"/>
          </a:xfrm>
        </p:spPr>
        <p:txBody>
          <a:bodyPr>
            <a:normAutofit/>
          </a:bodyPr>
          <a:lstStyle/>
          <a:p>
            <a:r>
              <a:rPr lang="en-US" dirty="0">
                <a:solidFill>
                  <a:srgbClr val="FFFFFF"/>
                </a:solidFill>
              </a:rPr>
              <a:t>Steps of experimentation</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xmlns="" id="{A736AB62-0736-B730-6F32-A5E3DABDF597}"/>
              </a:ext>
            </a:extLst>
          </p:cNvPr>
          <p:cNvSpPr>
            <a:spLocks noGrp="1"/>
          </p:cNvSpPr>
          <p:nvPr>
            <p:ph idx="1"/>
          </p:nvPr>
        </p:nvSpPr>
        <p:spPr>
          <a:xfrm>
            <a:off x="4705594" y="1240077"/>
            <a:ext cx="7029206" cy="4979748"/>
          </a:xfrm>
        </p:spPr>
        <p:txBody>
          <a:bodyPr anchor="t">
            <a:normAutofit fontScale="92500" lnSpcReduction="10000"/>
          </a:bodyPr>
          <a:lstStyle/>
          <a:p>
            <a:pPr marL="57150" marR="0" indent="-285750">
              <a:lnSpc>
                <a:spcPct val="110000"/>
              </a:lnSpc>
              <a:spcBef>
                <a:spcPts val="0"/>
              </a:spcBef>
              <a:spcAft>
                <a:spcPts val="800"/>
              </a:spcAft>
              <a:buFont typeface="Wingdings" panose="05000000000000000000" pitchFamily="2" charset="2"/>
              <a:buChar char="q"/>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Suspend the bar using the knife edge of the hook through a hole nearest to one end of the bar.</a:t>
            </a: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ii) Allow the bar to oscillate in a vertical plane with small amplitude (within 40 of arc).</a:t>
            </a: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iii) Note the time for 20 oscillations by a precision stopwatch by observing the transits of the vertical line on the bar through the telescope. Make this observation three times and find the mean time t for 20 oscillations. Determine the time period T.</a:t>
            </a: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iv) Measure the distance d of the axis of the suspension, i.e. the hole from one of the edges of the bar by a meter scale.</a:t>
            </a: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v) Repeat operation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(iv) for the other holes till C.G of the bar is approached where the time period becomes very large.</a:t>
            </a: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vi) Invert the bar and repeat operations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(v) for each hole starting from the extreme top. </a:t>
            </a:r>
          </a:p>
          <a:p>
            <a:pPr marL="57150" marR="0" indent="-285750">
              <a:lnSpc>
                <a:spcPct val="110000"/>
              </a:lnSpc>
              <a:spcBef>
                <a:spcPts val="0"/>
              </a:spcBef>
              <a:spcAft>
                <a:spcPts val="8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vii) Draw a graph with the distance d of the holes as abscissa and the time period T as ordinate.</a:t>
            </a:r>
          </a:p>
          <a:p>
            <a:pPr>
              <a:lnSpc>
                <a:spcPct val="110000"/>
              </a:lnSpc>
              <a:buFont typeface="Wingdings" panose="05000000000000000000" pitchFamily="2" charset="2"/>
              <a:buChar char="q"/>
            </a:pPr>
            <a:endParaRPr lang="en-US" sz="1800" dirty="0"/>
          </a:p>
        </p:txBody>
      </p:sp>
    </p:spTree>
    <p:extLst>
      <p:ext uri="{BB962C8B-B14F-4D97-AF65-F5344CB8AC3E}">
        <p14:creationId xmlns:p14="http://schemas.microsoft.com/office/powerpoint/2010/main" val="130006163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CDE88-FB9C-30C1-888D-D50AB546099F}"/>
              </a:ext>
            </a:extLst>
          </p:cNvPr>
          <p:cNvSpPr>
            <a:spLocks noGrp="1"/>
          </p:cNvSpPr>
          <p:nvPr>
            <p:ph type="title"/>
          </p:nvPr>
        </p:nvSpPr>
        <p:spPr>
          <a:xfrm>
            <a:off x="1294362" y="438539"/>
            <a:ext cx="9603275" cy="1049235"/>
          </a:xfrm>
        </p:spPr>
        <p:txBody>
          <a:bodyPr/>
          <a:lstStyle/>
          <a:p>
            <a:r>
              <a:rPr lang="en-US" b="1" dirty="0"/>
              <a:t>Collected data</a:t>
            </a:r>
            <a:br>
              <a:rPr lang="en-US" b="1" dirty="0"/>
            </a:br>
            <a:r>
              <a:rPr lang="en-US" b="1" dirty="0"/>
              <a:t>table 01</a:t>
            </a:r>
          </a:p>
        </p:txBody>
      </p:sp>
      <p:graphicFrame>
        <p:nvGraphicFramePr>
          <p:cNvPr id="4" name="Content Placeholder 3">
            <a:extLst>
              <a:ext uri="{FF2B5EF4-FFF2-40B4-BE49-F238E27FC236}">
                <a16:creationId xmlns:a16="http://schemas.microsoft.com/office/drawing/2014/main" xmlns="" id="{28E5F2E5-3BE1-54B3-2B42-F90DE314B1B8}"/>
              </a:ext>
            </a:extLst>
          </p:cNvPr>
          <p:cNvGraphicFramePr>
            <a:graphicFrameLocks noGrp="1"/>
          </p:cNvGraphicFramePr>
          <p:nvPr>
            <p:ph idx="1"/>
            <p:extLst>
              <p:ext uri="{D42A27DB-BD31-4B8C-83A1-F6EECF244321}">
                <p14:modId xmlns:p14="http://schemas.microsoft.com/office/powerpoint/2010/main" val="3788822677"/>
              </p:ext>
            </p:extLst>
          </p:nvPr>
        </p:nvGraphicFramePr>
        <p:xfrm>
          <a:off x="213360" y="2006248"/>
          <a:ext cx="11704319" cy="4251114"/>
        </p:xfrm>
        <a:graphic>
          <a:graphicData uri="http://schemas.openxmlformats.org/drawingml/2006/table">
            <a:tbl>
              <a:tblPr firstRow="1" firstCol="1" lastRow="1" lastCol="1" bandRow="1" bandCol="1">
                <a:tableStyleId>{5C22544A-7EE6-4342-B048-85BDC9FD1C3A}</a:tableStyleId>
              </a:tblPr>
              <a:tblGrid>
                <a:gridCol w="2281351">
                  <a:extLst>
                    <a:ext uri="{9D8B030D-6E8A-4147-A177-3AD203B41FA5}">
                      <a16:colId xmlns:a16="http://schemas.microsoft.com/office/drawing/2014/main" xmlns="" val="1570842764"/>
                    </a:ext>
                  </a:extLst>
                </a:gridCol>
                <a:gridCol w="2380539">
                  <a:extLst>
                    <a:ext uri="{9D8B030D-6E8A-4147-A177-3AD203B41FA5}">
                      <a16:colId xmlns:a16="http://schemas.microsoft.com/office/drawing/2014/main" xmlns="" val="2277653598"/>
                    </a:ext>
                  </a:extLst>
                </a:gridCol>
                <a:gridCol w="2281351">
                  <a:extLst>
                    <a:ext uri="{9D8B030D-6E8A-4147-A177-3AD203B41FA5}">
                      <a16:colId xmlns:a16="http://schemas.microsoft.com/office/drawing/2014/main" xmlns="" val="4145712341"/>
                    </a:ext>
                  </a:extLst>
                </a:gridCol>
                <a:gridCol w="2281351">
                  <a:extLst>
                    <a:ext uri="{9D8B030D-6E8A-4147-A177-3AD203B41FA5}">
                      <a16:colId xmlns:a16="http://schemas.microsoft.com/office/drawing/2014/main" xmlns="" val="1189364980"/>
                    </a:ext>
                  </a:extLst>
                </a:gridCol>
                <a:gridCol w="2479727">
                  <a:extLst>
                    <a:ext uri="{9D8B030D-6E8A-4147-A177-3AD203B41FA5}">
                      <a16:colId xmlns:a16="http://schemas.microsoft.com/office/drawing/2014/main" xmlns="" val="1497074517"/>
                    </a:ext>
                  </a:extLst>
                </a:gridCol>
              </a:tblGrid>
              <a:tr h="393465">
                <a:tc>
                  <a:txBody>
                    <a:bodyPr/>
                    <a:lstStyle/>
                    <a:p>
                      <a:pPr marL="0" marR="0" algn="ctr">
                        <a:lnSpc>
                          <a:spcPct val="115000"/>
                        </a:lnSpc>
                        <a:spcBef>
                          <a:spcPts val="0"/>
                        </a:spcBef>
                        <a:spcAft>
                          <a:spcPts val="0"/>
                        </a:spcAft>
                      </a:pPr>
                      <a:r>
                        <a:rPr lang="en-US" sz="1050" dirty="0">
                          <a:effectLst/>
                        </a:rPr>
                        <a:t>Hole no.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Distance</a:t>
                      </a:r>
                      <a:endParaRPr lang="en-US" sz="1000" dirty="0">
                        <a:effectLst/>
                      </a:endParaRPr>
                    </a:p>
                    <a:p>
                      <a:pPr marL="0" marR="0" algn="ctr">
                        <a:lnSpc>
                          <a:spcPct val="115000"/>
                        </a:lnSpc>
                        <a:spcBef>
                          <a:spcPts val="0"/>
                        </a:spcBef>
                        <a:spcAft>
                          <a:spcPts val="0"/>
                        </a:spcAft>
                      </a:pPr>
                      <a:r>
                        <a:rPr lang="en-US" sz="1050" dirty="0">
                          <a:effectLst/>
                        </a:rPr>
                        <a:t>From CG</a:t>
                      </a:r>
                      <a:r>
                        <a:rPr lang="en-US" sz="1000" dirty="0">
                          <a:effectLst/>
                        </a:rPr>
                        <a:t>,</a:t>
                      </a:r>
                      <a:r>
                        <a:rPr lang="en-US" sz="1050" dirty="0">
                          <a:effectLst/>
                        </a:rPr>
                        <a:t>L(cm)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Time for 20</a:t>
                      </a:r>
                      <a:endParaRPr lang="en-US" sz="1000" dirty="0">
                        <a:effectLst/>
                      </a:endParaRPr>
                    </a:p>
                    <a:p>
                      <a:pPr marL="0" marR="0" algn="ctr">
                        <a:lnSpc>
                          <a:spcPct val="115000"/>
                        </a:lnSpc>
                        <a:spcBef>
                          <a:spcPts val="0"/>
                        </a:spcBef>
                        <a:spcAft>
                          <a:spcPts val="0"/>
                        </a:spcAft>
                      </a:pPr>
                      <a:r>
                        <a:rPr lang="en-US" sz="1050" dirty="0">
                          <a:effectLst/>
                        </a:rPr>
                        <a:t>Oscillations(s)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Mean time</a:t>
                      </a:r>
                      <a:endParaRPr lang="en-US" sz="1000" dirty="0">
                        <a:effectLst/>
                      </a:endParaRPr>
                    </a:p>
                    <a:p>
                      <a:pPr marL="0" marR="0" algn="ctr">
                        <a:lnSpc>
                          <a:spcPct val="115000"/>
                        </a:lnSpc>
                        <a:spcBef>
                          <a:spcPts val="0"/>
                        </a:spcBef>
                        <a:spcAft>
                          <a:spcPts val="0"/>
                        </a:spcAft>
                      </a:pPr>
                      <a:r>
                        <a:rPr lang="en-US" sz="1050" dirty="0">
                          <a:effectLst/>
                        </a:rPr>
                        <a:t> t(s)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Period</a:t>
                      </a:r>
                      <a:endParaRPr lang="en-US" sz="1000" dirty="0">
                        <a:effectLst/>
                      </a:endParaRPr>
                    </a:p>
                    <a:p>
                      <a:pPr marL="0" marR="0" algn="ctr">
                        <a:lnSpc>
                          <a:spcPct val="115000"/>
                        </a:lnSpc>
                        <a:spcBef>
                          <a:spcPts val="0"/>
                        </a:spcBef>
                        <a:spcAft>
                          <a:spcPts val="0"/>
                        </a:spcAft>
                      </a:pPr>
                      <a:r>
                        <a:rPr lang="en-US" sz="1050" dirty="0">
                          <a:effectLst/>
                        </a:rPr>
                        <a:t> T = t / 10(s)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2363160576"/>
                  </a:ext>
                </a:extLst>
              </a:tr>
              <a:tr h="291972">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1</a:t>
                      </a:r>
                    </a:p>
                    <a:p>
                      <a:pPr marL="0" marR="0" algn="ctr">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600" dirty="0">
                          <a:effectLst/>
                        </a:rPr>
                        <a:t>45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(1)15.75</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15.67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2757367953"/>
                  </a:ext>
                </a:extLst>
              </a:tr>
              <a:tr h="244698">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(2)15.59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2421663953"/>
                  </a:ext>
                </a:extLst>
              </a:tr>
              <a:tr h="257578">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2</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(1)15.45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15.495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3819219912"/>
                  </a:ext>
                </a:extLst>
              </a:tr>
              <a:tr h="206062">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(2)15.54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221396201"/>
                  </a:ext>
                </a:extLst>
              </a:tr>
              <a:tr h="245059">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3</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(1)15.47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15.235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2589749175"/>
                  </a:ext>
                </a:extLst>
              </a:tr>
              <a:tr h="21894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(2)15.00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4288283658"/>
                  </a:ext>
                </a:extLst>
              </a:tr>
              <a:tr h="258297">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4</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(1)15.32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15.13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3613302251"/>
                  </a:ext>
                </a:extLst>
              </a:tr>
              <a:tr h="19318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(2)14.94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3654505173"/>
                  </a:ext>
                </a:extLst>
              </a:tr>
              <a:tr h="284415">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5</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(1)15.19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15.165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301628774"/>
                  </a:ext>
                </a:extLst>
              </a:tr>
              <a:tr h="180304">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(2)15.14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753566811"/>
                  </a:ext>
                </a:extLst>
              </a:tr>
              <a:tr h="220381">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6</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(1)15.36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15.355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1227291616"/>
                  </a:ext>
                </a:extLst>
              </a:tr>
              <a:tr h="193183">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(2)15.35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972982918"/>
                  </a:ext>
                </a:extLst>
              </a:tr>
              <a:tr h="336650">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7</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(1)16.83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16.63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1.66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3984674165"/>
                  </a:ext>
                </a:extLst>
              </a:tr>
              <a:tr h="35542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(2)16.43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316322065"/>
                  </a:ext>
                </a:extLst>
              </a:tr>
            </a:tbl>
          </a:graphicData>
        </a:graphic>
      </p:graphicFrame>
      <p:sp>
        <p:nvSpPr>
          <p:cNvPr id="5" name="Rectangle 1">
            <a:extLst>
              <a:ext uri="{FF2B5EF4-FFF2-40B4-BE49-F238E27FC236}">
                <a16:creationId xmlns:a16="http://schemas.microsoft.com/office/drawing/2014/main" xmlns="" id="{5FEF7383-1E77-447B-6B97-94E28F452B4D}"/>
              </a:ext>
            </a:extLst>
          </p:cNvPr>
          <p:cNvSpPr>
            <a:spLocks noChangeArrowheads="1"/>
          </p:cNvSpPr>
          <p:nvPr/>
        </p:nvSpPr>
        <p:spPr bwMode="auto">
          <a:xfrm>
            <a:off x="102637" y="-74644"/>
            <a:ext cx="119400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xmlns="" id="{30375B8E-F437-4FE6-8F41-59B1023E9F84}"/>
              </a:ext>
            </a:extLst>
          </p:cNvPr>
          <p:cNvSpPr txBox="1"/>
          <p:nvPr/>
        </p:nvSpPr>
        <p:spPr>
          <a:xfrm flipH="1">
            <a:off x="1294359" y="1463914"/>
            <a:ext cx="9603277" cy="369332"/>
          </a:xfrm>
          <a:prstGeom prst="rect">
            <a:avLst/>
          </a:prstGeom>
          <a:noFill/>
        </p:spPr>
        <p:txBody>
          <a:bodyPr wrap="square" rtlCol="0">
            <a:spAutoFit/>
          </a:bodyPr>
          <a:lstStyle/>
          <a:p>
            <a:r>
              <a:rPr lang="en-US" sz="1800" i="1" dirty="0">
                <a:effectLst/>
                <a:latin typeface="Times New Roman" panose="02020603050405020304" pitchFamily="18" charset="0"/>
                <a:ea typeface="Times New Roman" panose="02020603050405020304" pitchFamily="18" charset="0"/>
              </a:rPr>
              <a:t>Observation for the time period and the distance of the point of suspension from CG for End- A</a:t>
            </a:r>
            <a:endParaRPr lang="en-US" i="1" dirty="0"/>
          </a:p>
        </p:txBody>
      </p:sp>
    </p:spTree>
    <p:extLst>
      <p:ext uri="{BB962C8B-B14F-4D97-AF65-F5344CB8AC3E}">
        <p14:creationId xmlns:p14="http://schemas.microsoft.com/office/powerpoint/2010/main" val="91331481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2)">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3CDE88-FB9C-30C1-888D-D50AB546099F}"/>
              </a:ext>
            </a:extLst>
          </p:cNvPr>
          <p:cNvSpPr>
            <a:spLocks noGrp="1"/>
          </p:cNvSpPr>
          <p:nvPr>
            <p:ph type="title"/>
          </p:nvPr>
        </p:nvSpPr>
        <p:spPr>
          <a:xfrm>
            <a:off x="1294362" y="438539"/>
            <a:ext cx="9603275" cy="1049235"/>
          </a:xfrm>
        </p:spPr>
        <p:txBody>
          <a:bodyPr/>
          <a:lstStyle/>
          <a:p>
            <a:r>
              <a:rPr lang="en-US" b="1" dirty="0"/>
              <a:t/>
            </a:r>
            <a:br>
              <a:rPr lang="en-US" b="1" dirty="0"/>
            </a:br>
            <a:r>
              <a:rPr lang="en-US" b="1" dirty="0"/>
              <a:t>table 02</a:t>
            </a:r>
          </a:p>
        </p:txBody>
      </p:sp>
      <p:graphicFrame>
        <p:nvGraphicFramePr>
          <p:cNvPr id="4" name="Content Placeholder 3">
            <a:extLst>
              <a:ext uri="{FF2B5EF4-FFF2-40B4-BE49-F238E27FC236}">
                <a16:creationId xmlns:a16="http://schemas.microsoft.com/office/drawing/2014/main" xmlns="" id="{28E5F2E5-3BE1-54B3-2B42-F90DE314B1B8}"/>
              </a:ext>
            </a:extLst>
          </p:cNvPr>
          <p:cNvGraphicFramePr>
            <a:graphicFrameLocks noGrp="1"/>
          </p:cNvGraphicFramePr>
          <p:nvPr>
            <p:ph idx="1"/>
            <p:extLst>
              <p:ext uri="{D42A27DB-BD31-4B8C-83A1-F6EECF244321}">
                <p14:modId xmlns:p14="http://schemas.microsoft.com/office/powerpoint/2010/main" val="2749496292"/>
              </p:ext>
            </p:extLst>
          </p:nvPr>
        </p:nvGraphicFramePr>
        <p:xfrm>
          <a:off x="213360" y="2006248"/>
          <a:ext cx="11704319" cy="4115421"/>
        </p:xfrm>
        <a:graphic>
          <a:graphicData uri="http://schemas.openxmlformats.org/drawingml/2006/table">
            <a:tbl>
              <a:tblPr firstRow="1" firstCol="1" lastRow="1" lastCol="1" bandRow="1" bandCol="1">
                <a:tableStyleId>{5C22544A-7EE6-4342-B048-85BDC9FD1C3A}</a:tableStyleId>
              </a:tblPr>
              <a:tblGrid>
                <a:gridCol w="2281351">
                  <a:extLst>
                    <a:ext uri="{9D8B030D-6E8A-4147-A177-3AD203B41FA5}">
                      <a16:colId xmlns:a16="http://schemas.microsoft.com/office/drawing/2014/main" xmlns="" val="1570842764"/>
                    </a:ext>
                  </a:extLst>
                </a:gridCol>
                <a:gridCol w="2380539">
                  <a:extLst>
                    <a:ext uri="{9D8B030D-6E8A-4147-A177-3AD203B41FA5}">
                      <a16:colId xmlns:a16="http://schemas.microsoft.com/office/drawing/2014/main" xmlns="" val="2277653598"/>
                    </a:ext>
                  </a:extLst>
                </a:gridCol>
                <a:gridCol w="2281351">
                  <a:extLst>
                    <a:ext uri="{9D8B030D-6E8A-4147-A177-3AD203B41FA5}">
                      <a16:colId xmlns:a16="http://schemas.microsoft.com/office/drawing/2014/main" xmlns="" val="4145712341"/>
                    </a:ext>
                  </a:extLst>
                </a:gridCol>
                <a:gridCol w="2281351">
                  <a:extLst>
                    <a:ext uri="{9D8B030D-6E8A-4147-A177-3AD203B41FA5}">
                      <a16:colId xmlns:a16="http://schemas.microsoft.com/office/drawing/2014/main" xmlns="" val="1189364980"/>
                    </a:ext>
                  </a:extLst>
                </a:gridCol>
                <a:gridCol w="2479727">
                  <a:extLst>
                    <a:ext uri="{9D8B030D-6E8A-4147-A177-3AD203B41FA5}">
                      <a16:colId xmlns:a16="http://schemas.microsoft.com/office/drawing/2014/main" xmlns="" val="1497074517"/>
                    </a:ext>
                  </a:extLst>
                </a:gridCol>
              </a:tblGrid>
              <a:tr h="393465">
                <a:tc>
                  <a:txBody>
                    <a:bodyPr/>
                    <a:lstStyle/>
                    <a:p>
                      <a:pPr marL="0" marR="0" algn="ctr">
                        <a:lnSpc>
                          <a:spcPct val="115000"/>
                        </a:lnSpc>
                        <a:spcBef>
                          <a:spcPts val="0"/>
                        </a:spcBef>
                        <a:spcAft>
                          <a:spcPts val="0"/>
                        </a:spcAft>
                      </a:pPr>
                      <a:r>
                        <a:rPr lang="en-US" sz="1050" dirty="0">
                          <a:effectLst/>
                        </a:rPr>
                        <a:t>Hole no.</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Distance</a:t>
                      </a:r>
                      <a:endParaRPr lang="en-US" sz="1000" dirty="0">
                        <a:effectLst/>
                      </a:endParaRPr>
                    </a:p>
                    <a:p>
                      <a:pPr marL="0" marR="0" algn="ctr">
                        <a:lnSpc>
                          <a:spcPct val="115000"/>
                        </a:lnSpc>
                        <a:spcBef>
                          <a:spcPts val="0"/>
                        </a:spcBef>
                        <a:spcAft>
                          <a:spcPts val="0"/>
                        </a:spcAft>
                      </a:pPr>
                      <a:r>
                        <a:rPr lang="en-US" sz="1050" dirty="0">
                          <a:effectLst/>
                        </a:rPr>
                        <a:t>From CG</a:t>
                      </a:r>
                      <a:r>
                        <a:rPr lang="en-US" sz="1000" dirty="0">
                          <a:effectLst/>
                        </a:rPr>
                        <a:t>,</a:t>
                      </a:r>
                      <a:r>
                        <a:rPr lang="en-US" sz="1050" dirty="0">
                          <a:effectLst/>
                        </a:rPr>
                        <a:t>L(cm)</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Time for 20</a:t>
                      </a:r>
                      <a:endParaRPr lang="en-US" sz="1000" dirty="0">
                        <a:effectLst/>
                      </a:endParaRPr>
                    </a:p>
                    <a:p>
                      <a:pPr marL="0" marR="0" algn="ctr">
                        <a:lnSpc>
                          <a:spcPct val="115000"/>
                        </a:lnSpc>
                        <a:spcBef>
                          <a:spcPts val="0"/>
                        </a:spcBef>
                        <a:spcAft>
                          <a:spcPts val="0"/>
                        </a:spcAft>
                      </a:pPr>
                      <a:r>
                        <a:rPr lang="en-US" sz="1050" dirty="0">
                          <a:effectLst/>
                        </a:rPr>
                        <a:t>Oscillations(s)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Mean time</a:t>
                      </a:r>
                      <a:endParaRPr lang="en-US" sz="1000" dirty="0">
                        <a:effectLst/>
                      </a:endParaRPr>
                    </a:p>
                    <a:p>
                      <a:pPr marL="0" marR="0" algn="ctr">
                        <a:lnSpc>
                          <a:spcPct val="115000"/>
                        </a:lnSpc>
                        <a:spcBef>
                          <a:spcPts val="0"/>
                        </a:spcBef>
                        <a:spcAft>
                          <a:spcPts val="0"/>
                        </a:spcAft>
                      </a:pPr>
                      <a:r>
                        <a:rPr lang="en-US" sz="1050" dirty="0">
                          <a:effectLst/>
                        </a:rPr>
                        <a:t> t(s)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Period</a:t>
                      </a:r>
                      <a:endParaRPr lang="en-US" sz="1000" dirty="0">
                        <a:effectLst/>
                      </a:endParaRPr>
                    </a:p>
                    <a:p>
                      <a:pPr marL="0" marR="0" algn="ctr">
                        <a:lnSpc>
                          <a:spcPct val="115000"/>
                        </a:lnSpc>
                        <a:spcBef>
                          <a:spcPts val="0"/>
                        </a:spcBef>
                        <a:spcAft>
                          <a:spcPts val="0"/>
                        </a:spcAft>
                      </a:pPr>
                      <a:r>
                        <a:rPr lang="en-US" sz="1050" dirty="0">
                          <a:effectLst/>
                        </a:rPr>
                        <a:t> T = t / 10(s)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2363160576"/>
                  </a:ext>
                </a:extLst>
              </a:tr>
              <a:tr h="166539">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1</a:t>
                      </a:r>
                    </a:p>
                    <a:p>
                      <a:pPr marL="0" marR="0" algn="ctr">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600" dirty="0">
                          <a:effectLst/>
                        </a:rPr>
                        <a:t>45</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50" dirty="0">
                          <a:effectLst/>
                        </a:rPr>
                        <a:t>(1)15.54</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15.72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2757367953"/>
                  </a:ext>
                </a:extLst>
              </a:tr>
              <a:tr h="35542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(2)15.80</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2421663953"/>
                  </a:ext>
                </a:extLst>
              </a:tr>
              <a:tr h="0">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2</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40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(1)15.44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15.535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3819219912"/>
                  </a:ext>
                </a:extLst>
              </a:tr>
              <a:tr h="35542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(2)15.63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221396201"/>
                  </a:ext>
                </a:extLst>
              </a:tr>
              <a:tr h="0">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3</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35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(1)15.54</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15.295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2589749175"/>
                  </a:ext>
                </a:extLst>
              </a:tr>
              <a:tr h="35542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(2)15.05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4288283658"/>
                  </a:ext>
                </a:extLst>
              </a:tr>
              <a:tr h="0">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4</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(1)14.85</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14.93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3613302251"/>
                  </a:ext>
                </a:extLst>
              </a:tr>
              <a:tr h="234571">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(2)15.01</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3654505173"/>
                  </a:ext>
                </a:extLst>
              </a:tr>
              <a:tr h="166539">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5</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(1)14.93</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14.925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1.49</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301628774"/>
                  </a:ext>
                </a:extLst>
              </a:tr>
              <a:tr h="233945">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(2)14.92</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753566811"/>
                  </a:ext>
                </a:extLst>
              </a:tr>
              <a:tr h="166539">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6</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20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(1)14.86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15.31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1.53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1227291616"/>
                  </a:ext>
                </a:extLst>
              </a:tr>
              <a:tr h="0">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(2)15.76</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972982918"/>
                  </a:ext>
                </a:extLst>
              </a:tr>
              <a:tr h="188357">
                <a:tc rowSpan="2">
                  <a:txBody>
                    <a:bodyPr/>
                    <a:lstStyle/>
                    <a:p>
                      <a:pPr marL="0" marR="0" algn="ctr">
                        <a:lnSpc>
                          <a:spcPct val="115000"/>
                        </a:lnSpc>
                        <a:spcBef>
                          <a:spcPts val="0"/>
                        </a:spcBef>
                        <a:spcAft>
                          <a:spcPts val="0"/>
                        </a:spcAft>
                      </a:pPr>
                      <a:r>
                        <a:rPr lang="en-US" sz="1000" dirty="0">
                          <a:effectLst/>
                        </a:rPr>
                        <a:t> </a:t>
                      </a:r>
                    </a:p>
                    <a:p>
                      <a:pPr marL="0" marR="0" algn="ctr">
                        <a:lnSpc>
                          <a:spcPct val="115000"/>
                        </a:lnSpc>
                        <a:spcBef>
                          <a:spcPts val="0"/>
                        </a:spcBef>
                        <a:spcAft>
                          <a:spcPts val="0"/>
                        </a:spcAft>
                      </a:pPr>
                      <a:r>
                        <a:rPr lang="en-US" sz="1000" dirty="0">
                          <a:effectLst/>
                        </a:rPr>
                        <a:t>7</a:t>
                      </a:r>
                    </a:p>
                    <a:p>
                      <a:pPr marL="0" marR="0">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15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a:txBody>
                    <a:bodyPr/>
                    <a:lstStyle/>
                    <a:p>
                      <a:pPr marL="0" marR="0" algn="ctr">
                        <a:lnSpc>
                          <a:spcPct val="115000"/>
                        </a:lnSpc>
                        <a:spcBef>
                          <a:spcPts val="0"/>
                        </a:spcBef>
                        <a:spcAft>
                          <a:spcPts val="0"/>
                        </a:spcAft>
                      </a:pPr>
                      <a:r>
                        <a:rPr lang="en-US" sz="1000" dirty="0">
                          <a:effectLst/>
                        </a:rPr>
                        <a:t>(1)16.17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16.23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rowSpan="2">
                  <a:txBody>
                    <a:bodyPr/>
                    <a:lstStyle/>
                    <a:p>
                      <a:pPr marL="0" marR="0" algn="ctr">
                        <a:lnSpc>
                          <a:spcPct val="115000"/>
                        </a:lnSpc>
                        <a:spcBef>
                          <a:spcPts val="0"/>
                        </a:spcBef>
                        <a:spcAft>
                          <a:spcPts val="0"/>
                        </a:spcAft>
                      </a:pPr>
                      <a:r>
                        <a:rPr lang="en-US" sz="1400" dirty="0">
                          <a:effectLst/>
                        </a:rPr>
                        <a:t> 1.62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extLst>
                  <a:ext uri="{0D108BD9-81ED-4DB2-BD59-A6C34878D82A}">
                    <a16:rowId xmlns:a16="http://schemas.microsoft.com/office/drawing/2014/main" xmlns="" val="3984674165"/>
                  </a:ext>
                </a:extLst>
              </a:tr>
              <a:tr h="355429">
                <a:tc vMerge="1">
                  <a:txBody>
                    <a:bodyPr/>
                    <a:lstStyle/>
                    <a:p>
                      <a:endParaRPr lang="en-US"/>
                    </a:p>
                  </a:txBody>
                  <a:tcPr/>
                </a:tc>
                <a:tc vMerge="1">
                  <a:txBody>
                    <a:bodyPr/>
                    <a:lstStyle/>
                    <a:p>
                      <a:endParaRPr lang="en-US"/>
                    </a:p>
                  </a:txBody>
                  <a:tcPr/>
                </a:tc>
                <a:tc>
                  <a:txBody>
                    <a:bodyPr/>
                    <a:lstStyle/>
                    <a:p>
                      <a:pPr marL="0" marR="0" algn="ctr">
                        <a:lnSpc>
                          <a:spcPct val="115000"/>
                        </a:lnSpc>
                        <a:spcBef>
                          <a:spcPts val="0"/>
                        </a:spcBef>
                        <a:spcAft>
                          <a:spcPts val="0"/>
                        </a:spcAft>
                      </a:pPr>
                      <a:r>
                        <a:rPr lang="en-US" sz="1000" dirty="0">
                          <a:effectLst/>
                        </a:rPr>
                        <a:t>(2)16.29</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4085" marR="44085" marT="0" marB="0" anchor="ct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316322065"/>
                  </a:ext>
                </a:extLst>
              </a:tr>
            </a:tbl>
          </a:graphicData>
        </a:graphic>
      </p:graphicFrame>
      <p:sp>
        <p:nvSpPr>
          <p:cNvPr id="5" name="Rectangle 1">
            <a:extLst>
              <a:ext uri="{FF2B5EF4-FFF2-40B4-BE49-F238E27FC236}">
                <a16:creationId xmlns:a16="http://schemas.microsoft.com/office/drawing/2014/main" xmlns="" id="{5FEF7383-1E77-447B-6B97-94E28F452B4D}"/>
              </a:ext>
            </a:extLst>
          </p:cNvPr>
          <p:cNvSpPr>
            <a:spLocks noChangeArrowheads="1"/>
          </p:cNvSpPr>
          <p:nvPr/>
        </p:nvSpPr>
        <p:spPr bwMode="auto">
          <a:xfrm>
            <a:off x="102637" y="-83975"/>
            <a:ext cx="119400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xmlns="" id="{30375B8E-F437-4FE6-8F41-59B1023E9F84}"/>
              </a:ext>
            </a:extLst>
          </p:cNvPr>
          <p:cNvSpPr txBox="1"/>
          <p:nvPr/>
        </p:nvSpPr>
        <p:spPr>
          <a:xfrm flipH="1">
            <a:off x="1294359" y="1463914"/>
            <a:ext cx="9603277" cy="369332"/>
          </a:xfrm>
          <a:prstGeom prst="rect">
            <a:avLst/>
          </a:prstGeom>
          <a:noFill/>
        </p:spPr>
        <p:txBody>
          <a:bodyPr wrap="square" rtlCol="0">
            <a:spAutoFit/>
          </a:bodyPr>
          <a:lstStyle/>
          <a:p>
            <a:r>
              <a:rPr lang="en-US" i="1" dirty="0"/>
              <a:t>Observation for the time period and the distance of the point of suspension from CG for End- B</a:t>
            </a:r>
          </a:p>
        </p:txBody>
      </p:sp>
    </p:spTree>
    <p:extLst>
      <p:ext uri="{BB962C8B-B14F-4D97-AF65-F5344CB8AC3E}">
        <p14:creationId xmlns:p14="http://schemas.microsoft.com/office/powerpoint/2010/main" val="1667158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2)">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612</TotalTime>
  <Words>674</Words>
  <Application>Microsoft Office PowerPoint</Application>
  <PresentationFormat>Widescreen</PresentationFormat>
  <Paragraphs>209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Cambria Math</vt:lpstr>
      <vt:lpstr>Gill Sans MT</vt:lpstr>
      <vt:lpstr>Times New Roman</vt:lpstr>
      <vt:lpstr>Wingdings</vt:lpstr>
      <vt:lpstr>Gallery</vt:lpstr>
      <vt:lpstr>GOOD morning</vt:lpstr>
      <vt:lpstr>EXPERIMENT 03 </vt:lpstr>
      <vt:lpstr>PRESENTER</vt:lpstr>
      <vt:lpstr>OUTLINE</vt:lpstr>
      <vt:lpstr>OBJECTIVE</vt:lpstr>
      <vt:lpstr>MATHMETICAL FORMULA</vt:lpstr>
      <vt:lpstr>Steps of experimentation </vt:lpstr>
      <vt:lpstr>Collected data table 01</vt:lpstr>
      <vt:lpstr> table 02</vt:lpstr>
      <vt:lpstr>GRaph</vt:lpstr>
      <vt:lpstr>analysis</vt:lpstr>
      <vt:lpstr>analysis</vt:lpstr>
      <vt:lpstr>DISCUSSION &amp; CONCLUSION</vt:lpstr>
      <vt:lpstr>For your kind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AFTERNOON</dc:title>
  <dc:creator>Md.Tashrifull Alam</dc:creator>
  <cp:lastModifiedBy>Zayyan</cp:lastModifiedBy>
  <cp:revision>29</cp:revision>
  <dcterms:created xsi:type="dcterms:W3CDTF">2022-06-15T17:35:16Z</dcterms:created>
  <dcterms:modified xsi:type="dcterms:W3CDTF">2023-02-22T19:33:32Z</dcterms:modified>
</cp:coreProperties>
</file>