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301" r:id="rId3"/>
    <p:sldId id="270" r:id="rId4"/>
    <p:sldId id="271" r:id="rId5"/>
    <p:sldId id="273" r:id="rId6"/>
    <p:sldId id="287" r:id="rId7"/>
    <p:sldId id="274" r:id="rId8"/>
    <p:sldId id="298" r:id="rId9"/>
    <p:sldId id="276" r:id="rId10"/>
    <p:sldId id="277" r:id="rId11"/>
    <p:sldId id="278" r:id="rId12"/>
    <p:sldId id="289" r:id="rId13"/>
    <p:sldId id="286" r:id="rId14"/>
    <p:sldId id="299" r:id="rId15"/>
    <p:sldId id="281" r:id="rId16"/>
    <p:sldId id="282" r:id="rId17"/>
    <p:sldId id="290" r:id="rId18"/>
    <p:sldId id="285" r:id="rId19"/>
    <p:sldId id="284" r:id="rId20"/>
    <p:sldId id="300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E030-4554-4563-92A3-578C7D5AC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B5899-FEE2-4688-A5F5-7B17C62A7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DBF9-68AB-4C46-AE82-0B2708D7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C5A7-A7A5-4B40-8A0A-C1DF9D47DAC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D5E50-32BB-470F-A5FA-D29B2E51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75FAA-90D0-4AE1-AE41-6161CBB7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35A5-9498-4A27-8101-B30C09AE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5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5B4F-424F-4411-806C-C1AAC60B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578F1-6D0E-4F6A-888C-F7067B1CC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BA435-2733-422C-8C15-9D640BAE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C5A7-A7A5-4B40-8A0A-C1DF9D47DAC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F32E8-80D4-4386-BFA6-BBCABCA7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CC04-E2EF-4690-9798-77187FC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35A5-9498-4A27-8101-B30C09AE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6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836F7-09A6-443E-A5D0-6C34C3869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2578D-6D21-4AE3-ABDC-7248C984E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45956-F8D7-4A0C-8A05-96F7D85F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C5A7-A7A5-4B40-8A0A-C1DF9D47DAC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550FB-4229-4955-A6C8-217252FD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1FABD-BF6E-4062-85C1-07A72C36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35A5-9498-4A27-8101-B30C09AE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4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46DF-EA56-4507-8EFE-72B88C53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A7C0-DA31-46BF-AC36-4886D4859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2C9FA-2673-4DDF-B348-A88EB8A4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C5A7-A7A5-4B40-8A0A-C1DF9D47DAC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4285-2350-4848-A886-8052F6E4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08107-69C5-414A-9405-4911F73B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35A5-9498-4A27-8101-B30C09AE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6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FE5D-B181-4B3A-BCF5-F52C2B6C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1FECC-BBAB-4E01-9D4F-58DDA22E3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E41CA-0020-4D3B-88E6-EC2B3965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C5A7-A7A5-4B40-8A0A-C1DF9D47DAC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54ABF-886D-47C4-8E91-3161C038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D3EF1-1833-4706-83A9-52FF1C74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35A5-9498-4A27-8101-B30C09AE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23D0-DAB2-41DA-9098-08787420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87A7-E2BA-4822-8BF0-EA857AAF2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9C994-E4E5-40CA-86A0-F6D0AF8F5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AD6DF-7C2E-4B7C-89F6-662B1E47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C5A7-A7A5-4B40-8A0A-C1DF9D47DAC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E127C-7828-40A7-A0F9-08BFED14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972D-EA2E-4536-9940-F852E781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35A5-9498-4A27-8101-B30C09AE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3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763B-574A-46C9-96E9-7F201DFA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EE7B2-B377-4DF5-BDA0-B0784872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753D2-16EA-4DB9-885E-4BB97E6BD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915F7-8278-4FD8-A7AE-2EC541B1B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50833-7D66-4381-B7C9-631571A83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2424C5-5C6F-478E-86A5-B5813792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C5A7-A7A5-4B40-8A0A-C1DF9D47DAC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C019E-9958-416F-8ADB-98A90537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6E705-4F9D-4AD6-A4B1-4401C586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35A5-9498-4A27-8101-B30C09AE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0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979C5-F96E-4678-B5DE-8E711937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C0128-EC6B-4AAB-BA5B-1B9FD7A0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C5A7-A7A5-4B40-8A0A-C1DF9D47DAC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878E8-6C87-4A24-AAD0-DB706500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76455-F78B-460F-8252-0C3E1361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35A5-9498-4A27-8101-B30C09AE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6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3F2776-BC06-4C21-9D15-F42A3F16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C5A7-A7A5-4B40-8A0A-C1DF9D47DAC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531B1-2E06-4667-A5C6-2BBC6F5B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C143-8E8E-405E-8345-4C883D7F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35A5-9498-4A27-8101-B30C09AE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251-4D54-41FC-A28F-C525149B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DD84-24C9-491E-A150-B1E6DA808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E2F20-3CE6-48C2-A67F-7840A9E16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5E976-4DBD-45C4-ADE0-7C5736BA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C5A7-A7A5-4B40-8A0A-C1DF9D47DAC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483EB-3979-482C-835E-63543C18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9CFD3-6142-409D-BEB5-FFF8C087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35A5-9498-4A27-8101-B30C09AE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2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4E80-A2A6-4737-A394-C43E528C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0CB20-98DE-4DAD-A60E-16C8014DD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CE67A-538C-4F2A-84EF-75CA0E32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A71D6-3B72-4E8D-A88D-6F9BE62C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C5A7-A7A5-4B40-8A0A-C1DF9D47DAC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985F8-A32B-4D42-8F11-5CB5FF96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BF000-4D37-4498-B91E-8EDEADC4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E35A5-9498-4A27-8101-B30C09AE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95BC1-317C-4AF2-B36A-4A56EEC0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08366-AD09-4FC9-AFE7-1178B4E1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A0DC-C54F-4370-8B24-0B4979909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C5A7-A7A5-4B40-8A0A-C1DF9D47DAC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81085-C17D-4A1D-BD43-4CC30DE06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B28C1-E442-41F2-B0C7-75B67B82D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E35A5-9498-4A27-8101-B30C09AEF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3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22852" y="450574"/>
                <a:ext cx="10800522" cy="6178826"/>
              </a:xfrm>
            </p:spPr>
            <p:txBody>
              <a:bodyPr>
                <a:noAutofit/>
              </a:bodyPr>
              <a:lstStyle/>
              <a:p>
                <a:r>
                  <a:rPr lang="en-US" sz="2800" b="1" dirty="0"/>
                  <a:t>Vectors</a:t>
                </a:r>
              </a:p>
              <a:p>
                <a:pPr algn="l"/>
                <a:r>
                  <a:rPr lang="en-US" sz="1800" b="1" dirty="0"/>
                  <a:t>Vector</a:t>
                </a:r>
                <a:r>
                  <a:rPr lang="en-US" sz="1800" dirty="0"/>
                  <a:t>: A vector is a quantity having both magnitude and direction.</a:t>
                </a:r>
              </a:p>
              <a:p>
                <a:pPr algn="l"/>
                <a:r>
                  <a:rPr lang="en-US" sz="1800" dirty="0"/>
                  <a:t>A vector is represented by a directed line segment. When denoted by a single letter we use bold face letter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or in manuscript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1800" dirty="0"/>
                  <a:t>. The magnitude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is denoted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dirty="0"/>
                  <a:t> 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u="sng" dirty="0"/>
                  <a:t>Magnitude</a:t>
                </a:r>
                <a:r>
                  <a:rPr lang="en-US" sz="1800" dirty="0"/>
                  <a:t> (P-801) :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800" dirty="0"/>
                  <a:t>.	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u="sng" dirty="0"/>
                  <a:t>Unit vector</a:t>
                </a:r>
                <a:r>
                  <a:rPr lang="en-US" sz="1800" dirty="0"/>
                  <a:t>   A vector with magnitude 1 is called a unit vector. Unit vector along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 denoted by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algn="l"/>
                <a:endParaRPr lang="en-US" sz="1800" dirty="0"/>
              </a:p>
              <a:p>
                <a:pPr lvl="1" algn="l"/>
                <a:r>
                  <a:rPr lang="en-US" sz="1400" dirty="0"/>
                  <a:t>      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u="sng" dirty="0"/>
                  <a:t>Dot product </a:t>
                </a:r>
                <a:r>
                  <a:rPr lang="en-US" sz="1800" dirty="0"/>
                  <a:t>:</a:t>
                </a:r>
              </a:p>
              <a:p>
                <a:pPr algn="l"/>
                <a:r>
                  <a:rPr lang="en-US" sz="1800" dirty="0"/>
                  <a:t>      The </a:t>
                </a:r>
                <a:r>
                  <a:rPr lang="en-US" sz="1800" b="1" dirty="0"/>
                  <a:t>dot</a:t>
                </a:r>
                <a:r>
                  <a:rPr lang="en-US" sz="1800" dirty="0"/>
                  <a:t> or </a:t>
                </a:r>
                <a:r>
                  <a:rPr lang="en-US" sz="1800" b="1" dirty="0"/>
                  <a:t>scalar</a:t>
                </a:r>
                <a:r>
                  <a:rPr lang="en-US" sz="1800" dirty="0"/>
                  <a:t> product of two vectors </a:t>
                </a:r>
                <a:r>
                  <a:rPr lang="en-US" sz="1800" b="1" dirty="0"/>
                  <a:t>a</a:t>
                </a:r>
                <a:r>
                  <a:rPr lang="en-US" sz="1800" dirty="0"/>
                  <a:t> and </a:t>
                </a:r>
                <a:r>
                  <a:rPr lang="en-US" sz="1800" b="1" dirty="0"/>
                  <a:t>b</a:t>
                </a:r>
                <a:r>
                  <a:rPr lang="en-US" sz="1800" dirty="0"/>
                  <a:t>,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800" dirty="0"/>
                  <a:t> , is defined as            </a:t>
                </a:r>
              </a:p>
              <a:p>
                <a:pPr algn="l"/>
                <a:r>
                  <a:rPr lang="en-US" sz="1800" dirty="0"/>
                  <a:t>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/>
                  <a:t> is the angle between </a:t>
                </a:r>
                <a:r>
                  <a:rPr lang="en-US" sz="1800" b="1" dirty="0"/>
                  <a:t>a</a:t>
                </a:r>
                <a:r>
                  <a:rPr lang="en-US" sz="1800" dirty="0"/>
                  <a:t> and </a:t>
                </a:r>
                <a:r>
                  <a:rPr lang="en-US" sz="1800" b="1" dirty="0"/>
                  <a:t>b.</a:t>
                </a:r>
                <a:endParaRPr lang="en-US" sz="1800" dirty="0"/>
              </a:p>
              <a:p>
                <a:pPr algn="l"/>
                <a:r>
                  <a:rPr lang="en-US" sz="1800" dirty="0"/>
                  <a:t>                  </a:t>
                </a:r>
              </a:p>
              <a:p>
                <a:pPr lvl="1" algn="l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800" dirty="0"/>
                  <a:t> 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800" dirty="0"/>
                  <a:t> , then</a:t>
                </a:r>
              </a:p>
              <a:p>
                <a:pPr lvl="1" algn="l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lvl="1" algn="l"/>
                <a:endParaRPr lang="en-US" sz="1400" dirty="0"/>
              </a:p>
              <a:p>
                <a:pPr lvl="1" algn="r"/>
                <a:r>
                  <a:rPr lang="en-US" sz="1400" dirty="0"/>
                  <a:t> </a:t>
                </a:r>
                <a:r>
                  <a:rPr lang="en-US" sz="1800" b="1" dirty="0"/>
                  <a:t>Example:(P-807) # 1, Exercise: Dot product (P-812) # 4,8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22852" y="450574"/>
                <a:ext cx="10800522" cy="6178826"/>
              </a:xfrm>
              <a:blipFill>
                <a:blip r:embed="rId2"/>
                <a:stretch>
                  <a:fillRect l="-451" t="-1677" r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Teacher\Desktop\d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207" y="3922644"/>
            <a:ext cx="14763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4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809" y="76200"/>
                <a:ext cx="11317356" cy="6705600"/>
              </a:xfrm>
            </p:spPr>
            <p:txBody>
              <a:bodyPr>
                <a:normAutofit/>
              </a:bodyPr>
              <a:lstStyle/>
              <a:p>
                <a:pPr marL="400050" lvl="1" indent="0">
                  <a:buNone/>
                </a:pPr>
                <a:endParaRPr lang="en-US" sz="1800" dirty="0"/>
              </a:p>
              <a:p>
                <a:pPr marL="400050" lvl="1" indent="0">
                  <a:buNone/>
                </a:pPr>
                <a:r>
                  <a:rPr lang="en-US" sz="1800" dirty="0"/>
                  <a:t>(ii)</a:t>
                </a:r>
                <a:r>
                  <a:rPr lang="en-US" sz="1800" b="1" dirty="0"/>
                  <a:t>   Symmetric form: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,         which is the Cartesian equation of the line.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1800" b="1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800" b="1" dirty="0"/>
                  <a:t>Note that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  <a:ea typeface="Cambria Math"/>
                      </a:rPr>
                      <m:t>∶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  <a:ea typeface="Cambria Math"/>
                      </a:rPr>
                      <m:t>∶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are the </a:t>
                </a:r>
                <a:r>
                  <a:rPr lang="en-US" sz="1800" b="1" dirty="0"/>
                  <a:t>direction ratios(D.R.’s) </a:t>
                </a:r>
                <a:r>
                  <a:rPr lang="en-US" sz="1800" dirty="0"/>
                  <a:t>of the line.</a:t>
                </a:r>
              </a:p>
              <a:p>
                <a:endParaRPr lang="en-US" sz="1800" b="1" dirty="0"/>
              </a:p>
              <a:p>
                <a:r>
                  <a:rPr lang="en-US" sz="1800" dirty="0"/>
                  <a:t>Examples : Equations of lines (P-824)  # 1,2,3.                                                 </a:t>
                </a:r>
                <a:r>
                  <a:rPr lang="en-US" sz="1800" b="1" dirty="0"/>
                  <a:t>Exercise: P-831 Lines- #2, 4, 7, 10,11, 19-22.</a:t>
                </a:r>
              </a:p>
              <a:p>
                <a:pPr marL="400050" lvl="1" indent="0">
                  <a:buNone/>
                </a:pPr>
                <a:r>
                  <a:rPr lang="en-US" sz="1800" dirty="0"/>
                  <a:t> </a:t>
                </a:r>
                <a:endParaRPr lang="en-US" sz="1100" dirty="0"/>
              </a:p>
              <a:p>
                <a:pPr marL="400050" lvl="1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Ex# 2 (P-831):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Find the vector equation and parametric equations for the line which passes through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6, −5, 2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and parallel to the vector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1, 3, 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u="sng" dirty="0"/>
                  <a:t>Solution</a:t>
                </a:r>
                <a:r>
                  <a:rPr lang="en-US" sz="1800" dirty="0"/>
                  <a:t>: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the position vector of the point P.</a:t>
                </a:r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The position vector of the given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6, −5, 2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6,−5, 2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Then, the vector equation of the line  is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  <a:ea typeface="Cambria Math"/>
                        </a:rPr>
                        <m:t>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/>
                            </a:rPr>
                            <m:t>𝑦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6,−5, 2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latin typeface="Cambria Math"/>
                        </a:rPr>
                        <m:t>𝑡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1, 3, 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The parametric equations of the line is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=6+</m:t>
                    </m:r>
                    <m:r>
                      <a:rPr lang="en-US" sz="1800" i="1">
                        <a:latin typeface="Cambria Math"/>
                      </a:rPr>
                      <m:t>𝑡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1800" b="1" dirty="0"/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𝑦</m:t>
                    </m:r>
                    <m:r>
                      <a:rPr lang="en-US" sz="1800" i="1">
                        <a:latin typeface="Cambria Math"/>
                      </a:rPr>
                      <m:t>=−5+3</m:t>
                    </m:r>
                    <m:r>
                      <a:rPr lang="en-US" sz="1800" i="1">
                        <a:latin typeface="Cambria Math"/>
                      </a:rPr>
                      <m:t>𝑡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𝑧</m:t>
                    </m:r>
                    <m:r>
                      <a:rPr lang="en-US" sz="1800" i="1">
                        <a:latin typeface="Cambria Math"/>
                      </a:rPr>
                      <m:t>=2−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/>
                  <a:t> </a:t>
                </a:r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b="1" dirty="0"/>
                  <a:t>Symmetric form: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/>
                          </a:rPr>
                          <m:t>+5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  <m:r>
                          <a:rPr lang="en-US" sz="1800" i="1">
                            <a:latin typeface="Cambria Math"/>
                          </a:rPr>
                          <m:t>−2</m:t>
                        </m:r>
                      </m:num>
                      <m:den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=</m:t>
                        </m:r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  <a:endParaRPr lang="en-US" sz="1800" b="1" dirty="0"/>
              </a:p>
              <a:p>
                <a:pPr marL="400050" lvl="1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809" y="76200"/>
                <a:ext cx="11317356" cy="6705600"/>
              </a:xfrm>
              <a:blipFill rotWithShape="1">
                <a:blip r:embed="rId2"/>
                <a:stretch>
                  <a:fillRect l="-377" t="-818" r="-539" b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45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7809" y="76200"/>
                <a:ext cx="11463130" cy="6705600"/>
              </a:xfrm>
            </p:spPr>
            <p:txBody>
              <a:bodyPr>
                <a:normAutofit/>
              </a:bodyPr>
              <a:lstStyle/>
              <a:p>
                <a:pPr marL="285750" lvl="1">
                  <a:buFont typeface="Wingdings" panose="05000000000000000000" pitchFamily="2" charset="2"/>
                  <a:buChar char="ü"/>
                </a:pPr>
                <a:endParaRPr lang="en-US" sz="1800" dirty="0"/>
              </a:p>
              <a:p>
                <a:pPr marL="285750" lvl="1"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The vector equation of the line that passes through two points:        </a:t>
                </a:r>
                <a:endParaRPr lang="en-US" sz="1800" b="0" i="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571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̅"/>
                          <m:ctrlPr>
                            <a:rPr lang="en-US" sz="1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sz="1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1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1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1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285750" lvl="1"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The vector equation of the line that passes through a point and orthogonal to two vectors:   </a:t>
                </a:r>
              </a:p>
              <a:p>
                <a:pPr marL="57150" lvl="1" indent="0" algn="ctr">
                  <a:buNone/>
                </a:pP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sz="1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sz="1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̅"/>
                            <m:ctrlP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</m:d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857250" lvl="3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Ex# 9 (P-831):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Find the parametric equations and symmetric equations for the line through the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−8, 1, 4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3, −2, 4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17145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b="1" dirty="0"/>
                  <a:t>Solution:</a:t>
                </a:r>
                <a:r>
                  <a:rPr lang="en-US" sz="1800" dirty="0"/>
                  <a:t>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the position vector of any point P on the straight line.</a:t>
                </a:r>
              </a:p>
              <a:p>
                <a:pPr marL="17145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The position vector of the given points :</a:t>
                </a:r>
              </a:p>
              <a:p>
                <a:pPr marL="17145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−8, 1, 4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−8,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1800" dirty="0"/>
                  <a:t>      and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3, −2,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3,−2,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 4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17145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Then, the vector equation of the line </a:t>
                </a:r>
              </a:p>
              <a:p>
                <a:pPr marL="1085850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000" dirty="0"/>
                  <a:t>        </a:t>
                </a:r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dirty="0"/>
                  <a:t>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/>
                      </a:rPr>
                      <m:t>      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−8,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1, 4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𝑡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3+8</m:t>
                        </m:r>
                        <m:r>
                          <a:rPr lang="en-US" sz="1800" i="1">
                            <a:latin typeface="Cambria Math"/>
                          </a:rPr>
                          <m:t>, 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2−1</m:t>
                        </m:r>
                        <m:r>
                          <a:rPr lang="en-US" sz="1800" i="1">
                            <a:latin typeface="Cambria Math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4−4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−8,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/>
                          </a:rPr>
                          <m:t>1, 4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𝑡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11, −3, 0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1714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The parametric equations:               </a:t>
                </a:r>
              </a:p>
              <a:p>
                <a:pPr marL="1085850" lvl="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200" dirty="0"/>
                  <a:t>           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=−8+11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=1−3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=4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714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The symmetric equations:            </a:t>
                </a:r>
              </a:p>
              <a:p>
                <a:pPr marL="628650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400" dirty="0"/>
                  <a:t>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+8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,   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=4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00050" lvl="1">
                  <a:spcBef>
                    <a:spcPts val="600"/>
                  </a:spcBef>
                  <a:spcAft>
                    <a:spcPts val="600"/>
                  </a:spcAft>
                </a:pPr>
                <a:endParaRPr lang="en-US" sz="2300" b="1" dirty="0">
                  <a:solidFill>
                    <a:srgbClr val="0070C0"/>
                  </a:solidFill>
                </a:endParaRPr>
              </a:p>
              <a:p>
                <a:pPr marL="0" indent="-28575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300" dirty="0">
                  <a:solidFill>
                    <a:srgbClr val="0070C0"/>
                  </a:solidFill>
                </a:endParaRPr>
              </a:p>
              <a:p>
                <a:pPr marL="40005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809" y="76200"/>
                <a:ext cx="11463130" cy="6705600"/>
              </a:xfrm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96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218634-F830-4A65-A464-DFF4388CED5A}"/>
                  </a:ext>
                </a:extLst>
              </p:cNvPr>
              <p:cNvSpPr/>
              <p:nvPr/>
            </p:nvSpPr>
            <p:spPr>
              <a:xfrm>
                <a:off x="675861" y="172277"/>
                <a:ext cx="11105322" cy="5974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>
                    <a:solidFill>
                      <a:srgbClr val="0070C0"/>
                    </a:solidFill>
                  </a:rPr>
                  <a:t>Ex# 10 (P-831): </a:t>
                </a:r>
                <a:r>
                  <a:rPr lang="en-US" dirty="0">
                    <a:solidFill>
                      <a:srgbClr val="0070C0"/>
                    </a:solidFill>
                  </a:rPr>
                  <a:t>Find the parametric equations and symmetric equations for the line through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2, 1, 0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perpendicular to both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lvl="1" indent="-5715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/>
                  <a:t>Solution: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be the position vector of any point P on the straight line.</a:t>
                </a:r>
              </a:p>
              <a:p>
                <a:pPr indent="-5715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The position vector of the given point </a:t>
                </a:r>
              </a:p>
              <a:p>
                <a:pPr lvl="1" indent="-5715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2, 1, 0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1, 0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pPr indent="-5715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    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1−0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1−0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1−0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indent="-5715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   The vector equation of the line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     </a:t>
                </a:r>
              </a:p>
              <a:p>
                <a:pPr lvl="2" indent="-5715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         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2,1, 0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1, −1, 1</m:t>
                        </m:r>
                      </m:e>
                    </m:d>
                  </m:oMath>
                </a14:m>
                <a:endParaRPr lang="en-US" dirty="0"/>
              </a:p>
              <a:p>
                <a:pPr marL="40005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The parametric equations:                   </a:t>
                </a:r>
              </a:p>
              <a:p>
                <a:pPr marL="1771650" lvl="4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=2+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=1−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  <a:p>
                <a:pPr marL="40005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The symmetric equations:           </a:t>
                </a:r>
              </a:p>
              <a:p>
                <a:pPr marL="1771650" lvl="4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      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218634-F830-4A65-A464-DFF4388CE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1" y="172277"/>
                <a:ext cx="11105322" cy="5974777"/>
              </a:xfrm>
              <a:prstGeom prst="rect">
                <a:avLst/>
              </a:prstGeom>
              <a:blipFill>
                <a:blip r:embed="rId2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57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419869F-68E2-4489-97AA-EE94B1CA4062}"/>
                  </a:ext>
                </a:extLst>
              </p:cNvPr>
              <p:cNvSpPr/>
              <p:nvPr/>
            </p:nvSpPr>
            <p:spPr>
              <a:xfrm>
                <a:off x="464457" y="304800"/>
                <a:ext cx="11364686" cy="6480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00050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Ex# 21 (P-831): </a:t>
                </a:r>
                <a:r>
                  <a:rPr lang="en-US" dirty="0">
                    <a:solidFill>
                      <a:srgbClr val="0070C0"/>
                    </a:solidFill>
                  </a:rPr>
                  <a:t>Determine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whether the lines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are parallel, skew or intersecting. If they intersect find the point of intersection.</a:t>
                </a:r>
              </a:p>
              <a:p>
                <a:pPr marL="2228850" lvl="6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∶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−2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−3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−2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      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∶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−3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+4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−2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−7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.</a:t>
                </a:r>
              </a:p>
              <a:p>
                <a:pPr marL="400050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 err="1"/>
                  <a:t>Soln</a:t>
                </a:r>
                <a:r>
                  <a:rPr lang="en-US" dirty="0"/>
                  <a:t>: Let us write the equations as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∶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−2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−3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−2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−3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∶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−3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+4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−2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−7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endParaRPr lang="en-US" dirty="0"/>
              </a:p>
              <a:p>
                <a:pPr marL="400050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The D.R. of the first line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1∶−2∶</m:t>
                    </m:r>
                    <m:r>
                      <a:rPr lang="en-US">
                        <a:latin typeface="Cambria Math"/>
                        <a:ea typeface="Cambria Math"/>
                      </a:rPr>
                      <m:t>−3</m:t>
                    </m:r>
                  </m:oMath>
                </a14:m>
                <a:r>
                  <a:rPr lang="en-US" dirty="0"/>
                  <a:t>,         the D.R. of the second line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1∶3∶</m:t>
                    </m:r>
                    <m:r>
                      <a:rPr lang="en-US"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en-US" dirty="0"/>
                  <a:t>7,</a:t>
                </a:r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and they are not proportional so the lines are not parallel.</a:t>
                </a:r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Coordinates of any point on the lines are</a:t>
                </a:r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∶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=−2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=−3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+1</m:t>
                    </m:r>
                  </m:oMath>
                </a14:m>
                <a:r>
                  <a:rPr lang="en-US" dirty="0"/>
                  <a:t>      and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∶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=3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/>
                      </a:rPr>
                      <m:t>−4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=−7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+2</m:t>
                    </m:r>
                  </m:oMath>
                </a14:m>
                <a:endParaRPr lang="en-US" dirty="0"/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Equating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𝑧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+2=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+3</m:t>
                    </m:r>
                  </m:oMath>
                </a14:m>
                <a:r>
                  <a:rPr lang="en-US" dirty="0"/>
                  <a:t>,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−3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+1=−7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+2</m:t>
                    </m:r>
                  </m:oMath>
                </a14:m>
                <a:endParaRPr lang="en-US" dirty="0"/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Solving the above equations,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The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dirty="0"/>
                  <a:t> are:  </a:t>
                </a:r>
              </a:p>
              <a:p>
                <a:pPr marL="1314450" lvl="3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from first line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=−4+3=−1</m:t>
                    </m:r>
                  </m:oMath>
                </a14:m>
                <a:r>
                  <a:rPr lang="en-US" dirty="0"/>
                  <a:t>       and      from second line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=−4+3=−1</m:t>
                    </m:r>
                  </m:oMath>
                </a14:m>
                <a:endParaRPr lang="en-US" dirty="0">
                  <a:ea typeface="Cambria Math"/>
                </a:endParaRPr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The values are equal and the lines  intersect. </a:t>
                </a:r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ea typeface="Cambria Math"/>
                  </a:rPr>
                  <a:t>Now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=2+2=4</m:t>
                    </m:r>
                  </m:oMath>
                </a14:m>
                <a:r>
                  <a:rPr lang="en-US" dirty="0"/>
                  <a:t>,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=−2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=−1</m:t>
                    </m:r>
                  </m:oMath>
                </a14:m>
                <a:r>
                  <a:rPr lang="en-US" dirty="0"/>
                  <a:t>,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=−3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+1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=−5</m:t>
                    </m:r>
                  </m:oMath>
                </a14:m>
                <a:endParaRPr lang="en-US" dirty="0"/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The point of intersection is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4, −1, −5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419869F-68E2-4489-97AA-EE94B1CA4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57" y="304800"/>
                <a:ext cx="11364686" cy="6480107"/>
              </a:xfrm>
              <a:prstGeom prst="rect">
                <a:avLst/>
              </a:prstGeom>
              <a:blipFill>
                <a:blip r:embed="rId2"/>
                <a:stretch>
                  <a:fillRect t="-470" b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D667663-D723-4407-BEB3-919A2F4B0A24}"/>
                  </a:ext>
                </a:extLst>
              </p:cNvPr>
              <p:cNvSpPr/>
              <p:nvPr/>
            </p:nvSpPr>
            <p:spPr>
              <a:xfrm>
                <a:off x="119270" y="198783"/>
                <a:ext cx="5512903" cy="654657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Exercise for practice</a:t>
                </a:r>
              </a:p>
              <a:p>
                <a:pPr algn="ctr"/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Find the vector equation and parametric equations for the line which passes through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−10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parallel to the line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=−1+2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=6−3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=3+9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. 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2. </a:t>
                </a:r>
                <a:r>
                  <a:rPr lang="en-US" dirty="0">
                    <a:solidFill>
                      <a:schemeClr val="tx1"/>
                    </a:solidFill>
                  </a:rPr>
                  <a:t>Find the parametric equations and symmetric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equations for the line through the origin and the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3. </a:t>
                </a:r>
                <a:r>
                  <a:rPr lang="en-US" dirty="0">
                    <a:solidFill>
                      <a:schemeClr val="tx1"/>
                    </a:solidFill>
                  </a:rPr>
                  <a:t>Find the vector equation and parametric equations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for the line which passes through the point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parallel to the line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US" b="0" dirty="0"/>
              </a:p>
              <a:p>
                <a:endParaRPr lang="en-US" b="1" dirty="0"/>
              </a:p>
              <a:p>
                <a:r>
                  <a:rPr lang="en-US" b="1" dirty="0"/>
                  <a:t>4. </a:t>
                </a:r>
                <a:r>
                  <a:rPr lang="en-US" dirty="0">
                    <a:solidFill>
                      <a:schemeClr val="tx1"/>
                    </a:solidFill>
                  </a:rPr>
                  <a:t>Determine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whether the lines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are parallel, 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skew or intersecting. If they intersect find the point of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intersection.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∶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=3+2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b="1" dirty="0"/>
                      <m:t> 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=4−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=1+3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. 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    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∶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=1+4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b="1" dirty="0"/>
                      <m:t> 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=3−2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=4+5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. 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D667663-D723-4407-BEB3-919A2F4B0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0" y="198783"/>
                <a:ext cx="5512903" cy="6546574"/>
              </a:xfrm>
              <a:prstGeom prst="rect">
                <a:avLst/>
              </a:prstGeom>
              <a:blipFill>
                <a:blip r:embed="rId2"/>
                <a:stretch>
                  <a:fillRect l="-883" t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DE968F-D599-411C-B3FE-FD0433AB6DC1}"/>
                  </a:ext>
                </a:extLst>
              </p:cNvPr>
              <p:cNvSpPr/>
              <p:nvPr/>
            </p:nvSpPr>
            <p:spPr>
              <a:xfrm>
                <a:off x="6215269" y="198783"/>
                <a:ext cx="5751443" cy="654657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Exercise for practice</a:t>
                </a:r>
              </a:p>
              <a:p>
                <a:pPr algn="ctr"/>
                <a:endParaRPr lang="en-US" dirty="0"/>
              </a:p>
              <a:p>
                <a:r>
                  <a:rPr lang="en-US" b="1" dirty="0"/>
                  <a:t>  </a:t>
                </a:r>
                <a:r>
                  <a:rPr lang="en-US" dirty="0"/>
                  <a:t> 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∶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=5−12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b="1" dirty="0"/>
                      <m:t> 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=3+9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=1−3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. 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    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∶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=3+8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b="1" dirty="0"/>
                      <m:t> 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=−6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a:rPr lang="en-US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/>
                      </a:rPr>
                      <m:t>=7+2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. 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(iii)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∶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−2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      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∶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−2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−3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𝑧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7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/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DE968F-D599-411C-B3FE-FD0433AB6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269" y="198783"/>
                <a:ext cx="5751443" cy="6546574"/>
              </a:xfrm>
              <a:prstGeom prst="rect">
                <a:avLst/>
              </a:prstGeom>
              <a:blipFill>
                <a:blip r:embed="rId3"/>
                <a:stretch>
                  <a:fillRect t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90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7565" y="251790"/>
                <a:ext cx="11595652" cy="634779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1800" b="1" dirty="0"/>
                  <a:t>Equation of a plane:</a:t>
                </a:r>
                <a:endParaRPr lang="en-US" sz="1800" dirty="0"/>
              </a:p>
              <a:p>
                <a:pPr marL="400050" lvl="1" indent="0">
                  <a:buNone/>
                </a:pPr>
                <a:r>
                  <a:rPr lang="en-US" sz="1800" dirty="0"/>
                  <a:t>A plane in 3D coordinate space is determined</a:t>
                </a:r>
                <a:endParaRPr lang="en-US" sz="1800" b="1" dirty="0"/>
              </a:p>
              <a:p>
                <a:pPr marL="628650" lvl="1" indent="-28575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by a point and a vector perpendicular to the plane. The perpendicular vector is called normal vector.</a:t>
                </a:r>
              </a:p>
              <a:p>
                <a:pPr marL="628650" lvl="1" indent="-285750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by three points on the plane.</a:t>
                </a:r>
              </a:p>
              <a:p>
                <a:pPr marL="400050" lvl="1" indent="0">
                  <a:buNone/>
                </a:pPr>
                <a:endParaRPr lang="en-US" sz="1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b="1" dirty="0"/>
                  <a:t>Scalar product form </a:t>
                </a:r>
                <a:endParaRPr lang="en-US" sz="1800" b="1" i="1" dirty="0"/>
              </a:p>
              <a:p>
                <a:pPr marL="400050" lvl="1" indent="0">
                  <a:buNone/>
                </a:pPr>
                <a:r>
                  <a:rPr lang="en-US" sz="1800" dirty="0"/>
                  <a:t>The </a:t>
                </a:r>
                <a:r>
                  <a:rPr lang="en-US" sz="1800" u="sng" dirty="0"/>
                  <a:t>vector equation</a:t>
                </a:r>
                <a:r>
                  <a:rPr lang="en-US" sz="1800" dirty="0"/>
                  <a:t> of a plane passing through the point with position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and perpendicular to the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</m:acc>
                      </m:e>
                    </m:acc>
                  </m:oMath>
                </a14:m>
                <a:r>
                  <a:rPr lang="en-US" sz="1800" dirty="0"/>
                  <a:t> (i.e.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1800" dirty="0"/>
                  <a:t> is a normal to the plane) is </a:t>
                </a:r>
              </a:p>
              <a:p>
                <a:pPr marL="2628900" lvl="6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       (since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/>
                  <a:t> are perpendicular) </a:t>
                </a:r>
              </a:p>
              <a:p>
                <a:pPr marL="2628900" lvl="6"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 indent="-285750">
                  <a:buFont typeface="Wingdings" panose="05000000000000000000" pitchFamily="2" charset="2"/>
                  <a:buChar char="§"/>
                </a:pPr>
                <a:r>
                  <a:rPr lang="en-US" sz="1800" b="1" dirty="0"/>
                  <a:t>Cartesian form  </a:t>
                </a:r>
                <a:endParaRPr lang="en-US" sz="1800" b="1" i="1" dirty="0"/>
              </a:p>
              <a:p>
                <a:pPr marL="400050" lvl="1" indent="0"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𝑧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800" dirty="0"/>
                  <a:t>   and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𝑏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𝑐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800" dirty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sz="180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sz="1800" dirty="0"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sz="1800" dirty="0"/>
                  <a:t> becomes  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𝑎𝑥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latin typeface="Cambria Math"/>
                        </a:rPr>
                        <m:t>𝑏𝑦</m:t>
                      </m:r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latin typeface="Cambria Math"/>
                        </a:rPr>
                        <m:t>𝑐𝑧</m:t>
                      </m:r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en-US" sz="1800" dirty="0">
                  <a:latin typeface="Cambria Math"/>
                </a:endParaRPr>
              </a:p>
              <a:p>
                <a:pPr marL="400050" lvl="1" indent="0">
                  <a:buNone/>
                </a:pPr>
                <a:r>
                  <a:rPr lang="en-US" sz="1800" dirty="0"/>
                  <a:t>This is the Cartesian equation of the plane.</a:t>
                </a:r>
              </a:p>
              <a:p>
                <a:pPr marL="400050" lvl="1" indent="0">
                  <a:buNone/>
                </a:pPr>
                <a:r>
                  <a:rPr lang="en-US" sz="1800" dirty="0"/>
                  <a:t>Here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∶</m:t>
                        </m:r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∶</m:t>
                        </m:r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the D.R.s of the normal to the plane.</a:t>
                </a:r>
              </a:p>
              <a:p>
                <a:pPr marL="400050" lvl="1" indent="0">
                  <a:buNone/>
                </a:pPr>
                <a:endParaRPr lang="en-US" sz="1800" dirty="0"/>
              </a:p>
              <a:p>
                <a:r>
                  <a:rPr lang="en-US" sz="1800" dirty="0"/>
                  <a:t>Example: Equation of planes (P-827) # 4, 5.</a:t>
                </a:r>
              </a:p>
              <a:p>
                <a:r>
                  <a:rPr lang="en-US" sz="1800" b="1" dirty="0"/>
                  <a:t> Ex: Planes- (P-831) # 23, 24, 26, 27, 33, 34; Points of intersection # 6, Ex: Angle # 51, 53, 55;</a:t>
                </a:r>
              </a:p>
              <a:p>
                <a:r>
                  <a:rPr lang="en-US" sz="1800" b="1" dirty="0"/>
                  <a:t>Angle between planes # 7.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565" y="251790"/>
                <a:ext cx="11595652" cy="6347793"/>
              </a:xfrm>
              <a:blipFill rotWithShape="1">
                <a:blip r:embed="rId2"/>
                <a:stretch>
                  <a:fillRect l="-315" t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Teacher\Desktop\Plane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560" y="1080054"/>
            <a:ext cx="16668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36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791" y="251792"/>
                <a:ext cx="11807687" cy="6321286"/>
              </a:xfrm>
            </p:spPr>
            <p:txBody>
              <a:bodyPr>
                <a:noAutofit/>
              </a:bodyPr>
              <a:lstStyle/>
              <a:p>
                <a:pPr marL="1143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Ex# 24 (P-831):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Find an equation of the plane through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5, 3, 5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and with normal vector 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1143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Solution:</a:t>
                </a:r>
              </a:p>
              <a:p>
                <a:pPr marL="1028700" lvl="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5,3, 5</m:t>
                        </m:r>
                      </m:e>
                    </m:d>
                  </m:oMath>
                </a14:m>
                <a:r>
                  <a:rPr lang="en-US" dirty="0"/>
                  <a:t> be the position vector of the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5,3,5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1028700" lvl="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normal to the plane and</a:t>
                </a:r>
              </a:p>
              <a:p>
                <a:pPr marL="1028700" lvl="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position vector of any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the plane.</a:t>
                </a:r>
              </a:p>
              <a:p>
                <a:pPr marL="1143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Then, the equation of the plane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1800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sz="1800" dirty="0"/>
                      <m:t>. 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     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/>
                          </a:rPr>
                          <m:t>, </m:t>
                        </m:r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2,1, −1</m:t>
                        </m:r>
                      </m:e>
                    </m:d>
                    <m:r>
                      <a:rPr lang="en-US" sz="1800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5,3, 5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2,1, −1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1885950" lvl="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     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=10+3−5=8</m:t>
                    </m:r>
                  </m:oMath>
                </a14:m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∴2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=8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143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Ex#26 (P-831):  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Find an equation of the plane through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2,0,1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and perpendicular to the line </a:t>
                </a:r>
              </a:p>
              <a:p>
                <a:pPr marL="1143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=3</m:t>
                    </m:r>
                    <m:r>
                      <m:rPr>
                        <m:nor/>
                      </m:rP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t</m:t>
                    </m:r>
                    <m:r>
                      <m:rPr>
                        <m:nor/>
                      </m:rP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=2−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=3+4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1143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Solution: </a:t>
                </a:r>
              </a:p>
              <a:p>
                <a:pPr marL="1028700" lvl="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The direction vector of the given line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3, −1, 4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1028700" lvl="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the normal vector to the plane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3, −1, 4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. </m:t>
                    </m:r>
                  </m:oMath>
                </a14:m>
                <a:endParaRPr lang="en-US" dirty="0"/>
              </a:p>
              <a:p>
                <a:pPr marL="1028700" lvl="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Then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2, 0, 1</m:t>
                        </m:r>
                      </m:e>
                    </m:d>
                  </m:oMath>
                </a14:m>
                <a:r>
                  <a:rPr lang="en-US" dirty="0"/>
                  <a:t> is the position vector of the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2, 0, 1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143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The equation of the plane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1800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sz="1800" dirty="0"/>
                      <m:t>. 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       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  <m:r>
                          <a:rPr lang="en-US" sz="1800" i="1">
                            <a:latin typeface="Cambria Math"/>
                          </a:rPr>
                          <m:t>, </m:t>
                        </m:r>
                        <m:r>
                          <a:rPr lang="en-US" sz="1800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3, −1, 4</m:t>
                        </m:r>
                      </m:e>
                    </m:d>
                    <m:r>
                      <a:rPr lang="en-US" sz="1800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2, 0, 1</m:t>
                        </m:r>
                      </m:e>
                    </m:d>
                    <m:r>
                      <a:rPr lang="en-US" sz="1800" i="1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3, −1, 4</m:t>
                        </m:r>
                      </m:e>
                    </m:d>
                  </m:oMath>
                </a14:m>
                <a:endParaRPr lang="en-US" sz="1800" i="1" dirty="0">
                  <a:latin typeface="Cambria Math"/>
                </a:endParaRPr>
              </a:p>
              <a:p>
                <a:pPr marL="1885950" lvl="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⟹3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+4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=6−0+4=10</m:t>
                    </m:r>
                  </m:oMath>
                </a14:m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∴3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+4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=10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143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791" y="251792"/>
                <a:ext cx="11807687" cy="6321286"/>
              </a:xfrm>
              <a:blipFill>
                <a:blip r:embed="rId2"/>
                <a:stretch>
                  <a:fillRect t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2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66D904-E4AC-468C-A499-1DE77754F6E4}"/>
                  </a:ext>
                </a:extLst>
              </p:cNvPr>
              <p:cNvSpPr/>
              <p:nvPr/>
            </p:nvSpPr>
            <p:spPr>
              <a:xfrm>
                <a:off x="477077" y="437322"/>
                <a:ext cx="11304105" cy="2954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Ex# 27 (P-831): </a:t>
                </a:r>
                <a:r>
                  <a:rPr lang="en-US" dirty="0">
                    <a:solidFill>
                      <a:srgbClr val="0070C0"/>
                    </a:solidFill>
                  </a:rPr>
                  <a:t>Find an equation of the plane through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1, −1, −1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parallel to the plane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=6</m:t>
                    </m:r>
                    <m:r>
                      <m:rPr>
                        <m:nor/>
                      </m:rPr>
                      <a:rPr lang="en-US" b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dirty="0"/>
              </a:p>
              <a:p>
                <a:pPr marL="400050" lvl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Solution: </a:t>
                </a:r>
              </a:p>
              <a:p>
                <a:pPr marL="400050" lvl="1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1, −1, −1</m:t>
                        </m:r>
                      </m:e>
                    </m:d>
                  </m:oMath>
                </a14:m>
                <a:r>
                  <a:rPr lang="en-US" dirty="0"/>
                  <a:t>  is the position vector of the given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1, −1, −1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800100" lvl="2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The normal vector to the plane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5, −1, −1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800100" lvl="2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Since the plane is parallel to the given plane,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5, −1, −1</m:t>
                        </m:r>
                      </m:e>
                    </m:d>
                  </m:oMath>
                </a14:m>
                <a:endParaRPr lang="en-US" dirty="0"/>
              </a:p>
              <a:p>
                <a:pPr marL="1143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The equation of the plane is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dirty="0"/>
                      <m:t>.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   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5, −1, −1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1, −1, −1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5, −1, −1</m:t>
                        </m:r>
                      </m:e>
                    </m:d>
                  </m:oMath>
                </a14:m>
                <a:endParaRPr lang="en-US" i="1" dirty="0">
                  <a:latin typeface="Cambria Math"/>
                </a:endParaRPr>
              </a:p>
              <a:p>
                <a:pPr marL="1885950" lvl="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⟹5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=5+1+1=7</m:t>
                    </m:r>
                  </m:oMath>
                </a14:m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∴5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=7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66D904-E4AC-468C-A499-1DE77754F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77" y="437322"/>
                <a:ext cx="11304105" cy="2954655"/>
              </a:xfrm>
              <a:prstGeom prst="rect">
                <a:avLst/>
              </a:prstGeom>
              <a:blipFill>
                <a:blip r:embed="rId2"/>
                <a:stretch>
                  <a:fillRect t="-1240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7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B074F45-639E-4238-80F8-92FD92E8411A}"/>
                  </a:ext>
                </a:extLst>
              </p:cNvPr>
              <p:cNvSpPr/>
              <p:nvPr/>
            </p:nvSpPr>
            <p:spPr>
              <a:xfrm>
                <a:off x="324678" y="511635"/>
                <a:ext cx="11542643" cy="6197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43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Ex# 34: </a:t>
                </a:r>
                <a:r>
                  <a:rPr lang="en-US" dirty="0">
                    <a:solidFill>
                      <a:srgbClr val="0070C0"/>
                    </a:solidFill>
                  </a:rPr>
                  <a:t>Find an equation of the plane through the points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(3, 0, −1)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 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114300" lvl="1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u="sng" dirty="0"/>
                  <a:t>Solution</a:t>
                </a:r>
                <a:r>
                  <a:rPr lang="en-US" dirty="0"/>
                  <a:t>: The vectors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corresponding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𝑃𝑅</m:t>
                        </m:r>
                      </m:e>
                    </m:acc>
                  </m:oMath>
                </a14:m>
                <a:r>
                  <a:rPr lang="en-US" dirty="0"/>
                  <a:t> are </a:t>
                </a:r>
              </a:p>
              <a:p>
                <a:pPr marL="514350" lvl="2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−2−3,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−2−0,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 3+1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−5, 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−2, 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lvl="2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7−3, 1−0, −4+1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4,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91440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Since both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lie in the plane, their cross product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is orthogonal to the plane and can be taken as the normal vector. Thus,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6−4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15−16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−5+8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=2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+3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514350" lvl="2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With the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3, 0, −1</m:t>
                        </m:r>
                      </m:e>
                    </m:d>
                  </m:oMath>
                </a14:m>
                <a:r>
                  <a:rPr lang="en-US" dirty="0"/>
                  <a:t> and the normal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the equation of the plane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 dirty="0"/>
                      <m:t>.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514350" lvl="2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2, 1, 3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3, 0, −1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2, 1, 3</m:t>
                        </m:r>
                      </m:e>
                    </m:d>
                  </m:oMath>
                </a14:m>
                <a:r>
                  <a:rPr lang="en-US" i="1" dirty="0">
                    <a:latin typeface="Cambria Math"/>
                  </a:rPr>
                  <a:t>      </a:t>
                </a:r>
              </a:p>
              <a:p>
                <a:pPr marL="514350" lvl="2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i="1" dirty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⟹2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+3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=6+0−3=3</m:t>
                    </m:r>
                  </m:oMath>
                </a14:m>
                <a:r>
                  <a:rPr lang="en-US" dirty="0"/>
                  <a:t>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∴2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+3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=3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B074F45-639E-4238-80F8-92FD92E84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8" y="511635"/>
                <a:ext cx="11542643" cy="6197979"/>
              </a:xfrm>
              <a:prstGeom prst="rect">
                <a:avLst/>
              </a:prstGeom>
              <a:blipFill>
                <a:blip r:embed="rId2"/>
                <a:stretch>
                  <a:fillRect t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19321F9-8F4C-4A1C-8666-8B3E0BAD1721}"/>
              </a:ext>
            </a:extLst>
          </p:cNvPr>
          <p:cNvGrpSpPr/>
          <p:nvPr/>
        </p:nvGrpSpPr>
        <p:grpSpPr>
          <a:xfrm>
            <a:off x="7699514" y="511635"/>
            <a:ext cx="3697356" cy="1217144"/>
            <a:chOff x="6400801" y="5404381"/>
            <a:chExt cx="3697356" cy="121714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B0D8B59-18C0-406B-B43A-C19CABF2EB7E}"/>
                </a:ext>
              </a:extLst>
            </p:cNvPr>
            <p:cNvCxnSpPr/>
            <p:nvPr/>
          </p:nvCxnSpPr>
          <p:spPr>
            <a:xfrm>
              <a:off x="7301948" y="6241774"/>
              <a:ext cx="18685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E18AD5C-FAAE-4BA9-8705-D07F6B426B39}"/>
                </a:ext>
              </a:extLst>
            </p:cNvPr>
            <p:cNvCxnSpPr/>
            <p:nvPr/>
          </p:nvCxnSpPr>
          <p:spPr>
            <a:xfrm flipV="1">
              <a:off x="7301948" y="5578624"/>
              <a:ext cx="1616765" cy="649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799E26-799C-4ADB-89EB-B12A58FFC0D6}"/>
                </a:ext>
              </a:extLst>
            </p:cNvPr>
            <p:cNvSpPr txBox="1"/>
            <p:nvPr/>
          </p:nvSpPr>
          <p:spPr>
            <a:xfrm>
              <a:off x="6400801" y="6240671"/>
              <a:ext cx="1417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P(3,0,-1)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45ADA9-AC61-4110-B36F-A0D5A797A1B9}"/>
                </a:ext>
              </a:extLst>
            </p:cNvPr>
            <p:cNvSpPr txBox="1"/>
            <p:nvPr/>
          </p:nvSpPr>
          <p:spPr>
            <a:xfrm>
              <a:off x="8580782" y="6252195"/>
              <a:ext cx="1179444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Q(-2,-2,3)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B9CC51-F715-4926-96E1-37B753CA833F}"/>
                </a:ext>
              </a:extLst>
            </p:cNvPr>
            <p:cNvSpPr txBox="1"/>
            <p:nvPr/>
          </p:nvSpPr>
          <p:spPr>
            <a:xfrm>
              <a:off x="8918713" y="5404381"/>
              <a:ext cx="1179444" cy="369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R(7,1,-4)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65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1061" y="0"/>
                <a:ext cx="11555896" cy="6858000"/>
              </a:xfrm>
            </p:spPr>
            <p:txBody>
              <a:bodyPr>
                <a:normAutofit fontScale="85000" lnSpcReduction="20000"/>
              </a:bodyPr>
              <a:lstStyle/>
              <a:p>
                <a:pPr marL="400050" lvl="1" indent="0">
                  <a:buNone/>
                </a:pPr>
                <a:endParaRPr lang="en-US" sz="1800" dirty="0"/>
              </a:p>
              <a:p>
                <a:pPr marL="514350" lvl="2" indent="0">
                  <a:lnSpc>
                    <a:spcPct val="17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Ex# 53 (P-832): </a:t>
                </a:r>
                <a:r>
                  <a:rPr lang="en-US" dirty="0">
                    <a:solidFill>
                      <a:srgbClr val="0070C0"/>
                    </a:solidFill>
                  </a:rPr>
                  <a:t>Determine whether the planes are parallel, perpendicular, or neither. If neither, find the angle between them.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+2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2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−2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514350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Solution: The normal vectors of these planes are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1, 2, −1</m:t>
                        </m:r>
                      </m:e>
                    </m:d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2, −2, 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514350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Since the D.R’s are not proportional, so they are not parallel. </a:t>
                </a:r>
              </a:p>
              <a:p>
                <a:pPr marL="514350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0" dirty="0"/>
                  <a:t>Now,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=2−4−1=−3</m:t>
                    </m:r>
                  </m:oMath>
                </a14:m>
                <a:endParaRPr lang="en-US" dirty="0"/>
              </a:p>
              <a:p>
                <a:pPr marL="514350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≠0,</m:t>
                    </m:r>
                  </m:oMath>
                </a14:m>
                <a:r>
                  <a:rPr lang="en-US" dirty="0"/>
                  <a:t>  the two planes are not orthogonal.</a:t>
                </a:r>
                <a:endParaRPr lang="en-US" sz="1800" dirty="0"/>
              </a:p>
              <a:p>
                <a:pPr marL="400050" lvl="1" indent="0">
                  <a:buNone/>
                </a:pPr>
                <a:r>
                  <a:rPr lang="en-US" sz="1900" dirty="0"/>
                  <a:t>If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1900" dirty="0"/>
                  <a:t> is the angle between the planes, </a:t>
                </a:r>
              </a:p>
              <a:p>
                <a:pPr marL="400050" lvl="1" indent="0">
                  <a:buNone/>
                </a:pPr>
                <a:endParaRPr lang="en-US" sz="1800" dirty="0"/>
              </a:p>
              <a:p>
                <a:pPr marL="2228850" lvl="5" indent="0" algn="ctr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28900" lvl="6" indent="0" algn="ctr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2, 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 −2, 1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1+4+1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4+4+1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28900" lvl="6" indent="0" algn="ctr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2−4−1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28900" lvl="6" indent="0" algn="ctr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228850" lvl="5" indent="0" algn="ctr">
                  <a:lnSpc>
                    <a:spcPct val="1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114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061" y="0"/>
                <a:ext cx="11555896" cy="6858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82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D667663-D723-4407-BEB3-919A2F4B0A24}"/>
                  </a:ext>
                </a:extLst>
              </p:cNvPr>
              <p:cNvSpPr/>
              <p:nvPr/>
            </p:nvSpPr>
            <p:spPr>
              <a:xfrm>
                <a:off x="225287" y="198783"/>
                <a:ext cx="11675165" cy="654657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Examples</a:t>
                </a:r>
              </a:p>
              <a:p>
                <a:pPr algn="ctr"/>
                <a:endParaRPr lang="en-US" dirty="0"/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then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rad>
                  </m:oMath>
                </a14:m>
                <a:r>
                  <a:rPr lang="en-US" dirty="0"/>
                  <a:t> .</a:t>
                </a: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dirty="0"/>
                  <a:t>Unit vector along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1430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     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=2.1+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+3.1=7.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143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D667663-D723-4407-BEB3-919A2F4B0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7" y="198783"/>
                <a:ext cx="11675165" cy="6546574"/>
              </a:xfrm>
              <a:prstGeom prst="rect">
                <a:avLst/>
              </a:prstGeom>
              <a:blipFill>
                <a:blip r:embed="rId2"/>
                <a:stretch>
                  <a:fillRect t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44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D667663-D723-4407-BEB3-919A2F4B0A24}"/>
                  </a:ext>
                </a:extLst>
              </p:cNvPr>
              <p:cNvSpPr/>
              <p:nvPr/>
            </p:nvSpPr>
            <p:spPr>
              <a:xfrm>
                <a:off x="225287" y="198783"/>
                <a:ext cx="11675165" cy="654657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Exercise for practice</a:t>
                </a:r>
              </a:p>
              <a:p>
                <a:pPr algn="ctr"/>
                <a:endParaRPr lang="en-US" dirty="0"/>
              </a:p>
              <a:p>
                <a:pPr marL="1143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1.</a:t>
                </a:r>
                <a:r>
                  <a:rPr lang="en-US" dirty="0">
                    <a:solidFill>
                      <a:schemeClr val="tx1"/>
                    </a:solidFill>
                  </a:rPr>
                  <a:t> Find an equation of the plane through the origin and perpendicular to the vector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143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2. </a:t>
                </a:r>
                <a:r>
                  <a:rPr lang="en-US" dirty="0">
                    <a:solidFill>
                      <a:schemeClr val="tx1"/>
                    </a:solidFill>
                  </a:rPr>
                  <a:t>Find an equation of the plane through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parallel to the plane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b="1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11430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>
                    <a:solidFill>
                      <a:schemeClr val="tx1"/>
                    </a:solidFill>
                  </a:rPr>
                  <a:t>3. </a:t>
                </a:r>
                <a:r>
                  <a:rPr lang="en-US" dirty="0">
                    <a:solidFill>
                      <a:schemeClr val="tx1"/>
                    </a:solidFill>
                  </a:rPr>
                  <a:t>Find an equation of the plane through the points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143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4. </a:t>
                </a:r>
                <a:r>
                  <a:rPr lang="en-US" dirty="0">
                    <a:solidFill>
                      <a:schemeClr val="tx1"/>
                    </a:solidFill>
                  </a:rPr>
                  <a:t>Determine whether the planes are parallel, perpendicular, or neither. If neither, find the angle between them.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 marL="1143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Cambria Math"/>
                  </a:rPr>
                  <a:t>      (</a:t>
                </a:r>
                <a:r>
                  <a:rPr lang="en-US" dirty="0" err="1">
                    <a:solidFill>
                      <a:schemeClr val="tx1"/>
                    </a:solidFill>
                    <a:ea typeface="Cambria Math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ea typeface="Cambria Math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+6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+7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1430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     (ii)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−3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+6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143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D667663-D723-4407-BEB3-919A2F4B0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7" y="198783"/>
                <a:ext cx="11675165" cy="6546574"/>
              </a:xfrm>
              <a:prstGeom prst="rect">
                <a:avLst/>
              </a:prstGeom>
              <a:blipFill>
                <a:blip r:embed="rId2"/>
                <a:stretch>
                  <a:fillRect t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13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AD57D7-F073-497E-808F-2F2D8E392256}"/>
                  </a:ext>
                </a:extLst>
              </p:cNvPr>
              <p:cNvSpPr txBox="1"/>
              <p:nvPr/>
            </p:nvSpPr>
            <p:spPr>
              <a:xfrm>
                <a:off x="212035" y="225287"/>
                <a:ext cx="11595652" cy="6649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b="1" dirty="0"/>
                  <a:t>MCQ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dirty="0"/>
                  <a:t>1.   The magnitude of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.</a:t>
                </a:r>
              </a:p>
              <a:p>
                <a:pPr lvl="2">
                  <a:spcBef>
                    <a:spcPts val="200"/>
                  </a:spcBef>
                </a:pPr>
                <a:r>
                  <a:rPr lang="en-US" dirty="0"/>
                  <a:t> (a)               (b)                 (c) 		(d)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dirty="0"/>
                  <a:t>2.   Given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. Find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lvl="2">
                  <a:spcBef>
                    <a:spcPts val="200"/>
                  </a:spcBef>
                </a:pPr>
                <a:r>
                  <a:rPr lang="en-US" dirty="0"/>
                  <a:t> (a)               (b)                 (c) 		(d)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dirty="0"/>
                  <a:t>3.  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are</a:t>
                </a:r>
              </a:p>
              <a:p>
                <a:pPr lvl="2">
                  <a:spcBef>
                    <a:spcPts val="200"/>
                  </a:spcBef>
                </a:pPr>
                <a:r>
                  <a:rPr lang="en-US" dirty="0"/>
                  <a:t> (a) Parallel           (b)     Orthogonal              (c)    None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dirty="0"/>
                  <a:t>4.   Given the vectors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 .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lvl="2">
                  <a:spcBef>
                    <a:spcPts val="200"/>
                  </a:spcBef>
                </a:pPr>
                <a:r>
                  <a:rPr lang="en-US" dirty="0"/>
                  <a:t>  (a)               (b)                 (c) 		(d)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dirty="0"/>
                  <a:t>5.   For the two vectors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  and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, it is given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∙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=−12</m:t>
                    </m:r>
                  </m:oMath>
                </a14:m>
                <a:r>
                  <a:rPr lang="en-US" dirty="0"/>
                  <a:t>  and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=−8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. The area of the parallelogram with sides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   is</a:t>
                </a:r>
              </a:p>
              <a:p>
                <a:pPr lvl="2">
                  <a:spcBef>
                    <a:spcPts val="200"/>
                  </a:spcBef>
                </a:pPr>
                <a:r>
                  <a:rPr lang="en-US" dirty="0"/>
                  <a:t>  (a)               (b)                 (c) 		(d)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dirty="0"/>
                  <a:t>6.   For the two given points P(0, 3, -4)    and Q(-2, 5, 2) find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𝑃𝑄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lvl="2">
                  <a:spcBef>
                    <a:spcPts val="200"/>
                  </a:spcBef>
                </a:pPr>
                <a:r>
                  <a:rPr lang="en-US" dirty="0"/>
                  <a:t> (a)               (b)                 (c) 		(d)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dirty="0"/>
                  <a:t>7.   The equation of the line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is in</a:t>
                </a:r>
              </a:p>
              <a:p>
                <a:pPr lvl="2">
                  <a:spcBef>
                    <a:spcPts val="200"/>
                  </a:spcBef>
                </a:pPr>
                <a:r>
                  <a:rPr lang="en-US" dirty="0"/>
                  <a:t> (a) Vector form,    (b) Symmetric form,   (c) parametric form.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dirty="0"/>
                  <a:t>8.   For the equation of a line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, find the point on the line and component of the direction vector.</a:t>
                </a:r>
              </a:p>
              <a:p>
                <a:pPr lvl="2">
                  <a:spcBef>
                    <a:spcPts val="200"/>
                  </a:spcBef>
                </a:pPr>
                <a:r>
                  <a:rPr lang="en-US" dirty="0"/>
                  <a:t> (a)               (b)                 (c) 		(d)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dirty="0"/>
                  <a:t>9.   The normal vector of the equation of the plane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−3)−(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−5)=0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2">
                  <a:spcBef>
                    <a:spcPts val="200"/>
                  </a:spcBef>
                </a:pPr>
                <a:r>
                  <a:rPr lang="en-US"/>
                  <a:t>  (a)               (b)                 (c) 		(d)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AD57D7-F073-497E-808F-2F2D8E392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35" y="225287"/>
                <a:ext cx="11595652" cy="6649256"/>
              </a:xfrm>
              <a:prstGeom prst="rect">
                <a:avLst/>
              </a:prstGeom>
              <a:blipFill>
                <a:blip r:embed="rId2"/>
                <a:stretch>
                  <a:fillRect l="-473" t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08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9357" y="152400"/>
                <a:ext cx="11237843" cy="6400800"/>
              </a:xfrm>
            </p:spPr>
            <p:txBody>
              <a:bodyPr>
                <a:no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u="sng" dirty="0"/>
                  <a:t>Angle between two vectors</a:t>
                </a:r>
                <a:r>
                  <a:rPr lang="en-US" sz="2000" dirty="0"/>
                  <a:t>(P-809) # 3,                                           </a:t>
                </a:r>
                <a:r>
                  <a:rPr lang="en-US" sz="2000" b="1" dirty="0"/>
                  <a:t>Ex: (P-812) Angle # 17-20.</a:t>
                </a:r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Ex# 17: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Find the angle between the two vectors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1,−4, 1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0, 2, −2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Solution: We have,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en-US" sz="1800" i="1" dirty="0">
                  <a:latin typeface="Cambria Math"/>
                  <a:ea typeface="Cambria Math"/>
                </a:endParaRPr>
              </a:p>
              <a:p>
                <a:pPr marL="800100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1,−4, 1</m:t>
                        </m:r>
                      </m:e>
                    </m:d>
                  </m:oMath>
                </a14:m>
                <a:r>
                  <a:rPr lang="en-US" sz="1800" dirty="0"/>
                  <a:t> .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0, 2, −2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−4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2+1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=0−8−2=−10</m:t>
                    </m:r>
                  </m:oMath>
                </a14:m>
                <a:endParaRPr lang="en-US" sz="1800" dirty="0"/>
              </a:p>
              <a:p>
                <a:pPr marL="800100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−4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/>
                          </a:rPr>
                          <m:t>18</m:t>
                        </m:r>
                      </m:e>
                    </m:rad>
                    <m:r>
                      <a:rPr lang="en-US" sz="1800" i="1">
                        <a:latin typeface="Cambria Math"/>
                      </a:rPr>
                      <m:t> , 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/>
                          </a:rPr>
                          <m:t>8</m:t>
                        </m:r>
                      </m:e>
                    </m:rad>
                  </m:oMath>
                </a14:m>
                <a:endParaRPr lang="en-US" sz="1800" dirty="0"/>
              </a:p>
              <a:p>
                <a:pPr marL="800100" lvl="2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∴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1800" i="1">
                            <a:latin typeface="Cambria Math"/>
                          </a:rPr>
                          <m:t>.</m:t>
                        </m:r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−10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/>
                              </a:rPr>
                              <m:t>18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/>
                              </a:rPr>
                              <m:t>8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dirty="0"/>
                  <a:t>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⟹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𝑐𝑜𝑠</m:t>
                        </m:r>
                      </m:e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−10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18</m:t>
                                </m:r>
                              </m:e>
                            </m:rad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8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𝑐𝑜𝑠</m:t>
                        </m:r>
                      </m:e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0.833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146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sz="1800" b="1" u="sng" dirty="0"/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u="sng" dirty="0"/>
                  <a:t>Perpendicular/ orthogonal vectors</a:t>
                </a:r>
                <a:r>
                  <a:rPr lang="en-US" sz="2000" u="sng" dirty="0"/>
                  <a:t> </a:t>
                </a:r>
                <a:r>
                  <a:rPr lang="en-US" sz="2000" dirty="0"/>
                  <a:t>(P-809) # 4                            </a:t>
                </a:r>
                <a:r>
                  <a:rPr lang="en-US" sz="2000" b="1" dirty="0"/>
                  <a:t>Exercise: (P-813) #23(b, c, d), 24</a:t>
                </a:r>
              </a:p>
              <a:p>
                <a:pPr marL="400050" lvl="1" indent="0">
                  <a:buNone/>
                </a:pPr>
                <a:r>
                  <a:rPr lang="en-US" sz="1800" dirty="0"/>
                  <a:t>Ex: Vectors orthogonal, parallel # 23(b, c, d), 24.</a:t>
                </a:r>
              </a:p>
              <a:p>
                <a:pPr marL="1771650" lvl="4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 , then </a:t>
                </a:r>
              </a:p>
              <a:p>
                <a:pPr lvl="6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the vectors are parallel 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US" b="1" dirty="0"/>
              </a:p>
              <a:p>
                <a:pPr lvl="6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dirty="0"/>
                  <a:t>the vectors are orthogonal or perpendicular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=0.    </m:t>
                    </m:r>
                  </m:oMath>
                </a14:m>
                <a:endParaRPr lang="en-US" b="1" dirty="0"/>
              </a:p>
              <a:p>
                <a:pPr marL="400050" lvl="1" indent="0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400050" lvl="1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Ex# 23 (c): </a:t>
                </a:r>
                <a:r>
                  <a:rPr lang="en-US" sz="1800" dirty="0">
                    <a:solidFill>
                      <a:srgbClr val="0070C0"/>
                    </a:solidFill>
                  </a:rPr>
                  <a:t>Determine whether the vectors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=−8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+12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+4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=6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−9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−3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are orthogonal, parallel, or neither.</a:t>
                </a:r>
              </a:p>
              <a:p>
                <a:pPr marL="400050" lvl="1" indent="0">
                  <a:buNone/>
                </a:pPr>
                <a:r>
                  <a:rPr lang="en-US" sz="1800" dirty="0" err="1"/>
                  <a:t>Soln</a:t>
                </a:r>
                <a:r>
                  <a:rPr lang="en-US" sz="1800" dirty="0"/>
                  <a:t>: As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−8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12</m:t>
                        </m:r>
                        <m:r>
                          <a:rPr lang="en-US" sz="18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−9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en-US" sz="18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sz="1800" i="1" dirty="0"/>
                  <a:t>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  <a:ea typeface="Cambria Math"/>
                      </a:rPr>
                      <m:t>⟹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−4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en-US" sz="18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−3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en-US" sz="1800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−3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800" dirty="0"/>
                  <a:t>                 The vectors are parallel.</a:t>
                </a:r>
                <a:endParaRPr lang="en-US" sz="18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357" y="152400"/>
                <a:ext cx="11237843" cy="6400800"/>
              </a:xfrm>
              <a:blipFill>
                <a:blip r:embed="rId2"/>
                <a:stretch>
                  <a:fillRect l="-488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29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6835" y="228600"/>
                <a:ext cx="11436626" cy="6324600"/>
              </a:xfrm>
            </p:spPr>
            <p:txBody>
              <a:bodyPr>
                <a:noAutofit/>
              </a:bodyPr>
              <a:lstStyle/>
              <a:p>
                <a:pPr marL="285750" indent="-285750"/>
                <a:r>
                  <a:rPr lang="en-US" sz="1800" b="1" u="sng" dirty="0"/>
                  <a:t>Direction angle, Direction Cosine</a:t>
                </a:r>
                <a:r>
                  <a:rPr lang="en-US" sz="1800" u="sng" dirty="0"/>
                  <a:t> </a:t>
                </a:r>
                <a:r>
                  <a:rPr lang="en-US" sz="1800" dirty="0"/>
                  <a:t>(P-810) # 5.                          </a:t>
                </a:r>
                <a:r>
                  <a:rPr lang="en-US" sz="1800" b="1" dirty="0"/>
                  <a:t>Ex: Direction cosine, Direction angle (P-813) #33-37.</a:t>
                </a:r>
              </a:p>
              <a:p>
                <a:pPr marL="400050" lvl="1" indent="0">
                  <a:buNone/>
                </a:pPr>
                <a:endParaRPr lang="en-US" sz="1800" dirty="0"/>
              </a:p>
              <a:p>
                <a:pPr marL="400050" lvl="1" indent="0">
                  <a:spcAft>
                    <a:spcPts val="600"/>
                  </a:spcAft>
                  <a:buNone/>
                </a:pPr>
                <a:r>
                  <a:rPr lang="en-US" sz="1800" dirty="0"/>
                  <a:t>The </a:t>
                </a:r>
                <a:r>
                  <a:rPr lang="en-US" sz="1800" b="1" dirty="0"/>
                  <a:t>direction angles </a:t>
                </a:r>
                <a:r>
                  <a:rPr lang="en-US" sz="1800" dirty="0"/>
                  <a:t>of a nonzero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1800" dirty="0"/>
                  <a:t> are the angles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sz="1800" dirty="0"/>
                  <a:t> (in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0,</m:t>
                        </m:r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1800" dirty="0"/>
                  <a:t>)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1800" dirty="0"/>
                  <a:t> makes with the positive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en-US" sz="1800" dirty="0"/>
                  <a:t>- 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en-US" sz="1800" dirty="0"/>
                  <a:t>-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𝑧</m:t>
                    </m:r>
                  </m:oMath>
                </a14:m>
                <a:r>
                  <a:rPr lang="en-US" sz="1800" dirty="0"/>
                  <a:t>-axes, respectively.</a:t>
                </a:r>
              </a:p>
              <a:p>
                <a:pPr marL="400050" lvl="1" indent="0">
                  <a:spcAft>
                    <a:spcPts val="600"/>
                  </a:spcAft>
                  <a:buNone/>
                </a:pPr>
                <a:r>
                  <a:rPr lang="en-US" sz="1800" dirty="0"/>
                  <a:t>The cosines of these direction angles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func>
                    <m:r>
                      <a:rPr lang="en-US" sz="1800" i="1">
                        <a:latin typeface="Cambria Math"/>
                        <a:ea typeface="Cambria Math"/>
                      </a:rPr>
                      <m:t>,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func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</m:func>
                    <m:r>
                      <a:rPr lang="en-US" sz="18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are called the </a:t>
                </a:r>
                <a:r>
                  <a:rPr lang="en-US" sz="1800" b="1" dirty="0"/>
                  <a:t>direction cosines</a:t>
                </a:r>
                <a:r>
                  <a:rPr lang="en-US" sz="1800" dirty="0"/>
                  <a:t> of the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400050" lvl="1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∴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func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1800" i="1">
                            <a:latin typeface="Cambria Math"/>
                          </a:rPr>
                          <m:t>.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e>
                        </m:acc>
                        <m:r>
                          <a:rPr lang="en-US" sz="1800" i="1">
                            <a:latin typeface="Cambria Math"/>
                          </a:rPr>
                          <m:t> 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</a:rPr>
                      <m:t>, 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func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1800" i="1">
                            <a:latin typeface="Cambria Math"/>
                          </a:rPr>
                          <m:t>.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𝑗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𝑗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800" i="1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</m:func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1800" i="1">
                            <a:latin typeface="Cambria Math"/>
                          </a:rPr>
                          <m:t>.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e>
                        </m:acc>
                        <m:r>
                          <a:rPr lang="en-US" sz="1800" i="1">
                            <a:latin typeface="Cambria Math"/>
                          </a:rPr>
                          <m:t> 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00050" lvl="1" indent="0">
                  <a:spcAft>
                    <a:spcPts val="600"/>
                  </a:spcAft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Ex# 35: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Find the direction cosines and direction angles of the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−3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400050" lvl="1" indent="0">
                  <a:spcAft>
                    <a:spcPts val="600"/>
                  </a:spcAft>
                  <a:buNone/>
                </a:pPr>
                <a:r>
                  <a:rPr lang="en-US" sz="1800" dirty="0" err="1"/>
                  <a:t>Soln</a:t>
                </a:r>
                <a:r>
                  <a:rPr lang="en-US" sz="1800" dirty="0"/>
                  <a:t>: Let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    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−2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−3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800" dirty="0"/>
                  <a:t>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∴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−3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/>
                          </a:rPr>
                          <m:t>14</m:t>
                        </m:r>
                      </m:e>
                    </m:rad>
                  </m:oMath>
                </a14:m>
                <a:endParaRPr lang="en-US" sz="1800" dirty="0"/>
              </a:p>
              <a:p>
                <a:pPr marL="400050" lvl="1" indent="0">
                  <a:spcAft>
                    <a:spcPts val="600"/>
                  </a:spcAft>
                  <a:buNone/>
                </a:pPr>
                <a:r>
                  <a:rPr lang="en-US" sz="1800" dirty="0"/>
                  <a:t>For direction cosines: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func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sz="1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/>
                              </a:rPr>
                              <m:t>14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func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sz="1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−2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/>
                              </a:rPr>
                              <m:t>14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  and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</m:func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sz="18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−3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/>
                              </a:rPr>
                              <m:t>14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400050" lvl="1" indent="0">
                  <a:spcAft>
                    <a:spcPts val="600"/>
                  </a:spcAft>
                  <a:buNone/>
                </a:pPr>
                <a:r>
                  <a:rPr lang="en-US" sz="1800" dirty="0"/>
                  <a:t>Direction angles are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𝑐𝑜𝑠</m:t>
                        </m:r>
                      </m:e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14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1800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/>
                      </a:rPr>
                      <m:t>     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𝑐𝑜𝑠</m:t>
                        </m:r>
                      </m:e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−2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14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   and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𝑐𝑜𝑠</m:t>
                        </m:r>
                      </m:e>
                      <m:sup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−3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14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1800" i="1">
                        <a:latin typeface="Cambria Math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285750" indent="-285750"/>
                <a:r>
                  <a:rPr lang="en-US" sz="1800" b="1" u="sng" dirty="0"/>
                  <a:t>Projection</a:t>
                </a:r>
                <a:r>
                  <a:rPr lang="en-US" sz="1800" dirty="0"/>
                  <a:t> (P-811) # 6; </a:t>
                </a:r>
                <a:r>
                  <a:rPr lang="en-US" sz="1800" b="1" u="sng" dirty="0"/>
                  <a:t>Work done</a:t>
                </a:r>
                <a:r>
                  <a:rPr lang="en-US" sz="1800" u="sng" dirty="0"/>
                  <a:t> </a:t>
                </a:r>
                <a:r>
                  <a:rPr lang="en-US" sz="1800" dirty="0"/>
                  <a:t>(P-812) # 7, 8.                    </a:t>
                </a:r>
                <a:r>
                  <a:rPr lang="en-US" sz="1800" b="1" dirty="0"/>
                  <a:t>Ex: Scalar projection (P-813) #39, 41-44; Work done # 49.</a:t>
                </a:r>
              </a:p>
              <a:p>
                <a:pPr marL="400050" lvl="1" indent="0">
                  <a:spcAft>
                    <a:spcPts val="600"/>
                  </a:spcAft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400050" lvl="1" indent="0">
                  <a:spcAft>
                    <a:spcPts val="600"/>
                  </a:spcAft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Ex# 44: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Find the projection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=5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onto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+2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+3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400050" lvl="1" indent="0">
                  <a:spcAft>
                    <a:spcPts val="600"/>
                  </a:spcAft>
                  <a:buNone/>
                </a:pPr>
                <a:r>
                  <a:rPr lang="en-US" sz="1800" dirty="0" err="1"/>
                  <a:t>Soln</a:t>
                </a:r>
                <a:r>
                  <a:rPr lang="en-US" sz="1800" dirty="0"/>
                  <a:t>: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latin typeface="Cambria Math"/>
                          </a:rPr>
                          <m:t>14</m:t>
                        </m:r>
                      </m:e>
                    </m:rad>
                  </m:oMath>
                </a14:m>
                <a:r>
                  <a:rPr lang="en-US" sz="1800" dirty="0"/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=1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+2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5−3=</m:t>
                    </m:r>
                    <m:r>
                      <a:rPr lang="en-US" sz="1800" i="1">
                        <a:latin typeface="Cambria Math"/>
                      </a:rPr>
                      <m:t>2</m:t>
                    </m:r>
                  </m:oMath>
                </a14:m>
                <a:endParaRPr lang="en-US" sz="1800" dirty="0"/>
              </a:p>
              <a:p>
                <a:pPr marL="400050" lvl="1" indent="0">
                  <a:spcAft>
                    <a:spcPts val="600"/>
                  </a:spcAft>
                  <a:buNone/>
                </a:pPr>
                <a:r>
                  <a:rPr lang="en-US" sz="1800" dirty="0"/>
                  <a:t>The projection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800" dirty="0"/>
                  <a:t> onto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  <m:r>
                          <a:rPr lang="en-US" sz="1800" i="1">
                            <a:latin typeface="Cambria Math"/>
                          </a:rPr>
                          <m:t> 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sz="1800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/>
                              </a:rPr>
                              <m:t>14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400050" lvl="1" indent="0">
                  <a:buNone/>
                </a:pPr>
                <a:endParaRPr lang="en-US" sz="1800" dirty="0"/>
              </a:p>
              <a:p>
                <a:pPr marL="400050" lvl="1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835" y="228600"/>
                <a:ext cx="11436626" cy="6324600"/>
              </a:xfrm>
              <a:blipFill>
                <a:blip r:embed="rId2"/>
                <a:stretch>
                  <a:fillRect l="-373" t="-964" r="-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74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0573" y="152400"/>
                <a:ext cx="11211339" cy="6553200"/>
              </a:xfrm>
            </p:spPr>
            <p:txBody>
              <a:bodyPr>
                <a:normAutofit/>
              </a:bodyPr>
              <a:lstStyle/>
              <a:p>
                <a:pPr marL="400050" lvl="1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Ex# 49: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Find the work done by a force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=8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−6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+9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that moves an object from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0, 10, 8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to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6, 12, 20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along a straight line. The distance is measured in meters and the force in newtons. </a:t>
                </a:r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1800" dirty="0"/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u="sng" dirty="0"/>
                  <a:t>Solution</a:t>
                </a:r>
                <a:r>
                  <a:rPr lang="en-US" sz="1800" dirty="0"/>
                  <a:t>: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The displacement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𝑃𝑄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6−0,   12−10,  20−8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6, 2, 12</m:t>
                        </m:r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40005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The work done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𝑊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𝐹</m:t>
                        </m:r>
                      </m:e>
                    </m:acc>
                    <m: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en-US" sz="1800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8,−6, 9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⟨"/>
                        <m:endChr m:val="⟩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6, 2, 12</m:t>
                        </m:r>
                      </m:e>
                    </m:d>
                  </m:oMath>
                </a14:m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=48−12+108=144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sz="1800" b="1" u="sng" dirty="0"/>
                  <a:t>Cross product</a:t>
                </a:r>
                <a:r>
                  <a:rPr lang="en-US" sz="1800" dirty="0"/>
                  <a:t> (P-815) :</a:t>
                </a:r>
              </a:p>
              <a:p>
                <a:pPr marL="400050" lvl="1" indent="0">
                  <a:buNone/>
                </a:pPr>
                <a:r>
                  <a:rPr lang="en-US" sz="1800" dirty="0"/>
                  <a:t>The cross or vector product of two vectors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800" dirty="0"/>
                  <a:t>,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800" dirty="0"/>
                  <a:t>, is a vector which is Perpendicular to both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800" dirty="0"/>
                  <a:t> . </a:t>
                </a:r>
              </a:p>
              <a:p>
                <a:pPr marL="400050" lvl="1" indent="0">
                  <a:buNone/>
                </a:pPr>
                <a:endParaRPr lang="en-US" sz="1800" dirty="0"/>
              </a:p>
              <a:p>
                <a:pPr marL="400050" lvl="1" indent="0"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800" dirty="0"/>
                  <a:t> 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800" dirty="0"/>
                  <a:t> , then</a:t>
                </a:r>
              </a:p>
              <a:p>
                <a:pPr marL="400050" lvl="1" indent="0">
                  <a:buNone/>
                </a:pPr>
                <a:r>
                  <a:rPr lang="en-US" sz="1800" dirty="0"/>
                  <a:t>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 </m:t>
                    </m:r>
                    <m:r>
                      <a:rPr lang="en-US" sz="1800" i="1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 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endParaRPr lang="en-US" sz="1800" dirty="0"/>
              </a:p>
              <a:p>
                <a:pPr marL="400050" lvl="1" indent="0">
                  <a:buNone/>
                </a:pPr>
                <a:endParaRPr lang="en-US" sz="1800" u="sng" dirty="0"/>
              </a:p>
              <a:p>
                <a:pPr marL="400050" lvl="1" indent="0">
                  <a:buNone/>
                </a:pPr>
                <a:r>
                  <a:rPr lang="en-US" sz="1800" u="sng" dirty="0"/>
                  <a:t>Theorem</a:t>
                </a:r>
                <a:r>
                  <a:rPr lang="en-US" sz="1800" dirty="0"/>
                  <a:t>   If </a:t>
                </a:r>
                <a:r>
                  <a:rPr lang="el-GR" sz="1800" dirty="0"/>
                  <a:t>θ</a:t>
                </a:r>
                <a:r>
                  <a:rPr lang="en-US" sz="1800" dirty="0"/>
                  <a:t> is the angle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800" dirty="0"/>
                  <a:t>, then</a:t>
                </a:r>
              </a:p>
              <a:p>
                <a:pPr marL="1257300" lvl="3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en-US" sz="1800" dirty="0"/>
              </a:p>
              <a:p>
                <a:pPr marL="285750" indent="-285750"/>
                <a:endParaRPr lang="en-US" sz="1800" dirty="0"/>
              </a:p>
              <a:p>
                <a:pPr marL="3086100" lvl="7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573" y="152400"/>
                <a:ext cx="11211339" cy="6553200"/>
              </a:xfrm>
              <a:blipFill>
                <a:blip r:embed="rId2"/>
                <a:stretch>
                  <a:fillRect l="-381" t="-651" r="-2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Teacher\Desktop\Cross produ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739" y="2800350"/>
            <a:ext cx="2362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88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03798B3-B046-4AD3-8314-876595C7BE42}"/>
                  </a:ext>
                </a:extLst>
              </p:cNvPr>
              <p:cNvSpPr/>
              <p:nvPr/>
            </p:nvSpPr>
            <p:spPr>
              <a:xfrm>
                <a:off x="636104" y="153298"/>
                <a:ext cx="11224592" cy="6063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/>
                <a:r>
                  <a:rPr lang="en-US" b="1" dirty="0"/>
                  <a:t>Application: </a:t>
                </a:r>
              </a:p>
              <a:p>
                <a:pPr marL="285750" indent="-285750"/>
                <a:r>
                  <a:rPr lang="en-US" dirty="0"/>
                  <a:t>The area of a parallelogram with sides as two vectors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dirty="0"/>
                  <a:t>  is the magnitude of the cross product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  <a:p>
                <a:pPr marL="285750" indent="-285750" algn="ctr"/>
                <a:r>
                  <a:rPr lang="en-US" dirty="0"/>
                  <a:t>Area=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>
                    <a:solidFill>
                      <a:schemeClr val="accent1"/>
                    </a:solidFill>
                  </a:rPr>
                  <a:t>Exercise</a:t>
                </a:r>
                <a:r>
                  <a:rPr lang="en-US" b="1" dirty="0">
                    <a:solidFill>
                      <a:schemeClr val="accent1"/>
                    </a:solidFill>
                  </a:rPr>
                  <a:t> (P-821)#27 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chemeClr val="accent1"/>
                    </a:solidFill>
                  </a:rPr>
                  <a:t>Find the area of the parallelogram with vertices A(-3, 0), B(-1, 3), C(5, 2)  and  D(3, -1).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−1+3, 3−0,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2, 3, 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  and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3+3, −1−0, 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6, −1, 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1200150" lvl="2" indent="-28575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=−20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1200150" lvl="2" indent="-28575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Area 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  (unit)</a:t>
                </a:r>
              </a:p>
              <a:p>
                <a:pPr indent="-57150"/>
                <a:endParaRPr lang="en-US" dirty="0">
                  <a:solidFill>
                    <a:srgbClr val="0070C0"/>
                  </a:solidFill>
                </a:endParaRPr>
              </a:p>
              <a:p>
                <a:pPr indent="-57150"/>
                <a:r>
                  <a:rPr lang="en-US" b="1" dirty="0">
                    <a:solidFill>
                      <a:srgbClr val="0070C0"/>
                    </a:solidFill>
                  </a:rPr>
                  <a:t>Exercise  (P-821)# 20: </a:t>
                </a:r>
                <a:r>
                  <a:rPr lang="en-US" dirty="0">
                    <a:solidFill>
                      <a:srgbClr val="0070C0"/>
                    </a:solidFill>
                  </a:rPr>
                  <a:t>Find the unit vector perpendicular/ orthogonal to both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400050" lvl="1" indent="0">
                  <a:buNone/>
                </a:pPr>
                <a:r>
                  <a:rPr lang="en-US" u="sng" dirty="0"/>
                  <a:t>Solution: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ea typeface="Cambria Math"/>
                      </a:rPr>
                      <m:t>     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0+1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0+1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0−1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 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			</a:t>
                </a:r>
                <a:r>
                  <a:rPr lang="en-US" b="1" dirty="0"/>
                  <a:t>Example:</a:t>
                </a:r>
                <a:r>
                  <a:rPr lang="en-US" dirty="0"/>
                  <a:t> Area (P-818 # 4),             </a:t>
                </a:r>
                <a:r>
                  <a:rPr lang="en-US" b="1" dirty="0"/>
                  <a:t>Exercise</a:t>
                </a:r>
                <a:r>
                  <a:rPr lang="en-US" dirty="0"/>
                  <a:t>: (</a:t>
                </a:r>
                <a:r>
                  <a:rPr lang="en-US" b="1" dirty="0"/>
                  <a:t>P-821) Unit vector #19, 20; Area # 27,28.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03798B3-B046-4AD3-8314-876595C7B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4" y="153298"/>
                <a:ext cx="11224592" cy="6063070"/>
              </a:xfrm>
              <a:prstGeom prst="rect">
                <a:avLst/>
              </a:prstGeom>
              <a:blipFill>
                <a:blip r:embed="rId2"/>
                <a:stretch>
                  <a:fillRect l="-434" t="-503" b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705E1EF-F333-4CB1-9F8E-5E6B10AA5E19}"/>
              </a:ext>
            </a:extLst>
          </p:cNvPr>
          <p:cNvGrpSpPr/>
          <p:nvPr/>
        </p:nvGrpSpPr>
        <p:grpSpPr>
          <a:xfrm>
            <a:off x="9090991" y="862255"/>
            <a:ext cx="2670308" cy="1337606"/>
            <a:chOff x="9090991" y="862255"/>
            <a:chExt cx="2670308" cy="133760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50EDFBF-B431-4767-8388-D69267E75836}"/>
                </a:ext>
              </a:extLst>
            </p:cNvPr>
            <p:cNvCxnSpPr/>
            <p:nvPr/>
          </p:nvCxnSpPr>
          <p:spPr>
            <a:xfrm>
              <a:off x="9329530" y="1538116"/>
              <a:ext cx="19613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5E7BA3-EE97-4F3D-9AC1-ACBEB9F48CAD}"/>
                </a:ext>
              </a:extLst>
            </p:cNvPr>
            <p:cNvCxnSpPr/>
            <p:nvPr/>
          </p:nvCxnSpPr>
          <p:spPr>
            <a:xfrm flipV="1">
              <a:off x="10310191" y="954157"/>
              <a:ext cx="0" cy="1245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17A655-A9EB-46ED-BCE3-A29AF190BE1D}"/>
                </a:ext>
              </a:extLst>
            </p:cNvPr>
            <p:cNvCxnSpPr/>
            <p:nvPr/>
          </p:nvCxnSpPr>
          <p:spPr>
            <a:xfrm flipV="1">
              <a:off x="9687339" y="1126435"/>
              <a:ext cx="463826" cy="4240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BFBF2FB-AE87-422A-9B4E-2696FEF22DD9}"/>
                </a:ext>
              </a:extLst>
            </p:cNvPr>
            <p:cNvCxnSpPr/>
            <p:nvPr/>
          </p:nvCxnSpPr>
          <p:spPr>
            <a:xfrm>
              <a:off x="9687339" y="1550504"/>
              <a:ext cx="1020418" cy="278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961D05-A2E9-4116-AB80-313E5A1BD3FC}"/>
                </a:ext>
              </a:extLst>
            </p:cNvPr>
            <p:cNvCxnSpPr/>
            <p:nvPr/>
          </p:nvCxnSpPr>
          <p:spPr>
            <a:xfrm>
              <a:off x="10151165" y="1126435"/>
              <a:ext cx="874644" cy="251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6C38D17-F8DA-4A70-B798-C1913DBFA08F}"/>
                </a:ext>
              </a:extLst>
            </p:cNvPr>
            <p:cNvCxnSpPr/>
            <p:nvPr/>
          </p:nvCxnSpPr>
          <p:spPr>
            <a:xfrm flipV="1">
              <a:off x="10687870" y="1388886"/>
              <a:ext cx="357808" cy="4373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D7DB12-DA66-4DFD-A86E-0A351DDA7A56}"/>
                </a:ext>
              </a:extLst>
            </p:cNvPr>
            <p:cNvSpPr txBox="1"/>
            <p:nvPr/>
          </p:nvSpPr>
          <p:spPr>
            <a:xfrm>
              <a:off x="9090991" y="1538116"/>
              <a:ext cx="861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A(-3.0)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3F89E7-A75B-4287-B926-1645FF54512C}"/>
                </a:ext>
              </a:extLst>
            </p:cNvPr>
            <p:cNvSpPr txBox="1"/>
            <p:nvPr/>
          </p:nvSpPr>
          <p:spPr>
            <a:xfrm>
              <a:off x="9455426" y="862255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B(-1, 3)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9F5CFD-4F7A-4941-A166-210B654C247A}"/>
                </a:ext>
              </a:extLst>
            </p:cNvPr>
            <p:cNvSpPr txBox="1"/>
            <p:nvPr/>
          </p:nvSpPr>
          <p:spPr>
            <a:xfrm>
              <a:off x="10886661" y="1086678"/>
              <a:ext cx="87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C(5, 2)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2B6FA7-9DB6-407C-8CE9-E7400B5E4A7C}"/>
                </a:ext>
              </a:extLst>
            </p:cNvPr>
            <p:cNvSpPr txBox="1"/>
            <p:nvPr/>
          </p:nvSpPr>
          <p:spPr>
            <a:xfrm>
              <a:off x="10495722" y="1829664"/>
              <a:ext cx="887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D(3, -1)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5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4069" y="152400"/>
                <a:ext cx="11370365" cy="6553200"/>
              </a:xfrm>
            </p:spPr>
            <p:txBody>
              <a:bodyPr>
                <a:noAutofit/>
              </a:bodyPr>
              <a:lstStyle/>
              <a:p>
                <a:pPr marL="400050" lvl="1" indent="0">
                  <a:buNone/>
                </a:pPr>
                <a:endParaRPr lang="en-US" sz="1100" dirty="0"/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b="1" u="sng" dirty="0"/>
                  <a:t>Triple product</a:t>
                </a:r>
                <a:r>
                  <a:rPr lang="en-US" sz="1800" b="1" dirty="0"/>
                  <a:t> </a:t>
                </a:r>
                <a:r>
                  <a:rPr lang="en-US" sz="1800" dirty="0"/>
                  <a:t>(P-819): The product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dirty="0"/>
                  <a:t> is called the </a:t>
                </a:r>
                <a:r>
                  <a:rPr lang="en-US" sz="1800" b="1" dirty="0"/>
                  <a:t>scalar triple product</a:t>
                </a:r>
                <a:r>
                  <a:rPr lang="en-US" sz="1800" dirty="0"/>
                  <a:t> of the vectors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 ,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1800" dirty="0"/>
                  <a:t>.</a:t>
                </a:r>
              </a:p>
              <a:p>
                <a:pPr marL="1257300" lvl="3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285750" indent="-285750"/>
                <a:r>
                  <a:rPr lang="en-US" sz="1800" b="1" dirty="0"/>
                  <a:t>Application: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The volume of the parallelepiped</a:t>
                </a:r>
                <a:r>
                  <a:rPr lang="en-US" sz="1800" b="1" dirty="0"/>
                  <a:t> </a:t>
                </a:r>
                <a:r>
                  <a:rPr lang="en-US" sz="1800" dirty="0"/>
                  <a:t>determined by the vectors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 ,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1800" dirty="0"/>
                  <a:t>   is  the absolute value  of the scalar triple product: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1800" i="1">
                            <a:latin typeface="Cambria Math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pPr>
                  <a:lnSpc>
                    <a:spcPct val="100000"/>
                  </a:lnSpc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Ex# 34 (P-822): </a:t>
                </a:r>
                <a:r>
                  <a:rPr lang="en-US" sz="1800" dirty="0">
                    <a:solidFill>
                      <a:srgbClr val="0070C0"/>
                    </a:solidFill>
                  </a:rPr>
                  <a:t>Find the volume of the parallelepiped determined by the vectors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and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800" dirty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.</a:t>
                </a: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en-US" sz="1800" u="sng" dirty="0"/>
                  <a:t>Solution</a:t>
                </a:r>
                <a:r>
                  <a:rPr lang="en-US" sz="1800" dirty="0"/>
                  <a:t>: The volume of the parallelepiped determined by the vectors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 ,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1800" dirty="0"/>
                  <a:t> is the absolute value of the scalar triple product.</a:t>
                </a:r>
              </a:p>
              <a:p>
                <a:pPr marL="800100" lvl="2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1−1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1−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0−1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1+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0−1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0=1</m:t>
                    </m:r>
                  </m:oMath>
                </a14:m>
                <a:r>
                  <a:rPr lang="en-US" sz="1800" dirty="0"/>
                  <a:t>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𝑉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1800" i="1">
                            <a:latin typeface="Cambria Math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</m:acc>
                          </m:e>
                        </m:d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628650" lvl="1" indent="-285750">
                  <a:buFont typeface="Wingdings" panose="05000000000000000000" pitchFamily="2" charset="2"/>
                  <a:buChar char="Ø"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628650" lvl="1" indent="-285750">
                  <a:buFont typeface="Wingdings" panose="05000000000000000000" pitchFamily="2" charset="2"/>
                  <a:buChar char="Ø"/>
                </a:pPr>
                <a:r>
                  <a:rPr lang="en-US" sz="1800" dirty="0">
                    <a:solidFill>
                      <a:srgbClr val="0070C0"/>
                    </a:solidFill>
                  </a:rPr>
                  <a:t>If the volume of the parallelepiped determined by the vectors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,</m:t>
                    </m:r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is 0 (zero) then the vectors must lie in the same plane; that is they are coplanar.</a:t>
                </a:r>
              </a:p>
              <a:p>
                <a:pPr marL="342900" lvl="1" indent="0">
                  <a:buNone/>
                </a:pPr>
                <a:endParaRPr lang="en-US" sz="1800" dirty="0">
                  <a:solidFill>
                    <a:srgbClr val="0070C0"/>
                  </a:solidFill>
                </a:endParaRPr>
              </a:p>
              <a:p>
                <a:pPr marL="342900" lvl="1" indent="0">
                  <a:buNone/>
                </a:pPr>
                <a:r>
                  <a:rPr lang="en-US" sz="1800" dirty="0"/>
                  <a:t>Example:  Volume (P-820), Coplanar( # 5).                                  </a:t>
                </a:r>
                <a:r>
                  <a:rPr lang="en-US" sz="1800" b="1" dirty="0"/>
                  <a:t>Exercise: (P-822) Volume # 33, 34; Coplanar #37, 38.</a:t>
                </a:r>
              </a:p>
              <a:p>
                <a:pPr marL="400050" lvl="1" indent="0">
                  <a:buNone/>
                </a:pPr>
                <a:endParaRPr lang="en-US" sz="1800" dirty="0"/>
              </a:p>
              <a:p>
                <a:pPr marL="400050" lvl="1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069" y="152400"/>
                <a:ext cx="11370365" cy="6553200"/>
              </a:xfrm>
              <a:blipFill>
                <a:blip r:embed="rId2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35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D667663-D723-4407-BEB3-919A2F4B0A24}"/>
                  </a:ext>
                </a:extLst>
              </p:cNvPr>
              <p:cNvSpPr/>
              <p:nvPr/>
            </p:nvSpPr>
            <p:spPr>
              <a:xfrm>
                <a:off x="225287" y="198783"/>
                <a:ext cx="5287617" cy="654657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Exercise for practice</a:t>
                </a:r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>
                        <a:latin typeface="Cambria Math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)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(ii)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b="0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b="0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𝑘</m:t>
                        </m:r>
                      </m:e>
                    </m:acc>
                    <m:r>
                      <a:rPr lang="en-US" b="0" i="1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tx1"/>
                    </a:solidFill>
                  </a:rPr>
                  <a:t>2.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Find the angle between the two vectors </a:t>
                </a:r>
                <a:r>
                  <a:rPr lang="en-US" dirty="0"/>
                  <a:t>Solution: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b="0" dirty="0"/>
                  <a:t> (a)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2,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 (b)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(c)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tx1"/>
                    </a:solidFill>
                  </a:rPr>
                  <a:t>3. </a:t>
                </a:r>
                <a:r>
                  <a:rPr lang="en-US" dirty="0">
                    <a:solidFill>
                      <a:schemeClr val="tx1"/>
                    </a:solidFill>
                  </a:rPr>
                  <a:t>Determine whether the following vectors are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orthogonal, parallel, or neither.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(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   </a:t>
                </a:r>
                <a:r>
                  <a:rPr lang="en-US" dirty="0">
                    <a:solidFill>
                      <a:schemeClr val="tx1"/>
                    </a:solidFill>
                  </a:rPr>
                  <a:t>(ii)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−6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6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   </a:t>
                </a:r>
                <a:r>
                  <a:rPr lang="en-US" dirty="0">
                    <a:solidFill>
                      <a:schemeClr val="tx1"/>
                    </a:solidFill>
                  </a:rPr>
                  <a:t>(iii)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4. </a:t>
                </a:r>
                <a:r>
                  <a:rPr lang="en-US" dirty="0">
                    <a:solidFill>
                      <a:schemeClr val="tx1"/>
                    </a:solidFill>
                  </a:rPr>
                  <a:t>Find the direction cosines and direction angles of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the following vectors: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</a:t>
                </a:r>
                <a:r>
                  <a:rPr lang="en-US" dirty="0"/>
                  <a:t>(i)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,     </a:t>
                </a:r>
                <a:r>
                  <a:rPr lang="en-US" dirty="0">
                    <a:solidFill>
                      <a:schemeClr val="tx1"/>
                    </a:solidFill>
                  </a:rPr>
                  <a:t>(ii)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    </m:t>
                    </m:r>
                  </m:oMath>
                </a14:m>
                <a:r>
                  <a:rPr lang="en-US" dirty="0"/>
                  <a:t>(iii)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D667663-D723-4407-BEB3-919A2F4B0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7" y="198783"/>
                <a:ext cx="5287617" cy="6546574"/>
              </a:xfrm>
              <a:prstGeom prst="rect">
                <a:avLst/>
              </a:prstGeom>
              <a:blipFill>
                <a:blip r:embed="rId2"/>
                <a:stretch>
                  <a:fillRect l="-921" t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DE968F-D599-411C-B3FE-FD0433AB6DC1}"/>
                  </a:ext>
                </a:extLst>
              </p:cNvPr>
              <p:cNvSpPr/>
              <p:nvPr/>
            </p:nvSpPr>
            <p:spPr>
              <a:xfrm>
                <a:off x="5698435" y="198783"/>
                <a:ext cx="6268278" cy="654657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/>
                  <a:t>Exercise for practice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5.</a:t>
                </a:r>
                <a:r>
                  <a:rPr lang="en-US" dirty="0"/>
                  <a:t> (</a:t>
                </a:r>
                <a:r>
                  <a:rPr lang="en-US" dirty="0" err="1"/>
                  <a:t>i</a:t>
                </a:r>
                <a:r>
                  <a:rPr lang="en-US" dirty="0"/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Find the projection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onto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(ii) Find the projection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onto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>
                    <a:solidFill>
                      <a:schemeClr val="tx1"/>
                    </a:solidFill>
                  </a:rPr>
                  <a:t>6.</a:t>
                </a:r>
                <a:r>
                  <a:rPr lang="en-US" dirty="0">
                    <a:solidFill>
                      <a:schemeClr val="tx1"/>
                    </a:solidFill>
                  </a:rPr>
                  <a:t> Find the unit vector perpendicular/ orthogonal to both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1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dirty="0">
                    <a:solidFill>
                      <a:schemeClr val="tx1"/>
                    </a:solidFill>
                  </a:rPr>
                  <a:t>7.</a:t>
                </a:r>
                <a:r>
                  <a:rPr lang="en-US" dirty="0">
                    <a:solidFill>
                      <a:schemeClr val="tx1"/>
                    </a:solidFill>
                  </a:rPr>
                  <a:t> Find the volume of the parallelepiped determined by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the vectors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8.</a:t>
                </a:r>
                <a:r>
                  <a:rPr lang="en-US" dirty="0">
                    <a:solidFill>
                      <a:schemeClr val="tx1"/>
                    </a:solidFill>
                  </a:rPr>
                  <a:t> Use the scalar triple product to verify that the vectors are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coplanar.</a:t>
                </a:r>
              </a:p>
              <a:p>
                <a:endParaRPr lang="en-US" dirty="0"/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7DE968F-D599-411C-B3FE-FD0433AB6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435" y="198783"/>
                <a:ext cx="6268278" cy="6546574"/>
              </a:xfrm>
              <a:prstGeom prst="rect">
                <a:avLst/>
              </a:prstGeom>
              <a:blipFill>
                <a:blip r:embed="rId3"/>
                <a:stretch>
                  <a:fillRect l="-777" t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66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83096" y="152400"/>
                <a:ext cx="11171582" cy="6553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Straight lines and planes in 3-space</a:t>
                </a:r>
              </a:p>
              <a:p>
                <a:pPr algn="l"/>
                <a:endParaRPr lang="en-US" sz="1800" b="1" dirty="0"/>
              </a:p>
              <a:p>
                <a:pPr marL="285750" indent="-285750" algn="l">
                  <a:buFont typeface="Wingdings" panose="05000000000000000000" pitchFamily="2" charset="2"/>
                  <a:buChar char="q"/>
                </a:pPr>
                <a:r>
                  <a:rPr lang="en-US" sz="1800" b="1" dirty="0"/>
                  <a:t>Equation of a straight line: </a:t>
                </a:r>
                <a:r>
                  <a:rPr lang="en-US" sz="1800" dirty="0"/>
                  <a:t>A particular line is uniquely located in space if </a:t>
                </a:r>
              </a:p>
              <a:p>
                <a:pPr marL="1200150" lvl="2" indent="-285750" algn="l">
                  <a:buFont typeface="Wingdings" panose="05000000000000000000" pitchFamily="2" charset="2"/>
                  <a:buChar char="ü"/>
                </a:pPr>
                <a:r>
                  <a:rPr lang="en-US" dirty="0"/>
                  <a:t>it has a known direction and passes through a point,</a:t>
                </a:r>
              </a:p>
              <a:p>
                <a:pPr marL="1200150" lvl="2" indent="-285750" algn="l">
                  <a:buFont typeface="Wingdings" panose="05000000000000000000" pitchFamily="2" charset="2"/>
                  <a:buChar char="ü"/>
                </a:pPr>
                <a:r>
                  <a:rPr lang="en-US" dirty="0"/>
                  <a:t>it passes through two known points. </a:t>
                </a:r>
              </a:p>
              <a:p>
                <a:pPr marL="285750" indent="-285750" algn="l">
                  <a:buFont typeface="Wingdings" panose="05000000000000000000" pitchFamily="2" charset="2"/>
                  <a:buChar char="q"/>
                </a:pPr>
                <a:r>
                  <a:rPr lang="en-US" sz="1800" b="1" dirty="0"/>
                  <a:t>Vector form</a:t>
                </a:r>
                <a:endParaRPr lang="en-US" sz="1800" b="1" i="1" dirty="0"/>
              </a:p>
              <a:p>
                <a:pPr lvl="1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/>
                  <a:t>Consider the vector equation of a straight line passing through a point </a:t>
                </a:r>
                <a:r>
                  <a:rPr lang="en-US" sz="1800" i="1" dirty="0"/>
                  <a:t>A</a:t>
                </a:r>
                <a:r>
                  <a:rPr lang="en-US" sz="1800" dirty="0"/>
                  <a:t> with position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1800" dirty="0"/>
                  <a:t> and parallel to the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800" b="1" dirty="0"/>
                  <a:t>. </a:t>
                </a:r>
                <a:r>
                  <a:rPr lang="en-US" sz="1800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𝐴𝑃</m:t>
                        </m:r>
                      </m:e>
                    </m:acc>
                  </m:oMath>
                </a14:m>
                <a:r>
                  <a:rPr lang="en-US" sz="1800" dirty="0"/>
                  <a:t> is parallel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800" dirty="0"/>
                  <a:t>,</a:t>
                </a:r>
              </a:p>
              <a:p>
                <a:pPr lvl="1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/>
                  <a:t> we get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𝐴𝑃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800" b="1" dirty="0"/>
                  <a:t> 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 is a scalar.</a:t>
                </a:r>
              </a:p>
              <a:p>
                <a:pPr lvl="1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/>
                  <a:t> If </a:t>
                </a:r>
                <a:r>
                  <a:rPr lang="en-US" sz="1800" i="1" dirty="0"/>
                  <a:t>P</a:t>
                </a:r>
                <a:r>
                  <a:rPr lang="en-US" sz="1800" dirty="0"/>
                  <a:t> is any point on the line with position vector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1800" dirty="0"/>
                  <a:t>, </a:t>
                </a:r>
                <a:r>
                  <a:rPr lang="en-US" sz="1400" dirty="0"/>
                  <a:t> </a:t>
                </a:r>
                <a:r>
                  <a:rPr lang="en-US" sz="1800" dirty="0"/>
                  <a:t>then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 is a scalar parameter.</a:t>
                </a:r>
                <a:r>
                  <a:rPr lang="en-US" sz="1400" dirty="0"/>
                  <a:t>			</a:t>
                </a:r>
              </a:p>
              <a:p>
                <a:pPr lvl="1" algn="l"/>
                <a:endParaRPr lang="en-US" sz="1800" b="1" dirty="0"/>
              </a:p>
              <a:p>
                <a:pPr lvl="1" algn="l"/>
                <a:r>
                  <a:rPr lang="en-US" sz="1800" b="1" dirty="0"/>
                  <a:t> Scalar form</a:t>
                </a:r>
                <a:r>
                  <a:rPr lang="en-US" sz="1800" dirty="0"/>
                  <a:t> </a:t>
                </a:r>
              </a:p>
              <a:p>
                <a:pPr lvl="1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𝑦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𝑧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 and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1800" dirty="0"/>
                  <a:t>, then </a:t>
                </a:r>
                <a:endParaRPr lang="en-US" sz="1800" i="1" dirty="0">
                  <a:latin typeface="Cambria Math"/>
                </a:endParaRPr>
              </a:p>
              <a:p>
                <a:pPr lvl="1"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𝑡</m:t>
                    </m:r>
                    <m:acc>
                      <m:accPr>
                        <m:chr m:val="̅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can be expressed as </a:t>
                </a:r>
              </a:p>
              <a:p>
                <a:pPr lvl="2"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𝑦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𝑧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lvl="1"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dirty="0"/>
                  <a:t>Equating corresponding components, we have the scalar form as follows:</a:t>
                </a:r>
              </a:p>
              <a:p>
                <a:pPr lvl="3" algn="l"/>
                <a:r>
                  <a:rPr lang="en-US" sz="1400" dirty="0"/>
                  <a:t>(</a:t>
                </a:r>
                <a:r>
                  <a:rPr lang="en-US" sz="1400" dirty="0" err="1"/>
                  <a:t>i</a:t>
                </a:r>
                <a:r>
                  <a:rPr lang="en-US" sz="1400" dirty="0"/>
                  <a:t>)</a:t>
                </a:r>
                <a:r>
                  <a:rPr lang="en-US" sz="1400" b="1" dirty="0"/>
                  <a:t>   </a:t>
                </a:r>
                <a:r>
                  <a:rPr lang="en-US" sz="1800" b="1" dirty="0"/>
                  <a:t>Parametric form: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𝑡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1800" b="1" dirty="0"/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𝑦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𝑡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𝑧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𝑡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1800" b="1" dirty="0"/>
                  <a:t> 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83096" y="152400"/>
                <a:ext cx="11171582" cy="6553200"/>
              </a:xfrm>
              <a:blipFill>
                <a:blip r:embed="rId2"/>
                <a:stretch>
                  <a:fillRect l="-382" t="-1302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Teacher\Desktop\Lin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399" y="914401"/>
            <a:ext cx="14382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6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4F994B0480E4EA0F01584F11416CF" ma:contentTypeVersion="2" ma:contentTypeDescription="Create a new document." ma:contentTypeScope="" ma:versionID="1a3850d43032bf0e5747f8b6e7858f64">
  <xsd:schema xmlns:xsd="http://www.w3.org/2001/XMLSchema" xmlns:xs="http://www.w3.org/2001/XMLSchema" xmlns:p="http://schemas.microsoft.com/office/2006/metadata/properties" xmlns:ns2="8fba2282-9261-44e4-88a0-ea7809cc7acd" targetNamespace="http://schemas.microsoft.com/office/2006/metadata/properties" ma:root="true" ma:fieldsID="ccf1dea5a4dc1b4b620f83bd044893c7" ns2:_="">
    <xsd:import namespace="8fba2282-9261-44e4-88a0-ea7809cc7ac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a2282-9261-44e4-88a0-ea7809cc7a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CB85C5-7EAC-4FA0-B859-DD1A97B0912E}"/>
</file>

<file path=customXml/itemProps2.xml><?xml version="1.0" encoding="utf-8"?>
<ds:datastoreItem xmlns:ds="http://schemas.openxmlformats.org/officeDocument/2006/customXml" ds:itemID="{20290F46-ACFA-4082-BC32-022D88630EB9}"/>
</file>

<file path=customXml/itemProps3.xml><?xml version="1.0" encoding="utf-8"?>
<ds:datastoreItem xmlns:ds="http://schemas.openxmlformats.org/officeDocument/2006/customXml" ds:itemID="{021C12D0-50BA-4E5A-BF45-1EBBF39D97C6}"/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4373</Words>
  <Application>Microsoft Office PowerPoint</Application>
  <PresentationFormat>Widescreen</PresentationFormat>
  <Paragraphs>312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Madhabi</dc:creator>
  <cp:lastModifiedBy>Dr. Madhabi</cp:lastModifiedBy>
  <cp:revision>92</cp:revision>
  <dcterms:created xsi:type="dcterms:W3CDTF">2020-05-05T14:34:09Z</dcterms:created>
  <dcterms:modified xsi:type="dcterms:W3CDTF">2021-05-30T10:22:34Z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0x0101002D64F994B0480E4EA0F01584F11416CF</vt:lpwstr>
  </property>
</Properties>
</file>