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1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D684C-C78D-4B07-8D09-CB7578EA6152}" v="1" dt="2022-06-21T20:25:20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JAHID HASAN" userId="1c4ccbde-1d18-47cb-9487-f51203eec787" providerId="ADAL" clId="{40ED684C-C78D-4B07-8D09-CB7578EA6152}"/>
    <pc:docChg chg="undo custSel addSld modSld">
      <pc:chgData name="MD. JAHID HASAN" userId="1c4ccbde-1d18-47cb-9487-f51203eec787" providerId="ADAL" clId="{40ED684C-C78D-4B07-8D09-CB7578EA6152}" dt="2022-06-21T20:27:13.196" v="178" actId="20577"/>
      <pc:docMkLst>
        <pc:docMk/>
      </pc:docMkLst>
      <pc:sldChg chg="addSp delSp modSp mod">
        <pc:chgData name="MD. JAHID HASAN" userId="1c4ccbde-1d18-47cb-9487-f51203eec787" providerId="ADAL" clId="{40ED684C-C78D-4B07-8D09-CB7578EA6152}" dt="2022-06-21T20:25:57.826" v="154" actId="5793"/>
        <pc:sldMkLst>
          <pc:docMk/>
          <pc:sldMk cId="772959397" sldId="264"/>
        </pc:sldMkLst>
        <pc:spChg chg="add del mod">
          <ac:chgData name="MD. JAHID HASAN" userId="1c4ccbde-1d18-47cb-9487-f51203eec787" providerId="ADAL" clId="{40ED684C-C78D-4B07-8D09-CB7578EA6152}" dt="2022-06-21T20:25:57.826" v="154" actId="5793"/>
          <ac:spMkLst>
            <pc:docMk/>
            <pc:sldMk cId="772959397" sldId="264"/>
            <ac:spMk id="3" creationId="{CAF91035-EDF0-34C6-2C9C-3192541159C8}"/>
          </ac:spMkLst>
        </pc:spChg>
        <pc:picChg chg="add del mod ord">
          <ac:chgData name="MD. JAHID HASAN" userId="1c4ccbde-1d18-47cb-9487-f51203eec787" providerId="ADAL" clId="{40ED684C-C78D-4B07-8D09-CB7578EA6152}" dt="2022-06-21T20:17:15.708" v="6" actId="22"/>
          <ac:picMkLst>
            <pc:docMk/>
            <pc:sldMk cId="772959397" sldId="264"/>
            <ac:picMk id="5" creationId="{76A67E1D-52EF-F200-E5B1-2F9D286BB54C}"/>
          </ac:picMkLst>
        </pc:picChg>
      </pc:sldChg>
      <pc:sldChg chg="modSp new mod">
        <pc:chgData name="MD. JAHID HASAN" userId="1c4ccbde-1d18-47cb-9487-f51203eec787" providerId="ADAL" clId="{40ED684C-C78D-4B07-8D09-CB7578EA6152}" dt="2022-06-21T20:27:13.196" v="178" actId="20577"/>
        <pc:sldMkLst>
          <pc:docMk/>
          <pc:sldMk cId="2324877913" sldId="271"/>
        </pc:sldMkLst>
        <pc:spChg chg="mod">
          <ac:chgData name="MD. JAHID HASAN" userId="1c4ccbde-1d18-47cb-9487-f51203eec787" providerId="ADAL" clId="{40ED684C-C78D-4B07-8D09-CB7578EA6152}" dt="2022-06-21T20:22:43.984" v="65" actId="255"/>
          <ac:spMkLst>
            <pc:docMk/>
            <pc:sldMk cId="2324877913" sldId="271"/>
            <ac:spMk id="2" creationId="{58F0E95A-CD7B-61D9-7297-8CA9D6A98869}"/>
          </ac:spMkLst>
        </pc:spChg>
        <pc:spChg chg="mod">
          <ac:chgData name="MD. JAHID HASAN" userId="1c4ccbde-1d18-47cb-9487-f51203eec787" providerId="ADAL" clId="{40ED684C-C78D-4B07-8D09-CB7578EA6152}" dt="2022-06-21T20:27:13.196" v="178" actId="20577"/>
          <ac:spMkLst>
            <pc:docMk/>
            <pc:sldMk cId="2324877913" sldId="271"/>
            <ac:spMk id="3" creationId="{51865E0B-A697-74C1-6B7D-D27FF12B41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42-B81E-491A-8209-550D5225014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C3E5A72-2B57-493C-95DB-5623EF12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6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42-B81E-491A-8209-550D5225014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C3E5A72-2B57-493C-95DB-5623EF12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9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42-B81E-491A-8209-550D5225014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C3E5A72-2B57-493C-95DB-5623EF12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24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42-B81E-491A-8209-550D5225014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C3E5A72-2B57-493C-95DB-5623EF12125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654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42-B81E-491A-8209-550D5225014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C3E5A72-2B57-493C-95DB-5623EF12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12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42-B81E-491A-8209-550D5225014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5A72-2B57-493C-95DB-5623EF12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2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42-B81E-491A-8209-550D5225014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5A72-2B57-493C-95DB-5623EF12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1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42-B81E-491A-8209-550D5225014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5A72-2B57-493C-95DB-5623EF12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64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AD07D42-B81E-491A-8209-550D5225014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C3E5A72-2B57-493C-95DB-5623EF12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0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42-B81E-491A-8209-550D5225014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5A72-2B57-493C-95DB-5623EF12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8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42-B81E-491A-8209-550D5225014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C3E5A72-2B57-493C-95DB-5623EF12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1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42-B81E-491A-8209-550D5225014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5A72-2B57-493C-95DB-5623EF12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9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42-B81E-491A-8209-550D5225014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5A72-2B57-493C-95DB-5623EF12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4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42-B81E-491A-8209-550D5225014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5A72-2B57-493C-95DB-5623EF12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0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42-B81E-491A-8209-550D5225014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5A72-2B57-493C-95DB-5623EF12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9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42-B81E-491A-8209-550D5225014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5A72-2B57-493C-95DB-5623EF12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6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7D42-B81E-491A-8209-550D5225014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E5A72-2B57-493C-95DB-5623EF12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6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07D42-B81E-491A-8209-550D52250148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E5A72-2B57-493C-95DB-5623EF121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67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F68B-D272-1DAC-C7FC-199E55E11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11" y="2742465"/>
            <a:ext cx="8727474" cy="1373070"/>
          </a:xfrm>
        </p:spPr>
        <p:txBody>
          <a:bodyPr/>
          <a:lstStyle/>
          <a:p>
            <a:pPr algn="ctr"/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4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Determine</a:t>
            </a:r>
            <a:r>
              <a:rPr lang="en-US" sz="4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4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Constant and</a:t>
            </a:r>
            <a:r>
              <a:rPr lang="en-US" sz="4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Effective</a:t>
            </a:r>
            <a:r>
              <a:rPr lang="en-US" sz="4000" spc="-15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ases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a</a:t>
            </a:r>
            <a:r>
              <a:rPr lang="en-US" sz="4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</a:t>
            </a:r>
            <a:r>
              <a:rPr lang="en-US" sz="4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Spiral</a:t>
            </a:r>
            <a:r>
              <a:rPr lang="en-US" sz="4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48807-7C00-D16F-D947-49DC6E3C8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11" y="5167571"/>
            <a:ext cx="5820230" cy="111768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GB" sz="2400" u="sng" dirty="0"/>
              <a:t>WITH INSIGHT FROM RESPECTED 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Md.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Mozahar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5EB51-E2E1-5233-4007-0C49634A5C31}"/>
              </a:ext>
            </a:extLst>
          </p:cNvPr>
          <p:cNvSpPr txBox="1"/>
          <p:nvPr/>
        </p:nvSpPr>
        <p:spPr>
          <a:xfrm>
            <a:off x="96982" y="1799009"/>
            <a:ext cx="4329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PRESENTATION 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B275F8-D1E3-6358-9E2A-C76500EE6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35408"/>
              </p:ext>
            </p:extLst>
          </p:nvPr>
        </p:nvGraphicFramePr>
        <p:xfrm>
          <a:off x="7400926" y="4717144"/>
          <a:ext cx="4413704" cy="1930399"/>
        </p:xfrm>
        <a:graphic>
          <a:graphicData uri="http://schemas.openxmlformats.org/drawingml/2006/table">
            <a:tbl>
              <a:tblPr firstRow="1" firstCol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2567900">
                  <a:extLst>
                    <a:ext uri="{9D8B030D-6E8A-4147-A177-3AD203B41FA5}">
                      <a16:colId xmlns:a16="http://schemas.microsoft.com/office/drawing/2014/main" val="1916355310"/>
                    </a:ext>
                  </a:extLst>
                </a:gridCol>
                <a:gridCol w="1845804">
                  <a:extLst>
                    <a:ext uri="{9D8B030D-6E8A-4147-A177-3AD203B41FA5}">
                      <a16:colId xmlns:a16="http://schemas.microsoft.com/office/drawing/2014/main" val="375026346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1. Ayesha Din Jannat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21-45948-3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1144922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2.Md. Tahsin Hasib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22-46026-1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87431778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3.Md. Jahid Hasan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22-47010-1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72640546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4.Sharon </a:t>
                      </a:r>
                      <a:r>
                        <a:rPr lang="en-US" sz="1600" dirty="0" err="1">
                          <a:effectLst/>
                        </a:rPr>
                        <a:t>Bhoumick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19-41534-3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08941316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5.Tahasin Ahmed Siam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22-46773-1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76136830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39812E13-17A5-DE99-A5D9-1619002ED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354" y="4202254"/>
            <a:ext cx="528456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F3880A-6BCC-230F-D4F7-5F5C5BEEC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505" y="210457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974AC3-B16E-FC50-3F59-038FD7902CAB}"/>
              </a:ext>
            </a:extLst>
          </p:cNvPr>
          <p:cNvSpPr txBox="1"/>
          <p:nvPr/>
        </p:nvSpPr>
        <p:spPr>
          <a:xfrm>
            <a:off x="9168411" y="2690284"/>
            <a:ext cx="30235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2 Lab</a:t>
            </a:r>
          </a:p>
          <a:p>
            <a:pPr algn="ctr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Summer 2021-22 Department of Physics</a:t>
            </a:r>
          </a:p>
          <a:p>
            <a:pPr algn="ctr"/>
            <a:r>
              <a:rPr lang="en-US" sz="2400" dirty="0"/>
              <a:t>GROUP - 04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B8199-8715-5E85-966D-B933A7C6864F}"/>
              </a:ext>
            </a:extLst>
          </p:cNvPr>
          <p:cNvSpPr txBox="1"/>
          <p:nvPr/>
        </p:nvSpPr>
        <p:spPr>
          <a:xfrm>
            <a:off x="5266643" y="4282067"/>
            <a:ext cx="33548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PREPARED BY </a:t>
            </a:r>
          </a:p>
        </p:txBody>
      </p:sp>
    </p:spTree>
    <p:extLst>
      <p:ext uri="{BB962C8B-B14F-4D97-AF65-F5344CB8AC3E}">
        <p14:creationId xmlns:p14="http://schemas.microsoft.com/office/powerpoint/2010/main" val="2102452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BA95-71E7-FAF6-BBAC-AD82CA999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Experimental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0475-F08F-378E-CAC5-9ACF79578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1674" y="3560620"/>
            <a:ext cx="3796145" cy="1092127"/>
          </a:xfrm>
        </p:spPr>
        <p:txBody>
          <a:bodyPr>
            <a:normAutofit fontScale="92500"/>
          </a:bodyPr>
          <a:lstStyle/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0891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Length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11.5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cm</a:t>
            </a: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165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Original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73.4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BE97A4-A0AA-849D-7476-BE33ED30DD8D}"/>
              </a:ext>
            </a:extLst>
          </p:cNvPr>
          <p:cNvSpPr txBox="1">
            <a:spLocks/>
          </p:cNvSpPr>
          <p:nvPr/>
        </p:nvSpPr>
        <p:spPr>
          <a:xfrm>
            <a:off x="124689" y="3744672"/>
            <a:ext cx="3796145" cy="109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48DCB5-4E8F-5768-F997-4EA8B58A8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40588"/>
              </p:ext>
            </p:extLst>
          </p:nvPr>
        </p:nvGraphicFramePr>
        <p:xfrm>
          <a:off x="3574472" y="2018218"/>
          <a:ext cx="8492840" cy="474279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13506">
                  <a:extLst>
                    <a:ext uri="{9D8B030D-6E8A-4147-A177-3AD203B41FA5}">
                      <a16:colId xmlns:a16="http://schemas.microsoft.com/office/drawing/2014/main" val="2233237069"/>
                    </a:ext>
                  </a:extLst>
                </a:gridCol>
                <a:gridCol w="1598811">
                  <a:extLst>
                    <a:ext uri="{9D8B030D-6E8A-4147-A177-3AD203B41FA5}">
                      <a16:colId xmlns:a16="http://schemas.microsoft.com/office/drawing/2014/main" val="2586496898"/>
                    </a:ext>
                  </a:extLst>
                </a:gridCol>
                <a:gridCol w="1198883">
                  <a:extLst>
                    <a:ext uri="{9D8B030D-6E8A-4147-A177-3AD203B41FA5}">
                      <a16:colId xmlns:a16="http://schemas.microsoft.com/office/drawing/2014/main" val="1777728502"/>
                    </a:ext>
                  </a:extLst>
                </a:gridCol>
                <a:gridCol w="1089240">
                  <a:extLst>
                    <a:ext uri="{9D8B030D-6E8A-4147-A177-3AD203B41FA5}">
                      <a16:colId xmlns:a16="http://schemas.microsoft.com/office/drawing/2014/main" val="2198642784"/>
                    </a:ext>
                  </a:extLst>
                </a:gridCol>
                <a:gridCol w="1207871">
                  <a:extLst>
                    <a:ext uri="{9D8B030D-6E8A-4147-A177-3AD203B41FA5}">
                      <a16:colId xmlns:a16="http://schemas.microsoft.com/office/drawing/2014/main" val="2049747011"/>
                    </a:ext>
                  </a:extLst>
                </a:gridCol>
                <a:gridCol w="1136872">
                  <a:extLst>
                    <a:ext uri="{9D8B030D-6E8A-4147-A177-3AD203B41FA5}">
                      <a16:colId xmlns:a16="http://schemas.microsoft.com/office/drawing/2014/main" val="181413745"/>
                    </a:ext>
                  </a:extLst>
                </a:gridCol>
                <a:gridCol w="1147657">
                  <a:extLst>
                    <a:ext uri="{9D8B030D-6E8A-4147-A177-3AD203B41FA5}">
                      <a16:colId xmlns:a16="http://schemas.microsoft.com/office/drawing/2014/main" val="249754044"/>
                    </a:ext>
                  </a:extLst>
                </a:gridCol>
              </a:tblGrid>
              <a:tr h="1179963">
                <a:tc>
                  <a:txBody>
                    <a:bodyPr/>
                    <a:lstStyle/>
                    <a:p>
                      <a:pPr marL="109220" marR="92710" indent="-444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of</a:t>
                      </a:r>
                      <a:r>
                        <a:rPr lang="en-US" sz="1200" spc="5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obs.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54330" marR="34480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Loads</a:t>
                      </a:r>
                      <a:endParaRPr lang="en-US" sz="1100" dirty="0">
                        <a:effectLst/>
                      </a:endParaRPr>
                    </a:p>
                    <a:p>
                      <a:pPr marL="350520" marR="34480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𝒎</a:t>
                      </a:r>
                      <a:r>
                        <a:rPr lang="en-US" sz="800" dirty="0">
                          <a:effectLst/>
                        </a:rPr>
                        <a:t>𝟎</a:t>
                      </a:r>
                      <a:endParaRPr lang="en-US" sz="1100" dirty="0">
                        <a:effectLst/>
                      </a:endParaRPr>
                    </a:p>
                    <a:p>
                      <a:pPr marL="350520" marR="34480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(gm)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6995" marR="8382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Extension</a:t>
                      </a:r>
                      <a:endParaRPr lang="en-US" sz="1100">
                        <a:effectLst/>
                      </a:endParaRPr>
                    </a:p>
                    <a:p>
                      <a:pPr marL="86995" marR="7620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𝒍</a:t>
                      </a:r>
                      <a:endParaRPr lang="en-US" sz="1100">
                        <a:effectLst/>
                      </a:endParaRPr>
                    </a:p>
                    <a:p>
                      <a:pPr marL="86995" marR="8191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(cm)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5090" marR="79375" indent="12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No.of</a:t>
                      </a:r>
                      <a:r>
                        <a:rPr lang="en-US" sz="1200" spc="5">
                          <a:effectLst/>
                        </a:rPr>
                        <a:t> </a:t>
                      </a:r>
                      <a:r>
                        <a:rPr lang="en-US" sz="1200" spc="-5">
                          <a:effectLst/>
                        </a:rPr>
                        <a:t>vibration</a:t>
                      </a:r>
                      <a:endParaRPr lang="en-US" sz="1100">
                        <a:effectLst/>
                      </a:endParaRPr>
                    </a:p>
                    <a:p>
                      <a:pPr marL="295275" marR="286385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𝒏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8740" marR="7302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time</a:t>
                      </a:r>
                      <a:endParaRPr lang="en-US" sz="1100">
                        <a:effectLst/>
                      </a:endParaRPr>
                    </a:p>
                    <a:p>
                      <a:pPr marL="78740" marR="717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𝒕</a:t>
                      </a:r>
                      <a:endParaRPr lang="en-US" sz="1100">
                        <a:effectLst/>
                      </a:endParaRPr>
                    </a:p>
                    <a:p>
                      <a:pPr marL="78740" marR="7239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(s)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90500" marR="184785" indent="-63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</a:t>
                      </a:r>
                      <a:r>
                        <a:rPr lang="en-US" sz="1200" spc="5">
                          <a:effectLst/>
                        </a:rPr>
                        <a:t> </a:t>
                      </a:r>
                      <a:r>
                        <a:rPr lang="en-US" sz="1200" spc="-5">
                          <a:effectLst/>
                        </a:rPr>
                        <a:t>period</a:t>
                      </a:r>
                      <a:endParaRPr lang="en-US" sz="1100">
                        <a:effectLst/>
                      </a:endParaRPr>
                    </a:p>
                    <a:p>
                      <a:pPr marL="123190" marR="11811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𝑻</a:t>
                      </a:r>
                      <a:r>
                        <a:rPr lang="en-US" sz="1200" spc="5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=</a:t>
                      </a:r>
                      <a:r>
                        <a:rPr lang="en-US" sz="1200" spc="7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𝒕/𝒏</a:t>
                      </a:r>
                      <a:endParaRPr lang="en-US" sz="1100">
                        <a:effectLst/>
                      </a:endParaRPr>
                    </a:p>
                    <a:p>
                      <a:pPr marL="117475" marR="11811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(s)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26695" marR="226695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𝑻</a:t>
                      </a:r>
                      <a:r>
                        <a:rPr lang="en-US" sz="850">
                          <a:effectLst/>
                        </a:rPr>
                        <a:t>𝟐</a:t>
                      </a:r>
                      <a:endParaRPr lang="en-US" sz="1100">
                        <a:effectLst/>
                      </a:endParaRPr>
                    </a:p>
                    <a:p>
                      <a:pPr marL="226695" marR="226695" algn="ctr"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𝒔</a:t>
                      </a:r>
                      <a:r>
                        <a:rPr lang="en-US" sz="850">
                          <a:effectLst/>
                        </a:rPr>
                        <a:t>𝟐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3687428"/>
                  </a:ext>
                </a:extLst>
              </a:tr>
              <a:tr h="665368">
                <a:tc>
                  <a:txBody>
                    <a:bodyPr/>
                    <a:lstStyle/>
                    <a:p>
                      <a:pPr marL="1206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4386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6995" marR="7937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5275" marR="29019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10.77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0" marR="11811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34315" marR="22669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0.291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0843854"/>
                  </a:ext>
                </a:extLst>
              </a:tr>
              <a:tr h="665368">
                <a:tc>
                  <a:txBody>
                    <a:bodyPr/>
                    <a:lstStyle/>
                    <a:p>
                      <a:pPr marL="1206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4386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6995" marR="8064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5275" marR="29019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13.44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0" marR="11811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0.672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34315" marR="22669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0.451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718845"/>
                  </a:ext>
                </a:extLst>
              </a:tr>
              <a:tr h="665368">
                <a:tc>
                  <a:txBody>
                    <a:bodyPr/>
                    <a:lstStyle/>
                    <a:p>
                      <a:pPr marL="1206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4386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6995" marR="8064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5275" marR="29019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15.71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0" marR="11811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34315" marR="22669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0.617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6990128"/>
                  </a:ext>
                </a:extLst>
              </a:tr>
              <a:tr h="665368">
                <a:tc>
                  <a:txBody>
                    <a:bodyPr/>
                    <a:lstStyle/>
                    <a:p>
                      <a:pPr marL="1206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4386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6995" marR="8064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5275" marR="29019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0" marR="11811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34315" marR="22669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34639827"/>
                  </a:ext>
                </a:extLst>
              </a:tr>
              <a:tr h="449862">
                <a:tc>
                  <a:txBody>
                    <a:bodyPr/>
                    <a:lstStyle/>
                    <a:p>
                      <a:pPr marL="1206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4386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6995" marR="7937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5275" marR="29019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18.37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08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0.846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7341409"/>
                  </a:ext>
                </a:extLst>
              </a:tr>
              <a:tr h="451501">
                <a:tc>
                  <a:txBody>
                    <a:bodyPr/>
                    <a:lstStyle/>
                    <a:p>
                      <a:pPr marL="12065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44386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6995" marR="7937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95275" marR="29019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8740" marR="7175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19.35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0" marR="11811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34315" marR="226695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0.94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08655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3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A29C-6B84-E577-645F-AE0AB1AF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 and Calculation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3604B-E415-2396-B3B9-22EFCCCB9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050472"/>
                <a:ext cx="12191999" cy="4807527"/>
              </a:xfrm>
            </p:spPr>
            <p:txBody>
              <a:bodyPr>
                <a:normAutofit/>
              </a:bodyPr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We know,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r>
                  <a:rPr lang="en-US" sz="2000" dirty="0">
                    <a:effectLst/>
                    <a:latin typeface="Nirmala UI" panose="020B0502040204020203" pitchFamily="34" charset="0"/>
                    <a:ea typeface="Times New Roman" panose="02020603050405020304" pitchFamily="18" charset="0"/>
                  </a:rPr>
                  <a:t>k=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irmala UI" panose="020B0502040204020203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irmala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irmala UI" panose="020B0502040204020203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irmala UI" panose="020B0502040204020203" pitchFamily="3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irmala UI" panose="020B0502040204020203" pitchFamily="34" charset="0"/>
                          </a:rPr>
                          <m:t>𝑙</m:t>
                        </m:r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Nirmala UI" panose="020B0502040204020203" pitchFamily="34" charset="0"/>
                      </a:rPr>
                      <m:t>𝑔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Nirmala UI" panose="020B0502040204020203" pitchFamily="34" charset="0"/>
                      </a:rPr>
                      <m:t> ⇒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Nirmala UI" panose="020B0502040204020203" pitchFamily="34" charset="0"/>
                      </a:rPr>
                      <m:t>𝑘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Nirmala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irmala UI" panose="020B0502040204020203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irmala UI" panose="020B0502040204020203" pitchFamily="34" charset="0"/>
                          </a:rPr>
                          <m:t>𝑔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irmala UI" panose="020B0502040204020203" pitchFamily="34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irmala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irmala UI" panose="020B0502040204020203" pitchFamily="34" charset="0"/>
                              </a:rPr>
                              <m:t>𝑙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Nirmala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Nirmala UI" panose="020B0502040204020203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Nirmala UI" panose="020B0502040204020203" pitchFamily="34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irmala UI" panose="020B0502040204020203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irmala UI" panose="020B0502040204020203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Nirmala UI" panose="020B0502040204020203" pitchFamily="34" charset="0"/>
                          </a:rPr>
                          <m:t>𝑙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irmala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irmala UI" panose="020B0502040204020203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Nirmala UI" panose="020B0502040204020203" pitchFamily="3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the slope from the first graph,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∴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𝑆𝑙𝑜𝑝𝑒</m:t>
                        </m:r>
                      </m:den>
                    </m:f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𝑑𝑦𝑛𝑒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/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𝑐𝑚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Now, For the first graph we have, slope=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∴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𝑆𝑙𝑜𝑝𝑒</m:t>
                        </m:r>
                      </m:den>
                    </m:f>
                  </m:oMath>
                </a14:m>
                <a:endParaRPr lang="en-GB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	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980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0.088</m:t>
                        </m:r>
                      </m:den>
                    </m:f>
                    <m:f>
                      <m:f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𝑑𝑦𝑛𝑒</m:t>
                        </m:r>
                      </m:num>
                      <m:den>
                        <m:r>
                          <a:rPr lang="en-US" sz="2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𝑐𝑚</m:t>
                        </m:r>
                      </m:den>
                    </m:f>
                  </m:oMath>
                </a14:m>
                <a:endParaRPr lang="en-GB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	           =11136.36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𝑑𝑦𝑛𝑒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/</m:t>
                    </m:r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𝑐𝑚</m:t>
                    </m:r>
                  </m:oMath>
                </a14:m>
                <a:endParaRPr lang="en-US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F3604B-E415-2396-B3B9-22EFCCCB9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050472"/>
                <a:ext cx="12191999" cy="4807527"/>
              </a:xfrm>
              <a:blipFill>
                <a:blip r:embed="rId2"/>
                <a:stretch>
                  <a:fillRect l="-500" t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923480B-900E-14B2-A44C-242A8C753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345" y="2195945"/>
            <a:ext cx="5486400" cy="36368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316CC-A229-D8F8-D072-D2D1636AD3E5}"/>
              </a:ext>
            </a:extLst>
          </p:cNvPr>
          <p:cNvSpPr txBox="1"/>
          <p:nvPr/>
        </p:nvSpPr>
        <p:spPr>
          <a:xfrm>
            <a:off x="7692736" y="5832764"/>
            <a:ext cx="3667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/>
              <a:t>First graph – Extension vs. load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4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F91E-1AE8-08A5-7878-DABCC32A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 and Calculation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0E216-C9B2-B016-5643-BEC4D4A75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1834166"/>
                <a:ext cx="7135090" cy="5023833"/>
              </a:xfrm>
            </p:spPr>
            <p:txBody>
              <a:bodyPr>
                <a:normAutofit fontScale="85000" lnSpcReduction="20000"/>
              </a:bodyPr>
              <a:lstStyle/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 original mass of spring, m= 73.4 gm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So, the original effective mass=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73.4 gm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</a:t>
                </a:r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   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   =24.46 gm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Again, From graph effective mass, m’=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𝑆𝑙𝑜𝑝𝑒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gm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</a:t>
                </a:r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.1976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0.0052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gm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</a:t>
                </a:r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=38 gm</a:t>
                </a: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Percentage (%) of</a:t>
                </a:r>
                <a:r>
                  <a:rPr lang="en-US" sz="1800" spc="-1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error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𝑂𝑟𝑖𝑔𝑖𝑛𝑎𝑙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effective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mass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Experimental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effective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mass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𝑂𝑟𝑖𝑔𝑖𝑛𝑎𝑙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effective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mass</m:t>
                            </m:r>
                          </m:den>
                        </m:f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×100%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24.46−38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24.46</m:t>
                            </m:r>
                          </m:den>
                        </m:f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×100%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  =55.35 %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10E216-C9B2-B016-5643-BEC4D4A75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1834166"/>
                <a:ext cx="7135090" cy="5023833"/>
              </a:xfrm>
              <a:blipFill>
                <a:blip r:embed="rId2"/>
                <a:stretch>
                  <a:fillRect l="-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6A486ED-07AC-25D5-3240-D80429B51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923" y="2804543"/>
            <a:ext cx="5542545" cy="33002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B5EE0-8446-4437-A801-96D850277CC8}"/>
              </a:ext>
            </a:extLst>
          </p:cNvPr>
          <p:cNvSpPr txBox="1"/>
          <p:nvPr/>
        </p:nvSpPr>
        <p:spPr>
          <a:xfrm>
            <a:off x="7628458" y="6112053"/>
            <a:ext cx="3193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Second graph – T^2 vs. load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5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4944-7A48-9E11-BC66-BEFC1F98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CB3AF-1BF0-1AEE-BCE0-6620D9E81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673" y="3089563"/>
            <a:ext cx="9310509" cy="2846625"/>
          </a:xfrm>
        </p:spPr>
        <p:txBody>
          <a:bodyPr/>
          <a:lstStyle/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</a:t>
            </a:r>
            <a:r>
              <a:rPr lang="en-US" sz="2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constant, k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11136.36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dyne/cm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Experimental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effective</a:t>
            </a:r>
            <a:r>
              <a:rPr lang="en-US" sz="2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mass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800" i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𝑚</a:t>
            </a:r>
            <a:r>
              <a:rPr lang="en-US" sz="2800" dirty="0">
                <a:effectLst/>
                <a:latin typeface="Times New Roman" panose="02020603050405020304" pitchFamily="18" charset="0"/>
                <a:ea typeface="Cambria Math" panose="02040503050406030204" pitchFamily="18" charset="0"/>
              </a:rPr>
              <a:t>′</a:t>
            </a:r>
            <a:r>
              <a:rPr lang="en-US" sz="2800" spc="115" dirty="0">
                <a:effectLst/>
                <a:latin typeface="Times New Roman" panose="02020603050405020304" pitchFamily="18" charset="0"/>
                <a:ea typeface="Cambria Math" panose="02040503050406030204" pitchFamily="18" charset="0"/>
              </a:rPr>
              <a:t>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en-US" sz="2800" i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38 gm</a:t>
            </a:r>
          </a:p>
          <a:p>
            <a:pPr marL="0" marR="0" indent="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Percentage (%) of</a:t>
            </a:r>
            <a:r>
              <a:rPr lang="en-US" sz="2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error =55.35 %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7176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7179" name="Picture 7178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181" name="Rectangle 7180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5839B-423D-ED28-FAE7-C1AA4899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54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Discussion 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7185" name="Picture 7184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01B61-44CD-3CD7-3687-4C688AD7A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7625" y="2336872"/>
                <a:ext cx="3998985" cy="3911527"/>
              </a:xfrm>
            </p:spPr>
            <p:txBody>
              <a:bodyPr>
                <a:normAutofit/>
              </a:bodyPr>
              <a:lstStyle/>
              <a:p>
                <a:pPr rtl="0" fontAlgn="base">
                  <a:buFont typeface="Arial" panose="020B0604020202020204" pitchFamily="34" charset="0"/>
                  <a:buChar char="•"/>
                </a:pPr>
                <a:r>
                  <a:rPr lang="en-GB" sz="2800" b="0" i="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main objective </a:t>
                </a:r>
              </a:p>
              <a:p>
                <a:r>
                  <a:rPr lang="en-US" sz="28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F=-k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sz="28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rtl="0" fontAlgn="base">
                  <a:buFont typeface="Arial" panose="020B0604020202020204" pitchFamily="34" charset="0"/>
                  <a:buChar char="•"/>
                </a:pPr>
                <a:r>
                  <a:rPr lang="en-GB" sz="2800" b="0" i="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Measurements </a:t>
                </a:r>
              </a:p>
              <a:p>
                <a:pPr rtl="0" fontAlgn="base">
                  <a:buFont typeface="Arial" panose="020B0604020202020204" pitchFamily="34" charset="0"/>
                  <a:buChar char="•"/>
                </a:pPr>
                <a:r>
                  <a:rPr lang="en-GB" sz="2800" b="0" i="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Systematic error </a:t>
                </a:r>
              </a:p>
              <a:p>
                <a:pPr rtl="0" fontAlgn="base">
                  <a:buFont typeface="Arial" panose="020B0604020202020204" pitchFamily="34" charset="0"/>
                  <a:buChar char="•"/>
                </a:pPr>
                <a:r>
                  <a:rPr lang="en-GB" sz="2800" b="0" i="0" dirty="0">
                    <a:solidFill>
                      <a:srgbClr val="FFFFF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Risk and softy </a:t>
                </a:r>
              </a:p>
              <a:p>
                <a:endParaRPr lang="en-US" sz="14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401B61-44CD-3CD7-3687-4C688AD7A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7625" y="2336872"/>
                <a:ext cx="3998985" cy="3911527"/>
              </a:xfrm>
              <a:blipFill>
                <a:blip r:embed="rId4"/>
                <a:stretch>
                  <a:fillRect l="-2744" t="-2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 useBgFill="1">
        <p:nvSpPr>
          <p:cNvPr id="7187" name="Rectangle 7186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6D9BDE7-2C35-29D7-FD14-924CF196A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3478" y="1378634"/>
            <a:ext cx="5941353" cy="438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69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B45BD-D05B-47CB-97E5-994F293A1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7BDE151-4F7A-4E95-939F-18B2F607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B9FF87-A7FF-05FF-A11D-B81CBC63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643467"/>
            <a:ext cx="10120142" cy="278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/>
              <a:t>THANK YOU SO MUCH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3E1E67-68B8-49AF-8DBA-E7E08CD3F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68225"/>
            <a:ext cx="12188824" cy="2289774"/>
          </a:xfrm>
          <a:prstGeom prst="rect">
            <a:avLst/>
          </a:prstGeom>
          <a:solidFill>
            <a:srgbClr val="181717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7BC8B-B8C7-37D3-BAB5-BECB6D27E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3908" y="4932562"/>
            <a:ext cx="1852722" cy="156110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6FDE7C-B860-44EE-B294-C8358F7A8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921" y="4568225"/>
            <a:ext cx="2764903" cy="228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F9711400-5610-355C-EEFA-CA20820BA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809" y="4641549"/>
            <a:ext cx="2143125" cy="21431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0082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930BBBA-6F9F-4D27-AD61-45935240C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FED5ABE-AA8E-4BAE-B923-EB99ABDE0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0811D79-2C71-4B37-82AD-761836DCB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929B6C0D-2AB5-4965-B573-1D00F1D0B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E5179-2FF5-7A4A-C9B8-FCE54137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415678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 b="1" dirty="0">
                <a:effectLst/>
              </a:rPr>
              <a:t>TOPICS</a:t>
            </a:r>
            <a:endParaRPr lang="en-US" sz="8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284BC-60E1-A86B-294C-CB8802F68C51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08035C6-AB32-ED40-51D8-9175CC869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8" y="34972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88B79C-0AA5-A730-142D-04C6B3760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76550"/>
              </p:ext>
            </p:extLst>
          </p:nvPr>
        </p:nvGraphicFramePr>
        <p:xfrm>
          <a:off x="6746689" y="1292801"/>
          <a:ext cx="4788270" cy="4272401"/>
        </p:xfrm>
        <a:graphic>
          <a:graphicData uri="http://schemas.openxmlformats.org/drawingml/2006/table">
            <a:tbl>
              <a:tblPr firstRow="1" firstCol="1" bandRow="1"/>
              <a:tblGrid>
                <a:gridCol w="4788270">
                  <a:extLst>
                    <a:ext uri="{9D8B030D-6E8A-4147-A177-3AD203B41FA5}">
                      <a16:colId xmlns:a16="http://schemas.microsoft.com/office/drawing/2014/main" val="750735882"/>
                    </a:ext>
                  </a:extLst>
                </a:gridCol>
              </a:tblGrid>
              <a:tr h="61034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Theory</a:t>
                      </a:r>
                      <a:endParaRPr lang="en-US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598" marR="185598" marT="2577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998166"/>
                  </a:ext>
                </a:extLst>
              </a:tr>
              <a:tr h="61034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Apparatus</a:t>
                      </a:r>
                      <a:endParaRPr lang="en-US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598" marR="185598" marT="2577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260777"/>
                  </a:ext>
                </a:extLst>
              </a:tr>
              <a:tr h="61034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Procedure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598" marR="185598" marT="2577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627274"/>
                  </a:ext>
                </a:extLst>
              </a:tr>
              <a:tr h="61034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Experimental Data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598" marR="185598" marT="2577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87425"/>
                  </a:ext>
                </a:extLst>
              </a:tr>
              <a:tr h="61034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and Calculation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598" marR="185598" marT="2577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056996"/>
                  </a:ext>
                </a:extLst>
              </a:tr>
              <a:tr h="61034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  <a:endParaRPr lang="en-US" sz="4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598" marR="185598" marT="2577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486063"/>
                  </a:ext>
                </a:extLst>
              </a:tr>
              <a:tr h="61034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Discussion</a:t>
                      </a:r>
                      <a:endParaRPr lang="en-US" sz="4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5598" marR="185598" marT="2577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726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38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96ED-0A0D-2014-53E0-09386590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0" i="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83E43-F5E6-62FC-449E-7D432252B6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836" y="2036618"/>
                <a:ext cx="11956473" cy="46551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Spring constant is a characteristic of a spring that measures the ratio of the force affecting the spring to the displacement caused by it.</a:t>
                </a:r>
              </a:p>
              <a:p>
                <a:pPr marL="0" marR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None/>
                  <a:tabLst>
                    <a:tab pos="5248910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Few more characteristics:</a:t>
                </a:r>
              </a:p>
              <a:p>
                <a:pPr marL="800100" lvl="1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"/>
                  <a:tabLst>
                    <a:tab pos="5248910" algn="l"/>
                  </a:tabLst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 be expressed as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F=-k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400" dirty="0"/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5248910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When an object applies a force to a spring, then the spring applies an equal and opposite</a:t>
                </a:r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5248910" algn="l"/>
                  </a:tabLst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force to the object</a:t>
                </a: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5248910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 always acts to restore mass toward its equilibrium position.</a:t>
                </a: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  <a:tabLst>
                    <a:tab pos="5248910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Springs with larger spring constants will have smaller displacements than springs with lesser</a:t>
                </a:r>
              </a:p>
              <a:p>
                <a:pPr marL="0" marR="0" lvl="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5248910" algn="l"/>
                  </a:tabLst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spring constants for the same mass added.</a:t>
                </a:r>
              </a:p>
              <a:p>
                <a:pPr marL="342900" marR="0" lvl="0" indent="-34290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  <a:buFont typeface="Symbol" panose="05050102010706020507" pitchFamily="18" charset="2"/>
                  <a:buChar char=""/>
                  <a:tabLst>
                    <a:tab pos="5248910" algn="l"/>
                  </a:tabLs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 (spring constant) is specific for each spring.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83E43-F5E6-62FC-449E-7D432252B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836" y="2036618"/>
                <a:ext cx="11956473" cy="4655127"/>
              </a:xfrm>
              <a:blipFill>
                <a:blip r:embed="rId2"/>
                <a:stretch>
                  <a:fillRect l="-408" t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tableware, coil spring&#10;&#10;Description automatically generated">
            <a:extLst>
              <a:ext uri="{FF2B5EF4-FFF2-40B4-BE49-F238E27FC236}">
                <a16:creationId xmlns:a16="http://schemas.microsoft.com/office/drawing/2014/main" id="{4EC19ADE-273E-489E-920E-E45A07B26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591" y="2834857"/>
            <a:ext cx="1506682" cy="328032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2627718-830E-E79F-B94F-B8B2A78C74FD}"/>
              </a:ext>
            </a:extLst>
          </p:cNvPr>
          <p:cNvSpPr txBox="1">
            <a:spLocks/>
          </p:cNvSpPr>
          <p:nvPr/>
        </p:nvSpPr>
        <p:spPr>
          <a:xfrm>
            <a:off x="9845983" y="6115177"/>
            <a:ext cx="1799897" cy="576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5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707C-6CF4-8A05-1515-74A6CA32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0" i="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9B28B-167A-9757-1A4F-BA8CE80941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819" y="2133600"/>
                <a:ext cx="10086364" cy="220287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𝑘𝑙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𝑘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𝑔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…………….(1)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Now the period of vibration of the spring along a vertical line is given by,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9B28B-167A-9757-1A4F-BA8CE80941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819" y="2133600"/>
                <a:ext cx="10086364" cy="2202873"/>
              </a:xfrm>
              <a:blipFill>
                <a:blip r:embed="rId2"/>
                <a:stretch>
                  <a:fillRect l="-906" t="-3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793C4F72-30D5-5439-052B-C295ECC460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1777" y="3942896"/>
                <a:ext cx="3933242" cy="265186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𝑇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=2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𝑇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=2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ra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……………(2)</m:t>
                      </m:r>
                    </m:oMath>
                  </m:oMathPara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793C4F72-30D5-5439-052B-C295ECC46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7" y="3942896"/>
                <a:ext cx="3933242" cy="26518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FBC5AD6-AC3E-32B0-4FBE-E7930A24C5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4764" y="4322619"/>
                <a:ext cx="4612114" cy="225829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Where,</a:t>
                </a: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′ =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𝑒𝑓𝑓𝑒𝑐𝑡𝑖𝑣𝑒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𝑚𝑎𝑠𝑠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𝑜𝑓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𝑡ℎ𝑒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𝑠𝑝𝑟𝑖𝑛g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𝑘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𝑠𝑝𝑟𝑖𝑛𝑔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𝑐𝑜𝑛𝑠𝑡𝑎𝑛𝑡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𝑙𝑜𝑎𝑑𝑒𝑑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𝑚𝑎𝑠𝑠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𝑔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𝑔𝑟𝑎𝑣𝑖𝑡𝑎𝑡𝑖𝑜𝑛𝑎𝑙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𝑐𝑜𝑛𝑠𝑡𝑎𝑛𝑡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𝑙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𝑒𝑥𝑡𝑒𝑛𝑠𝑖𝑜𝑛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𝑜𝑓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𝑡ℎ𝑒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𝑠𝑝𝑟𝑖ng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FBC5AD6-AC3E-32B0-4FBE-E7930A24C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4" y="4322619"/>
                <a:ext cx="4612114" cy="2258290"/>
              </a:xfrm>
              <a:prstGeom prst="rect">
                <a:avLst/>
              </a:prstGeom>
              <a:blipFill>
                <a:blip r:embed="rId4"/>
                <a:stretch>
                  <a:fillRect l="-1190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30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85EC-8D30-2C12-AEF6-CCF82BCC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0" i="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8E0211-CA7F-53E8-C475-172C3983E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545" y="1939636"/>
                <a:ext cx="11887200" cy="4918363"/>
              </a:xfrm>
            </p:spPr>
            <p:txBody>
              <a:bodyPr>
                <a:normAutofit/>
              </a:bodyPr>
              <a:lstStyle/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It is evident that the ratio between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𝑎𝑛𝑑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is just the ratio between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𝑎𝑛𝑑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Similarly, we have,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𝑑𝑚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Now the kinetic energy of the spring element </a:t>
                </a:r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𝑑𝑚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𝑑𝑦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𝑚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𝑑𝑦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And the kinetic energy of the spring = </a:t>
                </a: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GB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=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8E0211-CA7F-53E8-C475-172C3983E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545" y="1939636"/>
                <a:ext cx="11887200" cy="4918363"/>
              </a:xfrm>
              <a:blipFill>
                <a:blip r:embed="rId2"/>
                <a:stretch>
                  <a:fillRect l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65CF6B7-3F9E-1EA1-A663-7875FDE46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710" y="2302287"/>
            <a:ext cx="3338944" cy="37050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D8AA66-A333-9619-2986-25E3334ED5E0}"/>
              </a:ext>
            </a:extLst>
          </p:cNvPr>
          <p:cNvSpPr txBox="1"/>
          <p:nvPr/>
        </p:nvSpPr>
        <p:spPr>
          <a:xfrm>
            <a:off x="8624710" y="6112829"/>
            <a:ext cx="3338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Measuring spring constant and effective mass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1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1597-C4DD-1D66-87A6-A2F4C9CE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0" i="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25D48-E981-36B8-6FA6-313DB362A2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3"/>
                <a:ext cx="9613861" cy="4396436"/>
              </a:xfrm>
            </p:spPr>
            <p:txBody>
              <a:bodyPr>
                <a:noAutofit/>
              </a:bodyPr>
              <a:lstStyle/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Then the total kinetic energy of the system </a:t>
                </a:r>
              </a:p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Therefore, the effective mass of the system</a:t>
                </a:r>
              </a:p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</a:p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nd the effective mass of the spring</a:t>
                </a:r>
              </a:p>
              <a:p>
                <a:pPr marL="0" marR="0" indent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725D48-E981-36B8-6FA6-313DB362A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3"/>
                <a:ext cx="9613861" cy="43964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38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EE50-DBCF-1AB4-4870-4B0A7C5F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Apparatus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11BD-FFF2-C3E2-C2E1-21FC06363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514152" cy="423018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i="1" dirty="0"/>
              <a:t>The components required to carry out this experiment include: 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dirty="0"/>
              <a:t>	•	A Spiral spring</a:t>
            </a:r>
          </a:p>
          <a:p>
            <a:pPr marL="0" indent="0">
              <a:buNone/>
            </a:pPr>
            <a:r>
              <a:rPr lang="en-GB" dirty="0"/>
              <a:t>	•	Convenient Masses </a:t>
            </a:r>
          </a:p>
          <a:p>
            <a:pPr marL="0" indent="0">
              <a:buNone/>
            </a:pPr>
            <a:r>
              <a:rPr lang="en-GB" dirty="0"/>
              <a:t>	•	Hanging Appeasement </a:t>
            </a:r>
          </a:p>
          <a:p>
            <a:pPr marL="0" indent="0">
              <a:buNone/>
            </a:pPr>
            <a:r>
              <a:rPr lang="en-GB" dirty="0"/>
              <a:t>	•	Clamp</a:t>
            </a:r>
          </a:p>
          <a:p>
            <a:pPr marL="0" indent="0">
              <a:buNone/>
            </a:pPr>
            <a:r>
              <a:rPr lang="en-GB" dirty="0"/>
              <a:t>	•	Stopwatch</a:t>
            </a:r>
          </a:p>
          <a:p>
            <a:pPr marL="0" indent="0">
              <a:buNone/>
            </a:pPr>
            <a:r>
              <a:rPr lang="en-GB" dirty="0"/>
              <a:t>	•	Scale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87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2763-1A1C-BCCA-2E94-4D76F994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Procedure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91035-EDF0-34C6-2C9C-319254115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5054"/>
            <a:ext cx="12191999" cy="4862945"/>
          </a:xfrm>
        </p:spPr>
        <p:txBody>
          <a:bodyPr>
            <a:noAutofit/>
          </a:bodyPr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 first the spring was suspended by a hook attached to a rigid framework of heavy metal rods.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Then the length of the spring was measured with a meter scale and a scale was placed behind the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 to measure    the extensions of the spring.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Suitable weights were later added to the free end of the spring in order to make it extend to the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position O. On the        reference frame put behind the spring, the position O and the extension l were noted.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load was pulled from position O to a moderately low position B and then was released. The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spring then executed simple harmonic motion and vibrated up and down about the position O. The time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20 vibrations was taken with a stop watch and the time period T computed in sec per vibration.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5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0E95A-CD7B-61D9-7297-8CA9D6A9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Procedure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5E0B-A697-74C1-6B7D-D27FF12B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7" y="2008910"/>
            <a:ext cx="11790218" cy="4696690"/>
          </a:xfrm>
        </p:spPr>
        <p:txBody>
          <a:bodyPr>
            <a:norm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5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 (3) and (4) were later repeated for 5 sets of loads. 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5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5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Afterwards graphs were l drawn with added loads m_0 in grams (abscissa) against the extensions of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spring l in cm (ordinate) and with T^2 as a function of m_0. Then the best fitted lines were drawn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 the points.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5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5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that the spring constant was calculated using the slope of the first graph.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5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5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second graph did not pass through the origin owing to the mass of the spring which was not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considered in drawing it. The intercept of the resulting line on the mass axis gave the effective mass of the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spring.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5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5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the mass m of the spring was measured and that the effective mass obtained from the graph was shown as m^'=m/3.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779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229</TotalTime>
  <Words>1040</Words>
  <Application>Microsoft Office PowerPoint</Application>
  <PresentationFormat>Widescreen</PresentationFormat>
  <Paragraphs>194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Nirmala UI</vt:lpstr>
      <vt:lpstr>Symbol</vt:lpstr>
      <vt:lpstr>Times New Roman</vt:lpstr>
      <vt:lpstr>Trebuchet MS</vt:lpstr>
      <vt:lpstr>Berlin</vt:lpstr>
      <vt:lpstr>To Determine the Spring Constant and Effective Mases of a Given Spiral Spring</vt:lpstr>
      <vt:lpstr>TOPICS</vt:lpstr>
      <vt:lpstr>Theory</vt:lpstr>
      <vt:lpstr>Theory</vt:lpstr>
      <vt:lpstr>Theory</vt:lpstr>
      <vt:lpstr>Theory</vt:lpstr>
      <vt:lpstr>Apparatus</vt:lpstr>
      <vt:lpstr>Procedure</vt:lpstr>
      <vt:lpstr>Procedure</vt:lpstr>
      <vt:lpstr>Experimental Data</vt:lpstr>
      <vt:lpstr>Analysis and Calculation</vt:lpstr>
      <vt:lpstr>Analysis and Calculation</vt:lpstr>
      <vt:lpstr>Result</vt:lpstr>
      <vt:lpstr>Discussion </vt:lpstr>
      <vt:lpstr>THANK YOU SO MUCH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Determine the Spring Constant and Effective Eases of a Given Spiral Spring</dc:title>
  <dc:creator>MD. JAHID HASAN</dc:creator>
  <cp:lastModifiedBy>MD. JAHID HASAN</cp:lastModifiedBy>
  <cp:revision>2</cp:revision>
  <dcterms:created xsi:type="dcterms:W3CDTF">2022-06-21T16:53:12Z</dcterms:created>
  <dcterms:modified xsi:type="dcterms:W3CDTF">2022-06-22T02:19:45Z</dcterms:modified>
</cp:coreProperties>
</file>