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olors13.xml" ContentType="application/vnd.ms-office.chartcolorstyle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style13.xml" ContentType="application/vnd.ms-office.chart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59" r:id="rId4"/>
    <p:sldId id="287" r:id="rId5"/>
    <p:sldId id="281" r:id="rId6"/>
    <p:sldId id="289" r:id="rId7"/>
    <p:sldId id="283" r:id="rId8"/>
    <p:sldId id="288" r:id="rId9"/>
    <p:sldId id="284" r:id="rId10"/>
    <p:sldId id="291" r:id="rId11"/>
    <p:sldId id="285" r:id="rId12"/>
    <p:sldId id="286" r:id="rId13"/>
    <p:sldId id="29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715788966746E-2"/>
          <c:y val="0.13219199287728897"/>
          <c:w val="0.82912856076476682"/>
          <c:h val="0.8238238793679097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2x-1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Sheet1!$L$3:$L$7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Sheet1!$M$3:$M$7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0D-479B-99A6-6F04C5F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02192"/>
        <c:axId val="424404160"/>
      </c:scatterChart>
      <c:valAx>
        <c:axId val="42440219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4160"/>
        <c:crosses val="autoZero"/>
        <c:crossBetween val="midCat"/>
      </c:valAx>
      <c:valAx>
        <c:axId val="424404160"/>
        <c:scaling>
          <c:orientation val="minMax"/>
          <c:max val="3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21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lnx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Sheet1!$A$52:$A$58</c:f>
              <c:numCache>
                <c:formatCode>General</c:formatCode>
                <c:ptCount val="7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Sheet1!$B$52:$B$58</c:f>
              <c:numCache>
                <c:formatCode>General</c:formatCode>
                <c:ptCount val="7"/>
                <c:pt idx="0">
                  <c:v>-2.3025850929940455</c:v>
                </c:pt>
                <c:pt idx="1">
                  <c:v>-0.69314718055994529</c:v>
                </c:pt>
                <c:pt idx="2">
                  <c:v>0</c:v>
                </c:pt>
                <c:pt idx="3">
                  <c:v>0.40546510810816438</c:v>
                </c:pt>
                <c:pt idx="4">
                  <c:v>0.69314718055994529</c:v>
                </c:pt>
                <c:pt idx="5">
                  <c:v>1.0986122886681098</c:v>
                </c:pt>
                <c:pt idx="6">
                  <c:v>1.3862943611198906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9D-426C-BA9E-BB1E422F0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696672"/>
        <c:axId val="410700608"/>
      </c:scatterChart>
      <c:valAx>
        <c:axId val="410696672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608"/>
        <c:crosses val="autoZero"/>
        <c:crossBetween val="midCat"/>
      </c:valAx>
      <c:valAx>
        <c:axId val="4107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6175186849382E-2"/>
          <c:y val="4.2209526990679473E-2"/>
          <c:w val="0.87599086793740089"/>
          <c:h val="0.73718934350888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y=abs(x)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Sheet1!$D$52:$D$56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Sheet1!$E$52:$E$56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8A-4D01-984D-F03EA62A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03096"/>
        <c:axId val="490901456"/>
      </c:scatterChart>
      <c:valAx>
        <c:axId val="49090309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1456"/>
        <c:crosses val="autoZero"/>
        <c:crossBetween val="midCat"/>
      </c:valAx>
      <c:valAx>
        <c:axId val="490901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30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73891894257404E-2"/>
          <c:y val="0.12225402244011087"/>
          <c:w val="0.85070153941446369"/>
          <c:h val="0.73869526319810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Sheet1!$E$59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Sheet1!$D$60:$D$65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xVal>
          <c:yVal>
            <c:numRef>
              <c:f>Sheet1!$E$60:$E$65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2E-4299-B3E1-93D5DD5C8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18456"/>
        <c:axId val="422921080"/>
      </c:scatterChart>
      <c:valAx>
        <c:axId val="4229184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21080"/>
        <c:crosses val="autoZero"/>
        <c:crossBetween val="midCat"/>
      </c:valAx>
      <c:valAx>
        <c:axId val="42292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1845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Sheet1!$D$53:$D$57</c:f>
              <c:numCache>
                <c:formatCode>General</c:formatCode>
                <c:ptCount val="5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xVal>
          <c:yVal>
            <c:numRef>
              <c:f>Sheet1!$E$53:$E$57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4D-4EC7-AE6C-93E5CDEE8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406984"/>
        <c:axId val="413409936"/>
      </c:scatterChart>
      <c:valAx>
        <c:axId val="413406984"/>
        <c:scaling>
          <c:orientation val="minMax"/>
          <c:max val="3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9936"/>
        <c:crosses val="autoZero"/>
        <c:crossBetween val="midCat"/>
        <c:majorUnit val="1"/>
      </c:valAx>
      <c:valAx>
        <c:axId val="41340993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69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6E-40B2-810D-78F71AF46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19-4E80-880E-9CACC2F1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336752"/>
        <c:axId val="314339704"/>
      </c:scatterChart>
      <c:valAx>
        <c:axId val="31433675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9704"/>
        <c:crosses val="autoZero"/>
        <c:crossBetween val="midCat"/>
      </c:valAx>
      <c:valAx>
        <c:axId val="314339704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214744918019E-2"/>
          <c:y val="0.11851851851851852"/>
          <c:w val="0.84919038966283056"/>
          <c:h val="0.74667949839603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D6-43B4-BE7B-8AEB1BAAF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y=x^3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Sheet1!$A$20:$A$24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Sheet1!$B$20:$B$24</c:f>
              <c:numCache>
                <c:formatCode>General</c:formatCode>
                <c:ptCount val="5"/>
                <c:pt idx="0">
                  <c:v>-8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16-4C56-9926-43E6B623C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69256"/>
        <c:axId val="489268600"/>
      </c:scatterChart>
      <c:valAx>
        <c:axId val="4892692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8600"/>
        <c:crosses val="autoZero"/>
        <c:crossBetween val="midCat"/>
      </c:valAx>
      <c:valAx>
        <c:axId val="489268600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9256"/>
        <c:crosses val="autoZero"/>
        <c:crossBetween val="midCat"/>
        <c:min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y=sqrt(x)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Sheet1!$A$27:$A$31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Sheet1!$B$27:$B$31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42-4FB1-9EFA-53584681D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72816"/>
        <c:axId val="315174456"/>
      </c:scatterChart>
      <c:valAx>
        <c:axId val="315172816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4456"/>
        <c:crosses val="autoZero"/>
        <c:crossBetween val="midCat"/>
      </c:valAx>
      <c:valAx>
        <c:axId val="315174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28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41273289114716E-2"/>
          <c:y val="0.11024975475940378"/>
          <c:w val="0.7852930452658935"/>
          <c:h val="0.7643530856909708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Sheet1!$O$3:$O$7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Sheet1!$P$3:$P$7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7E-4140-A210-35FB8F886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330288"/>
        <c:axId val="486324056"/>
      </c:scatterChart>
      <c:valAx>
        <c:axId val="486330288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24056"/>
        <c:crosses val="autoZero"/>
        <c:crossBetween val="midCat"/>
      </c:valAx>
      <c:valAx>
        <c:axId val="486324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30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Sheet1!$A$39:$A$45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Sheet1!$B$39:$B$45</c:f>
              <c:numCache>
                <c:formatCode>General</c:formatCode>
                <c:ptCount val="7"/>
                <c:pt idx="0">
                  <c:v>0.22313016014842982</c:v>
                </c:pt>
                <c:pt idx="1">
                  <c:v>0.36787944117144233</c:v>
                </c:pt>
                <c:pt idx="2">
                  <c:v>0.60653065971263342</c:v>
                </c:pt>
                <c:pt idx="3">
                  <c:v>1</c:v>
                </c:pt>
                <c:pt idx="4">
                  <c:v>1.6487212707001282</c:v>
                </c:pt>
                <c:pt idx="5">
                  <c:v>2.7182818284590451</c:v>
                </c:pt>
                <c:pt idx="6">
                  <c:v>4.4816890703380645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9B-4CF8-8C48-7A0CFC8B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700280"/>
        <c:axId val="410698968"/>
      </c:scatterChart>
      <c:valAx>
        <c:axId val="410700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8968"/>
        <c:crosses val="autoZero"/>
        <c:crossBetween val="midCat"/>
      </c:valAx>
      <c:valAx>
        <c:axId val="41069896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1717800273536E-2"/>
          <c:y val="0.10144921747733797"/>
          <c:w val="0.85562031552205919"/>
          <c:h val="0.752186607219783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exp(-x)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Sheet1!$D$39:$D$45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Sheet1!$E$39:$E$45</c:f>
              <c:numCache>
                <c:formatCode>General</c:formatCode>
                <c:ptCount val="7"/>
                <c:pt idx="0">
                  <c:v>4.4816890703380645</c:v>
                </c:pt>
                <c:pt idx="1">
                  <c:v>2.7182818284590451</c:v>
                </c:pt>
                <c:pt idx="2">
                  <c:v>1.6487212707001282</c:v>
                </c:pt>
                <c:pt idx="3">
                  <c:v>1</c:v>
                </c:pt>
                <c:pt idx="4">
                  <c:v>0.60653065971263342</c:v>
                </c:pt>
                <c:pt idx="5">
                  <c:v>0.36787944117144233</c:v>
                </c:pt>
                <c:pt idx="6">
                  <c:v>0.22313016014842982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5A-46CC-8E90-5692FBBB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962968"/>
        <c:axId val="414966576"/>
      </c:scatterChart>
      <c:valAx>
        <c:axId val="41496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6576"/>
        <c:crosses val="autoZero"/>
        <c:crossBetween val="midCat"/>
      </c:valAx>
      <c:valAx>
        <c:axId val="414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2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B4A-4514-4247-A7AE-85FBFA33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CAD2-002F-4DCE-B42E-DB5AE540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CB00-63C2-4C50-85A2-8542B04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1FBA-C4B8-4929-A990-8EFA927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C86E-093D-49A0-899A-A93A224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26FA-F713-4EEE-B0BB-71E718E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7993-B4C5-4702-AA68-7668CAA8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0D2B-88A3-4BF6-B9AF-615F22B8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20B0-26C1-456E-ADDB-5899750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2CEC-FDFC-4672-AD9D-C68A890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A661-CD61-450D-A510-AA862856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4CF7-A24E-4A0C-967B-9D8A5DDE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57AD-7CEF-452A-B32B-1A1820A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36A7-0EE2-4A0A-B0BC-FD31A8E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680C-C468-4B02-963F-C217750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B50F-DEFA-460A-8F60-A18C05BF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BE5C-3D85-4BF0-B1C5-1481BEF4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1590-E63F-48F0-9E4F-0DEB250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177C-6493-4A15-814D-D05E6D7C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CD0-34A4-4F43-BE7A-E94C9F0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5B7E-6BA3-4F6F-9CE0-3719374D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2D19-081A-4AC3-883C-592F7D9E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5FED-6CF6-47A0-9F19-8B7AC91C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BD55-01E8-4D84-AD97-DE7A94D5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0632-AA61-4BB5-AAA5-406BD64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9183-F96A-401B-9A1A-5CB456F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4353-C9A9-4CA4-A512-553B09E2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74A5-6208-4053-A83E-C30A5711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691D-FFD4-4AD5-81CA-A2B8348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B16A-4AB5-41F1-A860-5F3EA2D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A321-CA81-4D69-9143-AEF2FC6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66E-2023-46C4-9A05-9B8ECD4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CE35-2BDE-4867-A220-02ED7D3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79AD-9929-46C2-A525-4103B12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CEFAE-D857-4EAB-907D-F5AF8C5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C0CCC-C198-48E5-96E2-EDCD8E38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6794-97AE-4A32-8B78-63A6103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CA2B-0C9F-4CFF-A0BF-E08793E3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D493-036B-4163-B958-122F8455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4C6-25EB-4BB3-A765-05458C3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13C2-C514-4D39-A9ED-9805A63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4C75-88EC-4117-A096-E5BD84C4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45EE-A0F3-48EA-A123-324A5E3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ACF5-3EBF-4CDD-8C41-E005404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A513-C6B9-43BB-BB1C-3BB318EB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6BF9-7D8B-428F-A581-135AAEA0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9AB-B81B-4D25-B4C8-F50E5D27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AECA-0DA8-4BD1-8EF7-91C3CAB7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B21E-CB13-4C6D-9BC2-37E2C8E4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FA74-3A62-403A-8B0C-2478C51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EABF-C933-481B-AC0E-A2405FF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FAE3-BAFB-4EED-B330-1BFA04E6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7E8-85EE-47A5-A16B-DE2C83E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EB5F5-7203-4866-9FDC-BEE87680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FE9C-F8CD-4A6C-8079-B1CD681E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C584-816B-415A-A26C-6A1B853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9675-D36D-4495-BFC0-9F28927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87B79-717F-40E6-9437-D981854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B51A5-50FB-41BA-9780-2E6269D2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B6FE-8F7C-4EA7-9027-ED9FB921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F74C-99AC-4F04-8022-AAF067258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6A9D-89F3-4D58-B653-FEF01D02E7B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EC56-93CB-45CF-AD4E-84F3D63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CDF-99C8-4EF3-804B-FE820648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Calculus-James-Stewart/dp/128574062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chart" Target="../charts/chart9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chart" Target="../charts/chart10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7D5B-BFE8-45F0-B08B-0F4FE278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265044"/>
            <a:ext cx="9395791" cy="964096"/>
          </a:xfrm>
        </p:spPr>
        <p:txBody>
          <a:bodyPr>
            <a:noAutofit/>
          </a:bodyPr>
          <a:lstStyle/>
          <a:p>
            <a:r>
              <a:rPr lang="en-US" sz="2400" b="1" dirty="0"/>
              <a:t>Differential Calculus and Coordinate Geometry</a:t>
            </a:r>
            <a:br>
              <a:rPr lang="en-US" sz="2400" b="1" dirty="0"/>
            </a:br>
            <a:r>
              <a:rPr lang="en-US" sz="2400" b="1" dirty="0"/>
              <a:t>Mid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1B82-FE80-4DD5-B16B-468AF91A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444487"/>
            <a:ext cx="11078817" cy="49563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Objectives:</a:t>
            </a:r>
          </a:p>
          <a:p>
            <a:pPr algn="l"/>
            <a:r>
              <a:rPr lang="en-US" dirty="0"/>
              <a:t>To build up a basic foundation of mathematical precision and tools essential for growing engineers and also the hierarchy of mathematical materials for engineers to continue research in future.</a:t>
            </a:r>
            <a:endParaRPr lang="en-US" b="1" dirty="0"/>
          </a:p>
          <a:p>
            <a:endParaRPr lang="en-US" u="sng" dirty="0"/>
          </a:p>
          <a:p>
            <a:r>
              <a:rPr lang="en-US" u="sng" dirty="0"/>
              <a:t>By the end of this course students should be able to</a:t>
            </a:r>
          </a:p>
          <a:p>
            <a:endParaRPr lang="en-US" u="sng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how to apply different techniques and various methods of differentiation.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the problems and use methods in solving optimization problems. 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any geometric curve represented by an algebraic equation.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Solve the problems which includes physical quantities depending on two or more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/>
              <p:nvPr/>
            </p:nvSpPr>
            <p:spPr>
              <a:xfrm>
                <a:off x="562708" y="436098"/>
                <a:ext cx="5683347" cy="673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Example1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+9)−9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Example2</a:t>
                </a: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→5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→5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→5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  <a:r>
                  <a:rPr lang="en-US" u="sng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Example3</a:t>
                </a:r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(since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=0) 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b="1" u="sng" dirty="0">
                    <a:ea typeface="Cambria Math" panose="02040503050406030204" pitchFamily="18" charset="0"/>
                  </a:rPr>
                  <a:t>Exercise for practice (P-102)#11, 17, 21,22, (P-138)15, 24, 27, 28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436098"/>
                <a:ext cx="5683347" cy="6731330"/>
              </a:xfrm>
              <a:prstGeom prst="rect">
                <a:avLst/>
              </a:prstGeo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/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/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/>
                  <a:t>Two-sided Limit</a:t>
                </a:r>
                <a:endParaRPr lang="en-US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b="1" dirty="0"/>
                  <a:t>   </a:t>
                </a:r>
                <a:r>
                  <a:rPr lang="en-US" dirty="0"/>
                  <a:t>if and only 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             </a:t>
                </a:r>
                <a:r>
                  <a:rPr lang="en-US" u="sng" dirty="0"/>
                  <a:t>Left-hand Limit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)   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dirty="0"/>
                  <a:t> and     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b="1" dirty="0"/>
                  <a:t>              </a:t>
                </a:r>
                <a:r>
                  <a:rPr lang="en-US" u="sng" dirty="0"/>
                  <a:t>Right-hand  Limit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 )</a:t>
                </a:r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</a:p>
              <a:p>
                <a:pPr lvl="2"/>
                <a:r>
                  <a:rPr lang="en-US" u="sng" dirty="0"/>
                  <a:t>Heaviside function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𝐿𝐻𝐿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</m:eqAr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 0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𝑅𝐻𝐿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does not exist  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/>
                    </m:func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/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Continuity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 A function </a:t>
                </a:r>
                <a:r>
                  <a:rPr lang="en-US" i="1" dirty="0"/>
                  <a:t>f</a:t>
                </a:r>
                <a:r>
                  <a:rPr lang="en-US" dirty="0"/>
                  <a:t> is continuous at a number </a:t>
                </a:r>
                <a:r>
                  <a:rPr lang="en-US" i="1" dirty="0"/>
                  <a:t>a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definition implicitly requires three things if </a:t>
                </a:r>
                <a:r>
                  <a:rPr lang="en-US" i="1" dirty="0"/>
                  <a:t>f</a:t>
                </a:r>
                <a:r>
                  <a:rPr lang="en-US" dirty="0"/>
                  <a:t> is continuous at </a:t>
                </a:r>
                <a:r>
                  <a:rPr lang="en-US" i="1" dirty="0"/>
                  <a:t>a: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 (that is, </a:t>
                </a:r>
                <a:r>
                  <a:rPr lang="en-US" i="1" dirty="0"/>
                  <a:t>a</a:t>
                </a:r>
                <a:r>
                  <a:rPr lang="en-US" dirty="0"/>
                  <a:t> is in the 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exists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Example</a:t>
                </a:r>
              </a:p>
              <a:p>
                <a:pPr marL="2114550" lvl="4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Floor function  P-116 # 3</a:t>
                </a:r>
              </a:p>
              <a:p>
                <a:pPr lvl="4"/>
                <a:endParaRPr lang="en-US" dirty="0"/>
              </a:p>
              <a:p>
                <a:pPr lvl="4" algn="r"/>
                <a:r>
                  <a:rPr lang="en-US" b="1" u="sng" dirty="0"/>
                  <a:t>Exercise for practice (continuity only)   P-182 #71, P-125 # 39-42,  P-283  #27, 28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and </a:t>
                </a:r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5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continuous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blipFill>
                <a:blip r:embed="rId2"/>
                <a:stretch>
                  <a:fillRect l="-479" t="-452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/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/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Example28(P-283)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4−2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and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AutoNum type="arabicPeriod" startAt="2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                 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continuous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blipFill>
                <a:blip r:embed="rId2"/>
                <a:stretch>
                  <a:fillRect l="-515" t="-908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DFBC40-DC3F-4EA6-B7C3-AD83D32E3CCB}"/>
              </a:ext>
            </a:extLst>
          </p:cNvPr>
          <p:cNvSpPr txBox="1"/>
          <p:nvPr/>
        </p:nvSpPr>
        <p:spPr>
          <a:xfrm>
            <a:off x="3938953" y="1750535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4679-4820-4436-BBD8-5B3930A09B8C}"/>
              </a:ext>
            </a:extLst>
          </p:cNvPr>
          <p:cNvSpPr txBox="1"/>
          <p:nvPr/>
        </p:nvSpPr>
        <p:spPr>
          <a:xfrm>
            <a:off x="4712677" y="2119867"/>
            <a:ext cx="6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2A304-6393-46C1-802C-AE0C7AED29CC}"/>
              </a:ext>
            </a:extLst>
          </p:cNvPr>
          <p:cNvSpPr txBox="1"/>
          <p:nvPr/>
        </p:nvSpPr>
        <p:spPr>
          <a:xfrm>
            <a:off x="4895555" y="2748356"/>
            <a:ext cx="5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257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/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MCQ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</a:t>
                </a:r>
                <a:r>
                  <a:rPr lang="en-US" b="0" dirty="0"/>
                  <a:t>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is continuous 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blipFill>
                <a:blip r:embed="rId2"/>
                <a:stretch>
                  <a:fillRect l="-479" t="-566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/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u="sng" dirty="0"/>
              </a:p>
              <a:p>
                <a:pPr algn="ctr"/>
                <a:r>
                  <a:rPr lang="en-US" sz="2400" b="1" u="sng" dirty="0"/>
                  <a:t>Topics to be covered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Domain and Range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Limit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Continuity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Derivatives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Application of Differentiation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Analysis of 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Optimization Problem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Indeterminate forms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𝑝𝑖𝑡𝑎𝑙</m:t>
                    </m:r>
                  </m:oMath>
                </a14:m>
                <a:r>
                  <a:rPr lang="en-US" sz="2200" dirty="0"/>
                  <a:t>  rule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algn="r"/>
                <a:r>
                  <a:rPr lang="en-US" sz="2200" dirty="0"/>
                  <a:t>Text book : </a:t>
                </a:r>
                <a:r>
                  <a:rPr lang="en-US" sz="2200" b="1" dirty="0"/>
                  <a:t>Calculus-James Stewart-Eighth Edition</a:t>
                </a:r>
              </a:p>
              <a:p>
                <a:r>
                  <a:rPr lang="en-US" dirty="0">
                    <a:hlinkClick r:id="rId2"/>
                  </a:rPr>
                  <a:t>https://www.amazon.com/Calculus-James-Stewart/dp/1285740629</a:t>
                </a:r>
                <a:endParaRPr lang="en-US" dirty="0"/>
              </a:p>
              <a:p>
                <a:pPr algn="r"/>
                <a:endParaRPr lang="en-US" sz="2200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blipFill>
                <a:blip r:embed="rId3"/>
                <a:stretch>
                  <a:fillRect l="-466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Function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Definition : A </a:t>
                </a: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 is a rule that assigns to each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 set </a:t>
                </a:r>
                <a:r>
                  <a:rPr lang="en-US" b="1" i="1" dirty="0"/>
                  <a:t>D</a:t>
                </a:r>
                <a:r>
                  <a:rPr lang="en-US" dirty="0"/>
                  <a:t> exactly one element,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a set </a:t>
                </a:r>
                <a:r>
                  <a:rPr lang="en-US" b="1" i="1" dirty="0"/>
                  <a:t>E</a:t>
                </a:r>
                <a:r>
                  <a:rPr lang="en-US" i="1" dirty="0"/>
                  <a:t>.</a:t>
                </a:r>
                <a:endParaRPr lang="en-US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 :   The area A of a circle depends on the radius r of the circle. The rule that connects r and A is given by the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We can say that A is a </a:t>
                </a:r>
                <a:r>
                  <a:rPr lang="en-US" b="1" i="1" dirty="0"/>
                  <a:t>function</a:t>
                </a:r>
                <a:r>
                  <a:rPr lang="en-US" dirty="0"/>
                  <a:t> of 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Domain and Range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set </a:t>
                </a:r>
                <a:r>
                  <a:rPr lang="en-US" b="1" i="1" dirty="0"/>
                  <a:t>D</a:t>
                </a:r>
                <a:r>
                  <a:rPr lang="en-US" b="1" dirty="0"/>
                  <a:t> </a:t>
                </a:r>
                <a:r>
                  <a:rPr lang="en-US" dirty="0"/>
                  <a:t>is called the domain and set </a:t>
                </a:r>
                <a:r>
                  <a:rPr lang="en-US" b="1" i="1" dirty="0"/>
                  <a:t>E</a:t>
                </a:r>
                <a:r>
                  <a:rPr lang="en-US" dirty="0"/>
                  <a:t> is called the range of the function.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Example: Sketch the graph and find the domain and range of each function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                                             (ii)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 ∞)</m:t>
                    </m:r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 ∞)</m:t>
                    </m:r>
                  </m:oMath>
                </a14:m>
                <a:endParaRPr lang="en-US" dirty="0"/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blipFill>
                <a:blip r:embed="rId2"/>
                <a:stretch>
                  <a:fillRect l="-492" t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622208-A7C0-4C32-9386-9F8E1A9A8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386150"/>
              </p:ext>
            </p:extLst>
          </p:nvPr>
        </p:nvGraphicFramePr>
        <p:xfrm>
          <a:off x="1400174" y="4040773"/>
          <a:ext cx="2257425" cy="158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53029"/>
              </p:ext>
            </p:extLst>
          </p:nvPr>
        </p:nvGraphicFramePr>
        <p:xfrm>
          <a:off x="6095999" y="3976479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0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0A5E34-6F8F-4A48-826F-F65A4A99C686}"/>
              </a:ext>
            </a:extLst>
          </p:cNvPr>
          <p:cNvSpPr/>
          <p:nvPr/>
        </p:nvSpPr>
        <p:spPr>
          <a:xfrm>
            <a:off x="1020417" y="516836"/>
            <a:ext cx="10919792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Different types of function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Power function</a:t>
            </a:r>
            <a:r>
              <a:rPr lang="en-US" sz="2000" dirty="0"/>
              <a:t> (P-29)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Exponential and Logarithmic function</a:t>
            </a:r>
            <a:r>
              <a:rPr lang="en-US" sz="2000" dirty="0"/>
              <a:t>  (P-32)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Trigonometric function</a:t>
            </a:r>
            <a:r>
              <a:rPr lang="en-US" sz="2000" dirty="0"/>
              <a:t>  (P-31)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Absolute value function</a:t>
            </a:r>
            <a:r>
              <a:rPr lang="en-US" sz="2000" dirty="0"/>
              <a:t>  (P-16 #18)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Heaviside function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/>
              <a:t> (P-45 # 59)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Step function</a:t>
            </a:r>
            <a:r>
              <a:rPr lang="en-US" sz="2000" dirty="0"/>
              <a:t>  (P-13, P-17 #10)      </a:t>
            </a:r>
          </a:p>
          <a:p>
            <a:pPr lvl="7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Exercise for practice:    P-21 #31-34   and P-70 #5, 7</a:t>
            </a:r>
          </a:p>
        </p:txBody>
      </p:sp>
    </p:spTree>
    <p:extLst>
      <p:ext uri="{BB962C8B-B14F-4D97-AF65-F5344CB8AC3E}">
        <p14:creationId xmlns:p14="http://schemas.microsoft.com/office/powerpoint/2010/main" val="12902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/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Power Function</a:t>
                </a:r>
              </a:p>
              <a:p>
                <a:pPr lvl="1"/>
                <a:r>
                  <a:rPr lang="en-US" dirty="0"/>
                  <a:t>A function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 , where </a:t>
                </a:r>
                <a:r>
                  <a:rPr lang="en-US" i="1" dirty="0"/>
                  <a:t>a</a:t>
                </a:r>
                <a:r>
                  <a:rPr lang="en-US" dirty="0"/>
                  <a:t> is a constant, is called a </a:t>
                </a:r>
                <a:r>
                  <a:rPr lang="en-US" b="1" dirty="0"/>
                  <a:t>power function</a:t>
                </a:r>
                <a:r>
                  <a:rPr lang="en-US" dirty="0"/>
                  <a:t>.</a:t>
                </a:r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=(−∞,∞)</m:t>
                    </m:r>
                  </m:oMath>
                </a14:m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                </a:t>
                </a:r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/>
                  <a:t>  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i="1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=[1, ∞)</m:t>
                    </m:r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blipFill>
                <a:blip r:embed="rId2"/>
                <a:stretch>
                  <a:fillRect l="-476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E86B13-B734-452A-881E-089564A40F25}"/>
              </a:ext>
            </a:extLst>
          </p:cNvPr>
          <p:cNvGraphicFramePr>
            <a:graphicFrameLocks/>
          </p:cNvGraphicFramePr>
          <p:nvPr/>
        </p:nvGraphicFramePr>
        <p:xfrm>
          <a:off x="591079" y="1361400"/>
          <a:ext cx="2543175" cy="184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/>
        </p:nvGraphicFramePr>
        <p:xfrm>
          <a:off x="4425422" y="1494751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0B95BA-D9E7-4413-8C93-CDA67BFE42F4}"/>
              </a:ext>
            </a:extLst>
          </p:cNvPr>
          <p:cNvGraphicFramePr>
            <a:graphicFrameLocks/>
          </p:cNvGraphicFramePr>
          <p:nvPr/>
        </p:nvGraphicFramePr>
        <p:xfrm>
          <a:off x="8069265" y="1518898"/>
          <a:ext cx="1976966" cy="153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A77024-0913-471F-A2A8-205C24B03FCC}"/>
              </a:ext>
            </a:extLst>
          </p:cNvPr>
          <p:cNvGraphicFramePr>
            <a:graphicFrameLocks/>
          </p:cNvGraphicFramePr>
          <p:nvPr/>
        </p:nvGraphicFramePr>
        <p:xfrm>
          <a:off x="962554" y="4323265"/>
          <a:ext cx="2171700" cy="16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950B5-7C6B-4E5A-87C2-E688A8544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740269"/>
              </p:ext>
            </p:extLst>
          </p:nvPr>
        </p:nvGraphicFramePr>
        <p:xfrm>
          <a:off x="5129212" y="3898933"/>
          <a:ext cx="2352675" cy="193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042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6F7D5B-8D50-45F0-A78A-334784FA344E}"/>
              </a:ext>
            </a:extLst>
          </p:cNvPr>
          <p:cNvGraphicFramePr>
            <a:graphicFrameLocks/>
          </p:cNvGraphicFramePr>
          <p:nvPr/>
        </p:nvGraphicFramePr>
        <p:xfrm>
          <a:off x="892199" y="685800"/>
          <a:ext cx="227647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284D4-34B5-4A57-B572-E4C5F9BEBB1B}"/>
              </a:ext>
            </a:extLst>
          </p:cNvPr>
          <p:cNvGraphicFramePr>
            <a:graphicFrameLocks/>
          </p:cNvGraphicFramePr>
          <p:nvPr/>
        </p:nvGraphicFramePr>
        <p:xfrm>
          <a:off x="4318635" y="685800"/>
          <a:ext cx="2457451" cy="17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7747EC-E030-4EA4-8F1E-AD2AD87410A3}"/>
              </a:ext>
            </a:extLst>
          </p:cNvPr>
          <p:cNvGraphicFramePr>
            <a:graphicFrameLocks/>
          </p:cNvGraphicFramePr>
          <p:nvPr/>
        </p:nvGraphicFramePr>
        <p:xfrm>
          <a:off x="8280889" y="642938"/>
          <a:ext cx="2028825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54B31-C729-4A48-A262-34B8417DDCE1}"/>
              </a:ext>
            </a:extLst>
          </p:cNvPr>
          <p:cNvGrpSpPr/>
          <p:nvPr/>
        </p:nvGrpSpPr>
        <p:grpSpPr>
          <a:xfrm>
            <a:off x="5120640" y="3305908"/>
            <a:ext cx="2588455" cy="1463040"/>
            <a:chOff x="5120640" y="3305908"/>
            <a:chExt cx="2588455" cy="14630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B8C4C5-3CA6-46C8-AEF3-0C92F4ECED0B}"/>
                </a:ext>
              </a:extLst>
            </p:cNvPr>
            <p:cNvCxnSpPr/>
            <p:nvPr/>
          </p:nvCxnSpPr>
          <p:spPr>
            <a:xfrm>
              <a:off x="5120640" y="420624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451D4D4-C577-4082-A61D-4E09E1E51C41}"/>
                </a:ext>
              </a:extLst>
            </p:cNvPr>
            <p:cNvCxnSpPr/>
            <p:nvPr/>
          </p:nvCxnSpPr>
          <p:spPr>
            <a:xfrm flipV="1">
              <a:off x="6428935" y="3305908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209439-99C3-4C2D-AC5C-0AD60EF70EE5}"/>
                </a:ext>
              </a:extLst>
            </p:cNvPr>
            <p:cNvCxnSpPr/>
            <p:nvPr/>
          </p:nvCxnSpPr>
          <p:spPr>
            <a:xfrm>
              <a:off x="5120640" y="3826412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8171EB-7F3D-471D-877B-1C674E8FC45E}"/>
                </a:ext>
              </a:extLst>
            </p:cNvPr>
            <p:cNvCxnSpPr/>
            <p:nvPr/>
          </p:nvCxnSpPr>
          <p:spPr>
            <a:xfrm>
              <a:off x="5120640" y="4586089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80AF03-27DA-494F-B02A-E5E2828616A5}"/>
                </a:ext>
              </a:extLst>
            </p:cNvPr>
            <p:cNvSpPr/>
            <p:nvPr/>
          </p:nvSpPr>
          <p:spPr>
            <a:xfrm>
              <a:off x="5162843" y="3784209"/>
              <a:ext cx="2546252" cy="815973"/>
            </a:xfrm>
            <a:custGeom>
              <a:avLst/>
              <a:gdLst>
                <a:gd name="connsiteX0" fmla="*/ 0 w 2546252"/>
                <a:gd name="connsiteY0" fmla="*/ 42203 h 815973"/>
                <a:gd name="connsiteX1" fmla="*/ 590843 w 2546252"/>
                <a:gd name="connsiteY1" fmla="*/ 815926 h 815973"/>
                <a:gd name="connsiteX2" fmla="*/ 1308295 w 2546252"/>
                <a:gd name="connsiteY2" fmla="*/ 42203 h 815973"/>
                <a:gd name="connsiteX3" fmla="*/ 1997612 w 2546252"/>
                <a:gd name="connsiteY3" fmla="*/ 815926 h 815973"/>
                <a:gd name="connsiteX4" fmla="*/ 2546252 w 2546252"/>
                <a:gd name="connsiteY4" fmla="*/ 0 h 815973"/>
                <a:gd name="connsiteX5" fmla="*/ 2546252 w 2546252"/>
                <a:gd name="connsiteY5" fmla="*/ 0 h 8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252" h="815973">
                  <a:moveTo>
                    <a:pt x="0" y="42203"/>
                  </a:moveTo>
                  <a:cubicBezTo>
                    <a:pt x="186397" y="429064"/>
                    <a:pt x="372794" y="815926"/>
                    <a:pt x="590843" y="815926"/>
                  </a:cubicBezTo>
                  <a:cubicBezTo>
                    <a:pt x="808892" y="815926"/>
                    <a:pt x="1073834" y="42203"/>
                    <a:pt x="1308295" y="42203"/>
                  </a:cubicBezTo>
                  <a:cubicBezTo>
                    <a:pt x="1542756" y="42203"/>
                    <a:pt x="1791286" y="822960"/>
                    <a:pt x="1997612" y="815926"/>
                  </a:cubicBezTo>
                  <a:cubicBezTo>
                    <a:pt x="2203938" y="808892"/>
                    <a:pt x="2546252" y="0"/>
                    <a:pt x="2546252" y="0"/>
                  </a:cubicBezTo>
                  <a:lnTo>
                    <a:pt x="25462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9CE49-8DC5-4834-A2FE-4DE46EAE57B9}"/>
              </a:ext>
            </a:extLst>
          </p:cNvPr>
          <p:cNvGrpSpPr/>
          <p:nvPr/>
        </p:nvGrpSpPr>
        <p:grpSpPr>
          <a:xfrm>
            <a:off x="892199" y="3305908"/>
            <a:ext cx="2725644" cy="1809431"/>
            <a:chOff x="892199" y="3305908"/>
            <a:chExt cx="2725644" cy="18094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9597FA-0CAA-4F60-8E61-3B024CFC5A9F}"/>
                </a:ext>
              </a:extLst>
            </p:cNvPr>
            <p:cNvCxnSpPr/>
            <p:nvPr/>
          </p:nvCxnSpPr>
          <p:spPr>
            <a:xfrm>
              <a:off x="892199" y="4206240"/>
              <a:ext cx="2725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BC7E66-6272-4E3B-8EEF-9D74F636F68C}"/>
                </a:ext>
              </a:extLst>
            </p:cNvPr>
            <p:cNvCxnSpPr/>
            <p:nvPr/>
          </p:nvCxnSpPr>
          <p:spPr>
            <a:xfrm flipV="1">
              <a:off x="2226365" y="3305908"/>
              <a:ext cx="0" cy="180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23C00-6CD7-4383-A15B-3D7BA17EA72D}"/>
                </a:ext>
              </a:extLst>
            </p:cNvPr>
            <p:cNvCxnSpPr/>
            <p:nvPr/>
          </p:nvCxnSpPr>
          <p:spPr>
            <a:xfrm>
              <a:off x="892199" y="3784209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592CCC-3AC8-46A2-98DB-568039E2AF99}"/>
                </a:ext>
              </a:extLst>
            </p:cNvPr>
            <p:cNvCxnSpPr/>
            <p:nvPr/>
          </p:nvCxnSpPr>
          <p:spPr>
            <a:xfrm>
              <a:off x="892199" y="4600182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B6A171-460A-4819-8324-644E77357FD6}"/>
                </a:ext>
              </a:extLst>
            </p:cNvPr>
            <p:cNvSpPr/>
            <p:nvPr/>
          </p:nvSpPr>
          <p:spPr>
            <a:xfrm>
              <a:off x="2239617" y="3763617"/>
              <a:ext cx="1285461" cy="821639"/>
            </a:xfrm>
            <a:custGeom>
              <a:avLst/>
              <a:gdLst>
                <a:gd name="connsiteX0" fmla="*/ 0 w 1285461"/>
                <a:gd name="connsiteY0" fmla="*/ 437322 h 821639"/>
                <a:gd name="connsiteX1" fmla="*/ 291548 w 1285461"/>
                <a:gd name="connsiteY1" fmla="*/ 13253 h 821639"/>
                <a:gd name="connsiteX2" fmla="*/ 742122 w 1285461"/>
                <a:gd name="connsiteY2" fmla="*/ 821635 h 821639"/>
                <a:gd name="connsiteX3" fmla="*/ 1285461 w 1285461"/>
                <a:gd name="connsiteY3" fmla="*/ 0 h 8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461" h="821639">
                  <a:moveTo>
                    <a:pt x="0" y="437322"/>
                  </a:moveTo>
                  <a:cubicBezTo>
                    <a:pt x="83930" y="193261"/>
                    <a:pt x="167861" y="-50799"/>
                    <a:pt x="291548" y="13253"/>
                  </a:cubicBezTo>
                  <a:cubicBezTo>
                    <a:pt x="415235" y="77305"/>
                    <a:pt x="576470" y="823844"/>
                    <a:pt x="742122" y="821635"/>
                  </a:cubicBezTo>
                  <a:cubicBezTo>
                    <a:pt x="907774" y="819426"/>
                    <a:pt x="1096617" y="409713"/>
                    <a:pt x="128546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26A339-BD67-4218-8ABC-E14DB8D0F4C3}"/>
                </a:ext>
              </a:extLst>
            </p:cNvPr>
            <p:cNvSpPr/>
            <p:nvPr/>
          </p:nvSpPr>
          <p:spPr>
            <a:xfrm>
              <a:off x="1046922" y="3803338"/>
              <a:ext cx="1192695" cy="819649"/>
            </a:xfrm>
            <a:custGeom>
              <a:avLst/>
              <a:gdLst>
                <a:gd name="connsiteX0" fmla="*/ 1192695 w 1192695"/>
                <a:gd name="connsiteY0" fmla="*/ 397601 h 819649"/>
                <a:gd name="connsiteX1" fmla="*/ 914400 w 1192695"/>
                <a:gd name="connsiteY1" fmla="*/ 808419 h 819649"/>
                <a:gd name="connsiteX2" fmla="*/ 490330 w 1192695"/>
                <a:gd name="connsiteY2" fmla="*/ 36 h 819649"/>
                <a:gd name="connsiteX3" fmla="*/ 0 w 1192695"/>
                <a:gd name="connsiteY3" fmla="*/ 781914 h 81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695" h="819649">
                  <a:moveTo>
                    <a:pt x="1192695" y="397601"/>
                  </a:moveTo>
                  <a:cubicBezTo>
                    <a:pt x="1112078" y="636140"/>
                    <a:pt x="1031461" y="874680"/>
                    <a:pt x="914400" y="808419"/>
                  </a:cubicBezTo>
                  <a:cubicBezTo>
                    <a:pt x="797339" y="742158"/>
                    <a:pt x="642730" y="4453"/>
                    <a:pt x="490330" y="36"/>
                  </a:cubicBezTo>
                  <a:cubicBezTo>
                    <a:pt x="337930" y="-4382"/>
                    <a:pt x="168965" y="388766"/>
                    <a:pt x="0" y="78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47932E-67CD-4709-8A2B-81AC61B60D58}"/>
              </a:ext>
            </a:extLst>
          </p:cNvPr>
          <p:cNvSpPr txBox="1"/>
          <p:nvPr/>
        </p:nvSpPr>
        <p:spPr>
          <a:xfrm>
            <a:off x="424070" y="344557"/>
            <a:ext cx="11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Exponential and 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/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/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/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/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/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/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/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/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/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blipFill>
                <a:blip r:embed="rId13"/>
                <a:stretch>
                  <a:fillRect r="-22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/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P spid="2" grpId="0"/>
      <p:bldP spid="6" grpId="0"/>
      <p:bldP spid="8" grpId="0"/>
      <p:bldP spid="10" grpId="0"/>
      <p:bldP spid="12" grpId="0"/>
      <p:bldP spid="14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/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Absolute value function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</a:t>
                </a:r>
                <a:r>
                  <a:rPr lang="en-US" dirty="0"/>
                  <a:t>The turning point (0, 0).</a:t>
                </a:r>
                <a:r>
                  <a:rPr lang="en-US" b="1" dirty="0"/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>
                    <a:latin typeface="Cambria Math" panose="02040503050406030204" pitchFamily="18" charset="0"/>
                  </a:rPr>
                  <a:t>The turning point is  (1, 2)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=[2,∞)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Heaviside function </a:t>
                </a:r>
              </a:p>
              <a:p>
                <a:endParaRPr lang="en-US" b="1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                                        </a:t>
                </a:r>
              </a:p>
              <a:p>
                <a:pPr lvl="2"/>
                <a:r>
                  <a:rPr lang="en-US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blipFill>
                <a:blip r:embed="rId2"/>
                <a:stretch>
                  <a:fillRect l="-3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D503A7-2AB1-4F2B-B3AE-F1EE35941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291712"/>
              </p:ext>
            </p:extLst>
          </p:nvPr>
        </p:nvGraphicFramePr>
        <p:xfrm>
          <a:off x="571389" y="1396584"/>
          <a:ext cx="2861128" cy="16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A001D2-4546-4BC2-AD95-FC96B0ADE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79249"/>
              </p:ext>
            </p:extLst>
          </p:nvPr>
        </p:nvGraphicFramePr>
        <p:xfrm>
          <a:off x="813709" y="4139420"/>
          <a:ext cx="2376488" cy="166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4F50A7-2D01-4D82-8275-4C89F2D79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60668"/>
              </p:ext>
            </p:extLst>
          </p:nvPr>
        </p:nvGraphicFramePr>
        <p:xfrm>
          <a:off x="6044418" y="1234660"/>
          <a:ext cx="2438400" cy="181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/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Find the domain of the function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Example-1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The condition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≠±2.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=(−∞,−2)∪(−2, 2)∪(2,∞)</m:t>
                      </m:r>
                    </m:oMath>
                  </m:oMathPara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Example-2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The condition is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−5</m:t>
                    </m:r>
                  </m:oMath>
                </a14:m>
                <a:r>
                  <a:rPr lang="en-US" dirty="0"/>
                  <a:t> .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Example-3</a:t>
                </a:r>
                <a:r>
                  <a:rPr lang="en-US" b="1" dirty="0"/>
                  <a:t> 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The condition for the denominator: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 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≠±3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condition for the numerator: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=[−2, 3)∪(3,∞)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Example-4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 The condition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        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−1       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∴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=(−1, ∞)</m:t>
                    </m:r>
                  </m:oMath>
                </a14:m>
                <a:r>
                  <a:rPr lang="en-US" u="sng" dirty="0"/>
                  <a:t>    </a:t>
                </a:r>
                <a:endParaRPr lang="en-US" b="1" u="sng" dirty="0"/>
              </a:p>
              <a:p>
                <a:pPr algn="r"/>
                <a:r>
                  <a:rPr lang="en-US" b="1" u="sng" dirty="0"/>
                  <a:t>Exercise </a:t>
                </a:r>
                <a:r>
                  <a:rPr lang="en-US" b="1" dirty="0"/>
                  <a:t>  for practice  (P-21) # 31-34,  P-70)# 5, 7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blipFill>
                <a:blip r:embed="rId2"/>
                <a:stretch>
                  <a:fillRect l="-541" t="-564" r="-487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44C98A-A06C-4F5A-B62E-84B4EC613362}"/>
              </a:ext>
            </a:extLst>
          </p:cNvPr>
          <p:cNvGrpSpPr/>
          <p:nvPr/>
        </p:nvGrpSpPr>
        <p:grpSpPr>
          <a:xfrm>
            <a:off x="7792278" y="3204909"/>
            <a:ext cx="3352800" cy="799363"/>
            <a:chOff x="4518991" y="1148707"/>
            <a:chExt cx="3352800" cy="79936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96989A-1487-482D-9C3D-61D7BF46BE3C}"/>
                </a:ext>
              </a:extLst>
            </p:cNvPr>
            <p:cNvCxnSpPr/>
            <p:nvPr/>
          </p:nvCxnSpPr>
          <p:spPr>
            <a:xfrm>
              <a:off x="6096000" y="1563757"/>
              <a:ext cx="1775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553BE6-350C-46BE-96C6-1664F85C6702}"/>
                </a:ext>
              </a:extLst>
            </p:cNvPr>
            <p:cNvCxnSpPr/>
            <p:nvPr/>
          </p:nvCxnSpPr>
          <p:spPr>
            <a:xfrm flipH="1">
              <a:off x="4518991" y="1563757"/>
              <a:ext cx="1577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FFA52F-A310-4E50-9752-36658B568CD6}"/>
                </a:ext>
              </a:extLst>
            </p:cNvPr>
            <p:cNvSpPr/>
            <p:nvPr/>
          </p:nvSpPr>
          <p:spPr>
            <a:xfrm>
              <a:off x="519485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D51085-D1FA-4237-ADDD-CED470BCD7F2}"/>
                </a:ext>
              </a:extLst>
            </p:cNvPr>
            <p:cNvSpPr/>
            <p:nvPr/>
          </p:nvSpPr>
          <p:spPr>
            <a:xfrm>
              <a:off x="683812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51246-E425-4725-A1CC-4B26A6A62B0D}"/>
                </a:ext>
              </a:extLst>
            </p:cNvPr>
            <p:cNvSpPr txBox="1"/>
            <p:nvPr/>
          </p:nvSpPr>
          <p:spPr>
            <a:xfrm>
              <a:off x="5038807" y="1148707"/>
              <a:ext cx="40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BD4FD6-3C2D-403C-81AE-A41E489ADA26}"/>
                </a:ext>
              </a:extLst>
            </p:cNvPr>
            <p:cNvSpPr txBox="1"/>
            <p:nvPr/>
          </p:nvSpPr>
          <p:spPr>
            <a:xfrm>
              <a:off x="6665843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51C57-14A5-4EEA-BEB6-F1F1AD3B897C}"/>
                </a:ext>
              </a:extLst>
            </p:cNvPr>
            <p:cNvSpPr txBox="1"/>
            <p:nvPr/>
          </p:nvSpPr>
          <p:spPr>
            <a:xfrm>
              <a:off x="5442335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D1B269-3CEC-41AD-81FD-74DFFBB4054A}"/>
                </a:ext>
              </a:extLst>
            </p:cNvPr>
            <p:cNvSpPr/>
            <p:nvPr/>
          </p:nvSpPr>
          <p:spPr>
            <a:xfrm>
              <a:off x="5605670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4036C0-A571-4062-8E1D-6E59AD1723E4}"/>
                </a:ext>
              </a:extLst>
            </p:cNvPr>
            <p:cNvCxnSpPr/>
            <p:nvPr/>
          </p:nvCxnSpPr>
          <p:spPr>
            <a:xfrm>
              <a:off x="5651389" y="1948070"/>
              <a:ext cx="2220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5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 dirty="0"/>
                  <a:t>Limit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Definition: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near the number </a:t>
                </a:r>
                <a:r>
                  <a:rPr lang="en-US" i="1" dirty="0"/>
                  <a:t>a</a:t>
                </a:r>
                <a:r>
                  <a:rPr lang="en-US" dirty="0"/>
                  <a:t>.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 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say “the limit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:r>
                  <a:rPr lang="en-US" i="1" dirty="0"/>
                  <a:t>a</a:t>
                </a:r>
                <a:r>
                  <a:rPr lang="en-US" dirty="0"/>
                  <a:t>, equals </a:t>
                </a:r>
                <a:r>
                  <a:rPr lang="en-US" i="1" dirty="0"/>
                  <a:t>L”.</a:t>
                </a:r>
                <a:endParaRPr lang="en-US" dirty="0"/>
              </a:p>
              <a:p>
                <a:pPr lvl="3">
                  <a:spcAft>
                    <a:spcPts val="600"/>
                  </a:spcAft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Limit Laws: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exist, then</a:t>
                </a:r>
              </a:p>
              <a:p>
                <a:pPr lvl="2">
                  <a:spcAft>
                    <a:spcPts val="600"/>
                  </a:spcAft>
                </a:pPr>
                <a:endParaRPr lang="en-US" dirty="0"/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1.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2.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3.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   4.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)≠0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5.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0" lvl="3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blipFill>
                <a:blip r:embed="rId2"/>
                <a:stretch>
                  <a:fillRect l="-31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2CD32E-F42B-4321-8991-FFA5AD200D61}"/>
</file>

<file path=customXml/itemProps2.xml><?xml version="1.0" encoding="utf-8"?>
<ds:datastoreItem xmlns:ds="http://schemas.openxmlformats.org/officeDocument/2006/customXml" ds:itemID="{228EE110-68EB-4801-857D-D5DDED8FDAB8}"/>
</file>

<file path=customXml/itemProps3.xml><?xml version="1.0" encoding="utf-8"?>
<ds:datastoreItem xmlns:ds="http://schemas.openxmlformats.org/officeDocument/2006/customXml" ds:itemID="{D1C24D7E-5392-4496-99AD-724BBE5A1FA5}"/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1385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Differential Calculus and Coordinate Geometry Mid term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Calculus and Coordinate Geometry Mid term Summer 2019-20</dc:title>
  <dc:creator>Dr. Madhabi</dc:creator>
  <cp:lastModifiedBy>Dr. Madhabi</cp:lastModifiedBy>
  <cp:revision>70</cp:revision>
  <dcterms:created xsi:type="dcterms:W3CDTF">2020-05-05T12:23:16Z</dcterms:created>
  <dcterms:modified xsi:type="dcterms:W3CDTF">2021-05-30T13:26:57Z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