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6" r:id="rId5"/>
    <p:sldId id="270" r:id="rId6"/>
    <p:sldId id="271" r:id="rId7"/>
    <p:sldId id="272" r:id="rId8"/>
    <p:sldId id="273" r:id="rId9"/>
    <p:sldId id="274" r:id="rId10"/>
    <p:sldId id="275" r:id="rId11"/>
    <p:sldId id="277" r:id="rId12"/>
    <p:sldId id="278" r:id="rId13"/>
    <p:sldId id="279" r:id="rId14"/>
    <p:sldId id="280" r:id="rId15"/>
    <p:sldId id="281" r:id="rId16"/>
    <p:sldId id="282" r:id="rId17"/>
    <p:sldId id="283" r:id="rId18"/>
    <p:sldId id="284" r:id="rId19"/>
    <p:sldId id="28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D107FF-91CD-4820-B8C2-80B86FAE2647}" v="2" dt="2020-04-24T18:50:02.3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2579" autoAdjust="0"/>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8DD107FF-91CD-4820-B8C2-80B86FAE2647}"/>
    <pc:docChg chg="delSld modSld">
      <pc:chgData name="Dr. Md. Mahbub Chowdhury Mishu" userId="09162e0f-fafd-430e-8e71-18113d49a68e" providerId="ADAL" clId="{8DD107FF-91CD-4820-B8C2-80B86FAE2647}" dt="2020-04-24T18:50:08.347" v="16" actId="20577"/>
      <pc:docMkLst>
        <pc:docMk/>
      </pc:docMkLst>
      <pc:sldChg chg="modSp">
        <pc:chgData name="Dr. Md. Mahbub Chowdhury Mishu" userId="09162e0f-fafd-430e-8e71-18113d49a68e" providerId="ADAL" clId="{8DD107FF-91CD-4820-B8C2-80B86FAE2647}" dt="2020-04-24T18:50:08.347" v="16" actId="20577"/>
        <pc:sldMkLst>
          <pc:docMk/>
          <pc:sldMk cId="700707328" sldId="256"/>
        </pc:sldMkLst>
        <pc:graphicFrameChg chg="mod modGraphic">
          <ac:chgData name="Dr. Md. Mahbub Chowdhury Mishu" userId="09162e0f-fafd-430e-8e71-18113d49a68e" providerId="ADAL" clId="{8DD107FF-91CD-4820-B8C2-80B86FAE2647}" dt="2020-04-24T18:50:08.347" v="16"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8DD107FF-91CD-4820-B8C2-80B86FAE2647}" dt="2020-04-22T11:05:09.521" v="4" actId="2696"/>
        <pc:sldMkLst>
          <pc:docMk/>
          <pc:sldMk cId="1923382373" sldId="264"/>
        </pc:sldMkLst>
      </pc:sldChg>
      <pc:sldChg chg="del">
        <pc:chgData name="Dr. Md. Mahbub Chowdhury Mishu" userId="09162e0f-fafd-430e-8e71-18113d49a68e" providerId="ADAL" clId="{8DD107FF-91CD-4820-B8C2-80B86FAE2647}" dt="2020-04-22T11:05:11.285" v="5" actId="2696"/>
        <pc:sldMkLst>
          <pc:docMk/>
          <pc:sldMk cId="3224969828" sldId="265"/>
        </pc:sldMkLst>
      </pc:sldChg>
      <pc:sldChg chg="del">
        <pc:chgData name="Dr. Md. Mahbub Chowdhury Mishu" userId="09162e0f-fafd-430e-8e71-18113d49a68e" providerId="ADAL" clId="{8DD107FF-91CD-4820-B8C2-80B86FAE2647}" dt="2020-04-22T11:05:14.346" v="6" actId="2696"/>
        <pc:sldMkLst>
          <pc:docMk/>
          <pc:sldMk cId="53393009" sldId="269"/>
        </pc:sldMkLst>
      </pc:sldChg>
      <pc:sldChg chg="modSp">
        <pc:chgData name="Dr. Md. Mahbub Chowdhury Mishu" userId="09162e0f-fafd-430e-8e71-18113d49a68e" providerId="ADAL" clId="{8DD107FF-91CD-4820-B8C2-80B86FAE2647}" dt="2020-04-22T11:03:40.876" v="0" actId="20577"/>
        <pc:sldMkLst>
          <pc:docMk/>
          <pc:sldMk cId="3270969849" sldId="270"/>
        </pc:sldMkLst>
        <pc:spChg chg="mod">
          <ac:chgData name="Dr. Md. Mahbub Chowdhury Mishu" userId="09162e0f-fafd-430e-8e71-18113d49a68e" providerId="ADAL" clId="{8DD107FF-91CD-4820-B8C2-80B86FAE2647}" dt="2020-04-22T11:03:40.876" v="0" actId="20577"/>
          <ac:spMkLst>
            <pc:docMk/>
            <pc:sldMk cId="3270969849" sldId="270"/>
            <ac:spMk id="3075" creationId="{00000000-0000-0000-0000-000000000000}"/>
          </ac:spMkLst>
        </pc:spChg>
      </pc:sldChg>
      <pc:sldChg chg="modSp">
        <pc:chgData name="Dr. Md. Mahbub Chowdhury Mishu" userId="09162e0f-fafd-430e-8e71-18113d49a68e" providerId="ADAL" clId="{8DD107FF-91CD-4820-B8C2-80B86FAE2647}" dt="2020-04-22T11:04:24.968" v="3" actId="120"/>
        <pc:sldMkLst>
          <pc:docMk/>
          <pc:sldMk cId="2539881975" sldId="278"/>
        </pc:sldMkLst>
        <pc:spChg chg="mod">
          <ac:chgData name="Dr. Md. Mahbub Chowdhury Mishu" userId="09162e0f-fafd-430e-8e71-18113d49a68e" providerId="ADAL" clId="{8DD107FF-91CD-4820-B8C2-80B86FAE2647}" dt="2020-04-22T11:04:24.968" v="3" actId="120"/>
          <ac:spMkLst>
            <pc:docMk/>
            <pc:sldMk cId="2539881975" sldId="278"/>
            <ac:spMk id="13314" creationId="{00000000-0000-0000-0000-000000000000}"/>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6/22/2021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E027521-424D-49C8-8355-C107267981A6}" type="slidenum">
              <a:rPr lang="en-US" smtClean="0"/>
              <a:pPr>
                <a:defRPr/>
              </a:pPr>
              <a:t>9</a:t>
            </a:fld>
            <a:endParaRPr lang="en-US"/>
          </a:p>
        </p:txBody>
      </p:sp>
    </p:spTree>
    <p:extLst>
      <p:ext uri="{BB962C8B-B14F-4D97-AF65-F5344CB8AC3E}">
        <p14:creationId xmlns:p14="http://schemas.microsoft.com/office/powerpoint/2010/main" val="2732544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A simplified example will be better</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D395768-00E2-4B24-991F-8DC94C5DFA98}" type="slidenum">
              <a:rPr lang="en-US" altLang="en-US" smtClean="0"/>
              <a:pPr/>
              <a:t>10</a:t>
            </a:fld>
            <a:endParaRPr lang="en-US" altLang="en-US"/>
          </a:p>
        </p:txBody>
      </p:sp>
    </p:spTree>
    <p:extLst>
      <p:ext uri="{BB962C8B-B14F-4D97-AF65-F5344CB8AC3E}">
        <p14:creationId xmlns:p14="http://schemas.microsoft.com/office/powerpoint/2010/main" val="127343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dirty="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186F4CF-53EA-463B-97DC-9ED1BAE50F76}" type="slidenum">
              <a:rPr lang="en-US" altLang="en-US" smtClean="0"/>
              <a:pPr/>
              <a:t>13</a:t>
            </a:fld>
            <a:endParaRPr lang="en-US" altLang="en-US"/>
          </a:p>
        </p:txBody>
      </p:sp>
    </p:spTree>
    <p:extLst>
      <p:ext uri="{BB962C8B-B14F-4D97-AF65-F5344CB8AC3E}">
        <p14:creationId xmlns:p14="http://schemas.microsoft.com/office/powerpoint/2010/main" val="3217686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297D332-E898-4A0A-A187-33B5648D5743}" type="slidenum">
              <a:rPr lang="en-US" altLang="en-US" smtClean="0"/>
              <a:pPr/>
              <a:t>16</a:t>
            </a:fld>
            <a:endParaRPr lang="en-US" altLang="en-US"/>
          </a:p>
        </p:txBody>
      </p:sp>
    </p:spTree>
    <p:extLst>
      <p:ext uri="{BB962C8B-B14F-4D97-AF65-F5344CB8AC3E}">
        <p14:creationId xmlns:p14="http://schemas.microsoft.com/office/powerpoint/2010/main" val="2443438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6/22/2021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6/22/2021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400" dirty="0"/>
              <a:t>Arrays</a:t>
            </a:r>
            <a:endParaRPr lang="en-US"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3819872491"/>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a:t>5</a:t>
                      </a:r>
                    </a:p>
                  </a:txBody>
                  <a:tcPr/>
                </a:tc>
                <a:tc>
                  <a:txBody>
                    <a:bodyPr/>
                    <a:lstStyle/>
                    <a:p>
                      <a:r>
                        <a:rPr lang="en-US" dirty="0"/>
                        <a:t>Week No:</a:t>
                      </a:r>
                    </a:p>
                  </a:txBody>
                  <a:tcPr/>
                </a:tc>
                <a:tc>
                  <a:txBody>
                    <a:bodyPr/>
                    <a:lstStyle/>
                    <a:p>
                      <a:r>
                        <a:rPr lang="en-US" dirty="0"/>
                        <a:t>3 (1X1.5 </a:t>
                      </a:r>
                      <a:r>
                        <a:rPr lang="en-US" dirty="0" err="1"/>
                        <a:t>hrs</a:t>
                      </a:r>
                      <a:r>
                        <a:rPr lang="en-US"/>
                        <a:t>),</a:t>
                      </a:r>
                    </a:p>
                    <a:p>
                      <a:r>
                        <a:rPr lang="en-US"/>
                        <a:t>4 </a:t>
                      </a:r>
                      <a:r>
                        <a:rPr lang="en-US" dirty="0"/>
                        <a:t>(2X1.5 </a:t>
                      </a:r>
                      <a:r>
                        <a:rPr lang="en-US" dirty="0" err="1"/>
                        <a:t>hrs</a:t>
                      </a:r>
                      <a:r>
                        <a:rPr lang="en-US" dirty="0"/>
                        <a:t>)</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aa-ET"/>
                    </a:p>
                  </a:txBody>
                  <a:tcPr/>
                </a:tc>
                <a:tc hMerge="1">
                  <a:txBody>
                    <a:bodyPr/>
                    <a:lstStyle/>
                    <a:p>
                      <a:endParaRPr lang="aa-ET"/>
                    </a:p>
                  </a:txBody>
                  <a:tcPr/>
                </a:tc>
                <a:tc hMerge="1">
                  <a:txBody>
                    <a:bodyPr/>
                    <a:lstStyle/>
                    <a:p>
                      <a:endParaRPr lang="aa-ET"/>
                    </a:p>
                  </a:txBody>
                  <a:tcPr/>
                </a:tc>
                <a:tc hMerge="1">
                  <a:txBody>
                    <a:bodyPr/>
                    <a:lstStyle/>
                    <a:p>
                      <a:endParaRPr lang="aa-ET"/>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406072" y="-225946"/>
            <a:ext cx="4649437" cy="724653"/>
          </a:xfrm>
        </p:spPr>
        <p:txBody>
          <a:bodyPr/>
          <a:lstStyle/>
          <a:p>
            <a:pPr algn="l" eaLnBrk="1" hangingPunct="1"/>
            <a:r>
              <a:rPr lang="en-US" altLang="en-US" dirty="0">
                <a:solidFill>
                  <a:schemeClr val="tx1"/>
                </a:solidFill>
              </a:rPr>
              <a:t>Exercise: Prime numbers</a:t>
            </a:r>
          </a:p>
        </p:txBody>
      </p:sp>
      <p:sp>
        <p:nvSpPr>
          <p:cNvPr id="14339" name="Text Box 4"/>
          <p:cNvSpPr txBox="1">
            <a:spLocks noChangeArrowheads="1"/>
          </p:cNvSpPr>
          <p:nvPr/>
        </p:nvSpPr>
        <p:spPr bwMode="auto">
          <a:xfrm>
            <a:off x="207520" y="682187"/>
            <a:ext cx="8081716" cy="611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ts val="20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ts val="20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 Modified program to generate prime numbers</a:t>
            </a:r>
          </a:p>
          <a:p>
            <a:pPr eaLnBrk="1" hangingPunct="1">
              <a:spcBef>
                <a:spcPts val="20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  {</a:t>
            </a:r>
          </a:p>
          <a:p>
            <a:pPr eaLnBrk="1" hangingPunct="1">
              <a:spcBef>
                <a:spcPts val="20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p,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primes[50], </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 = 2; bool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primes[0] = 2; primes[1] = 3;</a:t>
            </a:r>
          </a:p>
          <a:p>
            <a:pPr eaLnBrk="1" hangingPunct="1">
              <a:spcBef>
                <a:spcPts val="200"/>
              </a:spcBef>
              <a:buFontTx/>
              <a:buNone/>
            </a:pPr>
            <a:r>
              <a:rPr lang="en-US" altLang="en-US" sz="1800" b="1" dirty="0">
                <a:latin typeface="Courier New" panose="02070309020205020404" pitchFamily="49" charset="0"/>
              </a:rPr>
              <a:t>for ( p = 5; p &lt;= 50; p = p + 2 ) {</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 true;</a:t>
            </a:r>
          </a:p>
          <a:p>
            <a:pPr eaLnBrk="1" hangingPunct="1">
              <a:spcBef>
                <a:spcPts val="200"/>
              </a:spcBef>
              <a:buFontTx/>
              <a:buNone/>
            </a:pPr>
            <a:r>
              <a:rPr lang="en-US" altLang="en-US" sz="1800" b="1" dirty="0">
                <a:latin typeface="Courier New" panose="02070309020205020404" pitchFamily="49" charset="0"/>
              </a:rPr>
              <a:t>for (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1;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&amp;&amp; p / 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 &gt;= 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eaLnBrk="1" hangingPunct="1">
              <a:spcBef>
                <a:spcPts val="200"/>
              </a:spcBef>
              <a:buFontTx/>
              <a:buNone/>
            </a:pPr>
            <a:r>
              <a:rPr lang="en-US" altLang="en-US" sz="1800" b="1" dirty="0">
                <a:latin typeface="Courier New" panose="02070309020205020404" pitchFamily="49" charset="0"/>
              </a:rPr>
              <a:t>		if ( p % 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 false;</a:t>
            </a:r>
          </a:p>
          <a:p>
            <a:pPr eaLnBrk="1" hangingPunct="1">
              <a:spcBef>
                <a:spcPts val="200"/>
              </a:spcBef>
              <a:buFontTx/>
              <a:buNone/>
            </a:pPr>
            <a:r>
              <a:rPr lang="en-US" altLang="en-US" sz="1800" b="1" dirty="0">
                <a:latin typeface="Courier New" panose="02070309020205020404" pitchFamily="49" charset="0"/>
              </a:rPr>
              <a:t>	if ( </a:t>
            </a:r>
            <a:r>
              <a:rPr lang="en-US" altLang="en-US" sz="1800" b="1" dirty="0" err="1">
                <a:latin typeface="Courier New" panose="02070309020205020404" pitchFamily="49" charset="0"/>
              </a:rPr>
              <a:t>isPrime</a:t>
            </a:r>
            <a:r>
              <a:rPr lang="en-US" altLang="en-US" sz="1800" b="1" dirty="0">
                <a:latin typeface="Courier New" panose="02070309020205020404" pitchFamily="49" charset="0"/>
              </a:rPr>
              <a:t> == true ) {</a:t>
            </a:r>
          </a:p>
          <a:p>
            <a:pPr eaLnBrk="1" hangingPunct="1">
              <a:spcBef>
                <a:spcPts val="200"/>
              </a:spcBef>
              <a:buFontTx/>
              <a:buNone/>
            </a:pPr>
            <a:r>
              <a:rPr lang="en-US" altLang="en-US" sz="1800" b="1" dirty="0">
                <a:latin typeface="Courier New" panose="02070309020205020404" pitchFamily="49" charset="0"/>
              </a:rPr>
              <a:t>		primes[</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 = p;</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		}</a:t>
            </a:r>
          </a:p>
          <a:p>
            <a:pPr eaLnBrk="1" hangingPunct="1">
              <a:spcBef>
                <a:spcPts val="200"/>
              </a:spcBef>
              <a:buFontTx/>
              <a:buNone/>
            </a:pP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for (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&lt; </a:t>
            </a:r>
            <a:r>
              <a:rPr lang="en-US" altLang="en-US" sz="1800" b="1" dirty="0" err="1">
                <a:latin typeface="Courier New" panose="02070309020205020404" pitchFamily="49" charset="0"/>
              </a:rPr>
              <a:t>primeIndex</a:t>
            </a:r>
            <a:r>
              <a:rPr lang="en-US" altLang="en-US" sz="1800" b="1" dirty="0">
                <a:latin typeface="Courier New" panose="02070309020205020404" pitchFamily="49" charset="0"/>
              </a:rPr>
              <a:t>;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eaLnBrk="1" hangingPunct="1">
              <a:spcBef>
                <a:spcPts val="20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&lt;&lt;"Primes["&lt;&lt;</a:t>
            </a:r>
            <a:r>
              <a:rPr lang="en-US" altLang="en-US" sz="1800" b="1" dirty="0" err="1">
                <a:latin typeface="Courier New" panose="02070309020205020404" pitchFamily="49" charset="0"/>
              </a:rPr>
              <a:t>i</a:t>
            </a:r>
            <a:r>
              <a:rPr lang="en-US" altLang="en-US" sz="1800" b="1" dirty="0">
                <a:latin typeface="Courier New" panose="02070309020205020404" pitchFamily="49" charset="0"/>
              </a:rPr>
              <a:t>&lt;&lt;"]"&lt;&lt;primes[</a:t>
            </a:r>
            <a:r>
              <a:rPr lang="en-US" altLang="en-US" sz="1800" b="1" dirty="0" err="1">
                <a:latin typeface="Courier New" panose="02070309020205020404" pitchFamily="49" charset="0"/>
              </a:rPr>
              <a:t>i</a:t>
            </a:r>
            <a:r>
              <a:rPr lang="en-US" altLang="en-US" sz="1800" b="1" dirty="0">
                <a:latin typeface="Courier New" panose="02070309020205020404" pitchFamily="49" charset="0"/>
              </a:rPr>
              <a:t>]&lt;&lt;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ts val="200"/>
              </a:spcBef>
              <a:buFontTx/>
              <a:buNone/>
            </a:pPr>
            <a:r>
              <a:rPr lang="en-US" altLang="en-US" sz="1800" b="1" dirty="0">
                <a:latin typeface="Courier New" panose="02070309020205020404" pitchFamily="49" charset="0"/>
              </a:rPr>
              <a:t>return 0;</a:t>
            </a:r>
          </a:p>
          <a:p>
            <a:pPr eaLnBrk="1" hangingPunct="1">
              <a:spcBef>
                <a:spcPts val="200"/>
              </a:spcBef>
              <a:buFontTx/>
              <a:buNone/>
            </a:pPr>
            <a:r>
              <a:rPr lang="en-US" altLang="en-US" sz="1800" b="1" dirty="0">
                <a:latin typeface="Courier New" panose="02070309020205020404" pitchFamily="49" charset="0"/>
              </a:rPr>
              <a:t>}</a:t>
            </a:r>
          </a:p>
        </p:txBody>
      </p:sp>
    </p:spTree>
    <p:extLst>
      <p:ext uri="{BB962C8B-B14F-4D97-AF65-F5344CB8AC3E}">
        <p14:creationId xmlns:p14="http://schemas.microsoft.com/office/powerpoint/2010/main" val="996604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altLang="en-US" dirty="0"/>
              <a:t>Initializing arrays</a:t>
            </a:r>
          </a:p>
        </p:txBody>
      </p:sp>
      <p:sp>
        <p:nvSpPr>
          <p:cNvPr id="16387" name="Rectangle 3"/>
          <p:cNvSpPr>
            <a:spLocks noGrp="1" noChangeArrowheads="1"/>
          </p:cNvSpPr>
          <p:nvPr>
            <p:ph type="body" idx="1"/>
          </p:nvPr>
        </p:nvSpPr>
        <p:spPr>
          <a:xfrm>
            <a:off x="284163" y="1785035"/>
            <a:ext cx="8574087" cy="5072965"/>
          </a:xfrm>
        </p:spPr>
        <p:txBody>
          <a:bodyPr>
            <a:normAutofit/>
          </a:bodyPr>
          <a:lstStyle/>
          <a:p>
            <a:pPr eaLnBrk="1" hangingPunct="1">
              <a:buFont typeface="Wingdings" panose="05000000000000000000" pitchFamily="2" charset="2"/>
              <a:buChar char="q"/>
            </a:pPr>
            <a:r>
              <a:rPr lang="en-US" altLang="en-US" dirty="0" err="1"/>
              <a:t>int</a:t>
            </a:r>
            <a:r>
              <a:rPr lang="en-US" altLang="en-US" dirty="0"/>
              <a:t> counters[5] = { 0, 0, 0, 0, 0 };</a:t>
            </a:r>
          </a:p>
          <a:p>
            <a:pPr eaLnBrk="1" hangingPunct="1">
              <a:buFont typeface="Wingdings" panose="05000000000000000000" pitchFamily="2" charset="2"/>
              <a:buChar char="q"/>
            </a:pPr>
            <a:r>
              <a:rPr lang="en-US" altLang="en-US" dirty="0"/>
              <a:t>char letters[5] = { 'a', 'b', 'c', 'd', 'e' };</a:t>
            </a:r>
          </a:p>
          <a:p>
            <a:pPr eaLnBrk="1" hangingPunct="1">
              <a:buFont typeface="Wingdings" panose="05000000000000000000" pitchFamily="2" charset="2"/>
              <a:buChar char="q"/>
            </a:pPr>
            <a:r>
              <a:rPr lang="en-US" altLang="en-US" dirty="0"/>
              <a:t>float </a:t>
            </a:r>
            <a:r>
              <a:rPr lang="en-US" altLang="en-US" dirty="0" err="1"/>
              <a:t>sample_data</a:t>
            </a:r>
            <a:r>
              <a:rPr lang="en-US" altLang="en-US" dirty="0"/>
              <a:t>[500] = { 100.0, 300.0, 500.5 };</a:t>
            </a:r>
          </a:p>
          <a:p>
            <a:pPr eaLnBrk="1" hangingPunct="1">
              <a:buFont typeface="Wingdings" panose="05000000000000000000" pitchFamily="2" charset="2"/>
              <a:buChar char="q"/>
            </a:pPr>
            <a:r>
              <a:rPr lang="en-US" altLang="en-US" dirty="0"/>
              <a:t>The C++ language allows you to define an array without specifying the number of elements. If this is done, the size of the array is determined automatically based on the number of initialization elements: </a:t>
            </a:r>
            <a:r>
              <a:rPr lang="en-US" altLang="en-US" dirty="0" err="1"/>
              <a:t>int</a:t>
            </a:r>
            <a:r>
              <a:rPr lang="en-US" altLang="en-US" dirty="0"/>
              <a:t> counters[] = { 0, 0, 0, 0, 0 };</a:t>
            </a:r>
          </a:p>
        </p:txBody>
      </p:sp>
    </p:spTree>
    <p:extLst>
      <p:ext uri="{BB962C8B-B14F-4D97-AF65-F5344CB8AC3E}">
        <p14:creationId xmlns:p14="http://schemas.microsoft.com/office/powerpoint/2010/main" val="1539664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Character arrays</a:t>
            </a:r>
          </a:p>
        </p:txBody>
      </p:sp>
      <p:sp>
        <p:nvSpPr>
          <p:cNvPr id="17411" name="Text Box 4"/>
          <p:cNvSpPr txBox="1">
            <a:spLocks noChangeArrowheads="1"/>
          </p:cNvSpPr>
          <p:nvPr/>
        </p:nvSpPr>
        <p:spPr bwMode="auto">
          <a:xfrm>
            <a:off x="284163" y="2074155"/>
            <a:ext cx="712566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a:t>
            </a:r>
            <a:r>
              <a:rPr lang="en-US" altLang="en-US" sz="1800" b="0" dirty="0" smtClean="0">
                <a:latin typeface="Courier New" panose="02070309020205020404" pitchFamily="49" charset="0"/>
              </a:rPr>
              <a:t>&lt;</a:t>
            </a:r>
            <a:r>
              <a:rPr lang="en-US" altLang="en-US" sz="1800" dirty="0" err="1" smtClean="0">
                <a:latin typeface="Courier New" panose="02070309020205020404" pitchFamily="49" charset="0"/>
              </a:rPr>
              <a:t>iostream</a:t>
            </a:r>
            <a:r>
              <a:rPr lang="en-US" altLang="en-US" sz="1800" b="0" dirty="0" smtClean="0">
                <a:latin typeface="Courier New" panose="02070309020205020404" pitchFamily="49" charset="0"/>
              </a:rPr>
              <a:t>&gt;</a:t>
            </a:r>
          </a:p>
          <a:p>
            <a:pPr eaLnBrk="1" hangingPunct="1">
              <a:spcBef>
                <a:spcPct val="0"/>
              </a:spcBef>
              <a:buFontTx/>
              <a:buNone/>
            </a:pPr>
            <a:r>
              <a:rPr lang="en-US" altLang="en-US" sz="1800" dirty="0" smtClean="0">
                <a:latin typeface="Courier New" panose="02070309020205020404" pitchFamily="49" charset="0"/>
              </a:rPr>
              <a:t>using namespace </a:t>
            </a:r>
            <a:r>
              <a:rPr lang="en-US" altLang="en-US" sz="1800" dirty="0" err="1" smtClean="0">
                <a:latin typeface="Courier New" panose="02070309020205020404" pitchFamily="49" charset="0"/>
              </a:rPr>
              <a:t>std</a:t>
            </a:r>
            <a:r>
              <a:rPr lang="en-US" altLang="en-US" sz="1800" dirty="0" smtClean="0">
                <a:latin typeface="Courier New" panose="02070309020205020404" pitchFamily="49" charset="0"/>
              </a:rPr>
              <a:t>;</a:t>
            </a: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int main </a:t>
            </a:r>
            <a:r>
              <a:rPr lang="en-US" altLang="en-US" sz="1800" b="0" dirty="0" smtClean="0">
                <a:latin typeface="Courier New" panose="02070309020205020404" pitchFamily="49" charset="0"/>
              </a:rPr>
              <a:t>()</a:t>
            </a: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char word[] = { 'H', 'e', 'l', 'l', 'o', '!' };</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6;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&lt;&lt;word[</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7412" name="Text Box 5"/>
          <p:cNvSpPr txBox="1">
            <a:spLocks noChangeArrowheads="1"/>
          </p:cNvSpPr>
          <p:nvPr/>
        </p:nvSpPr>
        <p:spPr bwMode="auto">
          <a:xfrm>
            <a:off x="284163" y="5257800"/>
            <a:ext cx="8274050" cy="366713"/>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a special case of character arrays:  the character</a:t>
            </a:r>
            <a:r>
              <a:rPr lang="en-US" altLang="en-US" sz="1800" b="0" i="1"/>
              <a:t> string</a:t>
            </a:r>
            <a:r>
              <a:rPr lang="en-US" altLang="en-US" sz="1800" b="0"/>
              <a:t> type =&gt;in a later chapter</a:t>
            </a:r>
          </a:p>
        </p:txBody>
      </p:sp>
    </p:spTree>
    <p:extLst>
      <p:ext uri="{BB962C8B-B14F-4D97-AF65-F5344CB8AC3E}">
        <p14:creationId xmlns:p14="http://schemas.microsoft.com/office/powerpoint/2010/main" val="4274101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sz="4000" dirty="0"/>
              <a:t>Example: Base conversion using arrays</a:t>
            </a:r>
          </a:p>
        </p:txBody>
      </p:sp>
      <p:sp>
        <p:nvSpPr>
          <p:cNvPr id="18435" name="Text Box 4"/>
          <p:cNvSpPr txBox="1">
            <a:spLocks noChangeArrowheads="1"/>
          </p:cNvSpPr>
          <p:nvPr/>
        </p:nvSpPr>
        <p:spPr bwMode="auto">
          <a:xfrm>
            <a:off x="284162" y="1895168"/>
            <a:ext cx="8574087"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latin typeface="Courier New" panose="02070309020205020404" pitchFamily="49" charset="0"/>
              </a:rPr>
              <a:t>#include &lt;</a:t>
            </a:r>
            <a:r>
              <a:rPr lang="en-US" altLang="en-US" sz="2000" b="1" dirty="0" err="1">
                <a:latin typeface="Courier New" panose="02070309020205020404" pitchFamily="49" charset="0"/>
              </a:rPr>
              <a:t>iostream</a:t>
            </a:r>
            <a:r>
              <a:rPr lang="en-US" altLang="en-US" sz="2000" b="1" dirty="0">
                <a:latin typeface="Courier New" panose="02070309020205020404" pitchFamily="49" charset="0"/>
              </a:rPr>
              <a:t>&gt;</a:t>
            </a:r>
          </a:p>
          <a:p>
            <a:pPr eaLnBrk="1" hangingPunct="1">
              <a:spcBef>
                <a:spcPct val="0"/>
              </a:spcBef>
              <a:buFontTx/>
              <a:buNone/>
            </a:pPr>
            <a:r>
              <a:rPr lang="en-US" altLang="en-US" sz="2000" b="1" dirty="0">
                <a:latin typeface="Courier New" panose="02070309020205020404" pitchFamily="49" charset="0"/>
              </a:rPr>
              <a:t>using namespace </a:t>
            </a:r>
            <a:r>
              <a:rPr lang="en-US" altLang="en-US" sz="2000" b="1" dirty="0" err="1">
                <a:latin typeface="Courier New" panose="02070309020205020404" pitchFamily="49" charset="0"/>
              </a:rPr>
              <a:t>std</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main (void)</a:t>
            </a:r>
          </a:p>
          <a:p>
            <a:pPr eaLnBrk="1" hangingPunct="1">
              <a:spcBef>
                <a:spcPct val="0"/>
              </a:spcBef>
              <a:buFontTx/>
              <a:buNone/>
            </a:pP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const</a:t>
            </a:r>
            <a:r>
              <a:rPr lang="en-US" altLang="en-US" sz="2000" b="1" dirty="0">
                <a:latin typeface="Courier New" panose="02070309020205020404" pitchFamily="49" charset="0"/>
              </a:rPr>
              <a:t> char </a:t>
            </a:r>
            <a:r>
              <a:rPr lang="en-US" altLang="en-US" sz="2000" b="1" dirty="0" err="1">
                <a:latin typeface="Courier New" panose="02070309020205020404" pitchFamily="49" charset="0"/>
              </a:rPr>
              <a:t>baseDigits</a:t>
            </a:r>
            <a:r>
              <a:rPr lang="en-US" altLang="en-US" sz="2000" b="1" dirty="0">
                <a:latin typeface="Courier New" panose="02070309020205020404" pitchFamily="49" charset="0"/>
              </a:rPr>
              <a:t>[16] = {</a:t>
            </a:r>
          </a:p>
          <a:p>
            <a:pPr eaLnBrk="1" hangingPunct="1">
              <a:spcBef>
                <a:spcPct val="0"/>
              </a:spcBef>
              <a:buFontTx/>
              <a:buNone/>
            </a:pPr>
            <a:r>
              <a:rPr lang="en-US" altLang="en-US" sz="2000" b="1" dirty="0">
                <a:latin typeface="Courier New" panose="02070309020205020404" pitchFamily="49" charset="0"/>
              </a:rPr>
              <a:t>'0', '1', '2', '3', '4', '5', '6', '7',</a:t>
            </a:r>
          </a:p>
          <a:p>
            <a:pPr eaLnBrk="1" hangingPunct="1">
              <a:spcBef>
                <a:spcPct val="0"/>
              </a:spcBef>
              <a:buFontTx/>
              <a:buNone/>
            </a:pPr>
            <a:r>
              <a:rPr lang="en-US" altLang="en-US" sz="2000" b="1" dirty="0">
                <a:latin typeface="Courier New" panose="02070309020205020404" pitchFamily="49" charset="0"/>
              </a:rPr>
              <a:t>'8', '9', 'A', 'B', 'C', 'D', 'E', 'F' };</a:t>
            </a:r>
          </a:p>
          <a:p>
            <a:pPr eaLnBrk="1" hangingPunct="1">
              <a:spcBef>
                <a:spcPct val="0"/>
              </a:spcBef>
              <a:buFontTx/>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convertedNumber</a:t>
            </a:r>
            <a:r>
              <a:rPr lang="en-US" altLang="en-US" sz="2000" b="1" dirty="0">
                <a:latin typeface="Courier New" panose="02070309020205020404" pitchFamily="49" charset="0"/>
              </a:rPr>
              <a:t>[64];</a:t>
            </a:r>
          </a:p>
          <a:p>
            <a:pPr eaLnBrk="1" hangingPunct="1">
              <a:spcBef>
                <a:spcPct val="0"/>
              </a:spcBef>
              <a:buFontTx/>
              <a:buNone/>
            </a:pPr>
            <a:r>
              <a:rPr lang="en-US" altLang="en-US" sz="2000" b="1" dirty="0">
                <a:latin typeface="Courier New" panose="02070309020205020404" pitchFamily="49" charset="0"/>
              </a:rPr>
              <a:t>long </a:t>
            </a: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int</a:t>
            </a:r>
            <a:r>
              <a:rPr lang="en-US" altLang="en-US" sz="2000" b="1" dirty="0">
                <a:latin typeface="Courier New" panose="02070309020205020404" pitchFamily="49" charset="0"/>
              </a:rPr>
              <a:t> </a:t>
            </a:r>
            <a:r>
              <a:rPr lang="en-US" altLang="en-US" sz="2000" b="1" dirty="0" err="1">
                <a:latin typeface="Courier New" panose="02070309020205020404" pitchFamily="49" charset="0"/>
              </a:rPr>
              <a:t>nextDigit</a:t>
            </a:r>
            <a:r>
              <a:rPr lang="en-US" altLang="en-US" sz="2000" b="1" dirty="0">
                <a:latin typeface="Courier New" panose="02070309020205020404" pitchFamily="49" charset="0"/>
              </a:rPr>
              <a:t>, base, index = 0;</a:t>
            </a:r>
          </a:p>
          <a:p>
            <a:pPr eaLnBrk="1" hangingPunct="1">
              <a:spcBef>
                <a:spcPct val="0"/>
              </a:spcBef>
              <a:buFontTx/>
              <a:buNone/>
            </a:pPr>
            <a:r>
              <a:rPr lang="en-US" altLang="en-US" sz="2000" b="1" dirty="0">
                <a:latin typeface="Courier New" panose="02070309020205020404" pitchFamily="49" charset="0"/>
              </a:rPr>
              <a:t>// get the number and the base</a:t>
            </a:r>
          </a:p>
          <a:p>
            <a:pPr eaLnBrk="1" hangingPunct="1">
              <a:spcBef>
                <a:spcPct val="0"/>
              </a:spcBef>
              <a:buFontTx/>
              <a:buNone/>
            </a:pP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&lt;&lt;"Number to be converted? "&lt;&lt;</a:t>
            </a:r>
            <a:r>
              <a:rPr lang="en-US" altLang="en-US" sz="2000" b="1" dirty="0" err="1">
                <a:latin typeface="Courier New" panose="02070309020205020404" pitchFamily="49" charset="0"/>
              </a:rPr>
              <a:t>endl</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cin</a:t>
            </a:r>
            <a:r>
              <a:rPr lang="en-US" altLang="en-US" sz="2000" b="1" dirty="0">
                <a:latin typeface="Courier New" panose="02070309020205020404" pitchFamily="49" charset="0"/>
              </a:rPr>
              <a:t>&gt;&gt;</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&lt;&lt;"Base? "&lt;&lt;</a:t>
            </a:r>
            <a:r>
              <a:rPr lang="en-US" altLang="en-US" sz="2000" b="1" dirty="0" err="1">
                <a:latin typeface="Courier New" panose="02070309020205020404" pitchFamily="49" charset="0"/>
              </a:rPr>
              <a:t>endl</a:t>
            </a:r>
            <a:r>
              <a:rPr lang="en-US" altLang="en-US" sz="2000" b="1" dirty="0">
                <a:latin typeface="Courier New" panose="02070309020205020404" pitchFamily="49" charset="0"/>
              </a:rPr>
              <a:t>;</a:t>
            </a:r>
          </a:p>
          <a:p>
            <a:pPr eaLnBrk="1" hangingPunct="1">
              <a:spcBef>
                <a:spcPct val="0"/>
              </a:spcBef>
              <a:buFontTx/>
              <a:buNone/>
            </a:pPr>
            <a:r>
              <a:rPr lang="en-US" altLang="en-US" sz="2000" b="1" dirty="0" err="1">
                <a:latin typeface="Courier New" panose="02070309020205020404" pitchFamily="49" charset="0"/>
              </a:rPr>
              <a:t>cin</a:t>
            </a:r>
            <a:r>
              <a:rPr lang="en-US" altLang="en-US" sz="2000" b="1" dirty="0">
                <a:latin typeface="Courier New" panose="02070309020205020404" pitchFamily="49" charset="0"/>
              </a:rPr>
              <a:t>&gt;&gt;base;</a:t>
            </a:r>
          </a:p>
          <a:p>
            <a:pPr eaLnBrk="1" hangingPunct="1">
              <a:spcBef>
                <a:spcPct val="0"/>
              </a:spcBef>
              <a:buFontTx/>
              <a:buNone/>
            </a:pPr>
            <a:endParaRPr lang="en-US" altLang="en-US" sz="1800" b="1" dirty="0">
              <a:latin typeface="Courier New" panose="02070309020205020404" pitchFamily="49" charset="0"/>
            </a:endParaRPr>
          </a:p>
        </p:txBody>
      </p:sp>
    </p:spTree>
    <p:extLst>
      <p:ext uri="{BB962C8B-B14F-4D97-AF65-F5344CB8AC3E}">
        <p14:creationId xmlns:p14="http://schemas.microsoft.com/office/powerpoint/2010/main" val="821100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altLang="en-US" dirty="0"/>
              <a:t>Example continued</a:t>
            </a:r>
          </a:p>
        </p:txBody>
      </p:sp>
      <p:sp>
        <p:nvSpPr>
          <p:cNvPr id="20483" name="Text Box 4"/>
          <p:cNvSpPr txBox="1">
            <a:spLocks noChangeArrowheads="1"/>
          </p:cNvSpPr>
          <p:nvPr/>
        </p:nvSpPr>
        <p:spPr bwMode="auto">
          <a:xfrm>
            <a:off x="284162" y="1728032"/>
            <a:ext cx="8574087"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latin typeface="Courier New" panose="02070309020205020404" pitchFamily="49" charset="0"/>
              </a:rPr>
              <a:t>// convert to the indicated base</a:t>
            </a:r>
          </a:p>
          <a:p>
            <a:pPr eaLnBrk="1" hangingPunct="1">
              <a:spcBef>
                <a:spcPct val="0"/>
              </a:spcBef>
              <a:buFontTx/>
              <a:buNone/>
            </a:pPr>
            <a:r>
              <a:rPr lang="en-US" altLang="en-US" sz="2000" b="1" dirty="0">
                <a:latin typeface="Courier New" panose="02070309020205020404" pitchFamily="49" charset="0"/>
              </a:rPr>
              <a:t>do {</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convertedNumber</a:t>
            </a:r>
            <a:r>
              <a:rPr lang="en-US" altLang="en-US" sz="2000" b="1" dirty="0">
                <a:latin typeface="Courier New" panose="02070309020205020404" pitchFamily="49" charset="0"/>
              </a:rPr>
              <a:t>[index] =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base;</a:t>
            </a:r>
          </a:p>
          <a:p>
            <a:pPr eaLnBrk="1" hangingPunct="1">
              <a:spcBef>
                <a:spcPct val="0"/>
              </a:spcBef>
              <a:buFontTx/>
              <a:buNone/>
            </a:pPr>
            <a:r>
              <a:rPr lang="en-US" altLang="en-US" sz="2000" b="1" dirty="0">
                <a:latin typeface="Courier New" panose="02070309020205020404" pitchFamily="49" charset="0"/>
              </a:rPr>
              <a:t>	++index;</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base;</a:t>
            </a:r>
          </a:p>
          <a:p>
            <a:pPr eaLnBrk="1" hangingPunct="1">
              <a:spcBef>
                <a:spcPct val="0"/>
              </a:spcBef>
              <a:buFontTx/>
              <a:buNone/>
            </a:pPr>
            <a:r>
              <a:rPr lang="en-US" altLang="en-US" sz="2000" b="1" dirty="0">
                <a:latin typeface="Courier New" panose="02070309020205020404" pitchFamily="49" charset="0"/>
              </a:rPr>
              <a:t>}</a:t>
            </a:r>
          </a:p>
          <a:p>
            <a:pPr eaLnBrk="1" hangingPunct="1">
              <a:spcBef>
                <a:spcPct val="0"/>
              </a:spcBef>
              <a:buFontTx/>
              <a:buNone/>
            </a:pPr>
            <a:r>
              <a:rPr lang="en-US" altLang="en-US" sz="2000" b="1" dirty="0">
                <a:latin typeface="Courier New" panose="02070309020205020404" pitchFamily="49" charset="0"/>
              </a:rPr>
              <a:t>while ( </a:t>
            </a:r>
            <a:r>
              <a:rPr lang="en-US" altLang="en-US" sz="2000" b="1" dirty="0" err="1">
                <a:latin typeface="Courier New" panose="02070309020205020404" pitchFamily="49" charset="0"/>
              </a:rPr>
              <a:t>numberToConvert</a:t>
            </a:r>
            <a:r>
              <a:rPr lang="en-US" altLang="en-US" sz="2000" b="1" dirty="0">
                <a:latin typeface="Courier New" panose="02070309020205020404" pitchFamily="49" charset="0"/>
              </a:rPr>
              <a:t> != 0 );</a:t>
            </a:r>
          </a:p>
          <a:p>
            <a:pPr eaLnBrk="1" hangingPunct="1">
              <a:spcBef>
                <a:spcPct val="0"/>
              </a:spcBef>
              <a:buFontTx/>
              <a:buNone/>
            </a:pPr>
            <a:r>
              <a:rPr lang="en-US" altLang="en-US" sz="2000" b="1" dirty="0">
                <a:latin typeface="Courier New" panose="02070309020205020404" pitchFamily="49" charset="0"/>
              </a:rPr>
              <a:t>// display the results in reverse order</a:t>
            </a:r>
          </a:p>
          <a:p>
            <a:pPr eaLnBrk="1" hangingPunct="1">
              <a:spcBef>
                <a:spcPct val="0"/>
              </a:spcBef>
              <a:buFontTx/>
              <a:buNone/>
            </a:pP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&lt;&lt;"Converted number = ";</a:t>
            </a:r>
          </a:p>
          <a:p>
            <a:pPr eaLnBrk="1" hangingPunct="1">
              <a:spcBef>
                <a:spcPct val="0"/>
              </a:spcBef>
              <a:buFontTx/>
              <a:buNone/>
            </a:pPr>
            <a:r>
              <a:rPr lang="en-US" altLang="en-US" sz="2000" b="1" dirty="0">
                <a:latin typeface="Courier New" panose="02070309020205020404" pitchFamily="49" charset="0"/>
              </a:rPr>
              <a:t>for (--index; index &gt;= 0; --index )</a:t>
            </a:r>
          </a:p>
          <a:p>
            <a:pPr eaLnBrk="1" hangingPunct="1">
              <a:spcBef>
                <a:spcPct val="0"/>
              </a:spcBef>
              <a:buFontTx/>
              <a:buNone/>
            </a:pPr>
            <a:r>
              <a:rPr lang="en-US" altLang="en-US" sz="2000" b="1" dirty="0">
                <a:latin typeface="Courier New" panose="02070309020205020404" pitchFamily="49" charset="0"/>
              </a:rPr>
              <a:t>    {</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nextDigit</a:t>
            </a:r>
            <a:r>
              <a:rPr lang="en-US" altLang="en-US" sz="2000" b="1" dirty="0">
                <a:latin typeface="Courier New" panose="02070309020205020404" pitchFamily="49" charset="0"/>
              </a:rPr>
              <a:t> = </a:t>
            </a:r>
            <a:r>
              <a:rPr lang="en-US" altLang="en-US" sz="2000" b="1" dirty="0" err="1">
                <a:latin typeface="Courier New" panose="02070309020205020404" pitchFamily="49" charset="0"/>
              </a:rPr>
              <a:t>convertedNumber</a:t>
            </a:r>
            <a:r>
              <a:rPr lang="en-US" altLang="en-US" sz="2000" b="1" dirty="0">
                <a:latin typeface="Courier New" panose="02070309020205020404" pitchFamily="49" charset="0"/>
              </a:rPr>
              <a:t>[index];</a:t>
            </a:r>
          </a:p>
          <a:p>
            <a:pPr eaLnBrk="1" hangingPunct="1">
              <a:spcBef>
                <a:spcPct val="0"/>
              </a:spcBef>
              <a:buFontTx/>
              <a:buNone/>
            </a:pPr>
            <a:r>
              <a:rPr lang="en-US" altLang="en-US" sz="2000" b="1" dirty="0">
                <a:latin typeface="Courier New" panose="02070309020205020404" pitchFamily="49" charset="0"/>
              </a:rPr>
              <a:t>	</a:t>
            </a:r>
            <a:r>
              <a:rPr lang="en-US" altLang="en-US" sz="2000" b="1" dirty="0" err="1">
                <a:latin typeface="Courier New" panose="02070309020205020404" pitchFamily="49" charset="0"/>
              </a:rPr>
              <a:t>cout</a:t>
            </a:r>
            <a:r>
              <a:rPr lang="en-US" altLang="en-US" sz="2000" b="1" dirty="0">
                <a:latin typeface="Courier New" panose="02070309020205020404" pitchFamily="49" charset="0"/>
              </a:rPr>
              <a:t>&lt;&lt;</a:t>
            </a:r>
            <a:r>
              <a:rPr lang="en-US" altLang="en-US" sz="2000" b="1" dirty="0" err="1">
                <a:latin typeface="Courier New" panose="02070309020205020404" pitchFamily="49" charset="0"/>
              </a:rPr>
              <a:t>baseDigits</a:t>
            </a:r>
            <a:r>
              <a:rPr lang="en-US" altLang="en-US" sz="2000" b="1" dirty="0">
                <a:latin typeface="Courier New" panose="02070309020205020404" pitchFamily="49" charset="0"/>
              </a:rPr>
              <a:t>[</a:t>
            </a:r>
            <a:r>
              <a:rPr lang="en-US" altLang="en-US" sz="2000" b="1" dirty="0" err="1">
                <a:latin typeface="Courier New" panose="02070309020205020404" pitchFamily="49" charset="0"/>
              </a:rPr>
              <a:t>nextDigit</a:t>
            </a:r>
            <a:r>
              <a:rPr lang="en-US" altLang="en-US" sz="2000" b="1" dirty="0">
                <a:latin typeface="Courier New" panose="02070309020205020404" pitchFamily="49" charset="0"/>
              </a:rPr>
              <a:t>];</a:t>
            </a:r>
          </a:p>
          <a:p>
            <a:pPr eaLnBrk="1" hangingPunct="1">
              <a:spcBef>
                <a:spcPct val="0"/>
              </a:spcBef>
              <a:buFontTx/>
              <a:buNone/>
            </a:pPr>
            <a:r>
              <a:rPr lang="en-US" altLang="en-US" sz="2000" b="1" dirty="0">
                <a:latin typeface="Courier New" panose="02070309020205020404" pitchFamily="49" charset="0"/>
              </a:rPr>
              <a:t>	}</a:t>
            </a:r>
          </a:p>
          <a:p>
            <a:pPr eaLnBrk="1" hangingPunct="1">
              <a:spcBef>
                <a:spcPct val="0"/>
              </a:spcBef>
              <a:buFontTx/>
              <a:buNone/>
            </a:pPr>
            <a:r>
              <a:rPr lang="en-US" altLang="en-US" sz="2000" b="1" dirty="0">
                <a:latin typeface="Courier New" panose="02070309020205020404" pitchFamily="49" charset="0"/>
              </a:rPr>
              <a:t>return 0;</a:t>
            </a:r>
          </a:p>
          <a:p>
            <a:pPr eaLnBrk="1" hangingPunct="1">
              <a:spcBef>
                <a:spcPct val="0"/>
              </a:spcBef>
              <a:buFontTx/>
              <a:buNone/>
            </a:pPr>
            <a:r>
              <a:rPr lang="en-US" altLang="en-US" sz="2000" b="1" dirty="0">
                <a:latin typeface="Courier New" panose="02070309020205020404" pitchFamily="49" charset="0"/>
              </a:rPr>
              <a:t>}</a:t>
            </a:r>
          </a:p>
          <a:p>
            <a:pPr eaLnBrk="1" hangingPunct="1">
              <a:spcBef>
                <a:spcPct val="0"/>
              </a:spcBef>
              <a:buFontTx/>
              <a:buNone/>
            </a:pPr>
            <a:endParaRPr lang="en-US" altLang="en-US" sz="2000" b="1" dirty="0">
              <a:latin typeface="Courier New" panose="02070309020205020404" pitchFamily="49" charset="0"/>
            </a:endParaRPr>
          </a:p>
        </p:txBody>
      </p:sp>
    </p:spTree>
    <p:extLst>
      <p:ext uri="{BB962C8B-B14F-4D97-AF65-F5344CB8AC3E}">
        <p14:creationId xmlns:p14="http://schemas.microsoft.com/office/powerpoint/2010/main" val="400711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757362"/>
            <a:ext cx="8610600" cy="4893647"/>
          </a:xfrm>
          <a:prstGeom prst="rect">
            <a:avLst/>
          </a:prstGeom>
        </p:spPr>
        <p:txBody>
          <a:bodyPr wrap="square">
            <a:spAutoFit/>
          </a:bodyPr>
          <a:lstStyle/>
          <a:p>
            <a:pPr marL="342900" indent="-342900" algn="just">
              <a:buFont typeface="Wingdings" panose="05000000000000000000" pitchFamily="2" charset="2"/>
              <a:buChar char="q"/>
            </a:pPr>
            <a:r>
              <a:rPr lang="en-US" sz="2400" b="0" dirty="0">
                <a:latin typeface="+mn-lt"/>
              </a:rPr>
              <a:t>Dynamic memory allocation in C++ means allocating memory manually by programmer when needed.</a:t>
            </a:r>
          </a:p>
          <a:p>
            <a:pPr marL="342900" indent="-342900" algn="just">
              <a:buFont typeface="Wingdings" panose="05000000000000000000" pitchFamily="2" charset="2"/>
              <a:buChar char="q"/>
            </a:pPr>
            <a:r>
              <a:rPr lang="en-US" sz="2400" b="1" dirty="0">
                <a:latin typeface="+mn-lt"/>
              </a:rPr>
              <a:t>How is it different from memory allocated to normal variables?</a:t>
            </a:r>
          </a:p>
          <a:p>
            <a:pPr lvl="1" algn="just"/>
            <a:r>
              <a:rPr lang="en-US" sz="2400" b="0" dirty="0">
                <a:latin typeface="+mn-lt"/>
              </a:rPr>
              <a:t>Previously used variables like “</a:t>
            </a:r>
            <a:r>
              <a:rPr lang="en-US" sz="2400" b="0" dirty="0" err="1">
                <a:latin typeface="+mn-lt"/>
              </a:rPr>
              <a:t>int</a:t>
            </a:r>
            <a:r>
              <a:rPr lang="en-US" sz="2400" b="0" dirty="0">
                <a:latin typeface="+mn-lt"/>
              </a:rPr>
              <a:t> a”, “char </a:t>
            </a:r>
            <a:r>
              <a:rPr lang="en-US" sz="2400" b="0" dirty="0" err="1">
                <a:latin typeface="+mn-lt"/>
              </a:rPr>
              <a:t>str</a:t>
            </a:r>
            <a:r>
              <a:rPr lang="en-US" sz="2400" b="0" dirty="0">
                <a:latin typeface="+mn-lt"/>
              </a:rPr>
              <a:t>[10]”, etc., memory is automatically allocated and deallocated. For dynamically allocated memory it is programmers responsibility to deallocate memory when no longer needed. If programmer doesn’t deallocate memory, it causes memory leak (memory is not deallocated until program terminates).</a:t>
            </a:r>
          </a:p>
          <a:p>
            <a:pPr marL="342900" indent="-342900" algn="just">
              <a:buFont typeface="Wingdings" panose="05000000000000000000" pitchFamily="2" charset="2"/>
              <a:buChar char="q"/>
            </a:pPr>
            <a:r>
              <a:rPr lang="en-US" sz="2400" b="1" dirty="0">
                <a:latin typeface="+mn-lt"/>
              </a:rPr>
              <a:t>How is memory allocated/deallocated in C++?</a:t>
            </a:r>
          </a:p>
          <a:p>
            <a:pPr lvl="1" algn="just"/>
            <a:r>
              <a:rPr lang="en-US" sz="2400" b="0" dirty="0">
                <a:latin typeface="+mn-lt"/>
              </a:rPr>
              <a:t>C++ has two operators new and delete that perform the task of allocating and freeing the memory. The allocation is done at runtime.</a:t>
            </a:r>
          </a:p>
        </p:txBody>
      </p:sp>
      <p:sp>
        <p:nvSpPr>
          <p:cNvPr id="5" name="Rectangle 2"/>
          <p:cNvSpPr txBox="1">
            <a:spLocks noChangeArrowheads="1"/>
          </p:cNvSpPr>
          <p:nvPr/>
        </p:nvSpPr>
        <p:spPr>
          <a:xfrm>
            <a:off x="457200" y="274638"/>
            <a:ext cx="8382000" cy="1143000"/>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a:lstStyle>
          <a:p>
            <a:pPr algn="just"/>
            <a:endParaRPr lang="en-US" sz="3600" b="0" dirty="0">
              <a:latin typeface="Roboto"/>
            </a:endParaRPr>
          </a:p>
        </p:txBody>
      </p:sp>
      <p:sp>
        <p:nvSpPr>
          <p:cNvPr id="3" name="Title 2"/>
          <p:cNvSpPr>
            <a:spLocks noGrp="1"/>
          </p:cNvSpPr>
          <p:nvPr>
            <p:ph type="title"/>
          </p:nvPr>
        </p:nvSpPr>
        <p:spPr>
          <a:xfrm>
            <a:off x="268941" y="789081"/>
            <a:ext cx="8570259" cy="798419"/>
          </a:xfrm>
        </p:spPr>
        <p:txBody>
          <a:bodyPr/>
          <a:lstStyle/>
          <a:p>
            <a:pPr algn="l"/>
            <a:r>
              <a:rPr lang="en-US" sz="2800" dirty="0">
                <a:solidFill>
                  <a:schemeClr val="tx1"/>
                </a:solidFill>
                <a:latin typeface="Roboto"/>
              </a:rPr>
              <a:t>new and delete operators in C++ for dynamic memory</a:t>
            </a:r>
          </a:p>
        </p:txBody>
      </p:sp>
    </p:spTree>
    <p:extLst>
      <p:ext uri="{BB962C8B-B14F-4D97-AF65-F5344CB8AC3E}">
        <p14:creationId xmlns:p14="http://schemas.microsoft.com/office/powerpoint/2010/main" val="133722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altLang="en-US" dirty="0"/>
              <a:t>Example: Variable length arrays</a:t>
            </a:r>
          </a:p>
        </p:txBody>
      </p:sp>
      <p:grpSp>
        <p:nvGrpSpPr>
          <p:cNvPr id="2" name="Group 1"/>
          <p:cNvGrpSpPr/>
          <p:nvPr/>
        </p:nvGrpSpPr>
        <p:grpSpPr>
          <a:xfrm>
            <a:off x="203488" y="1842343"/>
            <a:ext cx="8711912" cy="5078313"/>
            <a:chOff x="203488" y="1447800"/>
            <a:chExt cx="8711912" cy="5078313"/>
          </a:xfrm>
        </p:grpSpPr>
        <p:sp>
          <p:nvSpPr>
            <p:cNvPr id="21507" name="Text Box 4"/>
            <p:cNvSpPr txBox="1">
              <a:spLocks noChangeArrowheads="1"/>
            </p:cNvSpPr>
            <p:nvPr/>
          </p:nvSpPr>
          <p:spPr bwMode="auto">
            <a:xfrm>
              <a:off x="1143000" y="1447800"/>
              <a:ext cx="698781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solidFill>
                    <a:srgbClr val="008000"/>
                  </a:solidFill>
                  <a:latin typeface="Courier New" panose="02070309020205020404" pitchFamily="49" charset="0"/>
                </a:rPr>
                <a:t>#include &lt;</a:t>
              </a:r>
              <a:r>
                <a:rPr lang="en-US" altLang="en-US" sz="1800" b="1" dirty="0" err="1">
                  <a:solidFill>
                    <a:srgbClr val="008000"/>
                  </a:solidFill>
                  <a:latin typeface="Courier New" panose="02070309020205020404" pitchFamily="49" charset="0"/>
                </a:rPr>
                <a:t>iostream</a:t>
              </a:r>
              <a:r>
                <a:rPr lang="en-US" altLang="en-US" sz="1800" b="1" dirty="0">
                  <a:solidFill>
                    <a:srgbClr val="008000"/>
                  </a:solidFill>
                  <a:latin typeface="Courier New" panose="02070309020205020404" pitchFamily="49" charset="0"/>
                </a:rPr>
                <a:t>&gt;</a:t>
              </a:r>
            </a:p>
            <a:p>
              <a:pPr eaLnBrk="1" hangingPunct="1">
                <a:spcBef>
                  <a:spcPct val="0"/>
                </a:spcBef>
                <a:buFontTx/>
                <a:buNone/>
              </a:pPr>
              <a:r>
                <a:rPr lang="en-US" altLang="en-US" sz="1800" b="1" dirty="0">
                  <a:solidFill>
                    <a:schemeClr val="accent2"/>
                  </a:solidFill>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main() {</a:t>
              </a:r>
            </a:p>
            <a:p>
              <a:pPr lvl="1"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n;</a:t>
              </a:r>
            </a:p>
            <a:p>
              <a:pPr lvl="1"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a:t>
              </a:r>
              <a:r>
                <a:rPr lang="en-US" altLang="en-US" sz="1800" b="1" dirty="0" err="1">
                  <a:latin typeface="Courier New" panose="02070309020205020404" pitchFamily="49" charset="0"/>
                </a:rPr>
                <a:t>i</a:t>
              </a:r>
              <a:r>
                <a:rPr lang="en-US" altLang="en-US" sz="1800" b="1" dirty="0">
                  <a:latin typeface="Courier New" panose="02070309020205020404" pitchFamily="49" charset="0"/>
                </a:rPr>
                <a:t>;</a:t>
              </a:r>
            </a:p>
            <a:p>
              <a:pPr lvl="1" eaLnBrk="1" hangingPunct="1">
                <a:spcBef>
                  <a:spcPct val="0"/>
                </a:spcBef>
                <a:buFontTx/>
                <a:buNone/>
              </a:pPr>
              <a:r>
                <a:rPr lang="en-US" altLang="en-US" sz="1800" b="1" dirty="0" err="1">
                  <a:solidFill>
                    <a:srgbClr val="008000"/>
                  </a:solidFill>
                  <a:latin typeface="Courier New" panose="02070309020205020404" pitchFamily="49" charset="0"/>
                </a:rPr>
                <a:t>cout</a:t>
              </a:r>
              <a:r>
                <a:rPr lang="en-US" altLang="en-US" sz="1800" b="1" dirty="0">
                  <a:latin typeface="Courier New" panose="02070309020205020404" pitchFamily="49" charset="0"/>
                </a:rPr>
                <a:t>&lt;&lt;"How many elements do you have? "&lt;&lt;</a:t>
              </a:r>
              <a:r>
                <a:rPr lang="en-US" altLang="en-US" sz="1800" b="1" dirty="0" err="1">
                  <a:solidFill>
                    <a:srgbClr val="008000"/>
                  </a:solidFill>
                  <a:latin typeface="Courier New" panose="02070309020205020404" pitchFamily="49" charset="0"/>
                </a:rPr>
                <a:t>endl</a:t>
              </a:r>
              <a:r>
                <a:rPr lang="en-US" altLang="en-US" sz="1800" b="1" dirty="0">
                  <a:latin typeface="Courier New" panose="02070309020205020404" pitchFamily="49" charset="0"/>
                </a:rPr>
                <a:t>;</a:t>
              </a:r>
            </a:p>
            <a:p>
              <a:pPr lvl="1" eaLnBrk="1" hangingPunct="1">
                <a:spcBef>
                  <a:spcPct val="0"/>
                </a:spcBef>
                <a:buFontTx/>
                <a:buNone/>
              </a:pPr>
              <a:r>
                <a:rPr lang="en-US" altLang="en-US" sz="1800" b="1" dirty="0" err="1">
                  <a:solidFill>
                    <a:srgbClr val="008000"/>
                  </a:solidFill>
                  <a:latin typeface="Courier New" panose="02070309020205020404" pitchFamily="49" charset="0"/>
                </a:rPr>
                <a:t>cin</a:t>
              </a:r>
              <a:r>
                <a:rPr lang="en-US" altLang="en-US" sz="1800" b="1" dirty="0">
                  <a:latin typeface="Courier New" panose="02070309020205020404" pitchFamily="49" charset="0"/>
                </a:rPr>
                <a:t>&gt;&gt;n;</a:t>
              </a:r>
            </a:p>
            <a:p>
              <a:pPr lvl="1" eaLnBrk="1" hangingPunct="1">
                <a:spcBef>
                  <a:spcPct val="0"/>
                </a:spcBef>
                <a:buFontTx/>
                <a:buNone/>
              </a:pPr>
              <a:endParaRPr lang="en-US" altLang="en-US" sz="1800" b="1" dirty="0">
                <a:latin typeface="Courier New" panose="02070309020205020404" pitchFamily="49" charset="0"/>
              </a:endParaRPr>
            </a:p>
            <a:p>
              <a:pPr lvl="1" eaLnBrk="1" hangingPunct="1">
                <a:spcBef>
                  <a:spcPct val="0"/>
                </a:spcBef>
                <a:buFontTx/>
                <a:buNone/>
              </a:pP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 *a = </a:t>
              </a:r>
              <a:r>
                <a:rPr lang="en-US" altLang="en-US" sz="1800" b="1" dirty="0">
                  <a:solidFill>
                    <a:schemeClr val="accent2"/>
                  </a:solidFill>
                  <a:latin typeface="Courier New" panose="02070309020205020404" pitchFamily="49" charset="0"/>
                </a:rPr>
                <a:t>new</a:t>
              </a:r>
              <a:r>
                <a:rPr lang="en-US" altLang="en-US" sz="1800" b="1" dirty="0">
                  <a:latin typeface="Courier New" panose="02070309020205020404" pitchFamily="49" charset="0"/>
                </a:rPr>
                <a:t> </a:t>
              </a:r>
              <a:r>
                <a:rPr lang="en-US" altLang="en-US" sz="1800" b="1" dirty="0" err="1">
                  <a:solidFill>
                    <a:schemeClr val="accent2"/>
                  </a:solidFill>
                  <a:latin typeface="Courier New" panose="02070309020205020404" pitchFamily="49" charset="0"/>
                </a:rPr>
                <a:t>int</a:t>
              </a:r>
              <a:r>
                <a:rPr lang="en-US" altLang="en-US" sz="1800" b="1" dirty="0">
                  <a:latin typeface="Courier New" panose="02070309020205020404" pitchFamily="49" charset="0"/>
                </a:rPr>
                <a:t>[n];</a:t>
              </a:r>
            </a:p>
            <a:p>
              <a:pPr lvl="1" eaLnBrk="1" hangingPunct="1">
                <a:spcBef>
                  <a:spcPct val="0"/>
                </a:spcBef>
                <a:buFontTx/>
                <a:buNone/>
              </a:pPr>
              <a:endParaRPr lang="en-US" altLang="en-US" sz="1800" b="1" dirty="0">
                <a:latin typeface="Courier New" panose="02070309020205020404" pitchFamily="49" charset="0"/>
              </a:endParaRPr>
            </a:p>
            <a:p>
              <a:pPr lvl="1" eaLnBrk="1" hangingPunct="1">
                <a:spcBef>
                  <a:spcPct val="0"/>
                </a:spcBef>
                <a:buFontTx/>
                <a:buNone/>
              </a:pPr>
              <a:r>
                <a:rPr lang="en-US" altLang="en-US" sz="1800" b="1" dirty="0">
                  <a:solidFill>
                    <a:schemeClr val="accent2"/>
                  </a:solidFill>
                  <a:latin typeface="Courier New" panose="02070309020205020404" pitchFamily="49" charset="0"/>
                </a:rPr>
                <a:t>for</a:t>
              </a:r>
              <a:r>
                <a:rPr lang="en-US" altLang="en-US" sz="1800" b="1" dirty="0">
                  <a:latin typeface="Courier New" panose="02070309020205020404" pitchFamily="49" charset="0"/>
                </a:rPr>
                <a:t>(</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&lt; n; </a:t>
              </a:r>
              <a:r>
                <a:rPr lang="en-US" altLang="en-US" sz="1800" b="1" dirty="0" err="1">
                  <a:latin typeface="Courier New" panose="02070309020205020404" pitchFamily="49" charset="0"/>
                </a:rPr>
                <a:t>i</a:t>
              </a:r>
              <a:r>
                <a:rPr lang="en-US" altLang="en-US" sz="1800" b="1" dirty="0">
                  <a:latin typeface="Courier New" panose="02070309020205020404" pitchFamily="49" charset="0"/>
                </a:rPr>
                <a:t>++)</a:t>
              </a:r>
            </a:p>
            <a:p>
              <a:pPr lvl="1"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cin</a:t>
              </a:r>
              <a:r>
                <a:rPr lang="en-US" altLang="en-US" sz="1800" b="1" dirty="0">
                  <a:latin typeface="Courier New" panose="02070309020205020404" pitchFamily="49" charset="0"/>
                </a:rPr>
                <a:t>&gt;&gt;a[</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lvl="1" eaLnBrk="1" hangingPunct="1">
                <a:spcBef>
                  <a:spcPct val="0"/>
                </a:spcBef>
                <a:buFontTx/>
                <a:buNone/>
              </a:pPr>
              <a:r>
                <a:rPr lang="en-US" altLang="en-US" sz="1800" b="1" dirty="0">
                  <a:solidFill>
                    <a:schemeClr val="accent2"/>
                  </a:solidFill>
                  <a:latin typeface="Courier New" panose="02070309020205020404" pitchFamily="49" charset="0"/>
                </a:rPr>
                <a:t>for</a:t>
              </a:r>
              <a:r>
                <a:rPr lang="en-US" altLang="en-US" sz="1800" b="1" dirty="0">
                  <a:latin typeface="Courier New" panose="02070309020205020404" pitchFamily="49" charset="0"/>
                </a:rPr>
                <a:t>(</a:t>
              </a:r>
              <a:r>
                <a:rPr lang="en-US" altLang="en-US" sz="1800" b="1" dirty="0" err="1">
                  <a:latin typeface="Courier New" panose="02070309020205020404" pitchFamily="49" charset="0"/>
                </a:rPr>
                <a:t>i</a:t>
              </a:r>
              <a:r>
                <a:rPr lang="en-US" altLang="en-US" sz="1800" b="1" dirty="0">
                  <a:latin typeface="Courier New" panose="02070309020205020404" pitchFamily="49" charset="0"/>
                </a:rPr>
                <a:t> = 0;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&lt; n; </a:t>
              </a:r>
              <a:r>
                <a:rPr lang="en-US" altLang="en-US" sz="1800" b="1" dirty="0" err="1">
                  <a:latin typeface="Courier New" panose="02070309020205020404" pitchFamily="49" charset="0"/>
                </a:rPr>
                <a:t>i</a:t>
              </a:r>
              <a:r>
                <a:rPr lang="en-US" altLang="en-US" sz="1800" b="1" dirty="0">
                  <a:latin typeface="Courier New" panose="02070309020205020404" pitchFamily="49" charset="0"/>
                </a:rPr>
                <a:t>++) </a:t>
              </a:r>
            </a:p>
            <a:p>
              <a:pPr lvl="1"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 a[</a:t>
              </a:r>
              <a:r>
                <a:rPr lang="en-US" altLang="en-US" sz="1800" b="1" dirty="0" err="1">
                  <a:latin typeface="Courier New" panose="02070309020205020404" pitchFamily="49" charset="0"/>
                </a:rPr>
                <a:t>i</a:t>
              </a:r>
              <a:r>
                <a:rPr lang="en-US" altLang="en-US" sz="1800" b="1" dirty="0">
                  <a:latin typeface="Courier New" panose="02070309020205020404" pitchFamily="49" charset="0"/>
                </a:rPr>
                <a:t>];</a:t>
              </a:r>
            </a:p>
            <a:p>
              <a:pPr lvl="1" eaLnBrk="1" hangingPunct="1">
                <a:spcBef>
                  <a:spcPct val="0"/>
                </a:spcBef>
                <a:buFontTx/>
                <a:buNone/>
              </a:pPr>
              <a:endParaRPr lang="en-US" altLang="en-US" sz="1800" b="1" dirty="0">
                <a:latin typeface="Courier New" panose="02070309020205020404" pitchFamily="49" charset="0"/>
              </a:endParaRPr>
            </a:p>
            <a:p>
              <a:pPr lvl="1" eaLnBrk="1" hangingPunct="1">
                <a:spcBef>
                  <a:spcPct val="0"/>
                </a:spcBef>
                <a:buFontTx/>
                <a:buNone/>
              </a:pPr>
              <a:r>
                <a:rPr lang="en-US" altLang="en-US" sz="1800" b="1" dirty="0">
                  <a:solidFill>
                    <a:schemeClr val="accent2"/>
                  </a:solidFill>
                  <a:latin typeface="Courier New" panose="02070309020205020404" pitchFamily="49" charset="0"/>
                </a:rPr>
                <a:t>delete</a:t>
              </a:r>
              <a:r>
                <a:rPr lang="en-US" altLang="en-US" sz="1800" b="1" dirty="0">
                  <a:latin typeface="Courier New" panose="02070309020205020404" pitchFamily="49" charset="0"/>
                </a:rPr>
                <a:t> a;</a:t>
              </a:r>
            </a:p>
            <a:p>
              <a:pPr lvl="1" eaLnBrk="1" hangingPunct="1">
                <a:spcBef>
                  <a:spcPct val="0"/>
                </a:spcBef>
                <a:buFontTx/>
                <a:buNone/>
              </a:pPr>
              <a:r>
                <a:rPr lang="en-US" altLang="en-US" sz="1800" b="1" dirty="0">
                  <a:solidFill>
                    <a:schemeClr val="accent2"/>
                  </a:solidFill>
                  <a:latin typeface="Courier New" panose="02070309020205020404" pitchFamily="49" charset="0"/>
                </a:rPr>
                <a:t>return</a:t>
              </a:r>
              <a:r>
                <a:rPr lang="en-US" altLang="en-US" sz="1800" b="1" dirty="0">
                  <a:latin typeface="Courier New" panose="02070309020205020404" pitchFamily="49" charset="0"/>
                </a:rPr>
                <a:t> 0;      </a:t>
              </a:r>
            </a:p>
            <a:p>
              <a:pPr eaLnBrk="1" hangingPunct="1">
                <a:spcBef>
                  <a:spcPct val="0"/>
                </a:spcBef>
                <a:buFontTx/>
                <a:buNone/>
              </a:pPr>
              <a:r>
                <a:rPr lang="en-US" altLang="en-US" sz="1800" b="1" dirty="0">
                  <a:latin typeface="Courier New" panose="02070309020205020404" pitchFamily="49" charset="0"/>
                </a:rPr>
                <a:t>}</a:t>
              </a:r>
            </a:p>
          </p:txBody>
        </p:sp>
        <p:cxnSp>
          <p:nvCxnSpPr>
            <p:cNvPr id="6" name="Curved Connector 5"/>
            <p:cNvCxnSpPr/>
            <p:nvPr/>
          </p:nvCxnSpPr>
          <p:spPr bwMode="auto">
            <a:xfrm flipV="1">
              <a:off x="2438400" y="3429000"/>
              <a:ext cx="2819400" cy="304800"/>
            </a:xfrm>
            <a:prstGeom prst="curvedConnector3">
              <a:avLst>
                <a:gd name="adj1" fmla="val 0"/>
              </a:avLst>
            </a:prstGeom>
            <a:ln w="38100">
              <a:headEnd type="none" w="med" len="med"/>
              <a:tailEnd type="triangle"/>
            </a:ln>
          </p:spPr>
          <p:style>
            <a:lnRef idx="3">
              <a:schemeClr val="dk1"/>
            </a:lnRef>
            <a:fillRef idx="0">
              <a:schemeClr val="dk1"/>
            </a:fillRef>
            <a:effectRef idx="2">
              <a:schemeClr val="dk1"/>
            </a:effectRef>
            <a:fontRef idx="minor">
              <a:schemeClr val="tx1"/>
            </a:fontRef>
          </p:style>
        </p:cxnSp>
        <p:sp>
          <p:nvSpPr>
            <p:cNvPr id="8" name="Rectangle 7"/>
            <p:cNvSpPr/>
            <p:nvPr/>
          </p:nvSpPr>
          <p:spPr bwMode="auto">
            <a:xfrm>
              <a:off x="5257800" y="3200400"/>
              <a:ext cx="3657600" cy="533400"/>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Pointer is used so that we know where the memory is allocated.</a:t>
              </a:r>
              <a:endParaRPr kumimoji="0" lang="en-US" sz="1600" b="1" i="0" u="none" strike="noStrike" cap="none" normalizeH="0" baseline="0" dirty="0">
                <a:ln>
                  <a:noFill/>
                </a:ln>
                <a:solidFill>
                  <a:schemeClr val="tx1"/>
                </a:solidFill>
                <a:effectLst/>
                <a:latin typeface="Arial" panose="020B0604020202020204" pitchFamily="34" charset="0"/>
              </a:endParaRPr>
            </a:p>
          </p:txBody>
        </p:sp>
        <p:sp>
          <p:nvSpPr>
            <p:cNvPr id="14" name="Rectangle 13"/>
            <p:cNvSpPr/>
            <p:nvPr/>
          </p:nvSpPr>
          <p:spPr bwMode="auto">
            <a:xfrm>
              <a:off x="5257800" y="3962400"/>
              <a:ext cx="3657600" cy="533400"/>
            </a:xfrm>
            <a:prstGeom prst="rect">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new operator is responsible for allocating the memory</a:t>
              </a:r>
              <a:endParaRPr kumimoji="0" lang="en-US" sz="1600" b="1" i="0" u="none" strike="noStrike" cap="none" normalizeH="0" baseline="0" dirty="0">
                <a:ln>
                  <a:noFill/>
                </a:ln>
                <a:solidFill>
                  <a:schemeClr val="tx1"/>
                </a:solidFill>
                <a:effectLst/>
                <a:latin typeface="Arial" panose="020B0604020202020204" pitchFamily="34" charset="0"/>
              </a:endParaRPr>
            </a:p>
          </p:txBody>
        </p:sp>
        <p:cxnSp>
          <p:nvCxnSpPr>
            <p:cNvPr id="15" name="Curved Connector 14"/>
            <p:cNvCxnSpPr>
              <a:endCxn id="14" idx="1"/>
            </p:cNvCxnSpPr>
            <p:nvPr/>
          </p:nvCxnSpPr>
          <p:spPr bwMode="auto">
            <a:xfrm>
              <a:off x="3124200" y="3962400"/>
              <a:ext cx="2133600" cy="266700"/>
            </a:xfrm>
            <a:prstGeom prst="curvedConnector3">
              <a:avLst>
                <a:gd name="adj1" fmla="val 0"/>
              </a:avLst>
            </a:prstGeom>
            <a:ln w="38100">
              <a:solidFill>
                <a:schemeClr val="accent2"/>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19" name="Rectangle 18"/>
            <p:cNvSpPr/>
            <p:nvPr/>
          </p:nvSpPr>
          <p:spPr bwMode="auto">
            <a:xfrm>
              <a:off x="5257800" y="4724400"/>
              <a:ext cx="3657600" cy="609600"/>
            </a:xfrm>
            <a:prstGeom prst="rect">
              <a:avLst/>
            </a:prstGeom>
            <a:noFill/>
            <a:ln w="2857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It indicates, memory is allocated for this type of datatype, here it is </a:t>
              </a:r>
              <a:r>
                <a:rPr lang="en-US" sz="1600" dirty="0" err="1"/>
                <a:t>int</a:t>
              </a:r>
              <a:endParaRPr kumimoji="0" lang="en-US" sz="1600" b="1" i="0" u="none" strike="noStrike" cap="none" normalizeH="0" baseline="0" dirty="0">
                <a:ln>
                  <a:noFill/>
                </a:ln>
                <a:solidFill>
                  <a:schemeClr val="tx1"/>
                </a:solidFill>
                <a:effectLst/>
                <a:latin typeface="Arial" panose="020B0604020202020204" pitchFamily="34" charset="0"/>
              </a:endParaRPr>
            </a:p>
          </p:txBody>
        </p:sp>
        <p:cxnSp>
          <p:nvCxnSpPr>
            <p:cNvPr id="20" name="Curved Connector 19"/>
            <p:cNvCxnSpPr/>
            <p:nvPr/>
          </p:nvCxnSpPr>
          <p:spPr bwMode="auto">
            <a:xfrm>
              <a:off x="3733800" y="3986956"/>
              <a:ext cx="1524000" cy="737444"/>
            </a:xfrm>
            <a:prstGeom prst="curvedConnector3">
              <a:avLst>
                <a:gd name="adj1" fmla="val 71875"/>
              </a:avLst>
            </a:prstGeom>
            <a:ln>
              <a:solidFill>
                <a:srgbClr val="FF0000"/>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30" name="Rectangle 29"/>
            <p:cNvSpPr/>
            <p:nvPr/>
          </p:nvSpPr>
          <p:spPr bwMode="auto">
            <a:xfrm>
              <a:off x="4343400" y="5486401"/>
              <a:ext cx="4572000" cy="878277"/>
            </a:xfrm>
            <a:prstGeom prst="rect">
              <a:avLst/>
            </a:prstGeom>
            <a:noFill/>
            <a:ln w="28575" cap="flat" cmpd="sng" algn="ctr">
              <a:solidFill>
                <a:srgbClr val="008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t>If we want to allocate memory for multiple data’s we can create array by providing any positive integer number or a variable having similar type value</a:t>
              </a:r>
              <a:endParaRPr kumimoji="0" lang="en-US" sz="1600" b="1" i="0" u="none" strike="noStrike" cap="none" normalizeH="0" baseline="0" dirty="0">
                <a:ln>
                  <a:noFill/>
                </a:ln>
                <a:solidFill>
                  <a:schemeClr val="tx1"/>
                </a:solidFill>
                <a:effectLst/>
                <a:latin typeface="Arial" panose="020B0604020202020204" pitchFamily="34" charset="0"/>
              </a:endParaRPr>
            </a:p>
          </p:txBody>
        </p:sp>
        <p:cxnSp>
          <p:nvCxnSpPr>
            <p:cNvPr id="31" name="Curved Connector 30"/>
            <p:cNvCxnSpPr/>
            <p:nvPr/>
          </p:nvCxnSpPr>
          <p:spPr bwMode="auto">
            <a:xfrm rot="16200000" flipH="1">
              <a:off x="3649698" y="4229099"/>
              <a:ext cx="1752602" cy="762006"/>
            </a:xfrm>
            <a:prstGeom prst="curvedConnector3">
              <a:avLst>
                <a:gd name="adj1" fmla="val -5978"/>
              </a:avLst>
            </a:prstGeom>
            <a:ln>
              <a:solidFill>
                <a:srgbClr val="008000"/>
              </a:solidFill>
              <a:headEnd type="none" w="med" len="med"/>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bwMode="auto">
            <a:xfrm>
              <a:off x="203488" y="3965847"/>
              <a:ext cx="1434812" cy="1773709"/>
            </a:xfrm>
            <a:prstGeom prst="rect">
              <a:avLst/>
            </a:prstGeom>
            <a:noFill/>
            <a:ln w="2857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1" hangingPunct="1"/>
              <a:r>
                <a:rPr kumimoji="0" lang="en-US" sz="1200" b="1" i="0" u="none" strike="noStrike" cap="none" normalizeH="0" baseline="0" dirty="0">
                  <a:ln>
                    <a:noFill/>
                  </a:ln>
                  <a:solidFill>
                    <a:schemeClr val="tx1"/>
                  </a:solidFill>
                  <a:effectLst/>
                </a:rPr>
                <a:t>Now</a:t>
              </a:r>
              <a:r>
                <a:rPr kumimoji="0" lang="en-US" sz="1200" b="1" i="0" u="none" strike="noStrike" cap="none" normalizeH="0" dirty="0">
                  <a:ln>
                    <a:noFill/>
                  </a:ln>
                  <a:solidFill>
                    <a:schemeClr val="tx1"/>
                  </a:solidFill>
                  <a:effectLst/>
                </a:rPr>
                <a:t> when we are done using our allocated memory which is where </a:t>
              </a:r>
              <a:r>
                <a:rPr kumimoji="0" lang="en-US" sz="1200" b="1" i="0" u="none" strike="noStrike" cap="none" normalizeH="0" dirty="0">
                  <a:ln>
                    <a:noFill/>
                  </a:ln>
                  <a:solidFill>
                    <a:srgbClr val="FF0000"/>
                  </a:solidFill>
                  <a:effectLst/>
                </a:rPr>
                <a:t>a pointer</a:t>
              </a:r>
              <a:r>
                <a:rPr kumimoji="0" lang="en-US" sz="1200" b="1" i="0" u="none" strike="noStrike" cap="none" normalizeH="0" dirty="0">
                  <a:ln>
                    <a:noFill/>
                  </a:ln>
                  <a:solidFill>
                    <a:schemeClr val="tx1"/>
                  </a:solidFill>
                  <a:effectLst/>
                </a:rPr>
                <a:t> is pointing ,we must deallocate it using delete </a:t>
              </a:r>
              <a:r>
                <a:rPr lang="en-US" sz="1200" dirty="0"/>
                <a:t>operator.</a:t>
              </a:r>
              <a:endParaRPr kumimoji="0" lang="en-US" sz="1200" b="1" i="0" u="none" strike="noStrike" cap="none" normalizeH="0" baseline="0" dirty="0">
                <a:ln>
                  <a:noFill/>
                </a:ln>
                <a:solidFill>
                  <a:schemeClr val="tx1"/>
                </a:solidFill>
                <a:effectLst/>
              </a:endParaRPr>
            </a:p>
          </p:txBody>
        </p:sp>
        <p:cxnSp>
          <p:nvCxnSpPr>
            <p:cNvPr id="39" name="Curved Connector 38"/>
            <p:cNvCxnSpPr/>
            <p:nvPr/>
          </p:nvCxnSpPr>
          <p:spPr bwMode="auto">
            <a:xfrm>
              <a:off x="1644794" y="5312567"/>
              <a:ext cx="747604" cy="326233"/>
            </a:xfrm>
            <a:prstGeom prst="curvedConnector3">
              <a:avLst>
                <a:gd name="adj1" fmla="val 99264"/>
              </a:avLst>
            </a:prstGeom>
            <a:ln w="57150">
              <a:solidFill>
                <a:srgbClr val="FFC000"/>
              </a:solidFill>
              <a:headEnd type="none" w="med" len="med"/>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67705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altLang="en-US" dirty="0"/>
              <a:t>Lecture 5: Outline</a:t>
            </a:r>
          </a:p>
        </p:txBody>
      </p:sp>
      <p:sp>
        <p:nvSpPr>
          <p:cNvPr id="3075" name="Rectangle 3"/>
          <p:cNvSpPr>
            <a:spLocks noGrp="1" noChangeArrowheads="1"/>
          </p:cNvSpPr>
          <p:nvPr>
            <p:ph type="body" idx="1"/>
          </p:nvPr>
        </p:nvSpPr>
        <p:spPr>
          <a:xfrm>
            <a:off x="284163" y="1875183"/>
            <a:ext cx="8084585" cy="4565374"/>
          </a:xfrm>
        </p:spPr>
        <p:txBody>
          <a:bodyPr>
            <a:normAutofit/>
          </a:bodyPr>
          <a:lstStyle/>
          <a:p>
            <a:pPr eaLnBrk="1" hangingPunct="1">
              <a:buFont typeface="Wingdings" panose="05000000000000000000" pitchFamily="2" charset="2"/>
              <a:buChar char="q"/>
              <a:defRPr/>
            </a:pPr>
            <a:r>
              <a:rPr lang="en-US" altLang="en-US" sz="3200" dirty="0"/>
              <a:t>Arrays </a:t>
            </a:r>
          </a:p>
          <a:p>
            <a:pPr eaLnBrk="1" hangingPunct="1">
              <a:buFont typeface="Wingdings" panose="05000000000000000000" pitchFamily="2" charset="2"/>
              <a:buChar char="q"/>
              <a:defRPr/>
            </a:pPr>
            <a:r>
              <a:rPr lang="en-US" altLang="en-US" sz="3200" dirty="0"/>
              <a:t>The concept of array</a:t>
            </a:r>
          </a:p>
          <a:p>
            <a:pPr lvl="1" eaLnBrk="1" hangingPunct="1">
              <a:buFont typeface="Wingdings" panose="05000000000000000000" pitchFamily="2" charset="2"/>
              <a:buChar char="q"/>
              <a:defRPr/>
            </a:pPr>
            <a:r>
              <a:rPr lang="en-US" altLang="en-US" sz="2800" dirty="0"/>
              <a:t>Defining arrays</a:t>
            </a:r>
          </a:p>
          <a:p>
            <a:pPr lvl="1" eaLnBrk="1" hangingPunct="1">
              <a:buFont typeface="Wingdings" panose="05000000000000000000" pitchFamily="2" charset="2"/>
              <a:buChar char="q"/>
              <a:defRPr/>
            </a:pPr>
            <a:r>
              <a:rPr lang="en-US" altLang="en-US" sz="2800" dirty="0"/>
              <a:t>Initializing arrays</a:t>
            </a:r>
          </a:p>
          <a:p>
            <a:pPr lvl="1" eaLnBrk="1" hangingPunct="1">
              <a:buFont typeface="Wingdings" panose="05000000000000000000" pitchFamily="2" charset="2"/>
              <a:buChar char="q"/>
              <a:defRPr/>
            </a:pPr>
            <a:r>
              <a:rPr lang="en-US" altLang="en-US" sz="2800" dirty="0"/>
              <a:t>Character arrays</a:t>
            </a:r>
          </a:p>
          <a:p>
            <a:pPr lvl="1" eaLnBrk="1" hangingPunct="1">
              <a:buFont typeface="Wingdings" panose="05000000000000000000" pitchFamily="2" charset="2"/>
              <a:buChar char="q"/>
              <a:defRPr/>
            </a:pPr>
            <a:r>
              <a:rPr lang="en-US" altLang="en-US" sz="2800" dirty="0"/>
              <a:t>Variable length arrays</a:t>
            </a:r>
          </a:p>
        </p:txBody>
      </p:sp>
    </p:spTree>
    <p:extLst>
      <p:ext uri="{BB962C8B-B14F-4D97-AF65-F5344CB8AC3E}">
        <p14:creationId xmlns:p14="http://schemas.microsoft.com/office/powerpoint/2010/main" val="327096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The concept of array</a:t>
            </a:r>
          </a:p>
        </p:txBody>
      </p:sp>
      <p:sp>
        <p:nvSpPr>
          <p:cNvPr id="6147" name="Rectangle 3"/>
          <p:cNvSpPr>
            <a:spLocks noGrp="1" noChangeArrowheads="1"/>
          </p:cNvSpPr>
          <p:nvPr>
            <p:ph type="body" idx="1"/>
          </p:nvPr>
        </p:nvSpPr>
        <p:spPr>
          <a:xfrm>
            <a:off x="284163" y="1981200"/>
            <a:ext cx="8229600" cy="4876800"/>
          </a:xfrm>
        </p:spPr>
        <p:txBody>
          <a:bodyPr>
            <a:normAutofit/>
          </a:bodyPr>
          <a:lstStyle/>
          <a:p>
            <a:pPr eaLnBrk="1" hangingPunct="1">
              <a:lnSpc>
                <a:spcPct val="95000"/>
              </a:lnSpc>
              <a:buFont typeface="Wingdings" panose="05000000000000000000" pitchFamily="2" charset="2"/>
              <a:buChar char="q"/>
            </a:pPr>
            <a:r>
              <a:rPr lang="en-US" altLang="en-US" sz="2800" dirty="0"/>
              <a:t>Array: a set of ordered data items</a:t>
            </a:r>
          </a:p>
          <a:p>
            <a:pPr eaLnBrk="1" hangingPunct="1">
              <a:lnSpc>
                <a:spcPct val="95000"/>
              </a:lnSpc>
              <a:buFont typeface="Wingdings" panose="05000000000000000000" pitchFamily="2" charset="2"/>
              <a:buChar char="q"/>
            </a:pPr>
            <a:r>
              <a:rPr lang="en-US" altLang="en-US" sz="2800" dirty="0"/>
              <a:t>You can define a variable called x, which represents not a </a:t>
            </a:r>
            <a:r>
              <a:rPr lang="en-US" altLang="en-US" sz="2800" i="1" dirty="0"/>
              <a:t>single </a:t>
            </a:r>
            <a:r>
              <a:rPr lang="en-US" altLang="en-US" sz="2800" dirty="0"/>
              <a:t>value, but an entire </a:t>
            </a:r>
            <a:r>
              <a:rPr lang="en-US" altLang="en-US" sz="2800" i="1" dirty="0"/>
              <a:t>set of values</a:t>
            </a:r>
            <a:r>
              <a:rPr lang="en-US" altLang="en-US" sz="2800" dirty="0"/>
              <a:t>. </a:t>
            </a:r>
          </a:p>
          <a:p>
            <a:pPr eaLnBrk="1" hangingPunct="1">
              <a:lnSpc>
                <a:spcPct val="95000"/>
              </a:lnSpc>
              <a:buFont typeface="Wingdings" panose="05000000000000000000" pitchFamily="2" charset="2"/>
              <a:buChar char="q"/>
            </a:pPr>
            <a:r>
              <a:rPr lang="en-US" altLang="en-US" sz="2800" dirty="0"/>
              <a:t>Each element of the set can then be referenced by means of a number called an </a:t>
            </a:r>
            <a:r>
              <a:rPr lang="en-US" altLang="en-US" sz="2800" i="1" dirty="0"/>
              <a:t>index </a:t>
            </a:r>
            <a:r>
              <a:rPr lang="en-US" altLang="en-US" sz="2800" dirty="0"/>
              <a:t>number or </a:t>
            </a:r>
            <a:r>
              <a:rPr lang="en-US" altLang="en-US" sz="2800" i="1" dirty="0"/>
              <a:t>subscript</a:t>
            </a:r>
            <a:r>
              <a:rPr lang="en-US" altLang="en-US" sz="2800" dirty="0"/>
              <a:t>. </a:t>
            </a:r>
          </a:p>
          <a:p>
            <a:pPr eaLnBrk="1" hangingPunct="1">
              <a:lnSpc>
                <a:spcPct val="95000"/>
              </a:lnSpc>
              <a:buFont typeface="Wingdings" panose="05000000000000000000" pitchFamily="2" charset="2"/>
              <a:buChar char="q"/>
            </a:pPr>
            <a:r>
              <a:rPr lang="en-US" altLang="en-US" sz="2800" dirty="0"/>
              <a:t>Mathematics: a subscripted variable, </a:t>
            </a:r>
            <a:r>
              <a:rPr lang="en-US" altLang="en-US" sz="2800" i="1" dirty="0"/>
              <a:t>x</a:t>
            </a:r>
            <a:r>
              <a:rPr lang="en-US" altLang="en-US" sz="2800" i="1" baseline="-25000" dirty="0"/>
              <a:t>i</a:t>
            </a:r>
            <a:r>
              <a:rPr lang="en-US" altLang="en-US" sz="2800" dirty="0"/>
              <a:t>, refers to the </a:t>
            </a:r>
            <a:r>
              <a:rPr lang="en-US" altLang="en-US" sz="2800" i="1" dirty="0" err="1"/>
              <a:t>i</a:t>
            </a:r>
            <a:r>
              <a:rPr lang="en-US" altLang="en-US" sz="2800" dirty="0" err="1"/>
              <a:t>th</a:t>
            </a:r>
            <a:r>
              <a:rPr lang="en-US" altLang="en-US" sz="2800" dirty="0"/>
              <a:t> element </a:t>
            </a:r>
            <a:r>
              <a:rPr lang="en-US" altLang="en-US" sz="2800" i="1" dirty="0"/>
              <a:t>x </a:t>
            </a:r>
            <a:r>
              <a:rPr lang="en-US" altLang="en-US" sz="2800" dirty="0"/>
              <a:t>in a set</a:t>
            </a:r>
          </a:p>
          <a:p>
            <a:pPr eaLnBrk="1" hangingPunct="1">
              <a:lnSpc>
                <a:spcPct val="95000"/>
              </a:lnSpc>
              <a:buFont typeface="Wingdings" panose="05000000000000000000" pitchFamily="2" charset="2"/>
              <a:buChar char="q"/>
            </a:pPr>
            <a:r>
              <a:rPr lang="en-US" altLang="en-US" sz="2800" dirty="0"/>
              <a:t>Programming:  the equivalent notation is x[</a:t>
            </a:r>
            <a:r>
              <a:rPr lang="en-US" altLang="en-US" sz="2800" dirty="0" err="1"/>
              <a:t>i</a:t>
            </a:r>
            <a:r>
              <a:rPr lang="en-US" altLang="en-US" sz="2800" dirty="0"/>
              <a:t>] </a:t>
            </a:r>
          </a:p>
        </p:txBody>
      </p:sp>
    </p:spTree>
    <p:extLst>
      <p:ext uri="{BB962C8B-B14F-4D97-AF65-F5344CB8AC3E}">
        <p14:creationId xmlns:p14="http://schemas.microsoft.com/office/powerpoint/2010/main" val="2915931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Declaring an array</a:t>
            </a:r>
          </a:p>
        </p:txBody>
      </p:sp>
      <p:sp>
        <p:nvSpPr>
          <p:cNvPr id="7171" name="Rectangle 3"/>
          <p:cNvSpPr>
            <a:spLocks noGrp="1" noChangeArrowheads="1"/>
          </p:cNvSpPr>
          <p:nvPr>
            <p:ph type="body" idx="1"/>
          </p:nvPr>
        </p:nvSpPr>
        <p:spPr>
          <a:xfrm>
            <a:off x="284163" y="1895061"/>
            <a:ext cx="8574087" cy="4962939"/>
          </a:xfrm>
        </p:spPr>
        <p:txBody>
          <a:bodyPr>
            <a:normAutofit/>
          </a:bodyPr>
          <a:lstStyle/>
          <a:p>
            <a:pPr eaLnBrk="1" hangingPunct="1">
              <a:lnSpc>
                <a:spcPct val="95000"/>
              </a:lnSpc>
              <a:buFont typeface="Wingdings" panose="05000000000000000000" pitchFamily="2" charset="2"/>
              <a:buChar char="q"/>
            </a:pPr>
            <a:r>
              <a:rPr lang="en-US" altLang="en-US" sz="2000" dirty="0"/>
              <a:t>Declaring an array  variable: </a:t>
            </a:r>
          </a:p>
          <a:p>
            <a:pPr lvl="1" eaLnBrk="1" hangingPunct="1">
              <a:lnSpc>
                <a:spcPct val="95000"/>
              </a:lnSpc>
              <a:buFont typeface="Wingdings" panose="05000000000000000000" pitchFamily="2" charset="2"/>
              <a:buChar char="q"/>
            </a:pPr>
            <a:r>
              <a:rPr lang="en-US" altLang="en-US" sz="1800" dirty="0"/>
              <a:t>Declaring the </a:t>
            </a:r>
            <a:r>
              <a:rPr lang="en-US" altLang="en-US" sz="1800" b="1" dirty="0"/>
              <a:t>type of elements</a:t>
            </a:r>
            <a:r>
              <a:rPr lang="en-US" altLang="en-US" sz="1800" dirty="0"/>
              <a:t> that will be contained in the array—such as </a:t>
            </a:r>
            <a:r>
              <a:rPr lang="en-US" altLang="en-US" sz="1800" dirty="0" err="1"/>
              <a:t>int</a:t>
            </a:r>
            <a:r>
              <a:rPr lang="en-US" altLang="en-US" sz="1800" dirty="0"/>
              <a:t>, float, char, etc.</a:t>
            </a:r>
          </a:p>
          <a:p>
            <a:pPr lvl="1" eaLnBrk="1" hangingPunct="1">
              <a:lnSpc>
                <a:spcPct val="95000"/>
              </a:lnSpc>
              <a:buFont typeface="Wingdings" panose="05000000000000000000" pitchFamily="2" charset="2"/>
              <a:buChar char="q"/>
            </a:pPr>
            <a:r>
              <a:rPr lang="en-US" altLang="en-US" sz="1800" dirty="0"/>
              <a:t>Declaring the </a:t>
            </a:r>
            <a:r>
              <a:rPr lang="en-US" altLang="en-US" sz="1800" b="1" dirty="0"/>
              <a:t>maximum number of elements</a:t>
            </a:r>
            <a:r>
              <a:rPr lang="en-US" altLang="en-US" sz="1800" dirty="0"/>
              <a:t> that will be stored inside the array.</a:t>
            </a:r>
          </a:p>
          <a:p>
            <a:pPr lvl="2" eaLnBrk="1" hangingPunct="1">
              <a:lnSpc>
                <a:spcPct val="95000"/>
              </a:lnSpc>
              <a:buFont typeface="Wingdings" panose="05000000000000000000" pitchFamily="2" charset="2"/>
              <a:buChar char="q"/>
            </a:pPr>
            <a:r>
              <a:rPr lang="en-US" altLang="en-US" sz="1600" dirty="0"/>
              <a:t>The compiler needs this information to determine how much memory space to reserve for the array.)</a:t>
            </a:r>
          </a:p>
          <a:p>
            <a:pPr lvl="2" eaLnBrk="1" hangingPunct="1">
              <a:lnSpc>
                <a:spcPct val="95000"/>
              </a:lnSpc>
              <a:buFont typeface="Wingdings" panose="05000000000000000000" pitchFamily="2" charset="2"/>
              <a:buChar char="q"/>
            </a:pPr>
            <a:r>
              <a:rPr lang="en-US" altLang="en-US" sz="1600" dirty="0"/>
              <a:t>This must be a </a:t>
            </a:r>
            <a:r>
              <a:rPr lang="en-US" altLang="en-US" sz="1600" b="1" dirty="0"/>
              <a:t>constant integer value</a:t>
            </a:r>
          </a:p>
          <a:p>
            <a:pPr eaLnBrk="1" hangingPunct="1">
              <a:lnSpc>
                <a:spcPct val="95000"/>
              </a:lnSpc>
              <a:buFont typeface="Wingdings" panose="05000000000000000000" pitchFamily="2" charset="2"/>
              <a:buChar char="q"/>
            </a:pPr>
            <a:r>
              <a:rPr lang="en-US" altLang="en-US" sz="2000" dirty="0"/>
              <a:t>The range for valid index values: </a:t>
            </a:r>
          </a:p>
          <a:p>
            <a:pPr lvl="1" eaLnBrk="1" hangingPunct="1">
              <a:lnSpc>
                <a:spcPct val="95000"/>
              </a:lnSpc>
              <a:buFont typeface="Wingdings" panose="05000000000000000000" pitchFamily="2" charset="2"/>
              <a:buChar char="q"/>
            </a:pPr>
            <a:r>
              <a:rPr lang="en-US" altLang="en-US" sz="1800" dirty="0"/>
              <a:t>First element is at index 0</a:t>
            </a:r>
          </a:p>
          <a:p>
            <a:pPr lvl="1" eaLnBrk="1" hangingPunct="1">
              <a:lnSpc>
                <a:spcPct val="95000"/>
              </a:lnSpc>
              <a:buFont typeface="Wingdings" panose="05000000000000000000" pitchFamily="2" charset="2"/>
              <a:buChar char="q"/>
            </a:pPr>
            <a:r>
              <a:rPr lang="en-US" altLang="en-US" sz="1800" dirty="0"/>
              <a:t>Last element is at index [size-1] </a:t>
            </a:r>
          </a:p>
          <a:p>
            <a:pPr lvl="1" eaLnBrk="1" hangingPunct="1">
              <a:lnSpc>
                <a:spcPct val="95000"/>
              </a:lnSpc>
              <a:buFont typeface="Wingdings" panose="05000000000000000000" pitchFamily="2" charset="2"/>
              <a:buChar char="q"/>
            </a:pPr>
            <a:r>
              <a:rPr lang="en-US" altLang="en-US" sz="1800" dirty="0"/>
              <a:t>It is the task of the programmer to make sure that array elements are referred by indexes that are in the valid range ! The compiler cannot verify this, and it comes to severe runtime errors ! </a:t>
            </a:r>
          </a:p>
          <a:p>
            <a:pPr eaLnBrk="1" hangingPunct="1">
              <a:lnSpc>
                <a:spcPct val="80000"/>
              </a:lnSpc>
              <a:buFont typeface="Wingdings" panose="05000000000000000000" pitchFamily="2" charset="2"/>
              <a:buChar char="q"/>
            </a:pPr>
            <a:endParaRPr lang="en-US" altLang="en-US" sz="2000" dirty="0"/>
          </a:p>
        </p:txBody>
      </p:sp>
    </p:spTree>
    <p:extLst>
      <p:ext uri="{BB962C8B-B14F-4D97-AF65-F5344CB8AC3E}">
        <p14:creationId xmlns:p14="http://schemas.microsoft.com/office/powerpoint/2010/main" val="1058491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Arrays - Example</a:t>
            </a:r>
          </a:p>
        </p:txBody>
      </p:sp>
      <p:sp>
        <p:nvSpPr>
          <p:cNvPr id="8195" name="Rectangle 3"/>
          <p:cNvSpPr>
            <a:spLocks noGrp="1" noChangeArrowheads="1"/>
          </p:cNvSpPr>
          <p:nvPr>
            <p:ph type="body" idx="1"/>
          </p:nvPr>
        </p:nvSpPr>
        <p:spPr>
          <a:xfrm>
            <a:off x="379413" y="1921266"/>
            <a:ext cx="8478837" cy="4819650"/>
          </a:xfrm>
        </p:spPr>
        <p:txBody>
          <a:bodyPr>
            <a:normAutofit/>
          </a:bodyPr>
          <a:lstStyle/>
          <a:p>
            <a:pPr eaLnBrk="1" hangingPunct="1">
              <a:lnSpc>
                <a:spcPct val="90000"/>
              </a:lnSpc>
              <a:spcBef>
                <a:spcPts val="0"/>
              </a:spcBef>
              <a:buFontTx/>
              <a:buNone/>
            </a:pPr>
            <a:r>
              <a:rPr lang="en-US" altLang="en-US" sz="2000" dirty="0" err="1">
                <a:latin typeface="Courier New" panose="02070309020205020404" pitchFamily="49" charset="0"/>
              </a:rPr>
              <a:t>int</a:t>
            </a:r>
            <a:r>
              <a:rPr lang="en-US" altLang="en-US" sz="2000" dirty="0">
                <a:latin typeface="Courier New" panose="02070309020205020404" pitchFamily="49" charset="0"/>
              </a:rPr>
              <a:t> values[10];</a:t>
            </a:r>
          </a:p>
          <a:p>
            <a:pPr eaLnBrk="1" hangingPunct="1">
              <a:lnSpc>
                <a:spcPct val="90000"/>
              </a:lnSpc>
              <a:spcBef>
                <a:spcPts val="0"/>
              </a:spcBef>
              <a:buFontTx/>
              <a:buNone/>
            </a:pPr>
            <a:r>
              <a:rPr lang="en-US" altLang="en-US" sz="2000" dirty="0"/>
              <a:t>Declares an array of 10 elements of type </a:t>
            </a:r>
            <a:r>
              <a:rPr lang="en-US" altLang="en-US" sz="2000" dirty="0" err="1">
                <a:latin typeface="Courier New" panose="02070309020205020404" pitchFamily="49" charset="0"/>
              </a:rPr>
              <a:t>int</a:t>
            </a:r>
            <a:endParaRPr lang="en-US" altLang="en-US" sz="2000" dirty="0">
              <a:latin typeface="Courier New" panose="02070309020205020404" pitchFamily="49" charset="0"/>
            </a:endParaRPr>
          </a:p>
          <a:p>
            <a:pPr eaLnBrk="1" hangingPunct="1">
              <a:lnSpc>
                <a:spcPct val="90000"/>
              </a:lnSpc>
              <a:spcBef>
                <a:spcPts val="0"/>
              </a:spcBef>
              <a:buFontTx/>
              <a:buNone/>
            </a:pPr>
            <a:r>
              <a:rPr lang="en-US" altLang="en-US" sz="2000" dirty="0"/>
              <a:t>Using Symbolic Constants for array size:</a:t>
            </a:r>
            <a:endParaRPr lang="en-US" altLang="en-US" sz="2000" dirty="0">
              <a:latin typeface="Courier New" panose="02070309020205020404" pitchFamily="49" charset="0"/>
            </a:endParaRPr>
          </a:p>
          <a:p>
            <a:pPr eaLnBrk="1" hangingPunct="1">
              <a:lnSpc>
                <a:spcPct val="90000"/>
              </a:lnSpc>
              <a:spcBef>
                <a:spcPts val="0"/>
              </a:spcBef>
              <a:buFontTx/>
              <a:buNone/>
            </a:pPr>
            <a:r>
              <a:rPr lang="en-US" altLang="en-US" sz="2000" dirty="0">
                <a:latin typeface="Courier New" panose="02070309020205020404" pitchFamily="49" charset="0"/>
              </a:rPr>
              <a:t>#define N  10</a:t>
            </a:r>
          </a:p>
          <a:p>
            <a:pPr eaLnBrk="1" hangingPunct="1">
              <a:lnSpc>
                <a:spcPct val="90000"/>
              </a:lnSpc>
              <a:spcBef>
                <a:spcPts val="0"/>
              </a:spcBef>
              <a:buFontTx/>
              <a:buNone/>
            </a:pPr>
            <a:r>
              <a:rPr lang="en-US" altLang="en-US" sz="2000" dirty="0">
                <a:latin typeface="Courier New" panose="02070309020205020404" pitchFamily="49" charset="0"/>
              </a:rPr>
              <a:t>…</a:t>
            </a:r>
          </a:p>
          <a:p>
            <a:pPr eaLnBrk="1" hangingPunct="1">
              <a:lnSpc>
                <a:spcPct val="90000"/>
              </a:lnSpc>
              <a:spcBef>
                <a:spcPts val="0"/>
              </a:spcBef>
              <a:buFontTx/>
              <a:buNone/>
            </a:pPr>
            <a:r>
              <a:rPr lang="en-US" altLang="en-US" sz="2000" dirty="0" err="1">
                <a:latin typeface="Courier New" panose="02070309020205020404" pitchFamily="49" charset="0"/>
              </a:rPr>
              <a:t>int</a:t>
            </a:r>
            <a:r>
              <a:rPr lang="en-US" altLang="en-US" sz="2000" dirty="0">
                <a:latin typeface="Courier New" panose="02070309020205020404" pitchFamily="49" charset="0"/>
              </a:rPr>
              <a:t> values[N];</a:t>
            </a:r>
          </a:p>
          <a:p>
            <a:pPr eaLnBrk="1" hangingPunct="1">
              <a:lnSpc>
                <a:spcPct val="90000"/>
              </a:lnSpc>
              <a:spcBef>
                <a:spcPts val="0"/>
              </a:spcBef>
              <a:buFontTx/>
              <a:buNone/>
            </a:pPr>
            <a:endParaRPr lang="en-US" altLang="en-US" sz="2000" dirty="0">
              <a:latin typeface="Courier New" panose="02070309020205020404" pitchFamily="49" charset="0"/>
            </a:endParaRPr>
          </a:p>
          <a:p>
            <a:pPr eaLnBrk="1" hangingPunct="1">
              <a:lnSpc>
                <a:spcPct val="90000"/>
              </a:lnSpc>
              <a:spcBef>
                <a:spcPts val="0"/>
              </a:spcBef>
              <a:buFontTx/>
              <a:buNone/>
            </a:pPr>
            <a:r>
              <a:rPr lang="en-US" altLang="en-US" sz="2000" dirty="0"/>
              <a:t>Valid indexes:</a:t>
            </a:r>
          </a:p>
          <a:p>
            <a:pPr eaLnBrk="1" hangingPunct="1">
              <a:lnSpc>
                <a:spcPct val="90000"/>
              </a:lnSpc>
              <a:spcBef>
                <a:spcPts val="0"/>
              </a:spcBef>
              <a:buFontTx/>
              <a:buNone/>
            </a:pPr>
            <a:r>
              <a:rPr lang="en-US" altLang="en-US" sz="2000" dirty="0">
                <a:latin typeface="Courier New" panose="02070309020205020404" pitchFamily="49" charset="0"/>
              </a:rPr>
              <a:t>values[0]=5;</a:t>
            </a:r>
          </a:p>
          <a:p>
            <a:pPr eaLnBrk="1" hangingPunct="1">
              <a:lnSpc>
                <a:spcPct val="90000"/>
              </a:lnSpc>
              <a:spcBef>
                <a:spcPts val="0"/>
              </a:spcBef>
              <a:buFontTx/>
              <a:buNone/>
            </a:pPr>
            <a:r>
              <a:rPr lang="en-US" altLang="en-US" sz="2000" dirty="0">
                <a:latin typeface="Courier New" panose="02070309020205020404" pitchFamily="49" charset="0"/>
              </a:rPr>
              <a:t>values[9]=7;</a:t>
            </a:r>
          </a:p>
          <a:p>
            <a:pPr eaLnBrk="1" hangingPunct="1">
              <a:lnSpc>
                <a:spcPct val="90000"/>
              </a:lnSpc>
              <a:spcBef>
                <a:spcPts val="0"/>
              </a:spcBef>
              <a:buFontTx/>
              <a:buNone/>
            </a:pPr>
            <a:r>
              <a:rPr lang="en-US" altLang="en-US" sz="2000" dirty="0"/>
              <a:t>Invalid indexes:</a:t>
            </a:r>
          </a:p>
          <a:p>
            <a:pPr eaLnBrk="1" hangingPunct="1">
              <a:lnSpc>
                <a:spcPct val="90000"/>
              </a:lnSpc>
              <a:spcBef>
                <a:spcPts val="0"/>
              </a:spcBef>
              <a:buFontTx/>
              <a:buNone/>
            </a:pPr>
            <a:r>
              <a:rPr lang="en-US" altLang="en-US" sz="2000" dirty="0">
                <a:latin typeface="Courier New" panose="02070309020205020404" pitchFamily="49" charset="0"/>
              </a:rPr>
              <a:t>values[10]=3;</a:t>
            </a:r>
          </a:p>
          <a:p>
            <a:pPr eaLnBrk="1" hangingPunct="1">
              <a:lnSpc>
                <a:spcPct val="90000"/>
              </a:lnSpc>
              <a:spcBef>
                <a:spcPts val="0"/>
              </a:spcBef>
              <a:buFontTx/>
              <a:buNone/>
            </a:pPr>
            <a:r>
              <a:rPr lang="en-US" altLang="en-US" sz="2000" dirty="0">
                <a:latin typeface="Courier New" panose="02070309020205020404" pitchFamily="49" charset="0"/>
              </a:rPr>
              <a:t>values[-1]=6;</a:t>
            </a:r>
          </a:p>
          <a:p>
            <a:pPr eaLnBrk="1" hangingPunct="1">
              <a:lnSpc>
                <a:spcPct val="90000"/>
              </a:lnSpc>
              <a:spcBef>
                <a:spcPts val="0"/>
              </a:spcBef>
              <a:buFontTx/>
              <a:buNone/>
            </a:pPr>
            <a:r>
              <a:rPr lang="en-US" altLang="en-US" sz="2000" dirty="0"/>
              <a:t>In memory: elements of an array are stored </a:t>
            </a:r>
          </a:p>
          <a:p>
            <a:pPr eaLnBrk="1" hangingPunct="1">
              <a:lnSpc>
                <a:spcPct val="90000"/>
              </a:lnSpc>
              <a:spcBef>
                <a:spcPts val="0"/>
              </a:spcBef>
              <a:buFontTx/>
              <a:buNone/>
            </a:pPr>
            <a:r>
              <a:rPr lang="en-US" altLang="en-US" sz="2000" dirty="0"/>
              <a:t>at consecutive  locations</a:t>
            </a:r>
          </a:p>
          <a:p>
            <a:pPr eaLnBrk="1" hangingPunct="1">
              <a:lnSpc>
                <a:spcPct val="90000"/>
              </a:lnSpc>
              <a:spcBef>
                <a:spcPts val="0"/>
              </a:spcBef>
              <a:buFontTx/>
              <a:buNone/>
            </a:pPr>
            <a:endParaRPr lang="en-US" altLang="en-US" sz="2000" dirty="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4950" y="1809750"/>
            <a:ext cx="3448050" cy="4719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1608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Arrays - Example</a:t>
            </a:r>
          </a:p>
        </p:txBody>
      </p:sp>
      <p:sp>
        <p:nvSpPr>
          <p:cNvPr id="9219" name="Rectangle 3"/>
          <p:cNvSpPr>
            <a:spLocks noGrp="1" noChangeArrowheads="1"/>
          </p:cNvSpPr>
          <p:nvPr>
            <p:ph type="body" idx="1"/>
          </p:nvPr>
        </p:nvSpPr>
        <p:spPr>
          <a:xfrm>
            <a:off x="1781503" y="2399909"/>
            <a:ext cx="7076747" cy="3992563"/>
          </a:xfrm>
        </p:spPr>
        <p:txBody>
          <a:bodyPr/>
          <a:lstStyle/>
          <a:p>
            <a:pPr eaLnBrk="1" hangingPunct="1">
              <a:buFontTx/>
              <a:buNone/>
            </a:pPr>
            <a:r>
              <a:rPr lang="en-US" altLang="en-US"/>
              <a:t>   </a:t>
            </a:r>
          </a:p>
        </p:txBody>
      </p:sp>
      <p:sp>
        <p:nvSpPr>
          <p:cNvPr id="9220" name="Text Box 4"/>
          <p:cNvSpPr txBox="1">
            <a:spLocks noChangeArrowheads="1"/>
          </p:cNvSpPr>
          <p:nvPr/>
        </p:nvSpPr>
        <p:spPr bwMode="auto">
          <a:xfrm>
            <a:off x="533400" y="1942709"/>
            <a:ext cx="7862888" cy="397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#include &lt;iostream&gt;</a:t>
            </a:r>
          </a:p>
          <a:p>
            <a:pPr eaLnBrk="1" hangingPunct="1">
              <a:spcBef>
                <a:spcPct val="0"/>
              </a:spcBef>
              <a:buFontTx/>
              <a:buNone/>
            </a:pPr>
            <a:r>
              <a:rPr lang="en-US" altLang="en-US" sz="1800" b="0">
                <a:latin typeface="Courier New" panose="02070309020205020404" pitchFamily="49" charset="0"/>
              </a:rPr>
              <a:t>#define N  6</a:t>
            </a:r>
          </a:p>
          <a:p>
            <a:pPr eaLnBrk="1" hangingPunct="1">
              <a:spcBef>
                <a:spcPct val="0"/>
              </a:spcBef>
              <a:buFontTx/>
              <a:buNone/>
            </a:pPr>
            <a:r>
              <a:rPr lang="en-US" altLang="en-US" sz="1800" b="0">
                <a:latin typeface="Courier New" panose="02070309020205020404" pitchFamily="49" charset="0"/>
              </a:rPr>
              <a:t>int main (void)</a:t>
            </a:r>
          </a:p>
          <a:p>
            <a:pPr eaLnBrk="1" hangingPunct="1">
              <a:spcBef>
                <a:spcPct val="0"/>
              </a:spcBef>
              <a:buFontTx/>
              <a:buNone/>
            </a:pPr>
            <a:r>
              <a:rPr lang="en-US" altLang="en-US" sz="1800" b="0">
                <a:latin typeface="Courier New" panose="02070309020205020404" pitchFamily="49" charset="0"/>
              </a:rPr>
              <a:t>{</a:t>
            </a:r>
          </a:p>
          <a:p>
            <a:pPr lvl="1" eaLnBrk="1" hangingPunct="1">
              <a:spcBef>
                <a:spcPct val="0"/>
              </a:spcBef>
              <a:buFontTx/>
              <a:buNone/>
            </a:pPr>
            <a:r>
              <a:rPr lang="en-US" altLang="en-US" sz="1800" b="0">
                <a:latin typeface="Courier New" panose="02070309020205020404" pitchFamily="49" charset="0"/>
              </a:rPr>
              <a:t>int values[N];</a:t>
            </a:r>
          </a:p>
          <a:p>
            <a:pPr lvl="1" eaLnBrk="1" hangingPunct="1">
              <a:spcBef>
                <a:spcPct val="0"/>
              </a:spcBef>
              <a:buFontTx/>
              <a:buNone/>
            </a:pPr>
            <a:r>
              <a:rPr lang="en-US" altLang="en-US" sz="1800" b="0">
                <a:latin typeface="Courier New" panose="02070309020205020404" pitchFamily="49" charset="0"/>
              </a:rPr>
              <a:t>int index;</a:t>
            </a:r>
          </a:p>
          <a:p>
            <a:pPr lvl="1" eaLnBrk="1" hangingPunct="1">
              <a:spcBef>
                <a:spcPct val="0"/>
              </a:spcBef>
              <a:buFontTx/>
              <a:buNone/>
            </a:pPr>
            <a:r>
              <a:rPr lang="en-US" altLang="en-US" sz="1800" b="0">
                <a:latin typeface="Courier New" panose="02070309020205020404" pitchFamily="49" charset="0"/>
              </a:rPr>
              <a:t>for ( index = 0; index &lt; N; ++index ) {</a:t>
            </a:r>
          </a:p>
          <a:p>
            <a:pPr lvl="1" eaLnBrk="1" hangingPunct="1">
              <a:spcBef>
                <a:spcPct val="0"/>
              </a:spcBef>
              <a:buFontTx/>
              <a:buNone/>
            </a:pPr>
            <a:r>
              <a:rPr lang="en-US" altLang="en-US" sz="1800" b="0">
                <a:latin typeface="Courier New" panose="02070309020205020404" pitchFamily="49" charset="0"/>
              </a:rPr>
              <a:t>    cout&lt;&lt;“Enter value of element”&lt;&lt;index&lt;&lt;endl;</a:t>
            </a:r>
          </a:p>
          <a:p>
            <a:pPr lvl="1" eaLnBrk="1" hangingPunct="1">
              <a:spcBef>
                <a:spcPct val="0"/>
              </a:spcBef>
              <a:buFontTx/>
              <a:buNone/>
            </a:pPr>
            <a:r>
              <a:rPr lang="en-US" altLang="en-US" sz="1800" b="0">
                <a:latin typeface="Courier New" panose="02070309020205020404" pitchFamily="49" charset="0"/>
              </a:rPr>
              <a:t>    cin&gt;&gt;values[index];</a:t>
            </a:r>
          </a:p>
          <a:p>
            <a:pPr lvl="1" eaLnBrk="1" hangingPunct="1">
              <a:spcBef>
                <a:spcPct val="0"/>
              </a:spcBef>
              <a:buFontTx/>
              <a:buNone/>
            </a:pPr>
            <a:r>
              <a:rPr lang="en-US" altLang="en-US" sz="1800" b="0">
                <a:latin typeface="Courier New" panose="02070309020205020404" pitchFamily="49" charset="0"/>
              </a:rPr>
              <a:t>    }</a:t>
            </a:r>
          </a:p>
          <a:p>
            <a:pPr lvl="1" eaLnBrk="1" hangingPunct="1">
              <a:spcBef>
                <a:spcPct val="0"/>
              </a:spcBef>
              <a:buFontTx/>
              <a:buNone/>
            </a:pPr>
            <a:r>
              <a:rPr lang="en-US" altLang="en-US" sz="1800" b="0">
                <a:latin typeface="Courier New" panose="02070309020205020404" pitchFamily="49" charset="0"/>
              </a:rPr>
              <a:t>for ( index = 0; index &lt; N; ++index )</a:t>
            </a:r>
          </a:p>
          <a:p>
            <a:pPr lvl="1" eaLnBrk="1" hangingPunct="1">
              <a:spcBef>
                <a:spcPct val="0"/>
              </a:spcBef>
              <a:buFontTx/>
              <a:buNone/>
            </a:pPr>
            <a:r>
              <a:rPr lang="en-US" altLang="en-US" sz="1800" b="0">
                <a:latin typeface="Courier New" panose="02070309020205020404" pitchFamily="49" charset="0"/>
              </a:rPr>
              <a:t>	cout&lt;&lt;  “values[“&lt;&lt;i&lt;&lt;“]=“&lt;&lt; values[index]&lt;&lt;endl;</a:t>
            </a:r>
          </a:p>
          <a:p>
            <a:pPr lvl="1" eaLnBrk="1" hangingPunct="1">
              <a:spcBef>
                <a:spcPct val="0"/>
              </a:spcBef>
              <a:buFontTx/>
              <a:buNone/>
            </a:pPr>
            <a:r>
              <a:rPr lang="en-US" altLang="en-US" sz="1800" b="0">
                <a:latin typeface="Courier New" panose="02070309020205020404" pitchFamily="49" charset="0"/>
              </a:rPr>
              <a:t>return 0;</a:t>
            </a:r>
          </a:p>
          <a:p>
            <a:pPr eaLnBrk="1" hangingPunct="1">
              <a:spcBef>
                <a:spcPct val="0"/>
              </a:spcBef>
              <a:buFontTx/>
              <a:buNone/>
            </a:pPr>
            <a:r>
              <a:rPr lang="en-US" altLang="en-US" sz="1800" b="0">
                <a:latin typeface="Courier New" panose="02070309020205020404" pitchFamily="49" charset="0"/>
              </a:rPr>
              <a:t>}</a:t>
            </a:r>
          </a:p>
        </p:txBody>
      </p:sp>
      <p:sp>
        <p:nvSpPr>
          <p:cNvPr id="9221" name="Text Box 11"/>
          <p:cNvSpPr txBox="1">
            <a:spLocks noChangeArrowheads="1"/>
          </p:cNvSpPr>
          <p:nvPr/>
        </p:nvSpPr>
        <p:spPr bwMode="auto">
          <a:xfrm>
            <a:off x="2346325" y="1674422"/>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22" name="AutoShape 13"/>
          <p:cNvSpPr>
            <a:spLocks noChangeArrowheads="1"/>
          </p:cNvSpPr>
          <p:nvPr/>
        </p:nvSpPr>
        <p:spPr bwMode="auto">
          <a:xfrm>
            <a:off x="4267200" y="1790309"/>
            <a:ext cx="3276600" cy="1447800"/>
          </a:xfrm>
          <a:prstGeom prst="cloudCallout">
            <a:avLst>
              <a:gd name="adj1" fmla="val -83528"/>
              <a:gd name="adj2" fmla="val 47806"/>
            </a:avLst>
          </a:pr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0"/>
              <a:t>Using symbolic constants for array size makes program more general</a:t>
            </a:r>
          </a:p>
        </p:txBody>
      </p:sp>
      <p:sp>
        <p:nvSpPr>
          <p:cNvPr id="9223" name="Freeform 15"/>
          <p:cNvSpPr>
            <a:spLocks/>
          </p:cNvSpPr>
          <p:nvPr/>
        </p:nvSpPr>
        <p:spPr bwMode="auto">
          <a:xfrm>
            <a:off x="939800" y="3831834"/>
            <a:ext cx="5399088" cy="158750"/>
          </a:xfrm>
          <a:custGeom>
            <a:avLst/>
            <a:gdLst>
              <a:gd name="T0" fmla="*/ 0 w 3401"/>
              <a:gd name="T1" fmla="*/ 2147483646 h 100"/>
              <a:gd name="T2" fmla="*/ 2147483646 w 3401"/>
              <a:gd name="T3" fmla="*/ 2147483646 h 100"/>
              <a:gd name="T4" fmla="*/ 2147483646 w 3401"/>
              <a:gd name="T5" fmla="*/ 2147483646 h 100"/>
              <a:gd name="T6" fmla="*/ 2147483646 w 3401"/>
              <a:gd name="T7" fmla="*/ 2147483646 h 100"/>
              <a:gd name="T8" fmla="*/ 2147483646 w 3401"/>
              <a:gd name="T9" fmla="*/ 2147483646 h 100"/>
              <a:gd name="T10" fmla="*/ 2147483646 w 3401"/>
              <a:gd name="T11" fmla="*/ 2147483646 h 100"/>
              <a:gd name="T12" fmla="*/ 2147483646 w 3401"/>
              <a:gd name="T13" fmla="*/ 2147483646 h 100"/>
              <a:gd name="T14" fmla="*/ 2147483646 w 3401"/>
              <a:gd name="T15" fmla="*/ 2147483646 h 100"/>
              <a:gd name="T16" fmla="*/ 2147483646 w 3401"/>
              <a:gd name="T17" fmla="*/ 2147483646 h 100"/>
              <a:gd name="T18" fmla="*/ 2147483646 w 3401"/>
              <a:gd name="T19" fmla="*/ 2147483646 h 100"/>
              <a:gd name="T20" fmla="*/ 2147483646 w 3401"/>
              <a:gd name="T21" fmla="*/ 2147483646 h 100"/>
              <a:gd name="T22" fmla="*/ 2147483646 w 3401"/>
              <a:gd name="T23" fmla="*/ 2147483646 h 100"/>
              <a:gd name="T24" fmla="*/ 2147483646 w 3401"/>
              <a:gd name="T25" fmla="*/ 2147483646 h 100"/>
              <a:gd name="T26" fmla="*/ 2147483646 w 3401"/>
              <a:gd name="T27" fmla="*/ 2147483646 h 100"/>
              <a:gd name="T28" fmla="*/ 2147483646 w 3401"/>
              <a:gd name="T29" fmla="*/ 2147483646 h 100"/>
              <a:gd name="T30" fmla="*/ 2147483646 w 3401"/>
              <a:gd name="T31" fmla="*/ 2147483646 h 100"/>
              <a:gd name="T32" fmla="*/ 2147483646 w 3401"/>
              <a:gd name="T33" fmla="*/ 2147483646 h 100"/>
              <a:gd name="T34" fmla="*/ 2147483646 w 3401"/>
              <a:gd name="T35" fmla="*/ 2147483646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401" h="100">
                <a:moveTo>
                  <a:pt x="0" y="66"/>
                </a:moveTo>
                <a:cubicBezTo>
                  <a:pt x="26" y="84"/>
                  <a:pt x="49" y="88"/>
                  <a:pt x="79" y="97"/>
                </a:cubicBezTo>
                <a:cubicBezTo>
                  <a:pt x="103" y="95"/>
                  <a:pt x="127" y="96"/>
                  <a:pt x="150" y="90"/>
                </a:cubicBezTo>
                <a:cubicBezTo>
                  <a:pt x="159" y="88"/>
                  <a:pt x="164" y="78"/>
                  <a:pt x="173" y="74"/>
                </a:cubicBezTo>
                <a:cubicBezTo>
                  <a:pt x="188" y="67"/>
                  <a:pt x="221" y="58"/>
                  <a:pt x="221" y="58"/>
                </a:cubicBezTo>
                <a:cubicBezTo>
                  <a:pt x="282" y="66"/>
                  <a:pt x="356" y="98"/>
                  <a:pt x="402" y="50"/>
                </a:cubicBezTo>
                <a:cubicBezTo>
                  <a:pt x="494" y="53"/>
                  <a:pt x="586" y="58"/>
                  <a:pt x="678" y="58"/>
                </a:cubicBezTo>
                <a:cubicBezTo>
                  <a:pt x="810" y="58"/>
                  <a:pt x="942" y="57"/>
                  <a:pt x="1073" y="50"/>
                </a:cubicBezTo>
                <a:cubicBezTo>
                  <a:pt x="1098" y="49"/>
                  <a:pt x="1144" y="26"/>
                  <a:pt x="1144" y="26"/>
                </a:cubicBezTo>
                <a:cubicBezTo>
                  <a:pt x="1527" y="33"/>
                  <a:pt x="1787" y="47"/>
                  <a:pt x="2178" y="58"/>
                </a:cubicBezTo>
                <a:cubicBezTo>
                  <a:pt x="2228" y="71"/>
                  <a:pt x="2276" y="88"/>
                  <a:pt x="2327" y="97"/>
                </a:cubicBezTo>
                <a:cubicBezTo>
                  <a:pt x="2380" y="95"/>
                  <a:pt x="2433" y="100"/>
                  <a:pt x="2485" y="90"/>
                </a:cubicBezTo>
                <a:cubicBezTo>
                  <a:pt x="2504" y="86"/>
                  <a:pt x="2515" y="64"/>
                  <a:pt x="2533" y="58"/>
                </a:cubicBezTo>
                <a:cubicBezTo>
                  <a:pt x="2564" y="47"/>
                  <a:pt x="2596" y="37"/>
                  <a:pt x="2627" y="26"/>
                </a:cubicBezTo>
                <a:cubicBezTo>
                  <a:pt x="2692" y="4"/>
                  <a:pt x="2764" y="21"/>
                  <a:pt x="2832" y="19"/>
                </a:cubicBezTo>
                <a:cubicBezTo>
                  <a:pt x="2887" y="13"/>
                  <a:pt x="2936" y="0"/>
                  <a:pt x="2990" y="11"/>
                </a:cubicBezTo>
                <a:cubicBezTo>
                  <a:pt x="3083" y="55"/>
                  <a:pt x="3117" y="31"/>
                  <a:pt x="3251" y="26"/>
                </a:cubicBezTo>
                <a:cubicBezTo>
                  <a:pt x="3358" y="36"/>
                  <a:pt x="3308" y="34"/>
                  <a:pt x="3401" y="34"/>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4" name="Freeform 16"/>
          <p:cNvSpPr>
            <a:spLocks/>
          </p:cNvSpPr>
          <p:nvPr/>
        </p:nvSpPr>
        <p:spPr bwMode="auto">
          <a:xfrm>
            <a:off x="1066800" y="4914509"/>
            <a:ext cx="5399088" cy="158750"/>
          </a:xfrm>
          <a:custGeom>
            <a:avLst/>
            <a:gdLst>
              <a:gd name="T0" fmla="*/ 0 w 3401"/>
              <a:gd name="T1" fmla="*/ 2147483646 h 100"/>
              <a:gd name="T2" fmla="*/ 2147483646 w 3401"/>
              <a:gd name="T3" fmla="*/ 2147483646 h 100"/>
              <a:gd name="T4" fmla="*/ 2147483646 w 3401"/>
              <a:gd name="T5" fmla="*/ 2147483646 h 100"/>
              <a:gd name="T6" fmla="*/ 2147483646 w 3401"/>
              <a:gd name="T7" fmla="*/ 2147483646 h 100"/>
              <a:gd name="T8" fmla="*/ 2147483646 w 3401"/>
              <a:gd name="T9" fmla="*/ 2147483646 h 100"/>
              <a:gd name="T10" fmla="*/ 2147483646 w 3401"/>
              <a:gd name="T11" fmla="*/ 2147483646 h 100"/>
              <a:gd name="T12" fmla="*/ 2147483646 w 3401"/>
              <a:gd name="T13" fmla="*/ 2147483646 h 100"/>
              <a:gd name="T14" fmla="*/ 2147483646 w 3401"/>
              <a:gd name="T15" fmla="*/ 2147483646 h 100"/>
              <a:gd name="T16" fmla="*/ 2147483646 w 3401"/>
              <a:gd name="T17" fmla="*/ 2147483646 h 100"/>
              <a:gd name="T18" fmla="*/ 2147483646 w 3401"/>
              <a:gd name="T19" fmla="*/ 2147483646 h 100"/>
              <a:gd name="T20" fmla="*/ 2147483646 w 3401"/>
              <a:gd name="T21" fmla="*/ 2147483646 h 100"/>
              <a:gd name="T22" fmla="*/ 2147483646 w 3401"/>
              <a:gd name="T23" fmla="*/ 2147483646 h 100"/>
              <a:gd name="T24" fmla="*/ 2147483646 w 3401"/>
              <a:gd name="T25" fmla="*/ 2147483646 h 100"/>
              <a:gd name="T26" fmla="*/ 2147483646 w 3401"/>
              <a:gd name="T27" fmla="*/ 2147483646 h 100"/>
              <a:gd name="T28" fmla="*/ 2147483646 w 3401"/>
              <a:gd name="T29" fmla="*/ 2147483646 h 100"/>
              <a:gd name="T30" fmla="*/ 2147483646 w 3401"/>
              <a:gd name="T31" fmla="*/ 2147483646 h 100"/>
              <a:gd name="T32" fmla="*/ 2147483646 w 3401"/>
              <a:gd name="T33" fmla="*/ 2147483646 h 100"/>
              <a:gd name="T34" fmla="*/ 2147483646 w 3401"/>
              <a:gd name="T35" fmla="*/ 2147483646 h 1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401" h="100">
                <a:moveTo>
                  <a:pt x="0" y="66"/>
                </a:moveTo>
                <a:cubicBezTo>
                  <a:pt x="26" y="84"/>
                  <a:pt x="49" y="88"/>
                  <a:pt x="79" y="97"/>
                </a:cubicBezTo>
                <a:cubicBezTo>
                  <a:pt x="103" y="95"/>
                  <a:pt x="127" y="96"/>
                  <a:pt x="150" y="90"/>
                </a:cubicBezTo>
                <a:cubicBezTo>
                  <a:pt x="159" y="88"/>
                  <a:pt x="164" y="78"/>
                  <a:pt x="173" y="74"/>
                </a:cubicBezTo>
                <a:cubicBezTo>
                  <a:pt x="188" y="67"/>
                  <a:pt x="221" y="58"/>
                  <a:pt x="221" y="58"/>
                </a:cubicBezTo>
                <a:cubicBezTo>
                  <a:pt x="282" y="66"/>
                  <a:pt x="356" y="98"/>
                  <a:pt x="402" y="50"/>
                </a:cubicBezTo>
                <a:cubicBezTo>
                  <a:pt x="494" y="53"/>
                  <a:pt x="586" y="58"/>
                  <a:pt x="678" y="58"/>
                </a:cubicBezTo>
                <a:cubicBezTo>
                  <a:pt x="810" y="58"/>
                  <a:pt x="942" y="57"/>
                  <a:pt x="1073" y="50"/>
                </a:cubicBezTo>
                <a:cubicBezTo>
                  <a:pt x="1098" y="49"/>
                  <a:pt x="1144" y="26"/>
                  <a:pt x="1144" y="26"/>
                </a:cubicBezTo>
                <a:cubicBezTo>
                  <a:pt x="1527" y="33"/>
                  <a:pt x="1787" y="47"/>
                  <a:pt x="2178" y="58"/>
                </a:cubicBezTo>
                <a:cubicBezTo>
                  <a:pt x="2228" y="71"/>
                  <a:pt x="2276" y="88"/>
                  <a:pt x="2327" y="97"/>
                </a:cubicBezTo>
                <a:cubicBezTo>
                  <a:pt x="2380" y="95"/>
                  <a:pt x="2433" y="100"/>
                  <a:pt x="2485" y="90"/>
                </a:cubicBezTo>
                <a:cubicBezTo>
                  <a:pt x="2504" y="86"/>
                  <a:pt x="2515" y="64"/>
                  <a:pt x="2533" y="58"/>
                </a:cubicBezTo>
                <a:cubicBezTo>
                  <a:pt x="2564" y="47"/>
                  <a:pt x="2596" y="37"/>
                  <a:pt x="2627" y="26"/>
                </a:cubicBezTo>
                <a:cubicBezTo>
                  <a:pt x="2692" y="4"/>
                  <a:pt x="2764" y="21"/>
                  <a:pt x="2832" y="19"/>
                </a:cubicBezTo>
                <a:cubicBezTo>
                  <a:pt x="2887" y="13"/>
                  <a:pt x="2936" y="0"/>
                  <a:pt x="2990" y="11"/>
                </a:cubicBezTo>
                <a:cubicBezTo>
                  <a:pt x="3083" y="55"/>
                  <a:pt x="3117" y="31"/>
                  <a:pt x="3251" y="26"/>
                </a:cubicBezTo>
                <a:cubicBezTo>
                  <a:pt x="3358" y="36"/>
                  <a:pt x="3308" y="34"/>
                  <a:pt x="3401" y="34"/>
                </a:cubicBezTo>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5" name="AutoShape 17"/>
          <p:cNvSpPr>
            <a:spLocks noChangeArrowheads="1"/>
          </p:cNvSpPr>
          <p:nvPr/>
        </p:nvSpPr>
        <p:spPr bwMode="auto">
          <a:xfrm>
            <a:off x="4419600" y="5447909"/>
            <a:ext cx="3276600" cy="1266825"/>
          </a:xfrm>
          <a:prstGeom prst="cloudCallout">
            <a:avLst>
              <a:gd name="adj1" fmla="val -107606"/>
              <a:gd name="adj2" fmla="val -70722"/>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b="0"/>
              <a:t>Typical loop for processing all elements of an array</a:t>
            </a:r>
          </a:p>
        </p:txBody>
      </p:sp>
      <p:sp>
        <p:nvSpPr>
          <p:cNvPr id="9226" name="Freeform 18"/>
          <p:cNvSpPr>
            <a:spLocks/>
          </p:cNvSpPr>
          <p:nvPr/>
        </p:nvSpPr>
        <p:spPr bwMode="auto">
          <a:xfrm>
            <a:off x="2479675" y="30222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Freeform 19"/>
          <p:cNvSpPr>
            <a:spLocks/>
          </p:cNvSpPr>
          <p:nvPr/>
        </p:nvSpPr>
        <p:spPr bwMode="auto">
          <a:xfrm>
            <a:off x="4384675" y="36064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Freeform 20"/>
          <p:cNvSpPr>
            <a:spLocks/>
          </p:cNvSpPr>
          <p:nvPr/>
        </p:nvSpPr>
        <p:spPr bwMode="auto">
          <a:xfrm>
            <a:off x="4419600" y="4685909"/>
            <a:ext cx="415925" cy="393700"/>
          </a:xfrm>
          <a:custGeom>
            <a:avLst/>
            <a:gdLst>
              <a:gd name="T0" fmla="*/ 2147483646 w 262"/>
              <a:gd name="T1" fmla="*/ 0 h 248"/>
              <a:gd name="T2" fmla="*/ 2147483646 w 262"/>
              <a:gd name="T3" fmla="*/ 2147483646 h 248"/>
              <a:gd name="T4" fmla="*/ 2147483646 w 262"/>
              <a:gd name="T5" fmla="*/ 2147483646 h 248"/>
              <a:gd name="T6" fmla="*/ 0 w 262"/>
              <a:gd name="T7" fmla="*/ 2147483646 h 248"/>
              <a:gd name="T8" fmla="*/ 2147483646 w 262"/>
              <a:gd name="T9" fmla="*/ 2147483646 h 248"/>
              <a:gd name="T10" fmla="*/ 2147483646 w 262"/>
              <a:gd name="T11" fmla="*/ 0 h 2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2" h="248">
                <a:moveTo>
                  <a:pt x="150" y="0"/>
                </a:moveTo>
                <a:cubicBezTo>
                  <a:pt x="197" y="16"/>
                  <a:pt x="198" y="42"/>
                  <a:pt x="237" y="55"/>
                </a:cubicBezTo>
                <a:cubicBezTo>
                  <a:pt x="227" y="248"/>
                  <a:pt x="262" y="219"/>
                  <a:pt x="87" y="205"/>
                </a:cubicBezTo>
                <a:cubicBezTo>
                  <a:pt x="58" y="190"/>
                  <a:pt x="31" y="183"/>
                  <a:pt x="0" y="173"/>
                </a:cubicBezTo>
                <a:cubicBezTo>
                  <a:pt x="3" y="144"/>
                  <a:pt x="4" y="115"/>
                  <a:pt x="8" y="87"/>
                </a:cubicBezTo>
                <a:cubicBezTo>
                  <a:pt x="18" y="17"/>
                  <a:pt x="96" y="12"/>
                  <a:pt x="150" y="0"/>
                </a:cubicBezTo>
                <a:close/>
              </a:path>
            </a:pathLst>
          </a:custGeom>
          <a:noFill/>
          <a:ln w="254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27966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288925" y="16367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2" name="Group 1"/>
          <p:cNvGrpSpPr/>
          <p:nvPr/>
        </p:nvGrpSpPr>
        <p:grpSpPr>
          <a:xfrm>
            <a:off x="473075" y="1820069"/>
            <a:ext cx="8001000" cy="5078412"/>
            <a:chOff x="495300" y="1474788"/>
            <a:chExt cx="8001000" cy="5078412"/>
          </a:xfrm>
        </p:grpSpPr>
        <p:sp>
          <p:nvSpPr>
            <p:cNvPr id="10244" name="Text Box 5"/>
            <p:cNvSpPr txBox="1">
              <a:spLocks noChangeArrowheads="1"/>
            </p:cNvSpPr>
            <p:nvPr/>
          </p:nvSpPr>
          <p:spPr bwMode="auto">
            <a:xfrm>
              <a:off x="495300" y="1474788"/>
              <a:ext cx="8001000"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NA, NB;</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&lt;&lt;"Enter NA and NB"&lt;&lt;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cin</a:t>
              </a:r>
              <a:r>
                <a:rPr lang="en-US" altLang="en-US" sz="1800" b="0" dirty="0">
                  <a:latin typeface="Courier New" panose="02070309020205020404" pitchFamily="49" charset="0"/>
                </a:rPr>
                <a:t>&gt;&gt;NA&gt;&gt;NB;</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b[NB],a[NA];</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index;</a:t>
              </a:r>
            </a:p>
            <a:p>
              <a:pPr eaLnBrk="1" hangingPunct="1">
                <a:spcBef>
                  <a:spcPct val="0"/>
                </a:spcBef>
                <a:buFontTx/>
                <a:buNone/>
              </a:pPr>
              <a:r>
                <a:rPr lang="en-US" altLang="en-US" sz="1800" b="0" dirty="0">
                  <a:latin typeface="Courier New" panose="02070309020205020404" pitchFamily="49" charset="0"/>
                </a:rPr>
                <a:t>for ( index = 0; index &lt; NB; index++ )</a:t>
              </a:r>
            </a:p>
            <a:p>
              <a:pPr eaLnBrk="1" hangingPunct="1">
                <a:spcBef>
                  <a:spcPct val="0"/>
                </a:spcBef>
                <a:buFontTx/>
                <a:buNone/>
              </a:pPr>
              <a:r>
                <a:rPr lang="en-US" altLang="en-US" sz="1800" b="0" dirty="0">
                  <a:latin typeface="Courier New" panose="02070309020205020404" pitchFamily="49" charset="0"/>
                </a:rPr>
                <a:t>    b[index]=10+index;</a:t>
              </a:r>
            </a:p>
            <a:p>
              <a:pPr eaLnBrk="1" hangingPunct="1">
                <a:spcBef>
                  <a:spcPct val="0"/>
                </a:spcBef>
                <a:buFontTx/>
                <a:buNone/>
              </a:pPr>
              <a:r>
                <a:rPr lang="en-US" altLang="en-US" sz="1800" b="0" dirty="0">
                  <a:latin typeface="Courier New" panose="02070309020205020404" pitchFamily="49" charset="0"/>
                </a:rPr>
                <a:t>for ( index = 0; index &lt; NA+2; ++index )</a:t>
              </a:r>
            </a:p>
            <a:p>
              <a:pPr eaLnBrk="1" hangingPunct="1">
                <a:spcBef>
                  <a:spcPct val="0"/>
                </a:spcBef>
                <a:buFontTx/>
                <a:buNone/>
              </a:pPr>
              <a:r>
                <a:rPr lang="en-US" altLang="en-US" sz="1800" b="0" dirty="0">
                  <a:latin typeface="Courier New" panose="02070309020205020404" pitchFamily="49" charset="0"/>
                </a:rPr>
                <a:t>    a[index]=index;</a:t>
              </a:r>
            </a:p>
            <a:p>
              <a:pPr eaLnBrk="1" hangingPunct="1">
                <a:spcBef>
                  <a:spcPct val="0"/>
                </a:spcBef>
                <a:buFontTx/>
                <a:buNone/>
              </a:pPr>
              <a:r>
                <a:rPr lang="en-US" altLang="en-US" sz="1800" b="0" dirty="0">
                  <a:latin typeface="Courier New" panose="02070309020205020404" pitchFamily="49" charset="0"/>
                </a:rPr>
                <a:t>for ( index = 0; index &lt; NA+2; ++index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&lt;&lt;"a ["&lt;&lt;index&lt;&lt;"]=  "&lt;&lt;a[index]&lt;&lt;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for ( index = 0; index &lt; NB; ++index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&lt;&lt;"b ["&lt;&lt;index&lt;&lt;"] ="&lt;&lt; b[index]&lt;&lt;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0245" name="Freeform 6"/>
            <p:cNvSpPr>
              <a:spLocks/>
            </p:cNvSpPr>
            <p:nvPr/>
          </p:nvSpPr>
          <p:spPr bwMode="auto">
            <a:xfrm>
              <a:off x="3810000" y="3603625"/>
              <a:ext cx="914400" cy="422275"/>
            </a:xfrm>
            <a:custGeom>
              <a:avLst/>
              <a:gdLst>
                <a:gd name="T0" fmla="*/ 2147483646 w 308"/>
                <a:gd name="T1" fmla="*/ 0 h 348"/>
                <a:gd name="T2" fmla="*/ 2147483646 w 308"/>
                <a:gd name="T3" fmla="*/ 2147483646 h 348"/>
                <a:gd name="T4" fmla="*/ 2147483646 w 308"/>
                <a:gd name="T5" fmla="*/ 2147483646 h 348"/>
                <a:gd name="T6" fmla="*/ 2147483646 w 308"/>
                <a:gd name="T7" fmla="*/ 2147483646 h 348"/>
                <a:gd name="T8" fmla="*/ 2147483646 w 308"/>
                <a:gd name="T9" fmla="*/ 2147483646 h 348"/>
                <a:gd name="T10" fmla="*/ 2147483646 w 308"/>
                <a:gd name="T11" fmla="*/ 0 h 3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8" h="348">
                  <a:moveTo>
                    <a:pt x="107" y="0"/>
                  </a:moveTo>
                  <a:cubicBezTo>
                    <a:pt x="141" y="25"/>
                    <a:pt x="176" y="47"/>
                    <a:pt x="210" y="71"/>
                  </a:cubicBezTo>
                  <a:cubicBezTo>
                    <a:pt x="308" y="218"/>
                    <a:pt x="229" y="317"/>
                    <a:pt x="107" y="348"/>
                  </a:cubicBezTo>
                  <a:cubicBezTo>
                    <a:pt x="55" y="337"/>
                    <a:pt x="48" y="326"/>
                    <a:pt x="28" y="277"/>
                  </a:cubicBezTo>
                  <a:cubicBezTo>
                    <a:pt x="13" y="188"/>
                    <a:pt x="0" y="156"/>
                    <a:pt x="20" y="56"/>
                  </a:cubicBezTo>
                  <a:cubicBezTo>
                    <a:pt x="28" y="16"/>
                    <a:pt x="76" y="46"/>
                    <a:pt x="107" y="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Freeform 7"/>
            <p:cNvSpPr>
              <a:spLocks/>
            </p:cNvSpPr>
            <p:nvPr/>
          </p:nvSpPr>
          <p:spPr bwMode="auto">
            <a:xfrm>
              <a:off x="3810000" y="4606925"/>
              <a:ext cx="1143000" cy="574675"/>
            </a:xfrm>
            <a:custGeom>
              <a:avLst/>
              <a:gdLst>
                <a:gd name="T0" fmla="*/ 2147483646 w 308"/>
                <a:gd name="T1" fmla="*/ 0 h 348"/>
                <a:gd name="T2" fmla="*/ 2147483646 w 308"/>
                <a:gd name="T3" fmla="*/ 2147483646 h 348"/>
                <a:gd name="T4" fmla="*/ 2147483646 w 308"/>
                <a:gd name="T5" fmla="*/ 2147483646 h 348"/>
                <a:gd name="T6" fmla="*/ 2147483646 w 308"/>
                <a:gd name="T7" fmla="*/ 2147483646 h 348"/>
                <a:gd name="T8" fmla="*/ 2147483646 w 308"/>
                <a:gd name="T9" fmla="*/ 2147483646 h 348"/>
                <a:gd name="T10" fmla="*/ 2147483646 w 308"/>
                <a:gd name="T11" fmla="*/ 0 h 3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8" h="348">
                  <a:moveTo>
                    <a:pt x="107" y="0"/>
                  </a:moveTo>
                  <a:cubicBezTo>
                    <a:pt x="141" y="25"/>
                    <a:pt x="176" y="47"/>
                    <a:pt x="210" y="71"/>
                  </a:cubicBezTo>
                  <a:cubicBezTo>
                    <a:pt x="308" y="218"/>
                    <a:pt x="229" y="317"/>
                    <a:pt x="107" y="348"/>
                  </a:cubicBezTo>
                  <a:cubicBezTo>
                    <a:pt x="55" y="337"/>
                    <a:pt x="48" y="326"/>
                    <a:pt x="28" y="277"/>
                  </a:cubicBezTo>
                  <a:cubicBezTo>
                    <a:pt x="13" y="188"/>
                    <a:pt x="0" y="156"/>
                    <a:pt x="20" y="56"/>
                  </a:cubicBezTo>
                  <a:cubicBezTo>
                    <a:pt x="28" y="16"/>
                    <a:pt x="76" y="46"/>
                    <a:pt x="107" y="0"/>
                  </a:cubicBez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Rectangle 2"/>
          <p:cNvSpPr txBox="1">
            <a:spLocks noChangeArrowheads="1"/>
          </p:cNvSpPr>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ltLang="en-US" sz="3200" dirty="0"/>
              <a:t>What goes wrong if an index goes out of range ? </a:t>
            </a:r>
          </a:p>
        </p:txBody>
      </p:sp>
    </p:spTree>
    <p:extLst>
      <p:ext uri="{BB962C8B-B14F-4D97-AF65-F5344CB8AC3E}">
        <p14:creationId xmlns:p14="http://schemas.microsoft.com/office/powerpoint/2010/main" val="2541986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Exercise: Fibonacci numbers </a:t>
            </a:r>
          </a:p>
        </p:txBody>
      </p:sp>
      <p:sp>
        <p:nvSpPr>
          <p:cNvPr id="12291" name="Text Box 4"/>
          <p:cNvSpPr txBox="1">
            <a:spLocks noChangeArrowheads="1"/>
          </p:cNvSpPr>
          <p:nvPr/>
        </p:nvSpPr>
        <p:spPr bwMode="auto">
          <a:xfrm>
            <a:off x="374305" y="1955523"/>
            <a:ext cx="7862888" cy="424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Program to generate the first 15 Fibonacci numbers</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Fibonacci[15],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Fibonacci[0] = 0; // by definition</a:t>
            </a:r>
          </a:p>
          <a:p>
            <a:pPr eaLnBrk="1" hangingPunct="1">
              <a:spcBef>
                <a:spcPct val="0"/>
              </a:spcBef>
              <a:buFontTx/>
              <a:buNone/>
            </a:pPr>
            <a:r>
              <a:rPr lang="en-US" altLang="en-US" sz="1800" b="0" dirty="0">
                <a:latin typeface="Courier New" panose="02070309020205020404" pitchFamily="49" charset="0"/>
              </a:rPr>
              <a:t>Fibonacci[1] = 1; // ditto</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2;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15;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Fibonacci[</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Fibonacci[i-2] + Fibonacci[i-1];</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15;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 "Fibonacci["&lt;&lt;</a:t>
            </a:r>
            <a:r>
              <a:rPr lang="en-US" altLang="en-US" sz="1800" b="0" dirty="0" err="1">
                <a:latin typeface="Courier New" panose="02070309020205020404" pitchFamily="49" charset="0"/>
              </a:rPr>
              <a:t>i</a:t>
            </a:r>
            <a:r>
              <a:rPr lang="en-US" altLang="en-US" sz="1800" b="0" dirty="0">
                <a:latin typeface="Courier New" panose="02070309020205020404" pitchFamily="49" charset="0"/>
              </a:rPr>
              <a:t>&lt;&lt;"]="&lt;&lt;Fibonacci[</a:t>
            </a:r>
            <a:r>
              <a:rPr lang="en-US" altLang="en-US" sz="1800" b="0" dirty="0" err="1">
                <a:latin typeface="Courier New" panose="02070309020205020404" pitchFamily="49" charset="0"/>
              </a:rPr>
              <a:t>i</a:t>
            </a:r>
            <a:r>
              <a:rPr lang="en-US" altLang="en-US" sz="1800" b="0" dirty="0">
                <a:latin typeface="Courier New" panose="02070309020205020404" pitchFamily="49" charset="0"/>
              </a:rPr>
              <a:t>]&lt;&lt;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p:txBody>
      </p:sp>
    </p:spTree>
    <p:extLst>
      <p:ext uri="{BB962C8B-B14F-4D97-AF65-F5344CB8AC3E}">
        <p14:creationId xmlns:p14="http://schemas.microsoft.com/office/powerpoint/2010/main" val="65874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dirty="0"/>
              <a:t>Exercise: Prime numbers</a:t>
            </a:r>
          </a:p>
        </p:txBody>
      </p:sp>
      <p:sp>
        <p:nvSpPr>
          <p:cNvPr id="13315" name="Rectangle 3"/>
          <p:cNvSpPr>
            <a:spLocks noGrp="1" noChangeArrowheads="1"/>
          </p:cNvSpPr>
          <p:nvPr>
            <p:ph type="body" idx="1"/>
          </p:nvPr>
        </p:nvSpPr>
        <p:spPr>
          <a:xfrm>
            <a:off x="284163" y="1825142"/>
            <a:ext cx="8555037" cy="1422884"/>
          </a:xfrm>
        </p:spPr>
        <p:txBody>
          <a:bodyPr>
            <a:normAutofit lnSpcReduction="10000"/>
          </a:bodyPr>
          <a:lstStyle/>
          <a:p>
            <a:pPr eaLnBrk="1" hangingPunct="1">
              <a:buFont typeface="Wingdings" panose="05000000000000000000" pitchFamily="2" charset="2"/>
              <a:buChar char="q"/>
            </a:pPr>
            <a:r>
              <a:rPr lang="en-US" altLang="en-US" sz="1800" dirty="0"/>
              <a:t>An improved method for generating prime numbers involves the notion that a number p is prime if it is not evenly divisible by any other prime number</a:t>
            </a:r>
          </a:p>
          <a:p>
            <a:pPr eaLnBrk="1" hangingPunct="1">
              <a:buFont typeface="Wingdings" panose="05000000000000000000" pitchFamily="2" charset="2"/>
              <a:buChar char="q"/>
            </a:pPr>
            <a:r>
              <a:rPr lang="en-US" altLang="en-US" sz="1800" dirty="0"/>
              <a:t>Another improvement: a number p is prime if there is no prime number smaller than its square root, so that it is evenly divisible by it</a:t>
            </a:r>
          </a:p>
          <a:p>
            <a:pPr eaLnBrk="1" hangingPunct="1">
              <a:buFont typeface="Wingdings" panose="05000000000000000000" pitchFamily="2" charset="2"/>
              <a:buChar char="q"/>
            </a:pPr>
            <a:endParaRPr lang="en-US" altLang="en-US" sz="1800" dirty="0"/>
          </a:p>
        </p:txBody>
      </p:sp>
      <p:sp>
        <p:nvSpPr>
          <p:cNvPr id="13316" name="Rectangle 4"/>
          <p:cNvSpPr>
            <a:spLocks noChangeArrowheads="1"/>
          </p:cNvSpPr>
          <p:nvPr/>
        </p:nvSpPr>
        <p:spPr bwMode="auto">
          <a:xfrm>
            <a:off x="1143000" y="5029200"/>
            <a:ext cx="68580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7" name="Line 5"/>
          <p:cNvSpPr>
            <a:spLocks noChangeShapeType="1"/>
          </p:cNvSpPr>
          <p:nvPr/>
        </p:nvSpPr>
        <p:spPr bwMode="auto">
          <a:xfrm>
            <a:off x="48768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8" name="Line 6"/>
          <p:cNvSpPr>
            <a:spLocks noChangeShapeType="1"/>
          </p:cNvSpPr>
          <p:nvPr/>
        </p:nvSpPr>
        <p:spPr bwMode="auto">
          <a:xfrm>
            <a:off x="23622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19" name="Line 7"/>
          <p:cNvSpPr>
            <a:spLocks noChangeShapeType="1"/>
          </p:cNvSpPr>
          <p:nvPr/>
        </p:nvSpPr>
        <p:spPr bwMode="auto">
          <a:xfrm>
            <a:off x="29718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0" name="Line 8"/>
          <p:cNvSpPr>
            <a:spLocks noChangeShapeType="1"/>
          </p:cNvSpPr>
          <p:nvPr/>
        </p:nvSpPr>
        <p:spPr bwMode="auto">
          <a:xfrm>
            <a:off x="35814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1" name="Line 9"/>
          <p:cNvSpPr>
            <a:spLocks noChangeShapeType="1"/>
          </p:cNvSpPr>
          <p:nvPr/>
        </p:nvSpPr>
        <p:spPr bwMode="auto">
          <a:xfrm>
            <a:off x="41910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2" name="Line 10"/>
          <p:cNvSpPr>
            <a:spLocks noChangeShapeType="1"/>
          </p:cNvSpPr>
          <p:nvPr/>
        </p:nvSpPr>
        <p:spPr bwMode="auto">
          <a:xfrm>
            <a:off x="55626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3" name="Line 11"/>
          <p:cNvSpPr>
            <a:spLocks noChangeShapeType="1"/>
          </p:cNvSpPr>
          <p:nvPr/>
        </p:nvSpPr>
        <p:spPr bwMode="auto">
          <a:xfrm>
            <a:off x="62484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4" name="Line 12"/>
          <p:cNvSpPr>
            <a:spLocks noChangeShapeType="1"/>
          </p:cNvSpPr>
          <p:nvPr/>
        </p:nvSpPr>
        <p:spPr bwMode="auto">
          <a:xfrm>
            <a:off x="68580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5" name="Line 13"/>
          <p:cNvSpPr>
            <a:spLocks noChangeShapeType="1"/>
          </p:cNvSpPr>
          <p:nvPr/>
        </p:nvSpPr>
        <p:spPr bwMode="auto">
          <a:xfrm>
            <a:off x="74676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6" name="Text Box 14"/>
          <p:cNvSpPr txBox="1">
            <a:spLocks noChangeArrowheads="1"/>
          </p:cNvSpPr>
          <p:nvPr/>
        </p:nvSpPr>
        <p:spPr bwMode="auto">
          <a:xfrm>
            <a:off x="593725" y="4629150"/>
            <a:ext cx="1003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primes</a:t>
            </a:r>
          </a:p>
        </p:txBody>
      </p:sp>
      <p:sp>
        <p:nvSpPr>
          <p:cNvPr id="13327" name="Line 15"/>
          <p:cNvSpPr>
            <a:spLocks noChangeShapeType="1"/>
          </p:cNvSpPr>
          <p:nvPr/>
        </p:nvSpPr>
        <p:spPr bwMode="auto">
          <a:xfrm>
            <a:off x="1752600"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28" name="Text Box 16"/>
          <p:cNvSpPr txBox="1">
            <a:spLocks noChangeArrowheads="1"/>
          </p:cNvSpPr>
          <p:nvPr/>
        </p:nvSpPr>
        <p:spPr bwMode="auto">
          <a:xfrm>
            <a:off x="1279525" y="5729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0</a:t>
            </a:r>
          </a:p>
        </p:txBody>
      </p:sp>
      <p:sp>
        <p:nvSpPr>
          <p:cNvPr id="13329" name="Text Box 17"/>
          <p:cNvSpPr txBox="1">
            <a:spLocks noChangeArrowheads="1"/>
          </p:cNvSpPr>
          <p:nvPr/>
        </p:nvSpPr>
        <p:spPr bwMode="auto">
          <a:xfrm>
            <a:off x="1822450" y="5729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a:t>
            </a:r>
          </a:p>
        </p:txBody>
      </p:sp>
      <p:sp>
        <p:nvSpPr>
          <p:cNvPr id="13330" name="Text Box 18"/>
          <p:cNvSpPr txBox="1">
            <a:spLocks noChangeArrowheads="1"/>
          </p:cNvSpPr>
          <p:nvPr/>
        </p:nvSpPr>
        <p:spPr bwMode="auto">
          <a:xfrm>
            <a:off x="2508250" y="5729288"/>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2</a:t>
            </a:r>
          </a:p>
        </p:txBody>
      </p:sp>
      <p:sp>
        <p:nvSpPr>
          <p:cNvPr id="13331" name="Text Box 21"/>
          <p:cNvSpPr txBox="1">
            <a:spLocks noChangeArrowheads="1"/>
          </p:cNvSpPr>
          <p:nvPr/>
        </p:nvSpPr>
        <p:spPr bwMode="auto">
          <a:xfrm>
            <a:off x="1279525" y="5218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2</a:t>
            </a:r>
          </a:p>
        </p:txBody>
      </p:sp>
      <p:sp>
        <p:nvSpPr>
          <p:cNvPr id="13332" name="Text Box 22"/>
          <p:cNvSpPr txBox="1">
            <a:spLocks noChangeArrowheads="1"/>
          </p:cNvSpPr>
          <p:nvPr/>
        </p:nvSpPr>
        <p:spPr bwMode="auto">
          <a:xfrm>
            <a:off x="1898650" y="518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3</a:t>
            </a:r>
          </a:p>
        </p:txBody>
      </p:sp>
      <p:sp>
        <p:nvSpPr>
          <p:cNvPr id="13333" name="Text Box 23"/>
          <p:cNvSpPr txBox="1">
            <a:spLocks noChangeArrowheads="1"/>
          </p:cNvSpPr>
          <p:nvPr/>
        </p:nvSpPr>
        <p:spPr bwMode="auto">
          <a:xfrm>
            <a:off x="2432050" y="518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5</a:t>
            </a:r>
          </a:p>
        </p:txBody>
      </p:sp>
      <p:sp>
        <p:nvSpPr>
          <p:cNvPr id="13334" name="Text Box 24"/>
          <p:cNvSpPr txBox="1">
            <a:spLocks noChangeArrowheads="1"/>
          </p:cNvSpPr>
          <p:nvPr/>
        </p:nvSpPr>
        <p:spPr bwMode="auto">
          <a:xfrm>
            <a:off x="3117850" y="5181600"/>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7</a:t>
            </a:r>
          </a:p>
        </p:txBody>
      </p:sp>
      <p:sp>
        <p:nvSpPr>
          <p:cNvPr id="13335" name="Text Box 25"/>
          <p:cNvSpPr txBox="1">
            <a:spLocks noChangeArrowheads="1"/>
          </p:cNvSpPr>
          <p:nvPr/>
        </p:nvSpPr>
        <p:spPr bwMode="auto">
          <a:xfrm>
            <a:off x="3727450" y="5181600"/>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11</a:t>
            </a:r>
          </a:p>
        </p:txBody>
      </p:sp>
      <p:sp>
        <p:nvSpPr>
          <p:cNvPr id="13336" name="Text Box 26"/>
          <p:cNvSpPr txBox="1">
            <a:spLocks noChangeArrowheads="1"/>
          </p:cNvSpPr>
          <p:nvPr/>
        </p:nvSpPr>
        <p:spPr bwMode="auto">
          <a:xfrm>
            <a:off x="4337050" y="57912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b="0"/>
          </a:p>
        </p:txBody>
      </p:sp>
      <p:sp>
        <p:nvSpPr>
          <p:cNvPr id="13337" name="Line 27"/>
          <p:cNvSpPr>
            <a:spLocks noChangeShapeType="1"/>
          </p:cNvSpPr>
          <p:nvPr/>
        </p:nvSpPr>
        <p:spPr bwMode="auto">
          <a:xfrm flipV="1">
            <a:off x="4495800" y="5715000"/>
            <a:ext cx="0" cy="914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338" name="Text Box 28"/>
          <p:cNvSpPr txBox="1">
            <a:spLocks noChangeArrowheads="1"/>
          </p:cNvSpPr>
          <p:nvPr/>
        </p:nvSpPr>
        <p:spPr bwMode="auto">
          <a:xfrm>
            <a:off x="4406900" y="6338888"/>
            <a:ext cx="1549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primeIndex</a:t>
            </a:r>
          </a:p>
        </p:txBody>
      </p:sp>
      <p:sp>
        <p:nvSpPr>
          <p:cNvPr id="13339" name="AutoShape 29"/>
          <p:cNvSpPr>
            <a:spLocks noChangeArrowheads="1"/>
          </p:cNvSpPr>
          <p:nvPr/>
        </p:nvSpPr>
        <p:spPr bwMode="auto">
          <a:xfrm>
            <a:off x="2743200" y="3429000"/>
            <a:ext cx="1981200" cy="990600"/>
          </a:xfrm>
          <a:prstGeom prst="wedgeRoundRectCallout">
            <a:avLst>
              <a:gd name="adj1" fmla="val 33333"/>
              <a:gd name="adj2" fmla="val 151602"/>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Is p the next prime number here ?</a:t>
            </a:r>
          </a:p>
        </p:txBody>
      </p:sp>
      <p:sp>
        <p:nvSpPr>
          <p:cNvPr id="13340" name="AutoShape 31"/>
          <p:cNvSpPr>
            <a:spLocks noChangeArrowheads="1"/>
          </p:cNvSpPr>
          <p:nvPr/>
        </p:nvSpPr>
        <p:spPr bwMode="auto">
          <a:xfrm>
            <a:off x="5638800" y="3048000"/>
            <a:ext cx="3200400" cy="1905000"/>
          </a:xfrm>
          <a:prstGeom prst="cloudCallout">
            <a:avLst>
              <a:gd name="adj1" fmla="val -90227"/>
              <a:gd name="adj2" fmla="val 825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a:t>If you can find a primes[i] &lt; sqrt(p)  that divides evenly p, than p is not prime</a:t>
            </a:r>
          </a:p>
        </p:txBody>
      </p:sp>
    </p:spTree>
    <p:extLst>
      <p:ext uri="{BB962C8B-B14F-4D97-AF65-F5344CB8AC3E}">
        <p14:creationId xmlns:p14="http://schemas.microsoft.com/office/powerpoint/2010/main" val="253988197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FD832E0E6C2154DAB819AE3178C378F" ma:contentTypeVersion="8" ma:contentTypeDescription="Create a new document." ma:contentTypeScope="" ma:versionID="d0238e9477534e3274be161307c2f818">
  <xsd:schema xmlns:xsd="http://www.w3.org/2001/XMLSchema" xmlns:xs="http://www.w3.org/2001/XMLSchema" xmlns:p="http://schemas.microsoft.com/office/2006/metadata/properties" xmlns:ns2="954cd839-59fd-4c8e-86d9-2061c65c8b9c" targetNamespace="http://schemas.microsoft.com/office/2006/metadata/properties" ma:root="true" ma:fieldsID="12942352eb6a67033bb19bb2af04fa6f" ns2:_="">
    <xsd:import namespace="954cd839-59fd-4c8e-86d9-2061c65c8b9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cd839-59fd-4c8e-86d9-2061c65c8b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D668E0-7FEE-447B-8421-75C4A97D7D93}">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A71DD32F-B1D5-4374-8A7D-BC2C40D24D6E}">
  <ds:schemaRefs>
    <ds:schemaRef ds:uri="http://schemas.microsoft.com/sharepoint/v3/contenttype/forms"/>
  </ds:schemaRefs>
</ds:datastoreItem>
</file>

<file path=customXml/itemProps3.xml><?xml version="1.0" encoding="utf-8"?>
<ds:datastoreItem xmlns:ds="http://schemas.openxmlformats.org/officeDocument/2006/customXml" ds:itemID="{1339881B-8815-4F53-A4AF-48B5F81D9532}"/>
</file>

<file path=docProps/app.xml><?xml version="1.0" encoding="utf-8"?>
<Properties xmlns="http://schemas.openxmlformats.org/officeDocument/2006/extended-properties" xmlns:vt="http://schemas.openxmlformats.org/officeDocument/2006/docPropsVTypes">
  <Template>Spectrum.thmx</Template>
  <TotalTime>162</TotalTime>
  <Words>1340</Words>
  <Application>Microsoft Office PowerPoint</Application>
  <PresentationFormat>On-screen Show (4:3)</PresentationFormat>
  <Paragraphs>225</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Courier New</vt:lpstr>
      <vt:lpstr>Roboto</vt:lpstr>
      <vt:lpstr>Wingdings</vt:lpstr>
      <vt:lpstr>Spectrum</vt:lpstr>
      <vt:lpstr>Arrays</vt:lpstr>
      <vt:lpstr>Lecture 5: Outline</vt:lpstr>
      <vt:lpstr>The concept of array</vt:lpstr>
      <vt:lpstr>Declaring an array</vt:lpstr>
      <vt:lpstr>Arrays - Example</vt:lpstr>
      <vt:lpstr>Arrays - Example</vt:lpstr>
      <vt:lpstr>PowerPoint Presentation</vt:lpstr>
      <vt:lpstr>Exercise: Fibonacci numbers </vt:lpstr>
      <vt:lpstr>Exercise: Prime numbers</vt:lpstr>
      <vt:lpstr>Exercise: Prime numbers</vt:lpstr>
      <vt:lpstr>Initializing arrays</vt:lpstr>
      <vt:lpstr>Character arrays</vt:lpstr>
      <vt:lpstr>Example: Base conversion using arrays</vt:lpstr>
      <vt:lpstr>Example continued</vt:lpstr>
      <vt:lpstr>new and delete operators in C++ for dynamic memory</vt:lpstr>
      <vt:lpstr>Example: Variable length arrays</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Microsoft account</cp:lastModifiedBy>
  <cp:revision>48</cp:revision>
  <dcterms:created xsi:type="dcterms:W3CDTF">2018-12-10T17:20:29Z</dcterms:created>
  <dcterms:modified xsi:type="dcterms:W3CDTF">2021-06-22T16:55:43Z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0x0101003FD832E0E6C2154DAB819AE3178C378F</vt:lpwstr>
  </property>
</Properties>
</file>