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4"/>
    <p:sldMasterId id="2147483660" r:id="rId5"/>
    <p:sldMasterId id="2147483669" r:id="rId6"/>
  </p:sldMasterIdLst>
  <p:notesMasterIdLst>
    <p:notesMasterId r:id="rId41"/>
  </p:notesMasterIdLst>
  <p:sldIdLst>
    <p:sldId id="313" r:id="rId7"/>
    <p:sldId id="325" r:id="rId8"/>
    <p:sldId id="326" r:id="rId9"/>
    <p:sldId id="327" r:id="rId10"/>
    <p:sldId id="328" r:id="rId11"/>
    <p:sldId id="277" r:id="rId12"/>
    <p:sldId id="315" r:id="rId13"/>
    <p:sldId id="317" r:id="rId14"/>
    <p:sldId id="324" r:id="rId15"/>
    <p:sldId id="278" r:id="rId16"/>
    <p:sldId id="279" r:id="rId17"/>
    <p:sldId id="280" r:id="rId18"/>
    <p:sldId id="282" r:id="rId19"/>
    <p:sldId id="283" r:id="rId20"/>
    <p:sldId id="305" r:id="rId21"/>
    <p:sldId id="284" r:id="rId22"/>
    <p:sldId id="285" r:id="rId23"/>
    <p:sldId id="293" r:id="rId24"/>
    <p:sldId id="286" r:id="rId25"/>
    <p:sldId id="287" r:id="rId26"/>
    <p:sldId id="306" r:id="rId27"/>
    <p:sldId id="290" r:id="rId28"/>
    <p:sldId id="294" r:id="rId29"/>
    <p:sldId id="295" r:id="rId30"/>
    <p:sldId id="296" r:id="rId31"/>
    <p:sldId id="298" r:id="rId32"/>
    <p:sldId id="311" r:id="rId33"/>
    <p:sldId id="288" r:id="rId34"/>
    <p:sldId id="301" r:id="rId35"/>
    <p:sldId id="302" r:id="rId36"/>
    <p:sldId id="303" r:id="rId37"/>
    <p:sldId id="292" r:id="rId38"/>
    <p:sldId id="297" r:id="rId39"/>
    <p:sldId id="314" r:id="rId4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  <a:srgbClr val="FF0000"/>
    <a:srgbClr val="660066"/>
    <a:srgbClr val="A50021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FA6366-18D3-40EB-B840-7BA1E84AB1DB}" v="4" dt="2020-12-24T17:27:41.0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65" autoAdjust="0"/>
    <p:restoredTop sz="95118" autoAdjust="0"/>
  </p:normalViewPr>
  <p:slideViewPr>
    <p:cSldViewPr>
      <p:cViewPr varScale="1">
        <p:scale>
          <a:sx n="74" d="100"/>
          <a:sy n="74" d="100"/>
        </p:scale>
        <p:origin x="121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. Mahbub Chowdhury Mishu" userId="09162e0f-fafd-430e-8e71-18113d49a68e" providerId="ADAL" clId="{F3E8AE8F-7649-4C86-8BA7-32B89A7E8D37}"/>
    <pc:docChg chg="custSel modSld">
      <pc:chgData name="Dr. Md. Mahbub Chowdhury Mishu" userId="09162e0f-fafd-430e-8e71-18113d49a68e" providerId="ADAL" clId="{F3E8AE8F-7649-4C86-8BA7-32B89A7E8D37}" dt="2020-04-18T07:59:17.886" v="20" actId="242"/>
      <pc:docMkLst>
        <pc:docMk/>
      </pc:docMkLst>
      <pc:sldChg chg="modSp">
        <pc:chgData name="Dr. Md. Mahbub Chowdhury Mishu" userId="09162e0f-fafd-430e-8e71-18113d49a68e" providerId="ADAL" clId="{F3E8AE8F-7649-4C86-8BA7-32B89A7E8D37}" dt="2020-04-18T07:58:41.750" v="19" actId="20577"/>
        <pc:sldMkLst>
          <pc:docMk/>
          <pc:sldMk cId="0" sldId="277"/>
        </pc:sldMkLst>
        <pc:spChg chg="mod">
          <ac:chgData name="Dr. Md. Mahbub Chowdhury Mishu" userId="09162e0f-fafd-430e-8e71-18113d49a68e" providerId="ADAL" clId="{F3E8AE8F-7649-4C86-8BA7-32B89A7E8D37}" dt="2020-04-18T07:58:41.750" v="19" actId="20577"/>
          <ac:spMkLst>
            <pc:docMk/>
            <pc:sldMk cId="0" sldId="277"/>
            <ac:spMk id="87042" creationId="{00000000-0000-0000-0000-000000000000}"/>
          </ac:spMkLst>
        </pc:spChg>
      </pc:sldChg>
      <pc:sldChg chg="modSp">
        <pc:chgData name="Dr. Md. Mahbub Chowdhury Mishu" userId="09162e0f-fafd-430e-8e71-18113d49a68e" providerId="ADAL" clId="{F3E8AE8F-7649-4C86-8BA7-32B89A7E8D37}" dt="2020-04-08T16:12:15.749" v="11" actId="14100"/>
        <pc:sldMkLst>
          <pc:docMk/>
          <pc:sldMk cId="0" sldId="280"/>
        </pc:sldMkLst>
        <pc:spChg chg="mod">
          <ac:chgData name="Dr. Md. Mahbub Chowdhury Mishu" userId="09162e0f-fafd-430e-8e71-18113d49a68e" providerId="ADAL" clId="{F3E8AE8F-7649-4C86-8BA7-32B89A7E8D37}" dt="2020-04-08T16:12:07.391" v="8" actId="27636"/>
          <ac:spMkLst>
            <pc:docMk/>
            <pc:sldMk cId="0" sldId="280"/>
            <ac:spMk id="7171" creationId="{00000000-0000-0000-0000-000000000000}"/>
          </ac:spMkLst>
        </pc:spChg>
        <pc:spChg chg="mod">
          <ac:chgData name="Dr. Md. Mahbub Chowdhury Mishu" userId="09162e0f-fafd-430e-8e71-18113d49a68e" providerId="ADAL" clId="{F3E8AE8F-7649-4C86-8BA7-32B89A7E8D37}" dt="2020-04-08T16:12:15.749" v="11" actId="14100"/>
          <ac:spMkLst>
            <pc:docMk/>
            <pc:sldMk cId="0" sldId="280"/>
            <ac:spMk id="7172" creationId="{00000000-0000-0000-0000-000000000000}"/>
          </ac:spMkLst>
        </pc:spChg>
      </pc:sldChg>
      <pc:sldChg chg="modSp">
        <pc:chgData name="Dr. Md. Mahbub Chowdhury Mishu" userId="09162e0f-fafd-430e-8e71-18113d49a68e" providerId="ADAL" clId="{F3E8AE8F-7649-4C86-8BA7-32B89A7E8D37}" dt="2020-04-18T07:59:17.886" v="20" actId="242"/>
        <pc:sldMkLst>
          <pc:docMk/>
          <pc:sldMk cId="0" sldId="297"/>
        </pc:sldMkLst>
        <pc:spChg chg="mod">
          <ac:chgData name="Dr. Md. Mahbub Chowdhury Mishu" userId="09162e0f-fafd-430e-8e71-18113d49a68e" providerId="ADAL" clId="{F3E8AE8F-7649-4C86-8BA7-32B89A7E8D37}" dt="2020-04-18T07:59:17.886" v="20" actId="242"/>
          <ac:spMkLst>
            <pc:docMk/>
            <pc:sldMk cId="0" sldId="297"/>
            <ac:spMk id="27651" creationId="{00000000-0000-0000-0000-000000000000}"/>
          </ac:spMkLst>
        </pc:spChg>
      </pc:sldChg>
      <pc:sldChg chg="delSp">
        <pc:chgData name="Dr. Md. Mahbub Chowdhury Mishu" userId="09162e0f-fafd-430e-8e71-18113d49a68e" providerId="ADAL" clId="{F3E8AE8F-7649-4C86-8BA7-32B89A7E8D37}" dt="2020-04-08T16:12:48.031" v="13" actId="478"/>
        <pc:sldMkLst>
          <pc:docMk/>
          <pc:sldMk cId="0" sldId="298"/>
        </pc:sldMkLst>
        <pc:spChg chg="del">
          <ac:chgData name="Dr. Md. Mahbub Chowdhury Mishu" userId="09162e0f-fafd-430e-8e71-18113d49a68e" providerId="ADAL" clId="{F3E8AE8F-7649-4C86-8BA7-32B89A7E8D37}" dt="2020-04-08T16:12:44.335" v="12" actId="478"/>
          <ac:spMkLst>
            <pc:docMk/>
            <pc:sldMk cId="0" sldId="298"/>
            <ac:spMk id="20484" creationId="{00000000-0000-0000-0000-000000000000}"/>
          </ac:spMkLst>
        </pc:spChg>
        <pc:spChg chg="del">
          <ac:chgData name="Dr. Md. Mahbub Chowdhury Mishu" userId="09162e0f-fafd-430e-8e71-18113d49a68e" providerId="ADAL" clId="{F3E8AE8F-7649-4C86-8BA7-32B89A7E8D37}" dt="2020-04-08T16:12:48.031" v="13" actId="478"/>
          <ac:spMkLst>
            <pc:docMk/>
            <pc:sldMk cId="0" sldId="298"/>
            <ac:spMk id="20485" creationId="{00000000-0000-0000-0000-000000000000}"/>
          </ac:spMkLst>
        </pc:spChg>
      </pc:sldChg>
    </pc:docChg>
  </pc:docChgLst>
  <pc:docChgLst>
    <pc:chgData name="SRIMAN DHAR" userId="S::20-43774-2@student.aiub.edu::741eca58-098d-4634-bfd2-2ba0d9e3d107" providerId="AD" clId="Web-{60FA6366-18D3-40EB-B840-7BA1E84AB1DB}"/>
    <pc:docChg chg="modSld">
      <pc:chgData name="SRIMAN DHAR" userId="S::20-43774-2@student.aiub.edu::741eca58-098d-4634-bfd2-2ba0d9e3d107" providerId="AD" clId="Web-{60FA6366-18D3-40EB-B840-7BA1E84AB1DB}" dt="2020-12-24T17:27:41.055" v="4" actId="20577"/>
      <pc:docMkLst>
        <pc:docMk/>
      </pc:docMkLst>
      <pc:sldChg chg="modSp">
        <pc:chgData name="SRIMAN DHAR" userId="S::20-43774-2@student.aiub.edu::741eca58-098d-4634-bfd2-2ba0d9e3d107" providerId="AD" clId="Web-{60FA6366-18D3-40EB-B840-7BA1E84AB1DB}" dt="2020-12-24T17:27:20.571" v="3" actId="20577"/>
        <pc:sldMkLst>
          <pc:docMk/>
          <pc:sldMk cId="3148443398" sldId="317"/>
        </pc:sldMkLst>
        <pc:spChg chg="mod">
          <ac:chgData name="SRIMAN DHAR" userId="S::20-43774-2@student.aiub.edu::741eca58-098d-4634-bfd2-2ba0d9e3d107" providerId="AD" clId="Web-{60FA6366-18D3-40EB-B840-7BA1E84AB1DB}" dt="2020-12-24T17:27:20.571" v="3" actId="20577"/>
          <ac:spMkLst>
            <pc:docMk/>
            <pc:sldMk cId="3148443398" sldId="317"/>
            <ac:spMk id="2" creationId="{B6A882D4-E2A5-42D1-9E2B-54B11F53E84D}"/>
          </ac:spMkLst>
        </pc:spChg>
      </pc:sldChg>
    </pc:docChg>
  </pc:docChgLst>
  <pc:docChgLst>
    <pc:chgData name="Dr. Md. Mahbub Chowdhury Mishu" userId="09162e0f-fafd-430e-8e71-18113d49a68e" providerId="ADAL" clId="{70F4C8FA-4264-4BDD-BDD5-93BB2F8D37FA}"/>
    <pc:docChg chg="modSld">
      <pc:chgData name="Dr. Md. Mahbub Chowdhury Mishu" userId="09162e0f-fafd-430e-8e71-18113d49a68e" providerId="ADAL" clId="{70F4C8FA-4264-4BDD-BDD5-93BB2F8D37FA}" dt="2020-04-27T08:40:05.826" v="1" actId="20577"/>
      <pc:docMkLst>
        <pc:docMk/>
      </pc:docMkLst>
      <pc:sldChg chg="modSp">
        <pc:chgData name="Dr. Md. Mahbub Chowdhury Mishu" userId="09162e0f-fafd-430e-8e71-18113d49a68e" providerId="ADAL" clId="{70F4C8FA-4264-4BDD-BDD5-93BB2F8D37FA}" dt="2020-04-27T08:40:05.826" v="1" actId="20577"/>
        <pc:sldMkLst>
          <pc:docMk/>
          <pc:sldMk cId="3998281600" sldId="313"/>
        </pc:sldMkLst>
        <pc:graphicFrameChg chg="modGraphic">
          <ac:chgData name="Dr. Md. Mahbub Chowdhury Mishu" userId="09162e0f-fafd-430e-8e71-18113d49a68e" providerId="ADAL" clId="{70F4C8FA-4264-4BDD-BDD5-93BB2F8D37FA}" dt="2020-04-27T08:40:05.826" v="1" actId="20577"/>
          <ac:graphicFrameMkLst>
            <pc:docMk/>
            <pc:sldMk cId="3998281600" sldId="313"/>
            <ac:graphicFrameMk id="7" creationId="{29FF08AD-7519-4C4A-8E0D-640DF5BB5E58}"/>
          </ac:graphicFrameMkLst>
        </pc:graphicFrameChg>
      </pc:sldChg>
    </pc:docChg>
  </pc:docChgLst>
  <pc:docChgLst>
    <pc:chgData name="Dr. Md. Mahbub Chowdhury Mishu" userId="09162e0f-fafd-430e-8e71-18113d49a68e" providerId="ADAL" clId="{D23BECBB-1250-4ED7-A9EB-7FF8E06F5DF1}"/>
    <pc:docChg chg="modSld">
      <pc:chgData name="Dr. Md. Mahbub Chowdhury Mishu" userId="09162e0f-fafd-430e-8e71-18113d49a68e" providerId="ADAL" clId="{D23BECBB-1250-4ED7-A9EB-7FF8E06F5DF1}" dt="2020-04-27T08:30:10.629" v="18" actId="20577"/>
      <pc:docMkLst>
        <pc:docMk/>
      </pc:docMkLst>
      <pc:sldChg chg="modSp">
        <pc:chgData name="Dr. Md. Mahbub Chowdhury Mishu" userId="09162e0f-fafd-430e-8e71-18113d49a68e" providerId="ADAL" clId="{D23BECBB-1250-4ED7-A9EB-7FF8E06F5DF1}" dt="2020-04-27T08:30:10.629" v="18" actId="20577"/>
        <pc:sldMkLst>
          <pc:docMk/>
          <pc:sldMk cId="3998281600" sldId="313"/>
        </pc:sldMkLst>
        <pc:graphicFrameChg chg="modGraphic">
          <ac:chgData name="Dr. Md. Mahbub Chowdhury Mishu" userId="09162e0f-fafd-430e-8e71-18113d49a68e" providerId="ADAL" clId="{D23BECBB-1250-4ED7-A9EB-7FF8E06F5DF1}" dt="2020-04-27T08:30:10.629" v="18" actId="20577"/>
          <ac:graphicFrameMkLst>
            <pc:docMk/>
            <pc:sldMk cId="3998281600" sldId="313"/>
            <ac:graphicFrameMk id="7" creationId="{29FF08AD-7519-4C4A-8E0D-640DF5BB5E58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227C99-82C4-48F4-B38C-06B69E626C31}" type="doc">
      <dgm:prSet loTypeId="urn:microsoft.com/office/officeart/2005/8/layout/hList1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D6B2BA8F-F26D-4BEE-8094-340455C94CEA}">
      <dgm:prSet/>
      <dgm:spPr/>
      <dgm:t>
        <a:bodyPr/>
        <a:lstStyle/>
        <a:p>
          <a:r>
            <a:rPr lang="en-US"/>
            <a:t>Early binding</a:t>
          </a:r>
        </a:p>
      </dgm:t>
    </dgm:pt>
    <dgm:pt modelId="{68AA873D-77A8-4A28-B2B4-A26DD37F0EAB}" type="parTrans" cxnId="{148B3D41-614B-49F1-A09B-02C4D2185C9A}">
      <dgm:prSet/>
      <dgm:spPr/>
      <dgm:t>
        <a:bodyPr/>
        <a:lstStyle/>
        <a:p>
          <a:endParaRPr lang="en-US"/>
        </a:p>
      </dgm:t>
    </dgm:pt>
    <dgm:pt modelId="{F5184A33-C18B-472A-A186-5731007181C2}" type="sibTrans" cxnId="{148B3D41-614B-49F1-A09B-02C4D2185C9A}">
      <dgm:prSet/>
      <dgm:spPr/>
      <dgm:t>
        <a:bodyPr/>
        <a:lstStyle/>
        <a:p>
          <a:endParaRPr lang="en-US"/>
        </a:p>
      </dgm:t>
    </dgm:pt>
    <dgm:pt modelId="{8BC19DFE-7692-4EA3-AF9B-720C24134D23}">
      <dgm:prSet custT="1"/>
      <dgm:spPr/>
      <dgm:t>
        <a:bodyPr/>
        <a:lstStyle/>
        <a:p>
          <a:r>
            <a:rPr lang="en-US" sz="2000"/>
            <a:t>Normal functions, overloaded functions</a:t>
          </a:r>
        </a:p>
      </dgm:t>
    </dgm:pt>
    <dgm:pt modelId="{25EC2A40-9FF8-4526-87CA-456B8F6844B1}" type="parTrans" cxnId="{B641E6D5-507B-4C42-B04B-F58AD8D2ED49}">
      <dgm:prSet/>
      <dgm:spPr/>
      <dgm:t>
        <a:bodyPr/>
        <a:lstStyle/>
        <a:p>
          <a:endParaRPr lang="en-US"/>
        </a:p>
      </dgm:t>
    </dgm:pt>
    <dgm:pt modelId="{D9135E86-405E-4379-9FD5-003E2862A8E2}" type="sibTrans" cxnId="{B641E6D5-507B-4C42-B04B-F58AD8D2ED49}">
      <dgm:prSet/>
      <dgm:spPr/>
      <dgm:t>
        <a:bodyPr/>
        <a:lstStyle/>
        <a:p>
          <a:endParaRPr lang="en-US"/>
        </a:p>
      </dgm:t>
    </dgm:pt>
    <dgm:pt modelId="{E35B01B4-0A92-4E51-978A-6E6CA73E71A5}">
      <dgm:prSet custT="1"/>
      <dgm:spPr/>
      <dgm:t>
        <a:bodyPr/>
        <a:lstStyle/>
        <a:p>
          <a:r>
            <a:rPr lang="en-US" sz="2000" dirty="0"/>
            <a:t>Nonvirtual member and friend functions</a:t>
          </a:r>
        </a:p>
      </dgm:t>
    </dgm:pt>
    <dgm:pt modelId="{D0BEDF9A-6195-488B-A98C-207C7308E4FF}" type="parTrans" cxnId="{16FD033E-2038-4839-9032-0C8B81A5C69A}">
      <dgm:prSet/>
      <dgm:spPr/>
      <dgm:t>
        <a:bodyPr/>
        <a:lstStyle/>
        <a:p>
          <a:endParaRPr lang="en-US"/>
        </a:p>
      </dgm:t>
    </dgm:pt>
    <dgm:pt modelId="{5BCE1EB4-F8D3-4EC1-B91D-D38F79F9A37B}" type="sibTrans" cxnId="{16FD033E-2038-4839-9032-0C8B81A5C69A}">
      <dgm:prSet/>
      <dgm:spPr/>
      <dgm:t>
        <a:bodyPr/>
        <a:lstStyle/>
        <a:p>
          <a:endParaRPr lang="en-US"/>
        </a:p>
      </dgm:t>
    </dgm:pt>
    <dgm:pt modelId="{0F187570-88BA-4DCB-A028-96FCAC1AD95C}">
      <dgm:prSet custT="1"/>
      <dgm:spPr/>
      <dgm:t>
        <a:bodyPr/>
        <a:lstStyle/>
        <a:p>
          <a:r>
            <a:rPr lang="en-US" sz="2000" dirty="0"/>
            <a:t>Resolved at compile time</a:t>
          </a:r>
        </a:p>
      </dgm:t>
    </dgm:pt>
    <dgm:pt modelId="{8A1C6F28-423C-4C80-8D8E-293E0769A0CC}" type="parTrans" cxnId="{7FCBEC10-14E9-405E-A20C-1EC7F1A7D539}">
      <dgm:prSet/>
      <dgm:spPr/>
      <dgm:t>
        <a:bodyPr/>
        <a:lstStyle/>
        <a:p>
          <a:endParaRPr lang="en-US"/>
        </a:p>
      </dgm:t>
    </dgm:pt>
    <dgm:pt modelId="{F16120E8-9AB6-48F7-A1BB-2775A3949CC3}" type="sibTrans" cxnId="{7FCBEC10-14E9-405E-A20C-1EC7F1A7D539}">
      <dgm:prSet/>
      <dgm:spPr/>
      <dgm:t>
        <a:bodyPr/>
        <a:lstStyle/>
        <a:p>
          <a:endParaRPr lang="en-US"/>
        </a:p>
      </dgm:t>
    </dgm:pt>
    <dgm:pt modelId="{EB7FC018-7608-49BA-AAB9-F1F04F86CF63}">
      <dgm:prSet custT="1"/>
      <dgm:spPr/>
      <dgm:t>
        <a:bodyPr/>
        <a:lstStyle/>
        <a:p>
          <a:r>
            <a:rPr lang="en-US" sz="2000"/>
            <a:t>Very efficient</a:t>
          </a:r>
        </a:p>
      </dgm:t>
    </dgm:pt>
    <dgm:pt modelId="{91275F62-7838-44B1-B870-27D2009BEF46}" type="parTrans" cxnId="{FC0438B1-27BB-476D-AFD2-74F8805BC335}">
      <dgm:prSet/>
      <dgm:spPr/>
      <dgm:t>
        <a:bodyPr/>
        <a:lstStyle/>
        <a:p>
          <a:endParaRPr lang="en-US"/>
        </a:p>
      </dgm:t>
    </dgm:pt>
    <dgm:pt modelId="{29441BAB-9B22-4FD2-A8F0-3C55303BCCFD}" type="sibTrans" cxnId="{FC0438B1-27BB-476D-AFD2-74F8805BC335}">
      <dgm:prSet/>
      <dgm:spPr/>
      <dgm:t>
        <a:bodyPr/>
        <a:lstStyle/>
        <a:p>
          <a:endParaRPr lang="en-US"/>
        </a:p>
      </dgm:t>
    </dgm:pt>
    <dgm:pt modelId="{C0088BB7-8901-4044-B45E-386AD0F4056A}">
      <dgm:prSet custT="1"/>
      <dgm:spPr/>
      <dgm:t>
        <a:bodyPr/>
        <a:lstStyle/>
        <a:p>
          <a:r>
            <a:rPr lang="en-US" sz="2000" dirty="0"/>
            <a:t>But lacks flexibility</a:t>
          </a:r>
        </a:p>
      </dgm:t>
    </dgm:pt>
    <dgm:pt modelId="{C53AA397-45C6-4390-98DD-25FFEBCBB779}" type="parTrans" cxnId="{90E3D2EE-3989-46F8-B5A3-411D534714C9}">
      <dgm:prSet/>
      <dgm:spPr/>
      <dgm:t>
        <a:bodyPr/>
        <a:lstStyle/>
        <a:p>
          <a:endParaRPr lang="en-US"/>
        </a:p>
      </dgm:t>
    </dgm:pt>
    <dgm:pt modelId="{EB20F58C-F85A-4593-B2DC-2FE6B5A47E82}" type="sibTrans" cxnId="{90E3D2EE-3989-46F8-B5A3-411D534714C9}">
      <dgm:prSet/>
      <dgm:spPr/>
      <dgm:t>
        <a:bodyPr/>
        <a:lstStyle/>
        <a:p>
          <a:endParaRPr lang="en-US"/>
        </a:p>
      </dgm:t>
    </dgm:pt>
    <dgm:pt modelId="{42F76BE4-7125-4CAC-B3AB-7EF513298C09}">
      <dgm:prSet/>
      <dgm:spPr/>
      <dgm:t>
        <a:bodyPr/>
        <a:lstStyle/>
        <a:p>
          <a:r>
            <a:rPr lang="en-US"/>
            <a:t>Late binding</a:t>
          </a:r>
        </a:p>
      </dgm:t>
    </dgm:pt>
    <dgm:pt modelId="{175F8DC8-5FB2-4798-9E23-A2EB21DBB73D}" type="parTrans" cxnId="{BFAB3475-406C-4C73-BF6E-E76CEC5E96EB}">
      <dgm:prSet/>
      <dgm:spPr/>
      <dgm:t>
        <a:bodyPr/>
        <a:lstStyle/>
        <a:p>
          <a:endParaRPr lang="en-US"/>
        </a:p>
      </dgm:t>
    </dgm:pt>
    <dgm:pt modelId="{5D264694-A2B7-41A9-A66C-2FDCADCE83CE}" type="sibTrans" cxnId="{BFAB3475-406C-4C73-BF6E-E76CEC5E96EB}">
      <dgm:prSet/>
      <dgm:spPr/>
      <dgm:t>
        <a:bodyPr/>
        <a:lstStyle/>
        <a:p>
          <a:endParaRPr lang="en-US"/>
        </a:p>
      </dgm:t>
    </dgm:pt>
    <dgm:pt modelId="{F7C7F171-593D-4F0B-AF83-DDD2D00CAE67}">
      <dgm:prSet custT="1"/>
      <dgm:spPr/>
      <dgm:t>
        <a:bodyPr/>
        <a:lstStyle/>
        <a:p>
          <a:r>
            <a:rPr lang="en-US" sz="2000"/>
            <a:t>Virtual functions accessed via a base class pointer</a:t>
          </a:r>
        </a:p>
      </dgm:t>
    </dgm:pt>
    <dgm:pt modelId="{BBB0D999-8E96-431D-9649-E750C5522691}" type="parTrans" cxnId="{AD678A97-18BB-45F0-86E4-7A56AF377831}">
      <dgm:prSet/>
      <dgm:spPr/>
      <dgm:t>
        <a:bodyPr/>
        <a:lstStyle/>
        <a:p>
          <a:endParaRPr lang="en-US"/>
        </a:p>
      </dgm:t>
    </dgm:pt>
    <dgm:pt modelId="{472EF654-9C35-4665-9A19-0DB18548BCCA}" type="sibTrans" cxnId="{AD678A97-18BB-45F0-86E4-7A56AF377831}">
      <dgm:prSet/>
      <dgm:spPr/>
      <dgm:t>
        <a:bodyPr/>
        <a:lstStyle/>
        <a:p>
          <a:endParaRPr lang="en-US"/>
        </a:p>
      </dgm:t>
    </dgm:pt>
    <dgm:pt modelId="{55524FE4-4E0A-4834-8C1C-A1BE9C2958B5}">
      <dgm:prSet custT="1"/>
      <dgm:spPr/>
      <dgm:t>
        <a:bodyPr/>
        <a:lstStyle/>
        <a:p>
          <a:r>
            <a:rPr lang="en-US" sz="2000" dirty="0"/>
            <a:t>Resolved at run-time</a:t>
          </a:r>
        </a:p>
      </dgm:t>
    </dgm:pt>
    <dgm:pt modelId="{C1469809-D898-452B-AFC2-D5982D3B364A}" type="parTrans" cxnId="{D897C764-1359-4E7B-8864-5134773FDE6B}">
      <dgm:prSet/>
      <dgm:spPr/>
      <dgm:t>
        <a:bodyPr/>
        <a:lstStyle/>
        <a:p>
          <a:endParaRPr lang="en-US"/>
        </a:p>
      </dgm:t>
    </dgm:pt>
    <dgm:pt modelId="{55C03D3B-9F1E-4251-9871-0EA2AC554F16}" type="sibTrans" cxnId="{D897C764-1359-4E7B-8864-5134773FDE6B}">
      <dgm:prSet/>
      <dgm:spPr/>
      <dgm:t>
        <a:bodyPr/>
        <a:lstStyle/>
        <a:p>
          <a:endParaRPr lang="en-US"/>
        </a:p>
      </dgm:t>
    </dgm:pt>
    <dgm:pt modelId="{DC4B1AAD-955B-4B92-AEB4-1678BA926617}">
      <dgm:prSet custT="1"/>
      <dgm:spPr/>
      <dgm:t>
        <a:bodyPr/>
        <a:lstStyle/>
        <a:p>
          <a:r>
            <a:rPr lang="en-US" sz="2000" dirty="0"/>
            <a:t>Quite flexible during run-time</a:t>
          </a:r>
        </a:p>
      </dgm:t>
    </dgm:pt>
    <dgm:pt modelId="{4FC0F1B4-9DF0-4A0E-8CD6-BFD8761509C0}" type="parTrans" cxnId="{A083BC2C-A2CB-4A76-97D1-6FE6836AD1B2}">
      <dgm:prSet/>
      <dgm:spPr/>
      <dgm:t>
        <a:bodyPr/>
        <a:lstStyle/>
        <a:p>
          <a:endParaRPr lang="en-US"/>
        </a:p>
      </dgm:t>
    </dgm:pt>
    <dgm:pt modelId="{08E6168D-FBD9-495E-99D6-C8D54F4E89A4}" type="sibTrans" cxnId="{A083BC2C-A2CB-4A76-97D1-6FE6836AD1B2}">
      <dgm:prSet/>
      <dgm:spPr/>
      <dgm:t>
        <a:bodyPr/>
        <a:lstStyle/>
        <a:p>
          <a:endParaRPr lang="en-US"/>
        </a:p>
      </dgm:t>
    </dgm:pt>
    <dgm:pt modelId="{B1C8D301-B98A-480E-B05F-7C1323066A2E}">
      <dgm:prSet custT="1"/>
      <dgm:spPr/>
      <dgm:t>
        <a:bodyPr/>
        <a:lstStyle/>
        <a:p>
          <a:r>
            <a:rPr lang="en-US" sz="2000" dirty="0"/>
            <a:t>But has run-time overhead; slows down program execution</a:t>
          </a:r>
        </a:p>
      </dgm:t>
    </dgm:pt>
    <dgm:pt modelId="{0CA4BAFA-1808-42ED-B12C-25D8B9FC405C}" type="parTrans" cxnId="{1A0A3C82-0534-435A-8035-06005A31A370}">
      <dgm:prSet/>
      <dgm:spPr/>
      <dgm:t>
        <a:bodyPr/>
        <a:lstStyle/>
        <a:p>
          <a:endParaRPr lang="en-US"/>
        </a:p>
      </dgm:t>
    </dgm:pt>
    <dgm:pt modelId="{945ACE88-B805-48B7-A673-7D29CF6A6903}" type="sibTrans" cxnId="{1A0A3C82-0534-435A-8035-06005A31A370}">
      <dgm:prSet/>
      <dgm:spPr/>
      <dgm:t>
        <a:bodyPr/>
        <a:lstStyle/>
        <a:p>
          <a:endParaRPr lang="en-US"/>
        </a:p>
      </dgm:t>
    </dgm:pt>
    <dgm:pt modelId="{436EA5AE-4D2C-4E23-9B4C-13058225E010}" type="pres">
      <dgm:prSet presAssocID="{56227C99-82C4-48F4-B38C-06B69E626C3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E41C77D-FE5A-48EE-BB23-69C4512C6A0C}" type="pres">
      <dgm:prSet presAssocID="{D6B2BA8F-F26D-4BEE-8094-340455C94CEA}" presName="composite" presStyleCnt="0"/>
      <dgm:spPr/>
    </dgm:pt>
    <dgm:pt modelId="{2097B442-2A8C-4B81-A966-144C22176E6A}" type="pres">
      <dgm:prSet presAssocID="{D6B2BA8F-F26D-4BEE-8094-340455C94CE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E8606D-F4CC-4369-9E85-00CD3AFC3430}" type="pres">
      <dgm:prSet presAssocID="{D6B2BA8F-F26D-4BEE-8094-340455C94CEA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6488E7-2E08-4CBC-B1ED-1926EE5BDFE7}" type="pres">
      <dgm:prSet presAssocID="{F5184A33-C18B-472A-A186-5731007181C2}" presName="space" presStyleCnt="0"/>
      <dgm:spPr/>
    </dgm:pt>
    <dgm:pt modelId="{E5B19D5A-3105-4CF0-A567-442E0714314D}" type="pres">
      <dgm:prSet presAssocID="{42F76BE4-7125-4CAC-B3AB-7EF513298C09}" presName="composite" presStyleCnt="0"/>
      <dgm:spPr/>
    </dgm:pt>
    <dgm:pt modelId="{0BE1CE79-E318-4EA3-8AFE-D548493472E7}" type="pres">
      <dgm:prSet presAssocID="{42F76BE4-7125-4CAC-B3AB-7EF513298C09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97B115-CA41-41F1-BAC8-ECEEC8D070FD}" type="pres">
      <dgm:prSet presAssocID="{42F76BE4-7125-4CAC-B3AB-7EF513298C09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0438B1-27BB-476D-AFD2-74F8805BC335}" srcId="{D6B2BA8F-F26D-4BEE-8094-340455C94CEA}" destId="{EB7FC018-7608-49BA-AAB9-F1F04F86CF63}" srcOrd="3" destOrd="0" parTransId="{91275F62-7838-44B1-B870-27D2009BEF46}" sibTransId="{29441BAB-9B22-4FD2-A8F0-3C55303BCCFD}"/>
    <dgm:cxn modelId="{90E3D2EE-3989-46F8-B5A3-411D534714C9}" srcId="{D6B2BA8F-F26D-4BEE-8094-340455C94CEA}" destId="{C0088BB7-8901-4044-B45E-386AD0F4056A}" srcOrd="4" destOrd="0" parTransId="{C53AA397-45C6-4390-98DD-25FFEBCBB779}" sibTransId="{EB20F58C-F85A-4593-B2DC-2FE6B5A47E82}"/>
    <dgm:cxn modelId="{E905799F-7D17-453D-ACC6-5913711C4961}" type="presOf" srcId="{DC4B1AAD-955B-4B92-AEB4-1678BA926617}" destId="{7597B115-CA41-41F1-BAC8-ECEEC8D070FD}" srcOrd="0" destOrd="2" presId="urn:microsoft.com/office/officeart/2005/8/layout/hList1"/>
    <dgm:cxn modelId="{6E5FEEA8-5C93-4E4C-9872-DCB8E96D6AEC}" type="presOf" srcId="{42F76BE4-7125-4CAC-B3AB-7EF513298C09}" destId="{0BE1CE79-E318-4EA3-8AFE-D548493472E7}" srcOrd="0" destOrd="0" presId="urn:microsoft.com/office/officeart/2005/8/layout/hList1"/>
    <dgm:cxn modelId="{AE4E74A1-F485-47B1-8390-1A68B150D2B8}" type="presOf" srcId="{0F187570-88BA-4DCB-A028-96FCAC1AD95C}" destId="{A0E8606D-F4CC-4369-9E85-00CD3AFC3430}" srcOrd="0" destOrd="2" presId="urn:microsoft.com/office/officeart/2005/8/layout/hList1"/>
    <dgm:cxn modelId="{D350C70F-E65A-4BBC-95A6-C042E6E82D89}" type="presOf" srcId="{E35B01B4-0A92-4E51-978A-6E6CA73E71A5}" destId="{A0E8606D-F4CC-4369-9E85-00CD3AFC3430}" srcOrd="0" destOrd="1" presId="urn:microsoft.com/office/officeart/2005/8/layout/hList1"/>
    <dgm:cxn modelId="{1A0A3C82-0534-435A-8035-06005A31A370}" srcId="{42F76BE4-7125-4CAC-B3AB-7EF513298C09}" destId="{B1C8D301-B98A-480E-B05F-7C1323066A2E}" srcOrd="3" destOrd="0" parTransId="{0CA4BAFA-1808-42ED-B12C-25D8B9FC405C}" sibTransId="{945ACE88-B805-48B7-A673-7D29CF6A6903}"/>
    <dgm:cxn modelId="{B3160E65-90F0-4AD9-ADEC-C44BA5D7CD0A}" type="presOf" srcId="{55524FE4-4E0A-4834-8C1C-A1BE9C2958B5}" destId="{7597B115-CA41-41F1-BAC8-ECEEC8D070FD}" srcOrd="0" destOrd="1" presId="urn:microsoft.com/office/officeart/2005/8/layout/hList1"/>
    <dgm:cxn modelId="{B641E6D5-507B-4C42-B04B-F58AD8D2ED49}" srcId="{D6B2BA8F-F26D-4BEE-8094-340455C94CEA}" destId="{8BC19DFE-7692-4EA3-AF9B-720C24134D23}" srcOrd="0" destOrd="0" parTransId="{25EC2A40-9FF8-4526-87CA-456B8F6844B1}" sibTransId="{D9135E86-405E-4379-9FD5-003E2862A8E2}"/>
    <dgm:cxn modelId="{4EEF6DA3-2F96-49FB-98CB-2DC8AB9B4886}" type="presOf" srcId="{8BC19DFE-7692-4EA3-AF9B-720C24134D23}" destId="{A0E8606D-F4CC-4369-9E85-00CD3AFC3430}" srcOrd="0" destOrd="0" presId="urn:microsoft.com/office/officeart/2005/8/layout/hList1"/>
    <dgm:cxn modelId="{AD678A97-18BB-45F0-86E4-7A56AF377831}" srcId="{42F76BE4-7125-4CAC-B3AB-7EF513298C09}" destId="{F7C7F171-593D-4F0B-AF83-DDD2D00CAE67}" srcOrd="0" destOrd="0" parTransId="{BBB0D999-8E96-431D-9649-E750C5522691}" sibTransId="{472EF654-9C35-4665-9A19-0DB18548BCCA}"/>
    <dgm:cxn modelId="{C8A9FC21-6021-4E76-9EDF-8AA937F9BA90}" type="presOf" srcId="{B1C8D301-B98A-480E-B05F-7C1323066A2E}" destId="{7597B115-CA41-41F1-BAC8-ECEEC8D070FD}" srcOrd="0" destOrd="3" presId="urn:microsoft.com/office/officeart/2005/8/layout/hList1"/>
    <dgm:cxn modelId="{12903EE8-B77B-40CB-B89E-117D084C5823}" type="presOf" srcId="{EB7FC018-7608-49BA-AAB9-F1F04F86CF63}" destId="{A0E8606D-F4CC-4369-9E85-00CD3AFC3430}" srcOrd="0" destOrd="3" presId="urn:microsoft.com/office/officeart/2005/8/layout/hList1"/>
    <dgm:cxn modelId="{6B33A99E-7328-415D-994E-A375880E9103}" type="presOf" srcId="{D6B2BA8F-F26D-4BEE-8094-340455C94CEA}" destId="{2097B442-2A8C-4B81-A966-144C22176E6A}" srcOrd="0" destOrd="0" presId="urn:microsoft.com/office/officeart/2005/8/layout/hList1"/>
    <dgm:cxn modelId="{7FCBEC10-14E9-405E-A20C-1EC7F1A7D539}" srcId="{D6B2BA8F-F26D-4BEE-8094-340455C94CEA}" destId="{0F187570-88BA-4DCB-A028-96FCAC1AD95C}" srcOrd="2" destOrd="0" parTransId="{8A1C6F28-423C-4C80-8D8E-293E0769A0CC}" sibTransId="{F16120E8-9AB6-48F7-A1BB-2775A3949CC3}"/>
    <dgm:cxn modelId="{BFAB3475-406C-4C73-BF6E-E76CEC5E96EB}" srcId="{56227C99-82C4-48F4-B38C-06B69E626C31}" destId="{42F76BE4-7125-4CAC-B3AB-7EF513298C09}" srcOrd="1" destOrd="0" parTransId="{175F8DC8-5FB2-4798-9E23-A2EB21DBB73D}" sibTransId="{5D264694-A2B7-41A9-A66C-2FDCADCE83CE}"/>
    <dgm:cxn modelId="{A3C0EE8A-D9EC-4C62-892F-626AC33DD8DA}" type="presOf" srcId="{F7C7F171-593D-4F0B-AF83-DDD2D00CAE67}" destId="{7597B115-CA41-41F1-BAC8-ECEEC8D070FD}" srcOrd="0" destOrd="0" presId="urn:microsoft.com/office/officeart/2005/8/layout/hList1"/>
    <dgm:cxn modelId="{A083BC2C-A2CB-4A76-97D1-6FE6836AD1B2}" srcId="{42F76BE4-7125-4CAC-B3AB-7EF513298C09}" destId="{DC4B1AAD-955B-4B92-AEB4-1678BA926617}" srcOrd="2" destOrd="0" parTransId="{4FC0F1B4-9DF0-4A0E-8CD6-BFD8761509C0}" sibTransId="{08E6168D-FBD9-495E-99D6-C8D54F4E89A4}"/>
    <dgm:cxn modelId="{16FD033E-2038-4839-9032-0C8B81A5C69A}" srcId="{D6B2BA8F-F26D-4BEE-8094-340455C94CEA}" destId="{E35B01B4-0A92-4E51-978A-6E6CA73E71A5}" srcOrd="1" destOrd="0" parTransId="{D0BEDF9A-6195-488B-A98C-207C7308E4FF}" sibTransId="{5BCE1EB4-F8D3-4EC1-B91D-D38F79F9A37B}"/>
    <dgm:cxn modelId="{1F8BCF8D-1579-4592-82F8-8EFEC78C9FF6}" type="presOf" srcId="{C0088BB7-8901-4044-B45E-386AD0F4056A}" destId="{A0E8606D-F4CC-4369-9E85-00CD3AFC3430}" srcOrd="0" destOrd="4" presId="urn:microsoft.com/office/officeart/2005/8/layout/hList1"/>
    <dgm:cxn modelId="{C3325B4A-69D6-48A1-AA0C-60B63A0443E1}" type="presOf" srcId="{56227C99-82C4-48F4-B38C-06B69E626C31}" destId="{436EA5AE-4D2C-4E23-9B4C-13058225E010}" srcOrd="0" destOrd="0" presId="urn:microsoft.com/office/officeart/2005/8/layout/hList1"/>
    <dgm:cxn modelId="{148B3D41-614B-49F1-A09B-02C4D2185C9A}" srcId="{56227C99-82C4-48F4-B38C-06B69E626C31}" destId="{D6B2BA8F-F26D-4BEE-8094-340455C94CEA}" srcOrd="0" destOrd="0" parTransId="{68AA873D-77A8-4A28-B2B4-A26DD37F0EAB}" sibTransId="{F5184A33-C18B-472A-A186-5731007181C2}"/>
    <dgm:cxn modelId="{D897C764-1359-4E7B-8864-5134773FDE6B}" srcId="{42F76BE4-7125-4CAC-B3AB-7EF513298C09}" destId="{55524FE4-4E0A-4834-8C1C-A1BE9C2958B5}" srcOrd="1" destOrd="0" parTransId="{C1469809-D898-452B-AFC2-D5982D3B364A}" sibTransId="{55C03D3B-9F1E-4251-9871-0EA2AC554F16}"/>
    <dgm:cxn modelId="{CEC6ADF4-6813-419A-811E-BCE1C520E707}" type="presParOf" srcId="{436EA5AE-4D2C-4E23-9B4C-13058225E010}" destId="{BE41C77D-FE5A-48EE-BB23-69C4512C6A0C}" srcOrd="0" destOrd="0" presId="urn:microsoft.com/office/officeart/2005/8/layout/hList1"/>
    <dgm:cxn modelId="{0DD89F23-0DB0-434D-94D4-BB5CF8B6C5B7}" type="presParOf" srcId="{BE41C77D-FE5A-48EE-BB23-69C4512C6A0C}" destId="{2097B442-2A8C-4B81-A966-144C22176E6A}" srcOrd="0" destOrd="0" presId="urn:microsoft.com/office/officeart/2005/8/layout/hList1"/>
    <dgm:cxn modelId="{36BFB081-E384-4771-B2DE-9C7327353871}" type="presParOf" srcId="{BE41C77D-FE5A-48EE-BB23-69C4512C6A0C}" destId="{A0E8606D-F4CC-4369-9E85-00CD3AFC3430}" srcOrd="1" destOrd="0" presId="urn:microsoft.com/office/officeart/2005/8/layout/hList1"/>
    <dgm:cxn modelId="{94D4C52F-99B0-48AC-91AF-34BD7E5066FD}" type="presParOf" srcId="{436EA5AE-4D2C-4E23-9B4C-13058225E010}" destId="{286488E7-2E08-4CBC-B1ED-1926EE5BDFE7}" srcOrd="1" destOrd="0" presId="urn:microsoft.com/office/officeart/2005/8/layout/hList1"/>
    <dgm:cxn modelId="{3D87F28F-ACE5-42F7-B61D-0711532E9876}" type="presParOf" srcId="{436EA5AE-4D2C-4E23-9B4C-13058225E010}" destId="{E5B19D5A-3105-4CF0-A567-442E0714314D}" srcOrd="2" destOrd="0" presId="urn:microsoft.com/office/officeart/2005/8/layout/hList1"/>
    <dgm:cxn modelId="{55E5F2FD-B925-4577-BA83-11A2C69371B3}" type="presParOf" srcId="{E5B19D5A-3105-4CF0-A567-442E0714314D}" destId="{0BE1CE79-E318-4EA3-8AFE-D548493472E7}" srcOrd="0" destOrd="0" presId="urn:microsoft.com/office/officeart/2005/8/layout/hList1"/>
    <dgm:cxn modelId="{58FDD05A-AD79-48CC-8896-38FE7DCC204B}" type="presParOf" srcId="{E5B19D5A-3105-4CF0-A567-442E0714314D}" destId="{7597B115-CA41-41F1-BAC8-ECEEC8D070F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DC7F25A0-8B98-4D53-84D3-D4F84E79EC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18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7F25A0-8B98-4D53-84D3-D4F84E79ECF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39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AA3E176-F09F-449E-A7BA-89E059FF95F3}" type="slidenum">
              <a:rPr lang="en-US" smtClean="0"/>
              <a:pPr eaLnBrk="1" hangingPunct="1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06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CB5145-1D07-43DF-9086-755F9B9E879F}" type="datetime1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0ADF46-08A7-4863-B0A3-6F8FB00FD97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650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EC51C2-29A3-4A4A-A9BB-C1AE661AF7F5}" type="datetime1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CC6BD-40C9-4E52-9694-AE0030A32F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2151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DB5E13-0935-4253-8FD4-AC4AD607A5D2}" type="datetime1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0ADF46-08A7-4863-B0A3-6F8FB00FD97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23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EB9AB8-CD22-4F9D-9533-11DB40A896C7}" type="datetime1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0ADF46-08A7-4863-B0A3-6F8FB00FD97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99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DE420E-D540-4D10-A714-089CC6BAD642}" type="datetime1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0ADF46-08A7-4863-B0A3-6F8FB00FD97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704675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00766A-FE3A-4A08-9AC3-47008B25E7C9}" type="datetime1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0ADF46-08A7-4863-B0A3-6F8FB00FD97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9762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F651D9-3AD5-452E-9842-E1419348E6B8}" type="datetime1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681787-7E31-4CA7-B827-F715FDAC97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8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9D75E6-33CB-4695-808F-FBA1951F0198}" type="datetime1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C5A343-A66C-4445-A8F3-FB2121CD6B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937748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D895-89C1-4701-8232-9CEDFE471CE1}" type="datetime1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4" y="444730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68580" tIns="34290" rIns="137160" bIns="274320" rtlCol="0" anchor="b" anchorCtr="0">
            <a:normAutofit/>
          </a:bodyPr>
          <a:lstStyle/>
          <a:p>
            <a:pPr algn="l" defTabSz="685800" rtl="0" eaLnBrk="1" latinLnBrk="0" hangingPunct="1">
              <a:spcBef>
                <a:spcPct val="0"/>
              </a:spcBef>
              <a:buNone/>
            </a:pPr>
            <a:endParaRPr sz="315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4" y="1906544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685800" rtl="0" eaLnBrk="1" latinLnBrk="0" hangingPunct="1">
              <a:lnSpc>
                <a:spcPts val="3450"/>
              </a:lnSpc>
              <a:spcBef>
                <a:spcPct val="0"/>
              </a:spcBef>
              <a:buNone/>
              <a:defRPr sz="315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3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4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901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1649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grpSp>
        <p:nvGrpSpPr>
          <p:cNvPr id="7" name="Group 6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FAC09-A1CA-4E36-9DF4-D7AB3297B567}" type="datetime1">
              <a:rPr lang="en-US" smtClean="0"/>
              <a:t>7/24/2021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458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254A-B225-4943-9D79-98564ACA86D7}" type="datetime1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80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533A59-480A-41EF-B5D4-40D93C29BF19}" type="datetime1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0ADF46-08A7-4863-B0A3-6F8FB00FD97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9377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ACECFC-548F-4C52-AAB8-943C94AD94B4}" type="datetime1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8A381E-F602-43FF-8553-75C8D3674B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48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D35675-EEED-4A02-B4C7-A1AB4A70787E}" type="datetime1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0ADF46-08A7-4863-B0A3-6F8FB00FD97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4312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CD3096-A8B5-4749-A7A7-7588BC9D1210}" type="datetime1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0ADF46-08A7-4863-B0A3-6F8FB00FD97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77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E36100-72F1-400E-809A-54C4E28F8600}" type="datetime1">
              <a:rPr lang="en-US" smtClean="0"/>
              <a:t>7/24/2021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EFFDA1-E587-4314-8982-CFFBCD6A0A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1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151437-C83B-4F53-AE9F-E7F453229C9A}" type="datetime1">
              <a:rPr lang="en-US" smtClean="0"/>
              <a:t>7/24/2021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B866CA-B06F-43AF-8161-6EE945EB13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94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C16AFC-4A86-4111-861A-76BA8815386B}" type="datetime1">
              <a:rPr lang="en-US" smtClean="0"/>
              <a:t>7/24/2021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513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fld id="{14931281-C647-4A68-AD1F-F8E108F64595}" type="datetime1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9F0ADF46-08A7-4863-B0A3-6F8FB00FD97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7585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</p:sldLayoutIdLst>
  <p:hf sldNum="0" hdr="0" ft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4" y="2133602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0E83CDF-E3E3-4866-BCFE-3F170A702454}" type="datetime1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4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4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67" r:id="rId2"/>
  </p:sldLayoutIdLst>
  <p:hf sldNum="0" hdr="0" ft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4" y="2133602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0E21A0B4-0F39-49C0-BA9A-433F94750A1E}" type="datetime1">
              <a:rPr lang="en-US" smtClean="0"/>
              <a:t>7/24/2021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4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4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6258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ft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6505" y="654662"/>
            <a:ext cx="5856732" cy="816102"/>
          </a:xfrm>
        </p:spPr>
        <p:txBody>
          <a:bodyPr>
            <a:noAutofit/>
          </a:bodyPr>
          <a:lstStyle/>
          <a:p>
            <a:r>
              <a:rPr lang="en-US" altLang="en-US" sz="2100" b="1" dirty="0"/>
              <a:t>Polymorphism &amp;Virtual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6505" y="1494197"/>
            <a:ext cx="2200309" cy="363474"/>
          </a:xfrm>
        </p:spPr>
        <p:txBody>
          <a:bodyPr>
            <a:normAutofit fontScale="92500"/>
          </a:bodyPr>
          <a:lstStyle/>
          <a:p>
            <a:r>
              <a:rPr lang="en-US" dirty="0"/>
              <a:t>Course Code: CSC1102 &amp;1103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00728" y="2692318"/>
            <a:ext cx="67684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15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1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638706"/>
              </p:ext>
            </p:extLst>
          </p:nvPr>
        </p:nvGraphicFramePr>
        <p:xfrm>
          <a:off x="1500154" y="4746782"/>
          <a:ext cx="6251849" cy="77935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12418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048294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920932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156063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930728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083414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284052">
                <a:tc>
                  <a:txBody>
                    <a:bodyPr/>
                    <a:lstStyle/>
                    <a:p>
                      <a:r>
                        <a:rPr lang="en-US" sz="1400" dirty="0"/>
                        <a:t>Lecturer No: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Week No: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 (1X1.5)</a:t>
                      </a:r>
                    </a:p>
                    <a:p>
                      <a:r>
                        <a:rPr lang="en-US" sz="1400"/>
                        <a:t>10(1X1.5)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Semester: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2840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 marL="68580" marR="68580" marT="34290" marB="34290"/>
                </a:tc>
                <a:tc gridSpan="5">
                  <a:txBody>
                    <a:bodyPr/>
                    <a:lstStyle/>
                    <a:p>
                      <a:r>
                        <a:rPr lang="en-US" sz="1400" i="1" dirty="0"/>
                        <a:t>Name &amp; email</a:t>
                      </a:r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003040" y="1470764"/>
            <a:ext cx="3123329" cy="36347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50" dirty="0"/>
              <a:t>Course Title: Introduction to Programming</a:t>
            </a:r>
          </a:p>
        </p:txBody>
      </p:sp>
    </p:spTree>
    <p:extLst>
      <p:ext uri="{BB962C8B-B14F-4D97-AF65-F5344CB8AC3E}">
        <p14:creationId xmlns:p14="http://schemas.microsoft.com/office/powerpoint/2010/main" val="3998281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63" y="630382"/>
            <a:ext cx="8574087" cy="967840"/>
          </a:xfr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Pointers to Derived Classes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961564"/>
            <a:ext cx="7562850" cy="4724400"/>
          </a:xfrm>
        </p:spPr>
        <p:txBody>
          <a:bodyPr rtlCol="0">
            <a:noAutofit/>
          </a:bodyPr>
          <a:lstStyle/>
          <a:p>
            <a:pPr marL="0" indent="0" algn="just" fontAlgn="auto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sz="1800" dirty="0"/>
              <a:t>C++ allows base class pointers to point to derived class objects.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1800" dirty="0"/>
              <a:t>If we have</a:t>
            </a:r>
          </a:p>
          <a:p>
            <a:pPr marL="640080" lvl="1" algn="just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1800" dirty="0"/>
              <a:t>class </a:t>
            </a:r>
            <a:r>
              <a:rPr lang="en-US" sz="1800" dirty="0" err="1"/>
              <a:t>B_Class</a:t>
            </a:r>
            <a:r>
              <a:rPr lang="en-US" sz="1800" dirty="0"/>
              <a:t>{ … };</a:t>
            </a:r>
          </a:p>
          <a:p>
            <a:pPr marL="640080" lvl="1" algn="just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1800" dirty="0"/>
              <a:t>class </a:t>
            </a:r>
            <a:r>
              <a:rPr lang="en-US" sz="1800" dirty="0" err="1"/>
              <a:t>D_Class</a:t>
            </a:r>
            <a:r>
              <a:rPr lang="en-US" sz="1800" dirty="0"/>
              <a:t>: public </a:t>
            </a:r>
            <a:r>
              <a:rPr lang="en-US" sz="1800" dirty="0" err="1"/>
              <a:t>B_Class</a:t>
            </a:r>
            <a:r>
              <a:rPr lang="en-US" sz="1800" dirty="0"/>
              <a:t>{ … };</a:t>
            </a:r>
          </a:p>
          <a:p>
            <a:pPr marL="640080" lvl="1" algn="just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sz="1800" dirty="0"/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1800" dirty="0"/>
              <a:t>Then we can write – </a:t>
            </a:r>
          </a:p>
          <a:p>
            <a:pPr marL="640080" lvl="1" algn="just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1800" dirty="0" err="1"/>
              <a:t>B_Class</a:t>
            </a:r>
            <a:r>
              <a:rPr lang="en-US" sz="1800" dirty="0"/>
              <a:t> *p1; 	// pointer to object of type </a:t>
            </a:r>
            <a:r>
              <a:rPr lang="en-US" sz="1800" dirty="0" err="1"/>
              <a:t>B_Class</a:t>
            </a:r>
            <a:endParaRPr lang="en-US" sz="1800" dirty="0"/>
          </a:p>
          <a:p>
            <a:pPr marL="640080" lvl="1" algn="just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1800" dirty="0" err="1"/>
              <a:t>D_Class</a:t>
            </a:r>
            <a:r>
              <a:rPr lang="en-US" sz="1800" dirty="0"/>
              <a:t> </a:t>
            </a:r>
            <a:r>
              <a:rPr lang="en-US" sz="1800" dirty="0" err="1"/>
              <a:t>d_obj</a:t>
            </a:r>
            <a:r>
              <a:rPr lang="en-US" sz="1800" dirty="0"/>
              <a:t>; // object of type </a:t>
            </a:r>
            <a:r>
              <a:rPr lang="en-US" sz="1800" dirty="0" err="1"/>
              <a:t>D_Class</a:t>
            </a:r>
            <a:endParaRPr lang="en-US" sz="1800" dirty="0"/>
          </a:p>
          <a:p>
            <a:pPr marL="640080" lvl="1" algn="just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sz="1800" dirty="0"/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1800" dirty="0"/>
              <a:t>Both statement are valid:</a:t>
            </a:r>
          </a:p>
          <a:p>
            <a:pPr marL="366713" lvl="1" indent="0" algn="just" fontAlgn="auto">
              <a:lnSpc>
                <a:spcPct val="90000"/>
              </a:lnSpc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sz="1800" dirty="0"/>
              <a:t>    p1 = &amp;</a:t>
            </a:r>
            <a:r>
              <a:rPr lang="en-US" sz="1800" dirty="0" err="1"/>
              <a:t>d_obj</a:t>
            </a:r>
            <a:r>
              <a:rPr lang="en-US" sz="1800" dirty="0"/>
              <a:t>;</a:t>
            </a:r>
          </a:p>
          <a:p>
            <a:pPr marL="366713" lvl="1" indent="0" algn="just" fontAlgn="auto">
              <a:lnSpc>
                <a:spcPct val="90000"/>
              </a:lnSpc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sz="1800" dirty="0"/>
              <a:t>    </a:t>
            </a:r>
            <a:r>
              <a:rPr lang="en-US" sz="1800" dirty="0" err="1"/>
              <a:t>B_Class</a:t>
            </a:r>
            <a:r>
              <a:rPr lang="en-US" sz="1800" dirty="0"/>
              <a:t> *p2 = new </a:t>
            </a:r>
            <a:r>
              <a:rPr lang="en-US" sz="1800" dirty="0" err="1"/>
              <a:t>D_Class</a:t>
            </a:r>
            <a:r>
              <a:rPr lang="en-US" sz="1800" dirty="0"/>
              <a:t>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63" y="630382"/>
            <a:ext cx="8574087" cy="967840"/>
          </a:xfr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Pointers to Derived Classes (contd.)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54966" y="2687539"/>
            <a:ext cx="8096250" cy="2341661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Using a base class pointer (pointing to a derived class object) we can access only those members of the derived object </a:t>
            </a:r>
            <a:r>
              <a:rPr lang="en-US" sz="2000" b="1" dirty="0"/>
              <a:t>that were inherited from the base</a:t>
            </a:r>
            <a:r>
              <a:rPr lang="en-US" sz="2000" dirty="0"/>
              <a:t>.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This is because the </a:t>
            </a:r>
            <a:r>
              <a:rPr lang="en-US" sz="2000" b="1" dirty="0"/>
              <a:t>base pointer</a:t>
            </a:r>
            <a:r>
              <a:rPr lang="en-US" sz="2000" dirty="0"/>
              <a:t> has knowledge only of the base class.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It knows nothing about the members added by the derived class.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4"/>
          <p:cNvSpPr>
            <a:spLocks noGrp="1" noChangeArrowheads="1"/>
          </p:cNvSpPr>
          <p:nvPr>
            <p:ph sz="half" idx="4294967295"/>
          </p:nvPr>
        </p:nvSpPr>
        <p:spPr>
          <a:xfrm>
            <a:off x="319880" y="654246"/>
            <a:ext cx="4252119" cy="6051354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 anchor="t">
            <a:noAutofit/>
          </a:bodyPr>
          <a:lstStyle/>
          <a:p>
            <a:pPr>
              <a:buNone/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base </a:t>
            </a:r>
          </a:p>
          <a:p>
            <a:pPr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show() </a:t>
            </a:r>
          </a:p>
          <a:p>
            <a:pPr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  cout &lt;&lt; “show base"&lt;&lt;endl;  }</a:t>
            </a:r>
          </a:p>
          <a:p>
            <a:pPr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derived : public base</a:t>
            </a:r>
          </a:p>
          <a:p>
            <a:pPr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show() </a:t>
            </a:r>
          </a:p>
          <a:p>
            <a:pPr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 cout &lt;&lt; “show derived"&lt;&lt;endl;   }};</a:t>
            </a:r>
          </a:p>
        </p:txBody>
      </p:sp>
      <p:sp>
        <p:nvSpPr>
          <p:cNvPr id="7172" name="Rectangle 5"/>
          <p:cNvSpPr>
            <a:spLocks noGrp="1" noChangeArrowheads="1"/>
          </p:cNvSpPr>
          <p:nvPr>
            <p:ph sz="half" idx="4294967295"/>
          </p:nvPr>
        </p:nvSpPr>
        <p:spPr>
          <a:xfrm>
            <a:off x="4830874" y="1371600"/>
            <a:ext cx="4014123" cy="53340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 anchor="t">
            <a:noAutofit/>
          </a:bodyPr>
          <a:lstStyle/>
          <a:p>
            <a:pPr>
              <a:buNone/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pPr>
              <a:buNone/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base b1;</a:t>
            </a:r>
          </a:p>
          <a:p>
            <a:pPr>
              <a:buNone/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b1.show(); </a:t>
            </a:r>
          </a:p>
          <a:p>
            <a:pPr>
              <a:buNone/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derived d1;</a:t>
            </a:r>
          </a:p>
          <a:p>
            <a:pPr>
              <a:buNone/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d1.show(); </a:t>
            </a:r>
          </a:p>
          <a:p>
            <a:pPr>
              <a:buNone/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base *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ptrb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None/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ptrb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&amp;b1;</a:t>
            </a:r>
          </a:p>
          <a:p>
            <a:pPr>
              <a:buNone/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ptrb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-&gt;show(); </a:t>
            </a:r>
          </a:p>
          <a:p>
            <a:pPr>
              <a:buNone/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ptrb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&amp;d1;</a:t>
            </a:r>
          </a:p>
          <a:p>
            <a:pPr>
              <a:buNone/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ptrb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-&gt;show(); </a:t>
            </a:r>
          </a:p>
          <a:p>
            <a:pPr>
              <a:buNone/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400" dirty="0">
                <a:solidFill>
                  <a:schemeClr val="tx1"/>
                </a:solidFill>
                <a:latin typeface="Courier New"/>
              </a:rPr>
              <a:t>All the function calls here are statically bound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63" y="630382"/>
            <a:ext cx="8574087" cy="967840"/>
          </a:xfr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Pointers to Derived Classes (contd.)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588498" y="2362200"/>
            <a:ext cx="8248650" cy="399256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/>
              <a:t>While it is permissible for a base class pointer to point to a derived object, the reverse is </a:t>
            </a:r>
            <a:r>
              <a:rPr lang="en-US" sz="2000" u="sng" dirty="0"/>
              <a:t>not true</a:t>
            </a:r>
            <a:r>
              <a:rPr lang="en-US" sz="2000" dirty="0"/>
              <a:t>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/>
              <a:t>base b1;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/>
              <a:t>derived *pd = &amp;b1; // compiler error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/>
              <a:t>We can perform a </a:t>
            </a:r>
            <a:r>
              <a:rPr lang="en-US" sz="2000" b="1" dirty="0"/>
              <a:t>downcast</a:t>
            </a:r>
            <a:r>
              <a:rPr lang="en-US" sz="2000" dirty="0"/>
              <a:t> with the help of type-casting, but should use it with caution (see next slide).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63" y="630382"/>
            <a:ext cx="8574087" cy="967840"/>
          </a:xfr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Pointers to Derived Classes (contd.)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781503" y="2133600"/>
            <a:ext cx="7076747" cy="3992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If we have–</a:t>
            </a:r>
            <a:endParaRPr lang="en-GB"/>
          </a:p>
          <a:p>
            <a:pPr>
              <a:buNone/>
            </a:pPr>
            <a:r>
              <a:rPr lang="en-GB"/>
              <a:t>class base {  };</a:t>
            </a:r>
          </a:p>
          <a:p>
            <a:pPr>
              <a:buNone/>
            </a:pPr>
            <a:r>
              <a:rPr lang="en-GB"/>
              <a:t>class derived : public base {  };</a:t>
            </a:r>
          </a:p>
          <a:p>
            <a:pPr>
              <a:buNone/>
            </a:pPr>
            <a:r>
              <a:rPr lang="en-GB"/>
              <a:t>class xyz {  }; </a:t>
            </a:r>
            <a:r>
              <a:rPr lang="en-US"/>
              <a:t>// having no relation with “base” or “derived”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/>
              <a:t>Pointers to Derived Classes (contd.)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828800"/>
            <a:ext cx="8705851" cy="50292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 if we write – </a:t>
            </a:r>
          </a:p>
          <a:p>
            <a:pPr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base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objb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*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ptrb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derived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objd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buNone/>
            </a:pP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ptrb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objd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// ok</a:t>
            </a:r>
          </a:p>
          <a:p>
            <a:pPr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derived *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ptrd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None/>
            </a:pP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ptrd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ptrb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;// compiler error</a:t>
            </a:r>
          </a:p>
          <a:p>
            <a:pPr>
              <a:buNone/>
            </a:pP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ptrd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(derived *)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ptrb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// ok, valid down casting</a:t>
            </a:r>
          </a:p>
          <a:p>
            <a:pPr>
              <a:buNone/>
            </a:pP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;// ok</a:t>
            </a:r>
          </a:p>
          <a:p>
            <a:pPr>
              <a:buNone/>
            </a:pP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ptrd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(derived *)&amp;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// invalid casting, no compiler error, but may cause run-time error</a:t>
            </a:r>
          </a:p>
          <a:p>
            <a:pPr>
              <a:buNone/>
            </a:pP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ptrd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(derived *)&amp;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objb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// invalid casting, no compiler error, but may cause run-time error 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63" y="630382"/>
            <a:ext cx="8574087" cy="967840"/>
          </a:xfr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Pointers to Derived Classes (contd.)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616480"/>
            <a:ext cx="8248650" cy="399256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/>
              <a:t>In fact using type-casting, we can use pointer of any class to point to an object of any other class.</a:t>
            </a:r>
          </a:p>
          <a:p>
            <a:pPr marL="984250" lvl="1" indent="-342900" algn="just">
              <a:buFont typeface="Wingdings" panose="05000000000000000000" pitchFamily="2" charset="2"/>
              <a:buChar char="Ø"/>
            </a:pPr>
            <a:r>
              <a:rPr lang="en-US" sz="2000" dirty="0"/>
              <a:t>The compiler will not complain.</a:t>
            </a:r>
          </a:p>
          <a:p>
            <a:pPr marL="984250" lvl="1" indent="-342900" algn="just">
              <a:buFont typeface="Wingdings" panose="05000000000000000000" pitchFamily="2" charset="2"/>
              <a:buChar char="Ø"/>
            </a:pPr>
            <a:r>
              <a:rPr lang="en-US" sz="2000" dirty="0"/>
              <a:t>During run-time, the address assignment will also succeed.</a:t>
            </a:r>
          </a:p>
          <a:p>
            <a:pPr marL="984250" lvl="1" indent="-342900" algn="just">
              <a:buFont typeface="Wingdings" panose="05000000000000000000" pitchFamily="2" charset="2"/>
              <a:buChar char="Ø"/>
            </a:pPr>
            <a:r>
              <a:rPr lang="en-US" sz="2000" dirty="0"/>
              <a:t>But if we use the pointer to access any member, then it may cause run-time error.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63" y="630382"/>
            <a:ext cx="8574087" cy="967840"/>
          </a:xfr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Pointers to Derived Classes (contd.)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781503" y="2133600"/>
            <a:ext cx="7076747" cy="39925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Pointer arithmetic is relative to the data type the pointer is declared as pointing to.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If we point a base pointer to a derived object and then increment the pointer, it will not be pointing to the next derived object.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It will be pointing to (what it thinks is) the next base object !!!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</a:rPr>
              <a:t>Be careful about this.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63" y="630382"/>
            <a:ext cx="8574087" cy="967840"/>
          </a:xfr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Important Point on Inheritance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133600"/>
            <a:ext cx="8020051" cy="3992563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In C++, only public inheritance supports the perfect IS-A relationship.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In case of private and protected inheritance, we cannot treat a derived class object in the same way as a base class object</a:t>
            </a: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Public members of the base class becomes private or protected in the derived class and hence cannot be accessed directly by others using derived class objects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b="1" dirty="0"/>
              <a:t>If we use private or protected inheritance, we cannot assign the address of a derived class object to a base class pointer directly.</a:t>
            </a: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We can use type-casting, but it makes the program logic and structure complicated.</a:t>
            </a: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63" y="630382"/>
            <a:ext cx="8574087" cy="967840"/>
          </a:xfr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Virtual Functions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764345" y="2210437"/>
            <a:ext cx="8096250" cy="3992563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A virtual function is a member function that is declared within a base class and redefined (called </a:t>
            </a:r>
            <a:r>
              <a:rPr lang="en-US" sz="2000" b="1" i="1" dirty="0"/>
              <a:t>overriding</a:t>
            </a:r>
            <a:r>
              <a:rPr lang="en-US" sz="2000" dirty="0"/>
              <a:t>) by a derived class.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It implements the “one interface, multiple methods” philosophy that underlies polymorphism.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The keyword </a:t>
            </a:r>
            <a:r>
              <a:rPr lang="en-US" sz="2000" b="1" dirty="0"/>
              <a:t>virtual</a:t>
            </a:r>
            <a:r>
              <a:rPr lang="en-US" sz="2000" dirty="0"/>
              <a:t> is used to designate a member function as virtual.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Supports run-time polymorphism with the help of base class pointers.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Definition of Polymorphism</a:t>
            </a:r>
            <a:endParaRPr lang="aa-E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858128" y="2435897"/>
            <a:ext cx="77346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It means ‘Different Forms of the Same Thing’.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In other words ‘One Name, Different Forms’.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Real Life Example: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Imagine, you and your friend are walking inside your </a:t>
            </a:r>
            <a:r>
              <a:rPr lang="en-US" dirty="0" err="1"/>
              <a:t>MidTerm</a:t>
            </a:r>
            <a:r>
              <a:rPr lang="en-US" dirty="0"/>
              <a:t> exam room. Just before entering the room, your friend is saying, “You are my best friend, brother. Don’t worry about the exam. I got your back. I’ll slide my script a bit right from me, all you need to do is to take a peek and write.”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2635533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63" y="630382"/>
            <a:ext cx="8574087" cy="967840"/>
          </a:xfr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Virtual Functions (contd.)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762001" y="2133600"/>
            <a:ext cx="8096250" cy="3992563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While redefining a virtual function in a derived class, the function signature must match the original function present in the base class .So, we call it </a:t>
            </a:r>
            <a:r>
              <a:rPr lang="en-US" sz="2000" b="1" i="1" dirty="0"/>
              <a:t>overriding</a:t>
            </a:r>
            <a:r>
              <a:rPr lang="en-US" sz="2000" dirty="0"/>
              <a:t>, not overloading.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When a virtual function is redefined by a derived class, the keyword </a:t>
            </a:r>
            <a:r>
              <a:rPr lang="en-US" sz="2000" b="1" dirty="0"/>
              <a:t>virtual</a:t>
            </a:r>
            <a:r>
              <a:rPr lang="en-US" sz="2000" dirty="0"/>
              <a:t> is not needed (but can be specified if the programmer wants).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The “virtual”-</a:t>
            </a:r>
            <a:r>
              <a:rPr lang="en-US" sz="2000" dirty="0" err="1"/>
              <a:t>ity</a:t>
            </a:r>
            <a:r>
              <a:rPr lang="en-US" sz="2000" dirty="0"/>
              <a:t> of the member function continues along the inheritance chain.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A class that contains a virtual function is referred to as a </a:t>
            </a:r>
            <a:r>
              <a:rPr lang="en-US" sz="2000" b="1" i="1" dirty="0"/>
              <a:t>polymorphic class</a:t>
            </a:r>
            <a:r>
              <a:rPr lang="en-US" sz="2000" dirty="0"/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4"/>
          <p:cNvSpPr>
            <a:spLocks noGrp="1" noChangeArrowheads="1"/>
          </p:cNvSpPr>
          <p:nvPr>
            <p:ph sz="half" idx="4294967295"/>
          </p:nvPr>
        </p:nvSpPr>
        <p:spPr>
          <a:xfrm>
            <a:off x="304800" y="685800"/>
            <a:ext cx="3932238" cy="60198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 anchor="t">
            <a:noAutofit/>
          </a:bodyPr>
          <a:lstStyle/>
          <a:p>
            <a:pPr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pPr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void show() </a:t>
            </a:r>
          </a:p>
          <a:p>
            <a:pPr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 cout &lt;&lt; “show base"&lt;&lt;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derived : public base {</a:t>
            </a:r>
          </a:p>
          <a:p>
            <a:pPr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show() {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“show derived"&lt;&lt;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 }</a:t>
            </a:r>
          </a:p>
          <a:p>
            <a:pPr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7172" name="Rectangle 5"/>
          <p:cNvSpPr>
            <a:spLocks noGrp="1" noChangeArrowheads="1"/>
          </p:cNvSpPr>
          <p:nvPr>
            <p:ph sz="half" idx="4294967295"/>
          </p:nvPr>
        </p:nvSpPr>
        <p:spPr>
          <a:xfrm>
            <a:off x="4724400" y="1447800"/>
            <a:ext cx="3124200" cy="5181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pPr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base b1;</a:t>
            </a:r>
          </a:p>
          <a:p>
            <a:pPr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b1.show(); </a:t>
            </a:r>
          </a:p>
          <a:p>
            <a:pPr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derived d1;</a:t>
            </a:r>
          </a:p>
          <a:p>
            <a:pPr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d1.show(); </a:t>
            </a:r>
          </a:p>
          <a:p>
            <a:pPr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base *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ptrb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ptrb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&amp;b1;</a:t>
            </a:r>
          </a:p>
          <a:p>
            <a:pPr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ptrb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-&gt;show(); </a:t>
            </a:r>
          </a:p>
          <a:p>
            <a:pPr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ptrb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&amp;d1;</a:t>
            </a:r>
          </a:p>
          <a:p>
            <a:pPr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ptrb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-&gt;show(); </a:t>
            </a:r>
          </a:p>
          <a:p>
            <a:pPr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sz="half" idx="4294967295"/>
          </p:nvPr>
        </p:nvSpPr>
        <p:spPr>
          <a:xfrm>
            <a:off x="304801" y="685800"/>
            <a:ext cx="4114800" cy="60960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 anchor="t">
            <a:noAutofit/>
          </a:bodyPr>
          <a:lstStyle/>
          <a:p>
            <a:pPr>
              <a:buNone/>
            </a:pPr>
            <a:endParaRPr lang="en-GB" sz="1600" dirty="0">
              <a:solidFill>
                <a:schemeClr val="tx1"/>
              </a:solidFill>
              <a:latin typeface="Courier New"/>
            </a:endParaRPr>
          </a:p>
          <a:p>
            <a:pPr marL="285750" indent="-285750"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GB" sz="1600" dirty="0">
                <a:solidFill>
                  <a:schemeClr val="tx1"/>
                </a:solidFill>
                <a:latin typeface="Courier New"/>
              </a:rPr>
              <a:t>#include &lt;iostream&gt;</a:t>
            </a:r>
          </a:p>
          <a:p>
            <a:pPr marL="285750" indent="-285750"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GB" sz="1600" dirty="0">
                <a:solidFill>
                  <a:schemeClr val="tx1"/>
                </a:solidFill>
                <a:latin typeface="Courier New"/>
              </a:rPr>
              <a:t>using namespace std;</a:t>
            </a:r>
          </a:p>
          <a:p>
            <a:pPr marL="285750" indent="-285750"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GB" sz="1600" dirty="0">
                <a:solidFill>
                  <a:schemeClr val="tx1"/>
                </a:solidFill>
                <a:latin typeface="Courier New"/>
              </a:rPr>
              <a:t>class base {</a:t>
            </a:r>
          </a:p>
          <a:p>
            <a:pPr marL="285750" indent="-285750"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GB" sz="1600" dirty="0">
                <a:solidFill>
                  <a:schemeClr val="tx1"/>
                </a:solidFill>
                <a:latin typeface="Courier New"/>
              </a:rPr>
              <a:t>public:</a:t>
            </a:r>
          </a:p>
          <a:p>
            <a:pPr marL="285750" indent="-285750"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GB" sz="1600" dirty="0">
                <a:solidFill>
                  <a:schemeClr val="tx1"/>
                </a:solidFill>
                <a:latin typeface="Courier New"/>
              </a:rPr>
              <a:t>virtual void show() </a:t>
            </a:r>
          </a:p>
          <a:p>
            <a:pPr marL="285750" indent="-285750"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GB" sz="1600" dirty="0">
                <a:solidFill>
                  <a:schemeClr val="tx1"/>
                </a:solidFill>
                <a:latin typeface="Courier New"/>
              </a:rPr>
              <a:t>{  cout &lt;&lt; "show base"&lt;&lt;endl;  }</a:t>
            </a:r>
          </a:p>
          <a:p>
            <a:pPr marL="285750" indent="-285750"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GB" sz="1600" dirty="0">
                <a:solidFill>
                  <a:schemeClr val="tx1"/>
                </a:solidFill>
                <a:latin typeface="Courier New"/>
              </a:rPr>
              <a:t>};</a:t>
            </a:r>
          </a:p>
          <a:p>
            <a:pPr marL="285750" indent="-285750"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GB" sz="1600" dirty="0">
                <a:solidFill>
                  <a:schemeClr val="tx1"/>
                </a:solidFill>
                <a:latin typeface="Courier New"/>
              </a:rPr>
              <a:t>class derived1 : public base {</a:t>
            </a:r>
          </a:p>
          <a:p>
            <a:pPr marL="285750" indent="-285750"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GB" sz="1600" dirty="0">
                <a:solidFill>
                  <a:schemeClr val="tx1"/>
                </a:solidFill>
                <a:latin typeface="Courier New"/>
              </a:rPr>
              <a:t>public:</a:t>
            </a:r>
          </a:p>
          <a:p>
            <a:pPr marL="285750" indent="-285750"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GB" sz="1600" dirty="0">
                <a:solidFill>
                  <a:schemeClr val="tx1"/>
                </a:solidFill>
                <a:latin typeface="Courier New"/>
              </a:rPr>
              <a:t>   void show() </a:t>
            </a:r>
          </a:p>
          <a:p>
            <a:pPr marL="285750" indent="-285750"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GB" sz="1600" dirty="0">
                <a:solidFill>
                  <a:schemeClr val="tx1"/>
                </a:solidFill>
                <a:latin typeface="Courier New"/>
              </a:rPr>
              <a:t>{ cout &lt;&lt; "show derived 1"&lt;&lt;endl;   }</a:t>
            </a:r>
          </a:p>
          <a:p>
            <a:pPr marL="285750" indent="-285750"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GB" sz="1600" dirty="0">
                <a:solidFill>
                  <a:schemeClr val="tx1"/>
                </a:solidFill>
                <a:latin typeface="Courier New"/>
              </a:rPr>
              <a:t>};</a:t>
            </a:r>
          </a:p>
          <a:p>
            <a:pPr marL="285750" indent="-285750"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GB" sz="1600" dirty="0">
                <a:solidFill>
                  <a:schemeClr val="tx1"/>
                </a:solidFill>
                <a:latin typeface="Courier New"/>
              </a:rPr>
              <a:t>class derived2 : public base {</a:t>
            </a:r>
          </a:p>
          <a:p>
            <a:pPr marL="285750" indent="-285750"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GB" sz="1600" dirty="0">
                <a:solidFill>
                  <a:schemeClr val="tx1"/>
                </a:solidFill>
                <a:latin typeface="Courier New"/>
              </a:rPr>
              <a:t>public:</a:t>
            </a:r>
          </a:p>
          <a:p>
            <a:pPr marL="285750" indent="-285750"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GB" sz="1600" dirty="0">
                <a:solidFill>
                  <a:schemeClr val="tx1"/>
                </a:solidFill>
                <a:latin typeface="Courier New"/>
              </a:rPr>
              <a:t>   void show() </a:t>
            </a:r>
          </a:p>
          <a:p>
            <a:pPr marL="285750" indent="-285750"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GB" sz="1600" dirty="0">
                <a:solidFill>
                  <a:schemeClr val="tx1"/>
                </a:solidFill>
                <a:latin typeface="Courier New"/>
              </a:rPr>
              <a:t>{ cout &lt;&lt; "show derived 2"&lt;&lt;endl;   }</a:t>
            </a:r>
          </a:p>
          <a:p>
            <a:pPr marL="285750" indent="-285750"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GB" sz="1600" dirty="0">
                <a:solidFill>
                  <a:schemeClr val="tx1"/>
                </a:solidFill>
                <a:latin typeface="Courier New"/>
              </a:rPr>
              <a:t>};</a:t>
            </a:r>
          </a:p>
          <a:p>
            <a:pPr marL="285750" indent="-285750" defTabSz="45720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endParaRPr lang="en-GB" sz="1600" dirty="0">
              <a:solidFill>
                <a:schemeClr val="tx1"/>
              </a:solidFill>
              <a:latin typeface="Courier New"/>
            </a:endParaRPr>
          </a:p>
          <a:p>
            <a:pPr>
              <a:lnSpc>
                <a:spcPct val="80000"/>
              </a:lnSpc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388" name="Rectangle 4"/>
          <p:cNvSpPr>
            <a:spLocks noGrp="1" noChangeArrowheads="1"/>
          </p:cNvSpPr>
          <p:nvPr>
            <p:ph sz="half" idx="4294967295"/>
          </p:nvPr>
        </p:nvSpPr>
        <p:spPr>
          <a:xfrm>
            <a:off x="4724401" y="1371600"/>
            <a:ext cx="4267199" cy="54102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 anchor="t">
            <a:noAutofit/>
          </a:bodyPr>
          <a:lstStyle/>
          <a:p>
            <a:pPr>
              <a:buNone/>
            </a:pPr>
            <a:r>
              <a:rPr lang="en-GB" sz="1400" dirty="0">
                <a:solidFill>
                  <a:schemeClr val="tx1"/>
                </a:solidFill>
                <a:latin typeface="Courier New"/>
              </a:rPr>
              <a:t>void main() {  </a:t>
            </a:r>
          </a:p>
          <a:p>
            <a:pPr>
              <a:buNone/>
            </a:pPr>
            <a:r>
              <a:rPr lang="en-GB" sz="1400" dirty="0">
                <a:solidFill>
                  <a:schemeClr val="tx1"/>
                </a:solidFill>
                <a:latin typeface="Courier New"/>
              </a:rPr>
              <a:t>   base *</a:t>
            </a:r>
            <a:r>
              <a:rPr lang="en-GB" sz="1400" dirty="0" err="1">
                <a:solidFill>
                  <a:schemeClr val="tx1"/>
                </a:solidFill>
                <a:latin typeface="Courier New"/>
              </a:rPr>
              <a:t>ptrb</a:t>
            </a:r>
            <a:r>
              <a:rPr lang="en-GB" sz="1400" dirty="0">
                <a:solidFill>
                  <a:schemeClr val="tx1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tx1"/>
                </a:solidFill>
                <a:latin typeface="Courier New"/>
              </a:rPr>
              <a:t>   derived1 objd1;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tx1"/>
                </a:solidFill>
                <a:latin typeface="Courier New"/>
              </a:rPr>
              <a:t>   derived2 objd2;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tx1"/>
                </a:solidFill>
                <a:latin typeface="Courier New"/>
              </a:rPr>
              <a:t>   int n;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tx1"/>
                </a:solidFill>
                <a:latin typeface="Courier New"/>
              </a:rPr>
              <a:t>   </a:t>
            </a:r>
            <a:r>
              <a:rPr lang="en-GB" sz="1400" dirty="0" err="1">
                <a:solidFill>
                  <a:schemeClr val="tx1"/>
                </a:solidFill>
                <a:latin typeface="Courier New"/>
              </a:rPr>
              <a:t>cout</a:t>
            </a:r>
            <a:r>
              <a:rPr lang="en-GB" sz="1400" dirty="0">
                <a:solidFill>
                  <a:schemeClr val="tx1"/>
                </a:solidFill>
                <a:latin typeface="Courier New"/>
              </a:rPr>
              <a:t>&lt;&lt;" enter a number"&lt;&lt;</a:t>
            </a:r>
            <a:r>
              <a:rPr lang="en-GB" sz="1400" dirty="0" err="1">
                <a:solidFill>
                  <a:schemeClr val="tx1"/>
                </a:solidFill>
                <a:latin typeface="Courier New"/>
              </a:rPr>
              <a:t>endl</a:t>
            </a:r>
            <a:r>
              <a:rPr lang="en-GB" sz="1400" dirty="0">
                <a:solidFill>
                  <a:schemeClr val="tx1"/>
                </a:solidFill>
                <a:latin typeface="Courier New"/>
              </a:rPr>
              <a:t>;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tx1"/>
                </a:solidFill>
                <a:latin typeface="Courier New"/>
              </a:rPr>
              <a:t>   </a:t>
            </a:r>
            <a:r>
              <a:rPr lang="en-GB" sz="1400" dirty="0" err="1">
                <a:solidFill>
                  <a:schemeClr val="tx1"/>
                </a:solidFill>
                <a:latin typeface="Courier New"/>
              </a:rPr>
              <a:t>cin</a:t>
            </a:r>
            <a:r>
              <a:rPr lang="en-GB" sz="1400" dirty="0">
                <a:solidFill>
                  <a:schemeClr val="tx1"/>
                </a:solidFill>
                <a:latin typeface="Courier New"/>
              </a:rPr>
              <a:t> &gt;&gt; n;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tx1"/>
                </a:solidFill>
                <a:latin typeface="Courier New"/>
              </a:rPr>
              <a:t>   if (n ==1)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tx1"/>
                </a:solidFill>
                <a:latin typeface="Courier New"/>
              </a:rPr>
              <a:t>   </a:t>
            </a:r>
            <a:r>
              <a:rPr lang="en-GB" sz="1400" dirty="0" err="1">
                <a:solidFill>
                  <a:schemeClr val="tx1"/>
                </a:solidFill>
                <a:latin typeface="Courier New"/>
              </a:rPr>
              <a:t>ptrb</a:t>
            </a:r>
            <a:r>
              <a:rPr lang="en-GB" sz="1400" dirty="0">
                <a:solidFill>
                  <a:schemeClr val="tx1"/>
                </a:solidFill>
                <a:latin typeface="Courier New"/>
              </a:rPr>
              <a:t> = &amp;objd1;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tx1"/>
                </a:solidFill>
                <a:latin typeface="Courier New"/>
              </a:rPr>
              <a:t>   else 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tx1"/>
                </a:solidFill>
                <a:latin typeface="Courier New"/>
              </a:rPr>
              <a:t>   </a:t>
            </a:r>
            <a:r>
              <a:rPr lang="en-GB" sz="1400" dirty="0" err="1">
                <a:solidFill>
                  <a:schemeClr val="tx1"/>
                </a:solidFill>
                <a:latin typeface="Courier New"/>
              </a:rPr>
              <a:t>ptrb</a:t>
            </a:r>
            <a:r>
              <a:rPr lang="en-GB" sz="1400" dirty="0">
                <a:solidFill>
                  <a:schemeClr val="tx1"/>
                </a:solidFill>
                <a:latin typeface="Courier New"/>
              </a:rPr>
              <a:t> = &amp;objd2;</a:t>
            </a:r>
          </a:p>
          <a:p>
            <a:pPr marL="0" indent="0">
              <a:buNone/>
            </a:pPr>
            <a:r>
              <a:rPr lang="en-GB" sz="1400" dirty="0">
                <a:solidFill>
                  <a:schemeClr val="tx1"/>
                </a:solidFill>
                <a:latin typeface="Courier New"/>
              </a:rPr>
              <a:t>   </a:t>
            </a:r>
            <a:r>
              <a:rPr lang="en-GB" sz="1400" dirty="0" err="1">
                <a:solidFill>
                  <a:schemeClr val="tx1"/>
                </a:solidFill>
                <a:latin typeface="Courier New"/>
              </a:rPr>
              <a:t>ptrb</a:t>
            </a:r>
            <a:r>
              <a:rPr lang="en-GB" sz="1400" dirty="0">
                <a:solidFill>
                  <a:schemeClr val="tx1"/>
                </a:solidFill>
                <a:latin typeface="Courier New"/>
              </a:rPr>
              <a:t>-&gt;show(); // guess what ?}</a:t>
            </a:r>
          </a:p>
          <a:p>
            <a:pPr>
              <a:buNone/>
            </a:pPr>
            <a:endParaRPr lang="en-GB" sz="1400" dirty="0">
              <a:solidFill>
                <a:schemeClr val="bg1"/>
              </a:solidFill>
              <a:latin typeface="Courier New"/>
            </a:endParaRPr>
          </a:p>
        </p:txBody>
      </p:sp>
      <p:sp>
        <p:nvSpPr>
          <p:cNvPr id="3" name="Callout: Down Arrow 2">
            <a:extLst>
              <a:ext uri="{FF2B5EF4-FFF2-40B4-BE49-F238E27FC236}">
                <a16:creationId xmlns:a16="http://schemas.microsoft.com/office/drawing/2014/main" xmlns="" id="{53AE749A-D540-4633-9292-3055E83FEC39}"/>
              </a:ext>
            </a:extLst>
          </p:cNvPr>
          <p:cNvSpPr/>
          <p:nvPr/>
        </p:nvSpPr>
        <p:spPr>
          <a:xfrm>
            <a:off x="6934200" y="5105400"/>
            <a:ext cx="1904999" cy="1295400"/>
          </a:xfrm>
          <a:prstGeom prst="downArrowCallou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Run-time polymorphism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63" y="630382"/>
            <a:ext cx="8574087" cy="967840"/>
          </a:xfr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Virtual Destructors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895600"/>
            <a:ext cx="7943850" cy="214031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b="1" dirty="0"/>
              <a:t>Constructors </a:t>
            </a:r>
            <a:r>
              <a:rPr lang="en-US" sz="2000" b="1" dirty="0">
                <a:solidFill>
                  <a:srgbClr val="FF0000"/>
                </a:solidFill>
              </a:rPr>
              <a:t>cannot</a:t>
            </a:r>
            <a:r>
              <a:rPr lang="en-US" sz="2000" b="1" dirty="0"/>
              <a:t> be virtual, but destructors can be virtual.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/>
              <a:t>It ensures that the derived class destructor is called when a base class pointer is used while deleting a dynamically created derived class object.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Virtual Destructors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F98E20-70F8-4459-B912-B22A4180D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1" y="2133600"/>
            <a:ext cx="7867650" cy="45720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endParaRPr lang="en-GB" sz="1800" dirty="0">
              <a:solidFill>
                <a:schemeClr val="tx1"/>
              </a:solidFill>
              <a:latin typeface="Courier New"/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GB" sz="2900" dirty="0">
                <a:solidFill>
                  <a:schemeClr val="tx1"/>
                </a:solidFill>
                <a:latin typeface="Courier New"/>
              </a:rPr>
              <a:t>#include &lt;iostream&gt;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GB" sz="2900" dirty="0">
                <a:solidFill>
                  <a:schemeClr val="tx1"/>
                </a:solidFill>
                <a:latin typeface="Courier New"/>
              </a:rPr>
              <a:t>using namespace std;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GB" sz="2900" dirty="0">
                <a:solidFill>
                  <a:schemeClr val="tx1"/>
                </a:solidFill>
                <a:latin typeface="Courier New"/>
              </a:rPr>
              <a:t>class base {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GB" sz="2900" dirty="0">
                <a:solidFill>
                  <a:schemeClr val="tx1"/>
                </a:solidFill>
                <a:latin typeface="Courier New"/>
              </a:rPr>
              <a:t>public: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GB" sz="2900" dirty="0">
                <a:solidFill>
                  <a:schemeClr val="tx1"/>
                </a:solidFill>
                <a:latin typeface="Courier New"/>
              </a:rPr>
              <a:t>   ~base() { </a:t>
            </a:r>
            <a:r>
              <a:rPr lang="en-GB" sz="2900" dirty="0" err="1">
                <a:solidFill>
                  <a:schemeClr val="tx1"/>
                </a:solidFill>
                <a:latin typeface="Courier New"/>
              </a:rPr>
              <a:t>cout</a:t>
            </a:r>
            <a:r>
              <a:rPr lang="en-GB" sz="2900" dirty="0">
                <a:solidFill>
                  <a:schemeClr val="tx1"/>
                </a:solidFill>
                <a:latin typeface="Courier New"/>
              </a:rPr>
              <a:t> &lt;&lt;  "destructing base"&lt;&lt;</a:t>
            </a:r>
            <a:r>
              <a:rPr lang="en-GB" sz="2900" dirty="0" err="1">
                <a:solidFill>
                  <a:schemeClr val="tx1"/>
                </a:solidFill>
                <a:latin typeface="Courier New"/>
              </a:rPr>
              <a:t>endl</a:t>
            </a:r>
            <a:r>
              <a:rPr lang="en-GB" sz="2900" dirty="0">
                <a:solidFill>
                  <a:schemeClr val="tx1"/>
                </a:solidFill>
                <a:latin typeface="Courier New"/>
              </a:rPr>
              <a:t>;  }};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GB" sz="2900" dirty="0">
                <a:solidFill>
                  <a:schemeClr val="tx1"/>
                </a:solidFill>
                <a:latin typeface="Courier New"/>
              </a:rPr>
              <a:t>class derived : public base {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GB" sz="2900" dirty="0">
                <a:solidFill>
                  <a:schemeClr val="tx1"/>
                </a:solidFill>
                <a:latin typeface="Courier New"/>
              </a:rPr>
              <a:t>public: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GB" sz="2900" dirty="0">
                <a:solidFill>
                  <a:schemeClr val="tx1"/>
                </a:solidFill>
                <a:latin typeface="Courier New"/>
              </a:rPr>
              <a:t>   ~derived() {</a:t>
            </a:r>
            <a:r>
              <a:rPr lang="en-GB" sz="2900" dirty="0" err="1">
                <a:solidFill>
                  <a:schemeClr val="tx1"/>
                </a:solidFill>
                <a:latin typeface="Courier New"/>
              </a:rPr>
              <a:t>cout</a:t>
            </a:r>
            <a:r>
              <a:rPr lang="en-GB" sz="2900" dirty="0">
                <a:solidFill>
                  <a:schemeClr val="tx1"/>
                </a:solidFill>
                <a:latin typeface="Courier New"/>
              </a:rPr>
              <a:t> &lt;&lt; "destructing derived"&lt;&lt;</a:t>
            </a:r>
            <a:r>
              <a:rPr lang="en-GB" sz="2900" dirty="0" err="1">
                <a:solidFill>
                  <a:schemeClr val="tx1"/>
                </a:solidFill>
                <a:latin typeface="Courier New"/>
              </a:rPr>
              <a:t>endl</a:t>
            </a:r>
            <a:r>
              <a:rPr lang="en-GB" sz="2900" dirty="0">
                <a:solidFill>
                  <a:schemeClr val="tx1"/>
                </a:solidFill>
                <a:latin typeface="Courier New"/>
              </a:rPr>
              <a:t>;  }}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GB" sz="2900" dirty="0">
                <a:solidFill>
                  <a:schemeClr val="tx1"/>
                </a:solidFill>
                <a:latin typeface="Courier New"/>
              </a:rPr>
              <a:t>void main() {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GB" sz="2900" dirty="0">
                <a:solidFill>
                  <a:schemeClr val="tx1"/>
                </a:solidFill>
                <a:latin typeface="Courier New"/>
              </a:rPr>
              <a:t>      base *p = new derived;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GB" sz="2900" dirty="0">
                <a:solidFill>
                  <a:schemeClr val="tx1"/>
                </a:solidFill>
                <a:latin typeface="Courier New"/>
              </a:rPr>
              <a:t>   delete p;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None/>
            </a:pPr>
            <a:r>
              <a:rPr lang="en-GB" sz="2900" dirty="0">
                <a:solidFill>
                  <a:schemeClr val="tx1"/>
                </a:solidFill>
                <a:latin typeface="Courier New"/>
              </a:rPr>
              <a:t>}</a:t>
            </a:r>
          </a:p>
          <a:p>
            <a:endParaRPr lang="en-US" dirty="0"/>
          </a:p>
        </p:txBody>
      </p:sp>
      <p:sp>
        <p:nvSpPr>
          <p:cNvPr id="18439" name="Text Box 6"/>
          <p:cNvSpPr txBox="1">
            <a:spLocks noChangeArrowheads="1"/>
          </p:cNvSpPr>
          <p:nvPr/>
        </p:nvSpPr>
        <p:spPr bwMode="auto">
          <a:xfrm>
            <a:off x="2551906" y="1679532"/>
            <a:ext cx="403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 dirty="0"/>
              <a:t>Using non-virtual destructor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Virtual Destructors (contd.)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2133600"/>
            <a:ext cx="4440238" cy="44958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 anchor="t">
            <a:noAutofit/>
          </a:bodyPr>
          <a:lstStyle/>
          <a:p>
            <a:pPr>
              <a:buNone/>
            </a:pPr>
            <a:r>
              <a:rPr lang="en-GB" sz="1800" dirty="0">
                <a:solidFill>
                  <a:schemeClr val="tx1"/>
                </a:solidFill>
                <a:latin typeface="Courier New"/>
              </a:rPr>
              <a:t>#include &lt;iostream&gt;</a:t>
            </a:r>
          </a:p>
          <a:p>
            <a:pPr>
              <a:buNone/>
            </a:pPr>
            <a:r>
              <a:rPr lang="en-GB" sz="1800" dirty="0">
                <a:solidFill>
                  <a:schemeClr val="tx1"/>
                </a:solidFill>
                <a:latin typeface="Courier New"/>
              </a:rPr>
              <a:t>using namespace std;</a:t>
            </a:r>
          </a:p>
          <a:p>
            <a:pPr>
              <a:buNone/>
            </a:pPr>
            <a:r>
              <a:rPr lang="en-GB" sz="1800" dirty="0">
                <a:solidFill>
                  <a:schemeClr val="tx1"/>
                </a:solidFill>
                <a:latin typeface="Courier New"/>
              </a:rPr>
              <a:t>class base {</a:t>
            </a:r>
          </a:p>
          <a:p>
            <a:pPr>
              <a:buNone/>
            </a:pPr>
            <a:r>
              <a:rPr lang="en-GB" sz="1800" dirty="0">
                <a:solidFill>
                  <a:schemeClr val="tx1"/>
                </a:solidFill>
                <a:latin typeface="Courier New"/>
              </a:rPr>
              <a:t>public:</a:t>
            </a:r>
          </a:p>
          <a:p>
            <a:pPr>
              <a:buNone/>
            </a:pPr>
            <a:r>
              <a:rPr lang="en-GB" sz="1800" dirty="0">
                <a:solidFill>
                  <a:schemeClr val="tx1"/>
                </a:solidFill>
                <a:latin typeface="Courier New"/>
              </a:rPr>
              <a:t>  virtual ~base() </a:t>
            </a:r>
          </a:p>
          <a:p>
            <a:pPr>
              <a:buNone/>
            </a:pPr>
            <a:r>
              <a:rPr lang="en-GB" sz="1800" dirty="0">
                <a:solidFill>
                  <a:schemeClr val="tx1"/>
                </a:solidFill>
                <a:latin typeface="Courier New"/>
              </a:rPr>
              <a:t>{ </a:t>
            </a:r>
          </a:p>
          <a:p>
            <a:pPr>
              <a:buNone/>
            </a:pPr>
            <a:r>
              <a:rPr lang="en-GB" sz="1800" dirty="0" err="1">
                <a:solidFill>
                  <a:schemeClr val="tx1"/>
                </a:solidFill>
                <a:latin typeface="Courier New"/>
              </a:rPr>
              <a:t>cout</a:t>
            </a:r>
            <a:r>
              <a:rPr lang="en-GB" sz="1800" dirty="0">
                <a:solidFill>
                  <a:schemeClr val="tx1"/>
                </a:solidFill>
                <a:latin typeface="Courier New"/>
              </a:rPr>
              <a:t> &lt;&lt;  "destructing base"&lt;&lt;</a:t>
            </a:r>
            <a:r>
              <a:rPr lang="en-GB" sz="1800" dirty="0" err="1">
                <a:solidFill>
                  <a:schemeClr val="tx1"/>
                </a:solidFill>
                <a:latin typeface="Courier New"/>
              </a:rPr>
              <a:t>endl</a:t>
            </a:r>
            <a:r>
              <a:rPr lang="en-GB" sz="1800" dirty="0">
                <a:solidFill>
                  <a:schemeClr val="tx1"/>
                </a:solidFill>
                <a:latin typeface="Courier New"/>
              </a:rPr>
              <a:t>;  </a:t>
            </a:r>
          </a:p>
          <a:p>
            <a:pPr>
              <a:buNone/>
            </a:pPr>
            <a:r>
              <a:rPr lang="en-GB" sz="1800" dirty="0">
                <a:solidFill>
                  <a:schemeClr val="tx1"/>
                </a:solidFill>
                <a:latin typeface="Courier New"/>
              </a:rPr>
              <a:t>}};</a:t>
            </a:r>
          </a:p>
          <a:p>
            <a:pPr>
              <a:buNone/>
            </a:pPr>
            <a:endParaRPr lang="en-GB" sz="1800" dirty="0">
              <a:solidFill>
                <a:srgbClr val="0000FF"/>
              </a:solidFill>
              <a:latin typeface="Courier New"/>
            </a:endParaRPr>
          </a:p>
        </p:txBody>
      </p:sp>
      <p:sp>
        <p:nvSpPr>
          <p:cNvPr id="19463" name="Text Box 5"/>
          <p:cNvSpPr txBox="1">
            <a:spLocks noChangeArrowheads="1"/>
          </p:cNvSpPr>
          <p:nvPr/>
        </p:nvSpPr>
        <p:spPr bwMode="auto">
          <a:xfrm>
            <a:off x="2743200" y="167640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 dirty="0"/>
              <a:t>Using virtual destructor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5B930C4C-6337-4A78-8D73-0D433B2A7C48}"/>
              </a:ext>
            </a:extLst>
          </p:cNvPr>
          <p:cNvSpPr txBox="1">
            <a:spLocks noChangeArrowheads="1"/>
          </p:cNvSpPr>
          <p:nvPr/>
        </p:nvSpPr>
        <p:spPr>
          <a:xfrm>
            <a:off x="4876801" y="2211778"/>
            <a:ext cx="3981449" cy="4495800"/>
          </a:xfrm>
          <a:prstGeom prst="rect">
            <a:avLst/>
          </a:prstGeom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 anchor="t"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GB" sz="1800" dirty="0">
                <a:solidFill>
                  <a:schemeClr val="tx1"/>
                </a:solidFill>
                <a:latin typeface="Courier New"/>
              </a:rPr>
              <a:t>class derived : public base {</a:t>
            </a:r>
          </a:p>
          <a:p>
            <a:pPr>
              <a:buFont typeface="Wingdings" pitchFamily="2" charset="2"/>
              <a:buNone/>
            </a:pPr>
            <a:r>
              <a:rPr lang="en-GB" sz="1800" dirty="0">
                <a:solidFill>
                  <a:schemeClr val="tx1"/>
                </a:solidFill>
                <a:latin typeface="Courier New"/>
              </a:rPr>
              <a:t>public:</a:t>
            </a:r>
          </a:p>
          <a:p>
            <a:pPr>
              <a:buFont typeface="Wingdings" pitchFamily="2" charset="2"/>
              <a:buNone/>
            </a:pPr>
            <a:r>
              <a:rPr lang="en-GB" sz="1800" dirty="0">
                <a:solidFill>
                  <a:schemeClr val="tx1"/>
                </a:solidFill>
                <a:latin typeface="Courier New"/>
              </a:rPr>
              <a:t>   ~derived() {</a:t>
            </a:r>
            <a:r>
              <a:rPr lang="en-GB" sz="1800" dirty="0" err="1">
                <a:solidFill>
                  <a:schemeClr val="tx1"/>
                </a:solidFill>
                <a:latin typeface="Courier New"/>
              </a:rPr>
              <a:t>cout</a:t>
            </a:r>
            <a:r>
              <a:rPr lang="en-GB" sz="1800" dirty="0">
                <a:solidFill>
                  <a:schemeClr val="tx1"/>
                </a:solidFill>
                <a:latin typeface="Courier New"/>
              </a:rPr>
              <a:t> &lt;&lt; "destructing derived"&lt;&lt;</a:t>
            </a:r>
            <a:r>
              <a:rPr lang="en-GB" sz="1800" dirty="0" err="1">
                <a:solidFill>
                  <a:schemeClr val="tx1"/>
                </a:solidFill>
                <a:latin typeface="Courier New"/>
              </a:rPr>
              <a:t>endl</a:t>
            </a:r>
            <a:r>
              <a:rPr lang="en-GB" sz="1800" dirty="0">
                <a:solidFill>
                  <a:schemeClr val="tx1"/>
                </a:solidFill>
                <a:latin typeface="Courier New"/>
              </a:rPr>
              <a:t>;  }};</a:t>
            </a:r>
          </a:p>
          <a:p>
            <a:pPr>
              <a:buFont typeface="Wingdings" pitchFamily="2" charset="2"/>
              <a:buNone/>
            </a:pPr>
            <a:r>
              <a:rPr lang="en-GB" sz="1800" dirty="0">
                <a:solidFill>
                  <a:schemeClr val="tx1"/>
                </a:solidFill>
                <a:latin typeface="Courier New"/>
              </a:rPr>
              <a:t>void main() {</a:t>
            </a:r>
          </a:p>
          <a:p>
            <a:pPr>
              <a:buFont typeface="Wingdings" pitchFamily="2" charset="2"/>
              <a:buNone/>
            </a:pPr>
            <a:r>
              <a:rPr lang="en-GB" sz="1800" dirty="0">
                <a:solidFill>
                  <a:schemeClr val="tx1"/>
                </a:solidFill>
                <a:latin typeface="Courier New"/>
              </a:rPr>
              <a:t>      base *p = new derived;</a:t>
            </a:r>
          </a:p>
          <a:p>
            <a:pPr>
              <a:buFont typeface="Wingdings" pitchFamily="2" charset="2"/>
              <a:buNone/>
            </a:pPr>
            <a:r>
              <a:rPr lang="en-GB" sz="1800" dirty="0">
                <a:solidFill>
                  <a:schemeClr val="tx1"/>
                </a:solidFill>
                <a:latin typeface="Courier New"/>
              </a:rPr>
              <a:t>   delete p;</a:t>
            </a:r>
          </a:p>
          <a:p>
            <a:pPr>
              <a:buFont typeface="Wingdings" pitchFamily="2" charset="2"/>
              <a:buNone/>
            </a:pPr>
            <a:r>
              <a:rPr lang="en-GB" sz="1800" dirty="0">
                <a:solidFill>
                  <a:schemeClr val="tx1"/>
                </a:solidFill>
                <a:latin typeface="Courier New"/>
              </a:rPr>
              <a:t>}</a:t>
            </a:r>
          </a:p>
          <a:p>
            <a:pPr>
              <a:buFont typeface="Wingdings" pitchFamily="2" charset="2"/>
              <a:buNone/>
            </a:pPr>
            <a:endParaRPr lang="en-GB" sz="1800" dirty="0">
              <a:solidFill>
                <a:srgbClr val="0000FF"/>
              </a:solidFill>
              <a:latin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/>
              <a:t>Virtual functions are inherited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22495" y="2698090"/>
            <a:ext cx="8248650" cy="3992563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GB" sz="2000" dirty="0"/>
              <a:t>Once function is declared as virtual, it stays virtual no matter how many layers of derived classes it may pass through.</a:t>
            </a:r>
          </a:p>
          <a:p>
            <a:pPr marL="640080" lvl="1" algn="just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GB" sz="2000" dirty="0"/>
              <a:t>//derived from derived, not base</a:t>
            </a:r>
          </a:p>
          <a:p>
            <a:pPr marL="640080"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sz="2400" dirty="0"/>
          </a:p>
          <a:p>
            <a:pPr marL="641350" lvl="2" indent="0" fontAlgn="auto">
              <a:spcAft>
                <a:spcPts val="0"/>
              </a:spcAft>
              <a:buClr>
                <a:schemeClr val="accent3"/>
              </a:buClr>
              <a:buFont typeface="Arial" pitchFamily="34" charset="0"/>
              <a:buNone/>
              <a:defRPr/>
            </a:pPr>
            <a:endParaRPr lang="en-US" sz="24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sz="half" idx="4294967295"/>
          </p:nvPr>
        </p:nvSpPr>
        <p:spPr>
          <a:xfrm>
            <a:off x="304800" y="762000"/>
            <a:ext cx="3932238" cy="57912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 anchor="t">
            <a:normAutofit fontScale="25000" lnSpcReduction="20000"/>
          </a:bodyPr>
          <a:lstStyle/>
          <a:p>
            <a:pPr>
              <a:buNone/>
            </a:pPr>
            <a:r>
              <a:rPr lang="en-GB" sz="6000" dirty="0">
                <a:solidFill>
                  <a:schemeClr val="tx1"/>
                </a:solidFill>
                <a:latin typeface="Courier New"/>
              </a:rPr>
              <a:t>#include &lt;iostream&gt;</a:t>
            </a:r>
          </a:p>
          <a:p>
            <a:pPr>
              <a:buNone/>
            </a:pPr>
            <a:r>
              <a:rPr lang="en-GB" sz="6000" dirty="0">
                <a:solidFill>
                  <a:schemeClr val="tx1"/>
                </a:solidFill>
                <a:latin typeface="Courier New"/>
              </a:rPr>
              <a:t>using namespace std;</a:t>
            </a:r>
          </a:p>
          <a:p>
            <a:pPr>
              <a:buNone/>
            </a:pPr>
            <a:r>
              <a:rPr lang="en-GB" sz="6000" dirty="0">
                <a:solidFill>
                  <a:schemeClr val="tx1"/>
                </a:solidFill>
                <a:latin typeface="Courier New"/>
              </a:rPr>
              <a:t>class base {</a:t>
            </a:r>
          </a:p>
          <a:p>
            <a:pPr>
              <a:buNone/>
            </a:pPr>
            <a:r>
              <a:rPr lang="en-GB" sz="6000" dirty="0">
                <a:solidFill>
                  <a:schemeClr val="tx1"/>
                </a:solidFill>
                <a:latin typeface="Courier New"/>
              </a:rPr>
              <a:t>public:</a:t>
            </a:r>
          </a:p>
          <a:p>
            <a:pPr>
              <a:buNone/>
            </a:pPr>
            <a:r>
              <a:rPr lang="en-GB" sz="6000" dirty="0">
                <a:solidFill>
                  <a:schemeClr val="tx1"/>
                </a:solidFill>
                <a:latin typeface="Courier New"/>
              </a:rPr>
              <a:t>virtual void show() </a:t>
            </a:r>
          </a:p>
          <a:p>
            <a:pPr>
              <a:buNone/>
            </a:pPr>
            <a:r>
              <a:rPr lang="en-GB" sz="5800" dirty="0">
                <a:solidFill>
                  <a:schemeClr val="tx1"/>
                </a:solidFill>
                <a:latin typeface="Courier New"/>
              </a:rPr>
              <a:t>{  cout &lt;&lt; "show base"&lt;&lt;endl;  }};</a:t>
            </a:r>
          </a:p>
          <a:p>
            <a:pPr>
              <a:buNone/>
            </a:pPr>
            <a:r>
              <a:rPr lang="en-GB" sz="5800" dirty="0">
                <a:solidFill>
                  <a:schemeClr val="tx1"/>
                </a:solidFill>
                <a:latin typeface="Courier New"/>
              </a:rPr>
              <a:t>class derived1 : public base </a:t>
            </a:r>
          </a:p>
          <a:p>
            <a:pPr>
              <a:buNone/>
            </a:pPr>
            <a:r>
              <a:rPr lang="en-GB" sz="5800" dirty="0">
                <a:solidFill>
                  <a:schemeClr val="tx1"/>
                </a:solidFill>
                <a:latin typeface="Courier New"/>
              </a:rPr>
              <a:t>{</a:t>
            </a:r>
          </a:p>
          <a:p>
            <a:pPr>
              <a:buNone/>
            </a:pPr>
            <a:r>
              <a:rPr lang="en-GB" sz="5800" dirty="0">
                <a:solidFill>
                  <a:schemeClr val="tx1"/>
                </a:solidFill>
                <a:latin typeface="Courier New"/>
              </a:rPr>
              <a:t>public:</a:t>
            </a:r>
          </a:p>
          <a:p>
            <a:pPr>
              <a:buNone/>
            </a:pPr>
            <a:r>
              <a:rPr lang="en-GB" sz="5800" dirty="0">
                <a:solidFill>
                  <a:schemeClr val="tx1"/>
                </a:solidFill>
                <a:latin typeface="Courier New"/>
              </a:rPr>
              <a:t>   void show() </a:t>
            </a:r>
          </a:p>
          <a:p>
            <a:pPr>
              <a:buNone/>
            </a:pPr>
            <a:r>
              <a:rPr lang="en-GB" sz="5800" dirty="0">
                <a:solidFill>
                  <a:schemeClr val="tx1"/>
                </a:solidFill>
                <a:latin typeface="Courier New"/>
              </a:rPr>
              <a:t>{ cout &lt;&lt; "show derived 1"&lt;&lt;endl;   }};</a:t>
            </a:r>
          </a:p>
          <a:p>
            <a:pPr>
              <a:buNone/>
            </a:pPr>
            <a:r>
              <a:rPr lang="en-GB" sz="5800" dirty="0">
                <a:solidFill>
                  <a:schemeClr val="tx1"/>
                </a:solidFill>
                <a:latin typeface="Courier New"/>
              </a:rPr>
              <a:t>class derived2 : public derived1 {};</a:t>
            </a:r>
          </a:p>
          <a:p>
            <a:pPr>
              <a:buNone/>
            </a:pPr>
            <a:endParaRPr lang="en-GB" sz="5800" dirty="0">
              <a:solidFill>
                <a:schemeClr val="tx1"/>
              </a:solidFill>
              <a:latin typeface="Courier New"/>
            </a:endParaRPr>
          </a:p>
          <a:p>
            <a:pPr>
              <a:lnSpc>
                <a:spcPct val="80000"/>
              </a:lnSpc>
              <a:buNone/>
            </a:pPr>
            <a:endParaRPr lang="en-US" sz="2000" dirty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sz="half" idx="4294967295"/>
          </p:nvPr>
        </p:nvSpPr>
        <p:spPr>
          <a:xfrm>
            <a:off x="4572000" y="1219200"/>
            <a:ext cx="3276600" cy="54864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GB" sz="6000" dirty="0">
                <a:solidFill>
                  <a:schemeClr val="tx1"/>
                </a:solidFill>
                <a:latin typeface="Courier New"/>
              </a:rPr>
              <a:t>void main() {</a:t>
            </a:r>
          </a:p>
          <a:p>
            <a:pPr>
              <a:buNone/>
            </a:pPr>
            <a:r>
              <a:rPr lang="en-GB" sz="6000" dirty="0">
                <a:solidFill>
                  <a:schemeClr val="tx1"/>
                </a:solidFill>
                <a:latin typeface="Courier New"/>
              </a:rPr>
              <a:t>   base b1; </a:t>
            </a:r>
          </a:p>
          <a:p>
            <a:pPr>
              <a:buNone/>
            </a:pPr>
            <a:r>
              <a:rPr lang="en-GB" sz="6000" dirty="0">
                <a:solidFill>
                  <a:schemeClr val="tx1"/>
                </a:solidFill>
                <a:latin typeface="Courier New"/>
              </a:rPr>
              <a:t>  derived1 d1;</a:t>
            </a:r>
          </a:p>
          <a:p>
            <a:pPr>
              <a:buNone/>
            </a:pPr>
            <a:r>
              <a:rPr lang="en-GB" sz="6000" dirty="0">
                <a:solidFill>
                  <a:schemeClr val="tx1"/>
                </a:solidFill>
                <a:latin typeface="Courier New"/>
              </a:rPr>
              <a:t>	derived2 d2;</a:t>
            </a:r>
          </a:p>
          <a:p>
            <a:pPr>
              <a:buNone/>
            </a:pPr>
            <a:r>
              <a:rPr lang="en-GB" sz="6000" dirty="0">
                <a:solidFill>
                  <a:schemeClr val="tx1"/>
                </a:solidFill>
                <a:latin typeface="Courier New"/>
              </a:rPr>
              <a:t>   base *pb = &amp;b1;</a:t>
            </a:r>
          </a:p>
          <a:p>
            <a:pPr>
              <a:buNone/>
            </a:pPr>
            <a:r>
              <a:rPr lang="en-GB" sz="6000" dirty="0">
                <a:solidFill>
                  <a:schemeClr val="tx1"/>
                </a:solidFill>
                <a:latin typeface="Courier New"/>
              </a:rPr>
              <a:t>   pb-&gt;show(); </a:t>
            </a:r>
          </a:p>
          <a:p>
            <a:pPr>
              <a:buNone/>
            </a:pPr>
            <a:r>
              <a:rPr lang="en-GB" sz="6000" dirty="0">
                <a:solidFill>
                  <a:schemeClr val="tx1"/>
                </a:solidFill>
                <a:latin typeface="Courier New"/>
              </a:rPr>
              <a:t>   pb = &amp;d1;</a:t>
            </a:r>
          </a:p>
          <a:p>
            <a:pPr>
              <a:buNone/>
            </a:pPr>
            <a:r>
              <a:rPr lang="en-GB" sz="6000" dirty="0">
                <a:solidFill>
                  <a:schemeClr val="tx1"/>
                </a:solidFill>
                <a:latin typeface="Courier New"/>
              </a:rPr>
              <a:t>   pb-&gt;show(); </a:t>
            </a:r>
          </a:p>
          <a:p>
            <a:pPr>
              <a:buNone/>
            </a:pPr>
            <a:r>
              <a:rPr lang="en-GB" sz="6000" dirty="0">
                <a:solidFill>
                  <a:schemeClr val="tx1"/>
                </a:solidFill>
                <a:latin typeface="Courier New"/>
              </a:rPr>
              <a:t>   pb = &amp;d2;</a:t>
            </a:r>
          </a:p>
          <a:p>
            <a:pPr>
              <a:buNone/>
            </a:pPr>
            <a:r>
              <a:rPr lang="en-GB" sz="6000" dirty="0">
                <a:solidFill>
                  <a:schemeClr val="tx1"/>
                </a:solidFill>
                <a:latin typeface="Courier New"/>
              </a:rPr>
              <a:t>   pb-&gt;show(); </a:t>
            </a:r>
          </a:p>
          <a:p>
            <a:pPr>
              <a:buNone/>
            </a:pPr>
            <a:r>
              <a:rPr lang="en-GB" sz="6000" dirty="0">
                <a:solidFill>
                  <a:schemeClr val="tx1"/>
                </a:solidFill>
                <a:latin typeface="Courier New"/>
              </a:rPr>
              <a:t>}</a:t>
            </a:r>
            <a:endParaRPr lang="en-US" sz="6000" dirty="0">
              <a:solidFill>
                <a:schemeClr val="tx1"/>
              </a:solidFill>
              <a:latin typeface="Courier New"/>
            </a:endParaRPr>
          </a:p>
          <a:p>
            <a:pPr>
              <a:buNone/>
            </a:pPr>
            <a:r>
              <a:rPr lang="en-US" sz="6000" dirty="0">
                <a:solidFill>
                  <a:schemeClr val="tx1"/>
                </a:solidFill>
                <a:latin typeface="Courier New"/>
              </a:rPr>
              <a:t>What if there is show in </a:t>
            </a:r>
          </a:p>
          <a:p>
            <a:pPr>
              <a:buNone/>
            </a:pPr>
            <a:r>
              <a:rPr lang="en-US" sz="6000" dirty="0">
                <a:solidFill>
                  <a:schemeClr val="tx1"/>
                </a:solidFill>
                <a:latin typeface="Courier New"/>
              </a:rPr>
              <a:t>derived 2 ?</a:t>
            </a:r>
            <a:endParaRPr lang="en-GB" sz="6000" dirty="0">
              <a:solidFill>
                <a:schemeClr val="tx1"/>
              </a:solidFill>
              <a:latin typeface="Courier New"/>
            </a:endParaRPr>
          </a:p>
          <a:p>
            <a:pPr>
              <a:buNone/>
            </a:pPr>
            <a:endParaRPr lang="en-GB" dirty="0">
              <a:solidFill>
                <a:schemeClr val="bg1"/>
              </a:solidFill>
              <a:latin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63" y="630382"/>
            <a:ext cx="8574087" cy="967840"/>
          </a:xfr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More About Virtual Functions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533401" y="2133600"/>
            <a:ext cx="8324850" cy="3992563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dirty="0"/>
              <a:t>Helps to guarantee that a derived class will provide its own redefinition.</a:t>
            </a:r>
          </a:p>
          <a:p>
            <a:pPr algn="just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dirty="0"/>
              <a:t>If we want to omit the body of a virtual function in a base class, we can use pure virtual functions.</a:t>
            </a:r>
          </a:p>
          <a:p>
            <a:pPr marL="366713" lvl="1" indent="0" algn="just">
              <a:buNone/>
              <a:defRPr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virtual ret-type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-name(param-list) = 0;</a:t>
            </a:r>
          </a:p>
          <a:p>
            <a:pPr marL="525463" lvl="1" indent="-525463" algn="just" fontAlgn="auto"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225425" algn="l"/>
              </a:tabLst>
              <a:defRPr/>
            </a:pPr>
            <a:r>
              <a:rPr lang="en-US" sz="2000" dirty="0"/>
              <a:t>Pure virtual function is a virtual function that has no definition in its base class.</a:t>
            </a:r>
          </a:p>
          <a:p>
            <a:pPr marL="640080" lvl="1"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dirty="0"/>
              <a:t>Pure virtual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4630738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rtlCol="0">
            <a:noAutofit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figure{</a:t>
            </a:r>
          </a:p>
          <a:p>
            <a:pPr marL="366713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protected:</a:t>
            </a:r>
          </a:p>
          <a:p>
            <a:pPr marL="366713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double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66713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366713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set_dim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(double I, double j){</a:t>
            </a:r>
          </a:p>
          <a:p>
            <a:pPr marL="366713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x=I;</a:t>
            </a:r>
          </a:p>
          <a:p>
            <a:pPr marL="366713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Y= j;</a:t>
            </a:r>
          </a:p>
          <a:p>
            <a:pPr marL="641350" lvl="2" indent="0" fontAlgn="auto">
              <a:spcAft>
                <a:spcPts val="0"/>
              </a:spcAft>
              <a:buClr>
                <a:schemeClr val="accent3"/>
              </a:buClr>
              <a:buFont typeface="Arial" pitchFamily="34" charset="0"/>
              <a:buNone/>
              <a:defRPr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66713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>
                <a:solidFill>
                  <a:srgbClr val="66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Virtual void </a:t>
            </a:r>
            <a:r>
              <a:rPr lang="en-GB" dirty="0" err="1">
                <a:solidFill>
                  <a:srgbClr val="66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show_area</a:t>
            </a:r>
            <a:r>
              <a:rPr lang="en-GB" dirty="0">
                <a:solidFill>
                  <a:srgbClr val="66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()=0 ;// pure function</a:t>
            </a:r>
          </a:p>
          <a:p>
            <a:pPr marL="366713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543865" y="2881604"/>
            <a:ext cx="4286250" cy="3138196"/>
          </a:xfrm>
        </p:spPr>
        <p:txBody>
          <a:bodyPr rtlCol="0">
            <a:normAutofit/>
          </a:bodyPr>
          <a:lstStyle/>
          <a:p>
            <a:pPr algn="just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dirty="0"/>
              <a:t>It makes a class an </a:t>
            </a:r>
            <a:r>
              <a:rPr lang="en-US" sz="2000" b="1" i="1" dirty="0">
                <a:solidFill>
                  <a:srgbClr val="6600CC"/>
                </a:solidFill>
              </a:rPr>
              <a:t>abstract class</a:t>
            </a:r>
            <a:r>
              <a:rPr lang="en-US" sz="2000" dirty="0"/>
              <a:t>.</a:t>
            </a:r>
          </a:p>
          <a:p>
            <a:pPr marL="640080" lvl="1" algn="just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/>
              <a:t>We cannot create any objects of such classes.</a:t>
            </a:r>
          </a:p>
          <a:p>
            <a:pPr algn="just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dirty="0"/>
              <a:t>It forces derived classes to override it own implementation.</a:t>
            </a:r>
          </a:p>
          <a:p>
            <a:pPr marL="640080" lvl="1" algn="just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/>
              <a:t>Otherwise become abstract too and the complier will report an error. </a:t>
            </a:r>
          </a:p>
          <a:p>
            <a:pPr algn="just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GB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Example of Polymorphism</a:t>
            </a:r>
            <a:endParaRPr lang="aa-ET" dirty="0"/>
          </a:p>
          <a:p>
            <a:endParaRPr lang="aa-E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421341" y="2435897"/>
            <a:ext cx="82507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Now, during the exam, no matter how much you 	poke your friend, your friend is neither 	responding nor sliding the script. You are really 	really upset with your friend.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And after the exam, your friend is like, “I’m sorry, brother. Please forgive me. I’m your best friend. Let me give you a treat. Lets have some fun in 	Canteen.”</a:t>
            </a:r>
          </a:p>
          <a:p>
            <a:pPr algn="just"/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40372026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4294967295"/>
          </p:nvPr>
        </p:nvSpPr>
        <p:spPr>
          <a:xfrm>
            <a:off x="0" y="762001"/>
            <a:ext cx="3932238" cy="5791200"/>
          </a:xfrm>
        </p:spPr>
        <p:txBody>
          <a:bodyPr rtlCol="0">
            <a:normAutofit fontScale="62500" lnSpcReduction="20000"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700" dirty="0">
                <a:solidFill>
                  <a:schemeClr val="tx1"/>
                </a:solidFill>
                <a:latin typeface="Courier New"/>
              </a:rPr>
              <a:t>Class figure{</a:t>
            </a:r>
          </a:p>
          <a:p>
            <a:pPr marL="366713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700" dirty="0">
                <a:solidFill>
                  <a:schemeClr val="tx1"/>
                </a:solidFill>
                <a:latin typeface="Courier New"/>
              </a:rPr>
              <a:t>protected:</a:t>
            </a:r>
          </a:p>
          <a:p>
            <a:pPr marL="366713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700" dirty="0">
                <a:solidFill>
                  <a:schemeClr val="tx1"/>
                </a:solidFill>
                <a:latin typeface="Courier New"/>
              </a:rPr>
              <a:t>	double </a:t>
            </a:r>
            <a:r>
              <a:rPr lang="en-GB" sz="2700" dirty="0" err="1">
                <a:solidFill>
                  <a:schemeClr val="tx1"/>
                </a:solidFill>
                <a:latin typeface="Courier New"/>
              </a:rPr>
              <a:t>x,y</a:t>
            </a:r>
            <a:r>
              <a:rPr lang="en-GB" sz="2700" dirty="0">
                <a:solidFill>
                  <a:schemeClr val="tx1"/>
                </a:solidFill>
                <a:latin typeface="Courier New"/>
              </a:rPr>
              <a:t>;</a:t>
            </a:r>
          </a:p>
          <a:p>
            <a:pPr marL="366713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700" dirty="0">
                <a:solidFill>
                  <a:schemeClr val="tx1"/>
                </a:solidFill>
                <a:latin typeface="Courier New"/>
              </a:rPr>
              <a:t>public:</a:t>
            </a:r>
          </a:p>
          <a:p>
            <a:pPr marL="366713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700" dirty="0">
                <a:solidFill>
                  <a:schemeClr val="tx1"/>
                </a:solidFill>
                <a:latin typeface="Courier New"/>
              </a:rPr>
              <a:t>void </a:t>
            </a:r>
            <a:r>
              <a:rPr lang="en-GB" sz="2700" dirty="0" err="1">
                <a:solidFill>
                  <a:schemeClr val="tx1"/>
                </a:solidFill>
                <a:latin typeface="Courier New"/>
              </a:rPr>
              <a:t>set_dim</a:t>
            </a:r>
            <a:r>
              <a:rPr lang="en-GB" sz="2700" dirty="0">
                <a:solidFill>
                  <a:schemeClr val="tx1"/>
                </a:solidFill>
                <a:latin typeface="Courier New"/>
              </a:rPr>
              <a:t>(double I, double j=0)</a:t>
            </a:r>
          </a:p>
          <a:p>
            <a:pPr marL="366713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700" dirty="0">
                <a:solidFill>
                  <a:schemeClr val="tx1"/>
                </a:solidFill>
                <a:latin typeface="Courier New"/>
              </a:rPr>
              <a:t>{</a:t>
            </a:r>
          </a:p>
          <a:p>
            <a:pPr marL="366713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700" dirty="0">
                <a:solidFill>
                  <a:schemeClr val="tx1"/>
                </a:solidFill>
                <a:latin typeface="Courier New"/>
              </a:rPr>
              <a:t>x=I;</a:t>
            </a:r>
          </a:p>
          <a:p>
            <a:pPr marL="366713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700" dirty="0">
                <a:solidFill>
                  <a:schemeClr val="tx1"/>
                </a:solidFill>
                <a:latin typeface="Courier New"/>
              </a:rPr>
              <a:t>Y= j;</a:t>
            </a:r>
          </a:p>
          <a:p>
            <a:pPr marL="641350" lvl="2" indent="0" fontAlgn="auto">
              <a:spcAft>
                <a:spcPts val="0"/>
              </a:spcAft>
              <a:buClr>
                <a:schemeClr val="accent3"/>
              </a:buClr>
              <a:buFont typeface="Arial" pitchFamily="34" charset="0"/>
              <a:buNone/>
              <a:defRPr/>
            </a:pPr>
            <a:r>
              <a:rPr lang="en-GB" sz="2700" dirty="0">
                <a:solidFill>
                  <a:schemeClr val="tx1"/>
                </a:solidFill>
                <a:latin typeface="Courier New"/>
              </a:rPr>
              <a:t>}</a:t>
            </a:r>
          </a:p>
          <a:p>
            <a:pPr marL="366713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700" dirty="0">
                <a:solidFill>
                  <a:schemeClr val="tx1"/>
                </a:solidFill>
                <a:latin typeface="Courier New"/>
              </a:rPr>
              <a:t>Virtual void </a:t>
            </a:r>
            <a:r>
              <a:rPr lang="en-GB" sz="2700" dirty="0" err="1">
                <a:solidFill>
                  <a:schemeClr val="tx1"/>
                </a:solidFill>
                <a:latin typeface="Courier New"/>
              </a:rPr>
              <a:t>show_area</a:t>
            </a:r>
            <a:r>
              <a:rPr lang="en-GB" sz="2700" dirty="0">
                <a:solidFill>
                  <a:schemeClr val="tx1"/>
                </a:solidFill>
                <a:latin typeface="Courier New"/>
              </a:rPr>
              <a:t>()=0 ;// pure function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700" dirty="0">
                <a:solidFill>
                  <a:schemeClr val="tx1"/>
                </a:solidFill>
                <a:latin typeface="Courier New"/>
              </a:rPr>
              <a:t>};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700" dirty="0">
                <a:solidFill>
                  <a:schemeClr val="tx1"/>
                </a:solidFill>
                <a:latin typeface="Courier New"/>
              </a:rPr>
              <a:t>Class triangle: public figure{</a:t>
            </a:r>
          </a:p>
          <a:p>
            <a:pPr marL="366713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700" dirty="0">
                <a:solidFill>
                  <a:schemeClr val="tx1"/>
                </a:solidFill>
                <a:latin typeface="Courier New"/>
              </a:rPr>
              <a:t>Public:</a:t>
            </a:r>
          </a:p>
          <a:p>
            <a:pPr marL="366713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700" dirty="0">
                <a:solidFill>
                  <a:schemeClr val="tx1"/>
                </a:solidFill>
                <a:latin typeface="Courier New"/>
              </a:rPr>
              <a:t>Void </a:t>
            </a:r>
            <a:r>
              <a:rPr lang="en-GB" sz="2700" dirty="0" err="1">
                <a:solidFill>
                  <a:schemeClr val="tx1"/>
                </a:solidFill>
                <a:latin typeface="Courier New"/>
              </a:rPr>
              <a:t>show_area</a:t>
            </a:r>
            <a:r>
              <a:rPr lang="en-GB" sz="2700" dirty="0">
                <a:solidFill>
                  <a:schemeClr val="tx1"/>
                </a:solidFill>
                <a:latin typeface="Courier New"/>
              </a:rPr>
              <a:t>()</a:t>
            </a:r>
          </a:p>
          <a:p>
            <a:pPr marL="366713" lvl="1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sz="2700" dirty="0">
                <a:solidFill>
                  <a:schemeClr val="tx1"/>
                </a:solidFill>
                <a:latin typeface="Courier New"/>
              </a:rPr>
              <a:t>{cout&lt;&lt; x* 0.5 * y;}};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4294967295"/>
          </p:nvPr>
        </p:nvSpPr>
        <p:spPr>
          <a:xfrm>
            <a:off x="4343401" y="1371600"/>
            <a:ext cx="4495800" cy="5486400"/>
          </a:xfrm>
        </p:spPr>
        <p:txBody>
          <a:bodyPr rtlCol="0">
            <a:noAutofit/>
          </a:bodyPr>
          <a:lstStyle/>
          <a:p>
            <a:pPr marL="0" indent="0">
              <a:buNone/>
              <a:defRPr/>
            </a:pPr>
            <a:r>
              <a:rPr lang="en-GB" sz="1400" dirty="0">
                <a:solidFill>
                  <a:schemeClr val="tx1"/>
                </a:solidFill>
                <a:latin typeface="Courier New"/>
              </a:rPr>
              <a:t>Class circle: public figure</a:t>
            </a:r>
          </a:p>
          <a:p>
            <a:pPr marL="0" indent="0">
              <a:buNone/>
              <a:defRPr/>
            </a:pPr>
            <a:r>
              <a:rPr lang="en-GB" sz="1400" dirty="0">
                <a:solidFill>
                  <a:schemeClr val="tx1"/>
                </a:solidFill>
                <a:latin typeface="Courier New"/>
              </a:rPr>
              <a:t>{</a:t>
            </a:r>
          </a:p>
          <a:p>
            <a:pPr marL="366713" lvl="1" indent="0">
              <a:buNone/>
              <a:defRPr/>
            </a:pPr>
            <a:r>
              <a:rPr lang="en-GB" sz="1400" dirty="0">
                <a:solidFill>
                  <a:schemeClr val="tx1"/>
                </a:solidFill>
                <a:latin typeface="Courier New"/>
              </a:rPr>
              <a:t>Public:</a:t>
            </a:r>
          </a:p>
          <a:p>
            <a:pPr marL="366713" lvl="1" indent="0">
              <a:buNone/>
              <a:defRPr/>
            </a:pPr>
            <a:r>
              <a:rPr lang="en-GB" sz="1400" dirty="0">
                <a:solidFill>
                  <a:schemeClr val="tx1"/>
                </a:solidFill>
                <a:latin typeface="Courier New"/>
              </a:rPr>
              <a:t>// no </a:t>
            </a:r>
            <a:r>
              <a:rPr lang="en-GB" sz="1400" dirty="0" err="1">
                <a:solidFill>
                  <a:schemeClr val="tx1"/>
                </a:solidFill>
                <a:latin typeface="Courier New"/>
              </a:rPr>
              <a:t>definiton</a:t>
            </a:r>
            <a:r>
              <a:rPr lang="en-GB" sz="1400" dirty="0">
                <a:solidFill>
                  <a:schemeClr val="tx1"/>
                </a:solidFill>
                <a:latin typeface="Courier New"/>
              </a:rPr>
              <a:t> of </a:t>
            </a:r>
            <a:r>
              <a:rPr lang="en-GB" sz="1400" dirty="0" err="1">
                <a:solidFill>
                  <a:schemeClr val="tx1"/>
                </a:solidFill>
                <a:latin typeface="Courier New"/>
              </a:rPr>
              <a:t>show_area</a:t>
            </a:r>
            <a:r>
              <a:rPr lang="en-GB" sz="1400" dirty="0">
                <a:solidFill>
                  <a:schemeClr val="tx1"/>
                </a:solidFill>
                <a:latin typeface="Courier New"/>
              </a:rPr>
              <a:t>() will //cause error</a:t>
            </a:r>
          </a:p>
          <a:p>
            <a:pPr marL="366713" lvl="1" indent="0">
              <a:buNone/>
              <a:defRPr/>
            </a:pPr>
            <a:r>
              <a:rPr lang="en-GB" sz="1400" dirty="0">
                <a:solidFill>
                  <a:schemeClr val="tx1"/>
                </a:solidFill>
                <a:latin typeface="Courier New"/>
              </a:rPr>
              <a:t>};</a:t>
            </a:r>
          </a:p>
          <a:p>
            <a:pPr marL="0" indent="0">
              <a:buNone/>
              <a:defRPr/>
            </a:pPr>
            <a:r>
              <a:rPr lang="en-GB" sz="1400" dirty="0">
                <a:solidFill>
                  <a:schemeClr val="tx1"/>
                </a:solidFill>
                <a:latin typeface="Courier New"/>
              </a:rPr>
              <a:t>int main(){</a:t>
            </a:r>
          </a:p>
          <a:p>
            <a:pPr marL="366713" lvl="1" indent="0">
              <a:buNone/>
              <a:defRPr/>
            </a:pPr>
            <a:r>
              <a:rPr lang="en-GB" sz="1400" dirty="0">
                <a:solidFill>
                  <a:schemeClr val="tx1"/>
                </a:solidFill>
                <a:latin typeface="Courier New"/>
              </a:rPr>
              <a:t>Figure *p;</a:t>
            </a:r>
          </a:p>
          <a:p>
            <a:pPr marL="366713" lvl="1" indent="0">
              <a:buNone/>
              <a:defRPr/>
            </a:pPr>
            <a:r>
              <a:rPr lang="en-GB" sz="1400" dirty="0">
                <a:solidFill>
                  <a:schemeClr val="tx1"/>
                </a:solidFill>
                <a:latin typeface="Courier New"/>
              </a:rPr>
              <a:t>Triangle t;</a:t>
            </a:r>
          </a:p>
          <a:p>
            <a:pPr marL="366713" lvl="1" indent="0">
              <a:buNone/>
              <a:defRPr/>
            </a:pPr>
            <a:r>
              <a:rPr lang="en-GB" sz="1400" dirty="0">
                <a:solidFill>
                  <a:schemeClr val="tx1"/>
                </a:solidFill>
                <a:latin typeface="Courier New"/>
              </a:rPr>
              <a:t>Circle c; // illegal – can’t create</a:t>
            </a:r>
          </a:p>
          <a:p>
            <a:pPr marL="366713" lvl="1" indent="0">
              <a:buNone/>
              <a:defRPr/>
            </a:pPr>
            <a:r>
              <a:rPr lang="en-GB" sz="1400" dirty="0">
                <a:solidFill>
                  <a:schemeClr val="tx1"/>
                </a:solidFill>
                <a:latin typeface="Courier New"/>
              </a:rPr>
              <a:t>P= &amp;t;</a:t>
            </a:r>
          </a:p>
          <a:p>
            <a:pPr marL="366713" lvl="1" indent="0">
              <a:buNone/>
              <a:defRPr/>
            </a:pPr>
            <a:r>
              <a:rPr lang="en-GB" sz="1400" dirty="0">
                <a:solidFill>
                  <a:schemeClr val="tx1"/>
                </a:solidFill>
                <a:latin typeface="Courier New"/>
              </a:rPr>
              <a:t>P-&gt; </a:t>
            </a:r>
            <a:r>
              <a:rPr lang="en-GB" sz="1400" dirty="0" err="1">
                <a:solidFill>
                  <a:schemeClr val="tx1"/>
                </a:solidFill>
                <a:latin typeface="Courier New"/>
              </a:rPr>
              <a:t>set_dim</a:t>
            </a:r>
            <a:r>
              <a:rPr lang="en-GB" sz="1400" dirty="0">
                <a:solidFill>
                  <a:schemeClr val="tx1"/>
                </a:solidFill>
                <a:latin typeface="Courier New"/>
              </a:rPr>
              <a:t>(10.0,5.0);</a:t>
            </a:r>
          </a:p>
          <a:p>
            <a:pPr marL="366713" lvl="1" indent="0">
              <a:buNone/>
              <a:defRPr/>
            </a:pPr>
            <a:r>
              <a:rPr lang="en-GB" sz="1400" dirty="0">
                <a:solidFill>
                  <a:schemeClr val="tx1"/>
                </a:solidFill>
                <a:latin typeface="Courier New"/>
              </a:rPr>
              <a:t>P-&gt; </a:t>
            </a:r>
            <a:r>
              <a:rPr lang="en-GB" sz="1400" dirty="0" err="1">
                <a:solidFill>
                  <a:schemeClr val="tx1"/>
                </a:solidFill>
                <a:latin typeface="Courier New"/>
              </a:rPr>
              <a:t>show_area</a:t>
            </a:r>
            <a:r>
              <a:rPr lang="en-GB" sz="1400" dirty="0">
                <a:solidFill>
                  <a:schemeClr val="tx1"/>
                </a:solidFill>
                <a:latin typeface="Courier New"/>
              </a:rPr>
              <a:t>();</a:t>
            </a:r>
          </a:p>
          <a:p>
            <a:pPr marL="366713" lvl="1" indent="0">
              <a:buNone/>
              <a:defRPr/>
            </a:pPr>
            <a:r>
              <a:rPr lang="en-GB" sz="1400" dirty="0">
                <a:solidFill>
                  <a:schemeClr val="tx1"/>
                </a:solidFill>
                <a:latin typeface="Courier New"/>
              </a:rPr>
              <a:t>p= &amp;c;</a:t>
            </a:r>
          </a:p>
          <a:p>
            <a:pPr marL="366713" lvl="1" indent="0">
              <a:buNone/>
              <a:defRPr/>
            </a:pPr>
            <a:r>
              <a:rPr lang="en-GB" sz="1400" dirty="0">
                <a:solidFill>
                  <a:schemeClr val="tx1"/>
                </a:solidFill>
                <a:latin typeface="Courier New"/>
              </a:rPr>
              <a:t>P-&gt; </a:t>
            </a:r>
            <a:r>
              <a:rPr lang="en-GB" sz="1400" dirty="0" err="1">
                <a:solidFill>
                  <a:schemeClr val="tx1"/>
                </a:solidFill>
                <a:latin typeface="Courier New"/>
              </a:rPr>
              <a:t>set_dim</a:t>
            </a:r>
            <a:r>
              <a:rPr lang="en-GB" sz="1400" dirty="0">
                <a:solidFill>
                  <a:schemeClr val="tx1"/>
                </a:solidFill>
                <a:latin typeface="Courier New"/>
              </a:rPr>
              <a:t>(10.0);</a:t>
            </a:r>
          </a:p>
          <a:p>
            <a:pPr marL="366713" lvl="1" indent="0">
              <a:buNone/>
              <a:defRPr/>
            </a:pPr>
            <a:r>
              <a:rPr lang="en-GB" sz="1400" dirty="0">
                <a:solidFill>
                  <a:schemeClr val="tx1"/>
                </a:solidFill>
                <a:latin typeface="Courier New"/>
              </a:rPr>
              <a:t>P-&gt; </a:t>
            </a:r>
            <a:r>
              <a:rPr lang="en-GB" sz="1400" dirty="0" err="1">
                <a:solidFill>
                  <a:schemeClr val="tx1"/>
                </a:solidFill>
                <a:latin typeface="Courier New"/>
              </a:rPr>
              <a:t>show_area</a:t>
            </a:r>
            <a:r>
              <a:rPr lang="en-GB" sz="1400" dirty="0">
                <a:solidFill>
                  <a:schemeClr val="tx1"/>
                </a:solidFill>
                <a:latin typeface="Courier New"/>
              </a:rPr>
              <a:t>();</a:t>
            </a:r>
          </a:p>
          <a:p>
            <a:pPr marL="366713" lvl="1" indent="0">
              <a:buNone/>
              <a:defRPr/>
            </a:pPr>
            <a:r>
              <a:rPr lang="en-GB" sz="1400" dirty="0">
                <a:solidFill>
                  <a:schemeClr val="tx1"/>
                </a:solidFill>
                <a:latin typeface="Courier New"/>
              </a:rPr>
              <a:t>return0;}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/>
              <a:t>Abstract class</a:t>
            </a:r>
          </a:p>
        </p:txBody>
      </p:sp>
      <p:sp>
        <p:nvSpPr>
          <p:cNvPr id="26627" name="Content Placeholder 7"/>
          <p:cNvSpPr>
            <a:spLocks noGrp="1"/>
          </p:cNvSpPr>
          <p:nvPr>
            <p:ph idx="1"/>
          </p:nvPr>
        </p:nvSpPr>
        <p:spPr>
          <a:xfrm>
            <a:off x="284163" y="2438400"/>
            <a:ext cx="8401050" cy="3992563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sz="2000" dirty="0"/>
              <a:t>If a class has at least one pure virtual function, then that class is said to be abstract.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sz="2000" dirty="0"/>
              <a:t>An abstract class has one important feature: there are can be no object of the class.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sz="2000" dirty="0"/>
              <a:t>Instead, abstract class must be used only as a base that other classes will inherit.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sz="2000" dirty="0"/>
              <a:t>Even if the class is abstract, you still can use it to declare pointers, which are needed to support runt time polymorphism.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63" y="630382"/>
            <a:ext cx="8574087" cy="967840"/>
          </a:xfr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Applying Polymorphism</a:t>
            </a:r>
          </a:p>
        </p:txBody>
      </p:sp>
      <p:graphicFrame>
        <p:nvGraphicFramePr>
          <p:cNvPr id="106500" name="Rectangle 3">
            <a:extLst>
              <a:ext uri="{FF2B5EF4-FFF2-40B4-BE49-F238E27FC236}">
                <a16:creationId xmlns:a16="http://schemas.microsoft.com/office/drawing/2014/main" xmlns="" id="{606EB313-E5B7-4201-B0C3-CE5122B336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5809237"/>
              </p:ext>
            </p:extLst>
          </p:nvPr>
        </p:nvGraphicFramePr>
        <p:xfrm>
          <a:off x="284163" y="2057400"/>
          <a:ext cx="8574087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63" y="630382"/>
            <a:ext cx="8574087" cy="967840"/>
          </a:xfr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Final Comments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675481" y="2874815"/>
            <a:ext cx="7791450" cy="2078185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/>
              <a:t>Run-time polymorphism is not automatically activated in C++.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/>
              <a:t>We have to use virtual functions and base class pointers to enforce and activate run-time polymorphism in C++.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2F6A28-E1A9-48F0-A1D1-647ED3828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37750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Example of Polymorphism</a:t>
            </a:r>
            <a:endParaRPr lang="aa-ET" sz="2800" dirty="0"/>
          </a:p>
          <a:p>
            <a:pPr marL="0" indent="0">
              <a:buNone/>
            </a:pPr>
            <a:endParaRPr lang="aa-ET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BED9D7-DC35-6145-B086-E1B62BC08349}"/>
              </a:ext>
            </a:extLst>
          </p:cNvPr>
          <p:cNvSpPr txBox="1"/>
          <p:nvPr/>
        </p:nvSpPr>
        <p:spPr>
          <a:xfrm>
            <a:off x="1066987" y="1795817"/>
            <a:ext cx="75002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do you learn from the story?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Before the Exam: Your Friend is a Friend.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During The Exam: Your Friend acts Like Enemy.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The Exam: Your Friend is a Friend Again.</a:t>
            </a:r>
          </a:p>
          <a:p>
            <a:endParaRPr lang="en-US" dirty="0"/>
          </a:p>
          <a:p>
            <a:r>
              <a:rPr lang="en-US" dirty="0"/>
              <a:t>The story highlights on different forms of your friend. Sometimes he is like a friend, sometimes he is like an enemy.</a:t>
            </a:r>
          </a:p>
          <a:p>
            <a:endParaRPr lang="aa-ET" dirty="0"/>
          </a:p>
        </p:txBody>
      </p:sp>
    </p:spTree>
    <p:extLst>
      <p:ext uri="{BB962C8B-B14F-4D97-AF65-F5344CB8AC3E}">
        <p14:creationId xmlns:p14="http://schemas.microsoft.com/office/powerpoint/2010/main" val="2780315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Example of Polymorphism</a:t>
            </a:r>
            <a:endParaRPr lang="aa-ET" sz="2800" dirty="0"/>
          </a:p>
          <a:p>
            <a:pPr marL="0" indent="0">
              <a:buNone/>
            </a:pPr>
            <a:endParaRPr lang="aa-ET" sz="2800" dirty="0"/>
          </a:p>
        </p:txBody>
      </p:sp>
      <p:pic>
        <p:nvPicPr>
          <p:cNvPr id="4" name="Picture 3" descr="A close up of a toy&#10;&#10;Description automatically generated">
            <a:extLst>
              <a:ext uri="{FF2B5EF4-FFF2-40B4-BE49-F238E27FC236}">
                <a16:creationId xmlns:a16="http://schemas.microsoft.com/office/drawing/2014/main" xmlns="" id="{A5AFC05F-83D3-429E-BA46-2CDF381AC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94" y="1980483"/>
            <a:ext cx="6841275" cy="400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611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63" y="630382"/>
            <a:ext cx="8574087" cy="967840"/>
          </a:xfr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Polymorphism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685006" y="2673472"/>
            <a:ext cx="7772400" cy="399256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/>
              <a:t>The word </a:t>
            </a:r>
            <a:r>
              <a:rPr lang="en-US" sz="2000" b="1" dirty="0"/>
              <a:t>polymorphism</a:t>
            </a:r>
            <a:r>
              <a:rPr lang="en-US" sz="2000" dirty="0"/>
              <a:t> means having many forms.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/>
              <a:t> Typically,  polymorphism occurs when there is a hierarchy of classes and they are elated by inheritance.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/>
              <a:t> C++ polymorphism means that a call to a member function will cause a different function to be executed depending on the type of object that invokes the function.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63" y="630382"/>
            <a:ext cx="8574087" cy="967840"/>
          </a:xfr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Polymorphism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208610" y="2133600"/>
            <a:ext cx="7076747" cy="399256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/>
              <a:t>There are two types of polymorphism and these are: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Compile time polymorphism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sz="2200" dirty="0"/>
              <a:t>Uses static or early binding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sz="2200" dirty="0"/>
              <a:t>Example: Function and operator overloading</a:t>
            </a:r>
          </a:p>
          <a:p>
            <a:pPr lvl="2" algn="just">
              <a:buFont typeface="Wingdings" panose="05000000000000000000" pitchFamily="2" charset="2"/>
              <a:buChar char="Ø"/>
            </a:pPr>
            <a:endParaRPr lang="en-US" sz="2200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Run time polymorphism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sz="2200" dirty="0"/>
              <a:t>Uses dynamic or Late binding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sz="2200" dirty="0"/>
              <a:t>Example: Virtual functions</a:t>
            </a:r>
          </a:p>
        </p:txBody>
      </p:sp>
    </p:spTree>
    <p:extLst>
      <p:ext uri="{BB962C8B-B14F-4D97-AF65-F5344CB8AC3E}">
        <p14:creationId xmlns:p14="http://schemas.microsoft.com/office/powerpoint/2010/main" val="914724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5BF7EB2-AAA1-4F15-B95A-EF290D96C6E6}"/>
              </a:ext>
            </a:extLst>
          </p:cNvPr>
          <p:cNvSpPr/>
          <p:nvPr/>
        </p:nvSpPr>
        <p:spPr>
          <a:xfrm>
            <a:off x="502931" y="812698"/>
            <a:ext cx="82659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100" dirty="0"/>
              <a:t> Polymorphism (</a:t>
            </a:r>
            <a:r>
              <a:rPr lang="en-US" sz="2400" dirty="0"/>
              <a:t>Compile </a:t>
            </a:r>
            <a:r>
              <a:rPr lang="en-GB" sz="2100" dirty="0"/>
              <a:t>-time)</a:t>
            </a:r>
            <a:endParaRPr lang="en-US" sz="21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B6A882D4-E2A5-42D1-9E2B-54B11F53E84D}"/>
              </a:ext>
            </a:extLst>
          </p:cNvPr>
          <p:cNvSpPr/>
          <p:nvPr/>
        </p:nvSpPr>
        <p:spPr>
          <a:xfrm>
            <a:off x="182743" y="1672763"/>
            <a:ext cx="5321556" cy="401648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880000"/>
                </a:solidFill>
                <a:latin typeface="Consolas" panose="020B0609020204030204" pitchFamily="49" charset="0"/>
                <a:cs typeface="Arial" pitchFamily="34" charset="0"/>
              </a:rPr>
              <a:t>#include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500" dirty="0">
                <a:solidFill>
                  <a:srgbClr val="008800"/>
                </a:solidFill>
                <a:latin typeface="Consolas" panose="020B0609020204030204" pitchFamily="49" charset="0"/>
                <a:cs typeface="Arial" pitchFamily="34" charset="0"/>
              </a:rPr>
              <a:t>&lt;iostream&gt;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Arial" pitchFamily="34" charset="0"/>
            </a:endParaRPr>
          </a:p>
          <a:p>
            <a:pPr defTabSz="68580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000088"/>
                </a:solidFill>
                <a:latin typeface="Consolas" panose="020B0609020204030204" pitchFamily="49" charset="0"/>
                <a:cs typeface="Arial" pitchFamily="34" charset="0"/>
              </a:rPr>
              <a:t>using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500" dirty="0">
                <a:solidFill>
                  <a:srgbClr val="000088"/>
                </a:solidFill>
                <a:latin typeface="Consolas" panose="020B0609020204030204" pitchFamily="49" charset="0"/>
                <a:cs typeface="Arial" pitchFamily="34" charset="0"/>
              </a:rPr>
              <a:t>namespace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 std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;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Arial" pitchFamily="34" charset="0"/>
            </a:endParaRPr>
          </a:p>
          <a:p>
            <a:pPr defTabSz="68580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000088"/>
                </a:solidFill>
                <a:latin typeface="Consolas" panose="020B0609020204030204" pitchFamily="49" charset="0"/>
                <a:cs typeface="Arial" pitchFamily="34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printData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 </a:t>
            </a:r>
            <a:endParaRPr lang="en-US"/>
          </a:p>
          <a:p>
            <a:pPr defTabSz="68580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{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Arial" pitchFamily="34" charset="0"/>
            </a:endParaRPr>
          </a:p>
          <a:p>
            <a:pPr defTabSz="68580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  </a:t>
            </a:r>
            <a:r>
              <a:rPr lang="en-US" sz="1500" dirty="0">
                <a:solidFill>
                  <a:srgbClr val="000088"/>
                </a:solidFill>
                <a:latin typeface="Consolas" panose="020B0609020204030204" pitchFamily="49" charset="0"/>
                <a:cs typeface="Arial" pitchFamily="34" charset="0"/>
              </a:rPr>
              <a:t>public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: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Arial" pitchFamily="34" charset="0"/>
            </a:endParaRPr>
          </a:p>
          <a:p>
            <a:pPr defTabSz="68580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   </a:t>
            </a:r>
            <a:r>
              <a:rPr lang="en-US" sz="1500" dirty="0">
                <a:solidFill>
                  <a:srgbClr val="000088"/>
                </a:solidFill>
                <a:latin typeface="Consolas" panose="020B0609020204030204" pitchFamily="49" charset="0"/>
                <a:cs typeface="Arial" pitchFamily="34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500" dirty="0">
                <a:solidFill>
                  <a:srgbClr val="000088"/>
                </a:solidFill>
                <a:latin typeface="Consolas" panose="020B0609020204030204" pitchFamily="49" charset="0"/>
                <a:cs typeface="Arial" pitchFamily="34" charset="0"/>
              </a:rPr>
              <a:t>print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(</a:t>
            </a:r>
            <a:r>
              <a:rPr lang="en-US" sz="1500" dirty="0">
                <a:solidFill>
                  <a:srgbClr val="000088"/>
                </a:solidFill>
                <a:latin typeface="Consolas" panose="020B0609020204030204" pitchFamily="49" charset="0"/>
                <a:cs typeface="Arial" pitchFamily="34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i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){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Arial" pitchFamily="34" charset="0"/>
            </a:endParaRPr>
          </a:p>
          <a:p>
            <a:pPr defTabSz="68580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     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cout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&lt;&lt;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500" dirty="0">
                <a:solidFill>
                  <a:srgbClr val="008800"/>
                </a:solidFill>
                <a:latin typeface="Consolas" panose="020B0609020204030204" pitchFamily="49" charset="0"/>
                <a:cs typeface="Arial" pitchFamily="34" charset="0"/>
              </a:rPr>
              <a:t>"Printing int:"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&lt;&lt;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&lt;&lt;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endl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;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Arial" pitchFamily="34" charset="0"/>
            </a:endParaRPr>
          </a:p>
          <a:p>
            <a:pPr defTabSz="68580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   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Arial" pitchFamily="34" charset="0"/>
            </a:endParaRPr>
          </a:p>
          <a:p>
            <a:pPr defTabSz="68580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   </a:t>
            </a:r>
            <a:r>
              <a:rPr lang="en-US" sz="1500" dirty="0">
                <a:solidFill>
                  <a:srgbClr val="000088"/>
                </a:solidFill>
                <a:latin typeface="Consolas" panose="020B0609020204030204" pitchFamily="49" charset="0"/>
                <a:cs typeface="Arial" pitchFamily="34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500" dirty="0">
                <a:solidFill>
                  <a:srgbClr val="000088"/>
                </a:solidFill>
                <a:latin typeface="Consolas" panose="020B0609020204030204" pitchFamily="49" charset="0"/>
                <a:cs typeface="Arial" pitchFamily="34" charset="0"/>
              </a:rPr>
              <a:t>print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(</a:t>
            </a:r>
            <a:r>
              <a:rPr lang="en-US" sz="1500" dirty="0">
                <a:solidFill>
                  <a:srgbClr val="000088"/>
                </a:solidFill>
                <a:latin typeface="Consolas" panose="020B0609020204030204" pitchFamily="49" charset="0"/>
                <a:cs typeface="Arial" pitchFamily="34" charset="0"/>
              </a:rPr>
              <a:t>double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  f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) {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Arial" pitchFamily="34" charset="0"/>
            </a:endParaRPr>
          </a:p>
          <a:p>
            <a:pPr defTabSz="68580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     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cout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&lt;&lt;</a:t>
            </a:r>
            <a:r>
              <a:rPr lang="en-US" sz="1500" dirty="0">
                <a:solidFill>
                  <a:srgbClr val="008800"/>
                </a:solidFill>
                <a:latin typeface="Consolas" panose="020B0609020204030204" pitchFamily="49" charset="0"/>
                <a:cs typeface="Arial" pitchFamily="34" charset="0"/>
              </a:rPr>
              <a:t>"Printing float: 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&lt;&lt;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 f 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&lt;&lt;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endl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;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Arial" pitchFamily="34" charset="0"/>
            </a:endParaRPr>
          </a:p>
          <a:p>
            <a:pPr defTabSz="68580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   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Arial" pitchFamily="34" charset="0"/>
            </a:endParaRPr>
          </a:p>
          <a:p>
            <a:pPr defTabSz="68580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   </a:t>
            </a:r>
            <a:r>
              <a:rPr lang="en-US" sz="1500" dirty="0">
                <a:solidFill>
                  <a:srgbClr val="000088"/>
                </a:solidFill>
                <a:latin typeface="Consolas" panose="020B0609020204030204" pitchFamily="49" charset="0"/>
                <a:cs typeface="Arial" pitchFamily="34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500" dirty="0">
                <a:solidFill>
                  <a:srgbClr val="000088"/>
                </a:solidFill>
                <a:latin typeface="Consolas" panose="020B0609020204030204" pitchFamily="49" charset="0"/>
                <a:cs typeface="Arial" pitchFamily="34" charset="0"/>
              </a:rPr>
              <a:t>print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(</a:t>
            </a:r>
            <a:r>
              <a:rPr lang="en-US" sz="1500" dirty="0">
                <a:solidFill>
                  <a:srgbClr val="000088"/>
                </a:solidFill>
                <a:latin typeface="Consolas" panose="020B0609020204030204" pitchFamily="49" charset="0"/>
                <a:cs typeface="Arial" pitchFamily="34" charset="0"/>
              </a:rPr>
              <a:t>char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*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 c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{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Arial" pitchFamily="34" charset="0"/>
            </a:endParaRPr>
          </a:p>
          <a:p>
            <a:pPr defTabSz="68580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    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cout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&lt;&lt;</a:t>
            </a:r>
            <a:r>
              <a:rPr lang="en-US" sz="1500" dirty="0">
                <a:solidFill>
                  <a:srgbClr val="008800"/>
                </a:solidFill>
                <a:latin typeface="Consolas" panose="020B0609020204030204" pitchFamily="49" charset="0"/>
                <a:cs typeface="Arial" pitchFamily="34" charset="0"/>
              </a:rPr>
              <a:t>"Printing character:"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&lt;&lt;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c 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&lt;&lt;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endl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;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Arial" pitchFamily="34" charset="0"/>
            </a:endParaRPr>
          </a:p>
          <a:p>
            <a:pPr defTabSz="68580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   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}</a:t>
            </a:r>
            <a:endParaRPr lang="en-US"/>
          </a:p>
          <a:p>
            <a:pPr defTabSz="68580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000088"/>
                </a:solidFill>
                <a:latin typeface="Consolas" panose="020B0609020204030204" pitchFamily="49" charset="0"/>
                <a:cs typeface="Arial" pitchFamily="34" charset="0"/>
              </a:rPr>
              <a:t>   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500" dirty="0">
                <a:solidFill>
                  <a:srgbClr val="000088"/>
                </a:solidFill>
                <a:latin typeface="Consolas" panose="020B0609020204030204" pitchFamily="49" charset="0"/>
                <a:cs typeface="Arial" pitchFamily="34" charset="0"/>
              </a:rPr>
              <a:t>print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(</a:t>
            </a:r>
            <a:r>
              <a:rPr lang="en-US" sz="1500" dirty="0">
                <a:solidFill>
                  <a:srgbClr val="000088"/>
                </a:solidFill>
                <a:latin typeface="Consolas" panose="020B0609020204030204" pitchFamily="49" charset="0"/>
                <a:cs typeface="Arial" pitchFamily="34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 a, </a:t>
            </a:r>
            <a:r>
              <a:rPr lang="en-US" sz="1500" dirty="0">
                <a:solidFill>
                  <a:srgbClr val="000088"/>
                </a:solidFill>
                <a:latin typeface="Consolas" panose="020B0609020204030204" pitchFamily="49" charset="0"/>
                <a:cs typeface="Arial" pitchFamily="34" charset="0"/>
              </a:rPr>
              <a:t>int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b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){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Arial" pitchFamily="34" charset="0"/>
            </a:endParaRPr>
          </a:p>
          <a:p>
            <a:pPr defTabSz="68580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     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cout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&lt;&lt;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500" dirty="0">
                <a:solidFill>
                  <a:srgbClr val="008800"/>
                </a:solidFill>
                <a:latin typeface="Consolas" panose="020B0609020204030204" pitchFamily="49" charset="0"/>
                <a:cs typeface="Arial" pitchFamily="34" charset="0"/>
              </a:rPr>
              <a:t>"Printing int:"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&lt;&lt;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 a 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&lt;&lt; 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b &lt;&lt;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endl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;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Arial" pitchFamily="34" charset="0"/>
            </a:endParaRPr>
          </a:p>
          <a:p>
            <a:pPr defTabSz="68580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   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11EED3C-97D5-47C4-ACDA-FD7F57D7D776}"/>
              </a:ext>
            </a:extLst>
          </p:cNvPr>
          <p:cNvSpPr/>
          <p:nvPr/>
        </p:nvSpPr>
        <p:spPr>
          <a:xfrm>
            <a:off x="5199605" y="1734424"/>
            <a:ext cx="3768661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000088"/>
                </a:solidFill>
                <a:latin typeface="Consolas" panose="020B0609020204030204" pitchFamily="49" charset="0"/>
                <a:cs typeface="Arial" pitchFamily="34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 main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(</a:t>
            </a:r>
            <a:r>
              <a:rPr lang="en-US" sz="1500" dirty="0">
                <a:solidFill>
                  <a:srgbClr val="000088"/>
                </a:solidFill>
                <a:latin typeface="Consolas" panose="020B0609020204030204" pitchFamily="49" charset="0"/>
                <a:cs typeface="Arial" pitchFamily="34" charset="0"/>
              </a:rPr>
              <a:t>void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)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{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Arial" pitchFamily="34" charset="0"/>
            </a:endParaRPr>
          </a:p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printData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 pd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;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pd</a:t>
            </a:r>
            <a:r>
              <a:rPr lang="en-US" sz="1500" dirty="0" err="1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.</a:t>
            </a:r>
            <a:r>
              <a:rPr lang="en-US" sz="1500" dirty="0" err="1">
                <a:solidFill>
                  <a:srgbClr val="000088"/>
                </a:solidFill>
                <a:latin typeface="Consolas" panose="020B0609020204030204" pitchFamily="49" charset="0"/>
                <a:cs typeface="Arial" pitchFamily="34" charset="0"/>
              </a:rPr>
              <a:t>print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(</a:t>
            </a:r>
            <a:r>
              <a:rPr lang="en-US" sz="1500" dirty="0">
                <a:solidFill>
                  <a:srgbClr val="006666"/>
                </a:solidFill>
                <a:latin typeface="Consolas" panose="020B0609020204030204" pitchFamily="49" charset="0"/>
                <a:cs typeface="Arial" pitchFamily="34" charset="0"/>
              </a:rPr>
              <a:t>5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); 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Arial" pitchFamily="34" charset="0"/>
            </a:endParaRPr>
          </a:p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pd</a:t>
            </a:r>
            <a:r>
              <a:rPr lang="en-US" sz="1500" dirty="0" err="1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.</a:t>
            </a:r>
            <a:r>
              <a:rPr lang="en-US" sz="1500" dirty="0" err="1">
                <a:solidFill>
                  <a:srgbClr val="000088"/>
                </a:solidFill>
                <a:latin typeface="Consolas" panose="020B0609020204030204" pitchFamily="49" charset="0"/>
                <a:cs typeface="Arial" pitchFamily="34" charset="0"/>
              </a:rPr>
              <a:t>print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(</a:t>
            </a:r>
            <a:r>
              <a:rPr lang="en-US" sz="1500" dirty="0">
                <a:solidFill>
                  <a:srgbClr val="006666"/>
                </a:solidFill>
                <a:latin typeface="Consolas" panose="020B0609020204030204" pitchFamily="49" charset="0"/>
                <a:cs typeface="Arial" pitchFamily="34" charset="0"/>
              </a:rPr>
              <a:t>500.263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); 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880000"/>
                </a:solidFill>
                <a:latin typeface="Consolas" panose="020B0609020204030204" pitchFamily="49" charset="0"/>
                <a:cs typeface="Arial" pitchFamily="34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pd</a:t>
            </a:r>
            <a:r>
              <a:rPr lang="en-US" sz="1500" dirty="0" err="1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.</a:t>
            </a:r>
            <a:r>
              <a:rPr lang="en-US" sz="1500" dirty="0" err="1">
                <a:solidFill>
                  <a:srgbClr val="000088"/>
                </a:solidFill>
                <a:latin typeface="Consolas" panose="020B0609020204030204" pitchFamily="49" charset="0"/>
                <a:cs typeface="Arial" pitchFamily="34" charset="0"/>
              </a:rPr>
              <a:t>print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(</a:t>
            </a:r>
            <a:r>
              <a:rPr lang="en-US" sz="1500" dirty="0">
                <a:solidFill>
                  <a:srgbClr val="008800"/>
                </a:solidFill>
                <a:latin typeface="Consolas" panose="020B0609020204030204" pitchFamily="49" charset="0"/>
                <a:cs typeface="Arial" pitchFamily="34" charset="0"/>
              </a:rPr>
              <a:t>"Hello C++"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pd</a:t>
            </a:r>
            <a:r>
              <a:rPr lang="en-US" sz="1500" dirty="0" err="1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.</a:t>
            </a:r>
            <a:r>
              <a:rPr lang="en-US" sz="1500" dirty="0" err="1">
                <a:solidFill>
                  <a:srgbClr val="000088"/>
                </a:solidFill>
                <a:latin typeface="Consolas" panose="020B0609020204030204" pitchFamily="49" charset="0"/>
                <a:cs typeface="Arial" pitchFamily="34" charset="0"/>
              </a:rPr>
              <a:t>print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(</a:t>
            </a:r>
            <a:r>
              <a:rPr lang="en-US" sz="1500" dirty="0">
                <a:solidFill>
                  <a:srgbClr val="006666"/>
                </a:solidFill>
                <a:latin typeface="Consolas" panose="020B0609020204030204" pitchFamily="49" charset="0"/>
                <a:cs typeface="Arial" pitchFamily="34" charset="0"/>
              </a:rPr>
              <a:t>5, 10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);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Arial" pitchFamily="34" charset="0"/>
            </a:endParaRPr>
          </a:p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   </a:t>
            </a:r>
            <a:r>
              <a:rPr lang="en-US" sz="1500" dirty="0">
                <a:solidFill>
                  <a:srgbClr val="000088"/>
                </a:solidFill>
                <a:latin typeface="Consolas" panose="020B0609020204030204" pitchFamily="49" charset="0"/>
                <a:cs typeface="Arial" pitchFamily="34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500" dirty="0">
                <a:solidFill>
                  <a:srgbClr val="006666"/>
                </a:solidFill>
                <a:latin typeface="Consolas" panose="020B0609020204030204" pitchFamily="49" charset="0"/>
                <a:cs typeface="Arial" pitchFamily="34" charset="0"/>
              </a:rPr>
              <a:t>0</a:t>
            </a: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;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Arial" pitchFamily="34" charset="0"/>
            </a:endParaRPr>
          </a:p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rgbClr val="666600"/>
                </a:solidFill>
                <a:latin typeface="Consolas" panose="020B0609020204030204" pitchFamily="49" charset="0"/>
                <a:cs typeface="Arial" pitchFamily="34" charset="0"/>
              </a:rPr>
              <a:t>}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  <a:cs typeface="Arial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C53D99A3-2F98-4BFC-9036-C3C2CADBF6EC}"/>
              </a:ext>
            </a:extLst>
          </p:cNvPr>
          <p:cNvCxnSpPr>
            <a:cxnSpLocks/>
          </p:cNvCxnSpPr>
          <p:nvPr/>
        </p:nvCxnSpPr>
        <p:spPr>
          <a:xfrm>
            <a:off x="5163510" y="1734424"/>
            <a:ext cx="0" cy="3931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4B06059-A5C4-4712-A7A2-1DF4E2921C80}"/>
              </a:ext>
            </a:extLst>
          </p:cNvPr>
          <p:cNvSpPr/>
          <p:nvPr/>
        </p:nvSpPr>
        <p:spPr>
          <a:xfrm>
            <a:off x="5584848" y="4311026"/>
            <a:ext cx="3200398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350" u="sng" dirty="0">
                <a:solidFill>
                  <a:srgbClr val="7F0055"/>
                </a:solidFill>
                <a:latin typeface="Courier New" pitchFamily="49" charset="0"/>
                <a:cs typeface="Arial" pitchFamily="34" charset="0"/>
              </a:rPr>
              <a:t>OUTPUT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350" dirty="0">
                <a:solidFill>
                  <a:srgbClr val="7F0055"/>
                </a:solidFill>
                <a:latin typeface="Courier New" pitchFamily="49" charset="0"/>
                <a:cs typeface="Arial" pitchFamily="34" charset="0"/>
              </a:rPr>
              <a:t>Printing</a:t>
            </a:r>
            <a:r>
              <a:rPr lang="en-US" sz="135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lang="en-US" sz="1350" dirty="0">
                <a:solidFill>
                  <a:srgbClr val="000088"/>
                </a:solidFill>
                <a:latin typeface="Courier New" pitchFamily="49" charset="0"/>
                <a:cs typeface="Arial" pitchFamily="34" charset="0"/>
              </a:rPr>
              <a:t>int</a:t>
            </a:r>
            <a:r>
              <a:rPr lang="en-US" sz="1350" dirty="0">
                <a:solidFill>
                  <a:srgbClr val="666600"/>
                </a:solidFill>
                <a:latin typeface="Courier New" pitchFamily="49" charset="0"/>
                <a:cs typeface="Arial" pitchFamily="34" charset="0"/>
              </a:rPr>
              <a:t>:</a:t>
            </a:r>
            <a:r>
              <a:rPr lang="en-US" sz="135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lang="en-US" sz="1350" dirty="0">
                <a:solidFill>
                  <a:srgbClr val="006666"/>
                </a:solidFill>
                <a:latin typeface="Courier New" pitchFamily="49" charset="0"/>
                <a:cs typeface="Arial" pitchFamily="34" charset="0"/>
              </a:rPr>
              <a:t>5</a:t>
            </a:r>
            <a:endParaRPr lang="en-US" sz="1350" dirty="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350" dirty="0">
                <a:solidFill>
                  <a:srgbClr val="7F0055"/>
                </a:solidFill>
                <a:latin typeface="Courier New" pitchFamily="49" charset="0"/>
                <a:cs typeface="Arial" pitchFamily="34" charset="0"/>
              </a:rPr>
              <a:t>Printing</a:t>
            </a:r>
            <a:r>
              <a:rPr lang="en-US" sz="135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lang="en-US" sz="1350" dirty="0">
                <a:solidFill>
                  <a:srgbClr val="000088"/>
                </a:solidFill>
                <a:latin typeface="Courier New" pitchFamily="49" charset="0"/>
                <a:cs typeface="Arial" pitchFamily="34" charset="0"/>
              </a:rPr>
              <a:t>float</a:t>
            </a:r>
            <a:r>
              <a:rPr lang="en-US" sz="1350" dirty="0">
                <a:solidFill>
                  <a:srgbClr val="666600"/>
                </a:solidFill>
                <a:latin typeface="Courier New" pitchFamily="49" charset="0"/>
                <a:cs typeface="Arial" pitchFamily="34" charset="0"/>
              </a:rPr>
              <a:t>:</a:t>
            </a:r>
            <a:r>
              <a:rPr lang="en-US" sz="135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lang="en-US" sz="1350" dirty="0">
                <a:solidFill>
                  <a:srgbClr val="006666"/>
                </a:solidFill>
                <a:latin typeface="Courier New" pitchFamily="49" charset="0"/>
                <a:cs typeface="Arial" pitchFamily="34" charset="0"/>
              </a:rPr>
              <a:t>500.263</a:t>
            </a:r>
            <a:endParaRPr lang="en-US" sz="1350" dirty="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350" dirty="0">
                <a:solidFill>
                  <a:srgbClr val="7F0055"/>
                </a:solidFill>
                <a:latin typeface="Courier New" pitchFamily="49" charset="0"/>
                <a:cs typeface="Arial" pitchFamily="34" charset="0"/>
              </a:rPr>
              <a:t>Printing</a:t>
            </a:r>
            <a:r>
              <a:rPr lang="en-US" sz="135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character</a:t>
            </a:r>
            <a:r>
              <a:rPr lang="en-US" sz="1350" dirty="0">
                <a:solidFill>
                  <a:srgbClr val="666600"/>
                </a:solidFill>
                <a:latin typeface="Courier New" pitchFamily="49" charset="0"/>
                <a:cs typeface="Arial" pitchFamily="34" charset="0"/>
              </a:rPr>
              <a:t>:</a:t>
            </a:r>
            <a:r>
              <a:rPr lang="en-US" sz="135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lang="en-US" sz="1350" dirty="0">
                <a:solidFill>
                  <a:srgbClr val="7F0055"/>
                </a:solidFill>
                <a:latin typeface="Courier New" pitchFamily="49" charset="0"/>
                <a:cs typeface="Arial" pitchFamily="34" charset="0"/>
              </a:rPr>
              <a:t>Hello</a:t>
            </a:r>
            <a:r>
              <a:rPr lang="en-US" sz="135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C</a:t>
            </a:r>
            <a:r>
              <a:rPr lang="en-US" sz="1350" dirty="0">
                <a:solidFill>
                  <a:srgbClr val="666600"/>
                </a:solidFill>
                <a:latin typeface="Courier New" pitchFamily="49" charset="0"/>
                <a:cs typeface="Arial" pitchFamily="34" charset="0"/>
              </a:rPr>
              <a:t>++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350" dirty="0">
                <a:solidFill>
                  <a:srgbClr val="7F0055"/>
                </a:solidFill>
                <a:latin typeface="Courier New" pitchFamily="49" charset="0"/>
                <a:cs typeface="Arial" pitchFamily="34" charset="0"/>
              </a:rPr>
              <a:t>Printing</a:t>
            </a:r>
            <a:r>
              <a:rPr lang="en-US" sz="135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lang="en-US" sz="1350" dirty="0">
                <a:solidFill>
                  <a:srgbClr val="000088"/>
                </a:solidFill>
                <a:latin typeface="Courier New" pitchFamily="49" charset="0"/>
                <a:cs typeface="Arial" pitchFamily="34" charset="0"/>
              </a:rPr>
              <a:t>int</a:t>
            </a:r>
            <a:r>
              <a:rPr lang="en-US" sz="1350" dirty="0">
                <a:solidFill>
                  <a:srgbClr val="666600"/>
                </a:solidFill>
                <a:latin typeface="Courier New" pitchFamily="49" charset="0"/>
                <a:cs typeface="Arial" pitchFamily="34" charset="0"/>
              </a:rPr>
              <a:t>:</a:t>
            </a:r>
            <a:r>
              <a:rPr lang="en-US" sz="135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</a:t>
            </a:r>
            <a:r>
              <a:rPr lang="en-US" sz="1350" dirty="0">
                <a:solidFill>
                  <a:srgbClr val="006666"/>
                </a:solidFill>
                <a:latin typeface="Courier New" pitchFamily="49" charset="0"/>
                <a:cs typeface="Arial" pitchFamily="34" charset="0"/>
              </a:rPr>
              <a:t>5 10</a:t>
            </a:r>
            <a:endParaRPr lang="en-US" sz="1350" dirty="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443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5BF7EB2-AAA1-4F15-B95A-EF290D96C6E6}"/>
              </a:ext>
            </a:extLst>
          </p:cNvPr>
          <p:cNvSpPr/>
          <p:nvPr/>
        </p:nvSpPr>
        <p:spPr>
          <a:xfrm>
            <a:off x="505131" y="806809"/>
            <a:ext cx="826590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100" dirty="0"/>
              <a:t>                                    Polymorphism (Run-time)</a:t>
            </a:r>
            <a:endParaRPr lang="en-US" sz="21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B0A2C5C2-8A34-4FB1-AD4E-AC1E65E08759}"/>
              </a:ext>
            </a:extLst>
          </p:cNvPr>
          <p:cNvSpPr/>
          <p:nvPr/>
        </p:nvSpPr>
        <p:spPr>
          <a:xfrm>
            <a:off x="505130" y="1342591"/>
            <a:ext cx="4572000" cy="4485843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ts val="563"/>
              </a:spcAft>
            </a:pPr>
            <a:r>
              <a:rPr lang="en-US" sz="1350" dirty="0">
                <a:solidFill>
                  <a:srgbClr val="880000"/>
                </a:solidFill>
                <a:latin typeface="Consolas" pitchFamily="49" charset="0"/>
                <a:cs typeface="Arial" pitchFamily="34" charset="0"/>
              </a:rPr>
              <a:t>#include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sz="1350" dirty="0">
                <a:solidFill>
                  <a:srgbClr val="008800"/>
                </a:solidFill>
                <a:latin typeface="Consolas" pitchFamily="49" charset="0"/>
                <a:cs typeface="Arial" pitchFamily="34" charset="0"/>
              </a:rPr>
              <a:t>&lt;iostream&gt;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</a:t>
            </a:r>
            <a:b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</a:br>
            <a:r>
              <a:rPr lang="en-US" sz="1350" dirty="0">
                <a:solidFill>
                  <a:srgbClr val="000088"/>
                </a:solidFill>
                <a:latin typeface="Consolas" pitchFamily="49" charset="0"/>
                <a:cs typeface="Arial" pitchFamily="34" charset="0"/>
              </a:rPr>
              <a:t>using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sz="1350" dirty="0">
                <a:solidFill>
                  <a:srgbClr val="000088"/>
                </a:solidFill>
                <a:latin typeface="Consolas" pitchFamily="49" charset="0"/>
                <a:cs typeface="Arial" pitchFamily="34" charset="0"/>
              </a:rPr>
              <a:t>namespace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std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;</a:t>
            </a:r>
            <a:endParaRPr lang="en-US" sz="1350" dirty="0">
              <a:solidFill>
                <a:srgbClr val="313131"/>
              </a:solidFill>
              <a:latin typeface="Consolas" pitchFamily="49" charset="0"/>
              <a:cs typeface="Arial" pitchFamily="34" charset="0"/>
            </a:endParaRPr>
          </a:p>
          <a:p>
            <a:pPr defTabSz="685800" fontAlgn="base">
              <a:spcBef>
                <a:spcPct val="0"/>
              </a:spcBef>
              <a:spcAft>
                <a:spcPts val="563"/>
              </a:spcAft>
            </a:pPr>
            <a:r>
              <a:rPr lang="en-US" sz="1350" dirty="0">
                <a:solidFill>
                  <a:srgbClr val="000088"/>
                </a:solidFill>
                <a:latin typeface="Consolas" pitchFamily="49" charset="0"/>
                <a:cs typeface="Arial" pitchFamily="34" charset="0"/>
              </a:rPr>
              <a:t>class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sz="1350" dirty="0">
                <a:solidFill>
                  <a:srgbClr val="7F0055"/>
                </a:solidFill>
                <a:latin typeface="Consolas" pitchFamily="49" charset="0"/>
                <a:cs typeface="Arial" pitchFamily="34" charset="0"/>
              </a:rPr>
              <a:t>Shape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{</a:t>
            </a:r>
            <a:endParaRPr lang="en-US" sz="1350" dirty="0">
              <a:solidFill>
                <a:srgbClr val="313131"/>
              </a:solidFill>
              <a:latin typeface="Consolas" pitchFamily="49" charset="0"/>
              <a:cs typeface="Arial" pitchFamily="34" charset="0"/>
            </a:endParaRPr>
          </a:p>
          <a:p>
            <a:pPr defTabSz="685800" fontAlgn="base">
              <a:spcBef>
                <a:spcPct val="0"/>
              </a:spcBef>
              <a:spcAft>
                <a:spcPts val="563"/>
              </a:spcAft>
            </a:pP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  </a:t>
            </a:r>
            <a:r>
              <a:rPr lang="en-US" sz="1350" dirty="0">
                <a:solidFill>
                  <a:srgbClr val="000088"/>
                </a:solidFill>
                <a:latin typeface="Consolas" pitchFamily="49" charset="0"/>
                <a:cs typeface="Arial" pitchFamily="34" charset="0"/>
              </a:rPr>
              <a:t>protected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:</a:t>
            </a:r>
            <a:endParaRPr lang="en-US" sz="1350" dirty="0">
              <a:solidFill>
                <a:srgbClr val="313131"/>
              </a:solidFill>
              <a:latin typeface="Consolas" pitchFamily="49" charset="0"/>
              <a:cs typeface="Arial" pitchFamily="34" charset="0"/>
            </a:endParaRPr>
          </a:p>
          <a:p>
            <a:pPr defTabSz="685800" fontAlgn="base">
              <a:spcBef>
                <a:spcPct val="0"/>
              </a:spcBef>
              <a:spcAft>
                <a:spcPts val="563"/>
              </a:spcAft>
            </a:pP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     </a:t>
            </a:r>
            <a:r>
              <a:rPr lang="en-US" sz="1350" dirty="0">
                <a:solidFill>
                  <a:srgbClr val="000088"/>
                </a:solidFill>
                <a:latin typeface="Consolas" pitchFamily="49" charset="0"/>
                <a:cs typeface="Arial" pitchFamily="34" charset="0"/>
              </a:rPr>
              <a:t>int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width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,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height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;</a:t>
            </a:r>
            <a:endParaRPr lang="en-US" sz="1350" dirty="0">
              <a:solidFill>
                <a:srgbClr val="313131"/>
              </a:solidFill>
              <a:latin typeface="Consolas" pitchFamily="49" charset="0"/>
              <a:cs typeface="Arial" pitchFamily="34" charset="0"/>
            </a:endParaRPr>
          </a:p>
          <a:p>
            <a:pPr defTabSz="685800" fontAlgn="base">
              <a:spcBef>
                <a:spcPct val="0"/>
              </a:spcBef>
              <a:spcAft>
                <a:spcPts val="563"/>
              </a:spcAft>
            </a:pP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  </a:t>
            </a:r>
            <a:r>
              <a:rPr lang="en-US" sz="1350" dirty="0">
                <a:solidFill>
                  <a:srgbClr val="000088"/>
                </a:solidFill>
                <a:latin typeface="Consolas" pitchFamily="49" charset="0"/>
                <a:cs typeface="Arial" pitchFamily="34" charset="0"/>
              </a:rPr>
              <a:t>public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:</a:t>
            </a:r>
            <a:endParaRPr lang="en-US" sz="1350" dirty="0">
              <a:solidFill>
                <a:srgbClr val="313131"/>
              </a:solidFill>
              <a:latin typeface="Consolas" pitchFamily="49" charset="0"/>
              <a:cs typeface="Arial" pitchFamily="34" charset="0"/>
            </a:endParaRPr>
          </a:p>
          <a:p>
            <a:pPr defTabSz="685800" fontAlgn="base">
              <a:spcBef>
                <a:spcPct val="0"/>
              </a:spcBef>
              <a:spcAft>
                <a:spcPts val="563"/>
              </a:spcAft>
            </a:pP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     </a:t>
            </a:r>
            <a:r>
              <a:rPr lang="en-US" sz="1350" dirty="0">
                <a:solidFill>
                  <a:srgbClr val="7F0055"/>
                </a:solidFill>
                <a:latin typeface="Consolas" pitchFamily="49" charset="0"/>
                <a:cs typeface="Arial" pitchFamily="34" charset="0"/>
              </a:rPr>
              <a:t>Shape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(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sz="1350" dirty="0">
                <a:solidFill>
                  <a:srgbClr val="000088"/>
                </a:solidFill>
                <a:latin typeface="Consolas" pitchFamily="49" charset="0"/>
                <a:cs typeface="Arial" pitchFamily="34" charset="0"/>
              </a:rPr>
              <a:t>int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a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=</a:t>
            </a:r>
            <a:r>
              <a:rPr lang="en-US" sz="1350" dirty="0">
                <a:solidFill>
                  <a:srgbClr val="006666"/>
                </a:solidFill>
                <a:latin typeface="Consolas" pitchFamily="49" charset="0"/>
                <a:cs typeface="Arial" pitchFamily="34" charset="0"/>
              </a:rPr>
              <a:t>0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,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sz="1350" dirty="0">
                <a:solidFill>
                  <a:srgbClr val="000088"/>
                </a:solidFill>
                <a:latin typeface="Consolas" pitchFamily="49" charset="0"/>
                <a:cs typeface="Arial" pitchFamily="34" charset="0"/>
              </a:rPr>
              <a:t>int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b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=</a:t>
            </a:r>
            <a:r>
              <a:rPr lang="en-US" sz="1350" dirty="0">
                <a:solidFill>
                  <a:srgbClr val="006666"/>
                </a:solidFill>
                <a:latin typeface="Consolas" pitchFamily="49" charset="0"/>
                <a:cs typeface="Arial" pitchFamily="34" charset="0"/>
              </a:rPr>
              <a:t>0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){</a:t>
            </a:r>
            <a:endParaRPr lang="en-US" sz="1350" dirty="0">
              <a:solidFill>
                <a:srgbClr val="313131"/>
              </a:solidFill>
              <a:latin typeface="Consolas" pitchFamily="49" charset="0"/>
              <a:cs typeface="Arial" pitchFamily="34" charset="0"/>
            </a:endParaRPr>
          </a:p>
          <a:p>
            <a:pPr defTabSz="685800" fontAlgn="base">
              <a:spcBef>
                <a:spcPct val="0"/>
              </a:spcBef>
              <a:spcAft>
                <a:spcPts val="563"/>
              </a:spcAft>
            </a:pP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        width 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=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a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;</a:t>
            </a:r>
            <a:endParaRPr lang="en-US" sz="1350" dirty="0">
              <a:solidFill>
                <a:srgbClr val="313131"/>
              </a:solidFill>
              <a:latin typeface="Consolas" pitchFamily="49" charset="0"/>
              <a:cs typeface="Arial" pitchFamily="34" charset="0"/>
            </a:endParaRPr>
          </a:p>
          <a:p>
            <a:pPr defTabSz="685800" fontAlgn="base">
              <a:spcBef>
                <a:spcPct val="0"/>
              </a:spcBef>
              <a:spcAft>
                <a:spcPts val="563"/>
              </a:spcAft>
            </a:pP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        height 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=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b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;</a:t>
            </a:r>
            <a:endParaRPr lang="en-US" sz="1350" dirty="0">
              <a:solidFill>
                <a:srgbClr val="313131"/>
              </a:solidFill>
              <a:latin typeface="Consolas" pitchFamily="49" charset="0"/>
              <a:cs typeface="Arial" pitchFamily="34" charset="0"/>
            </a:endParaRPr>
          </a:p>
          <a:p>
            <a:pPr defTabSz="685800" fontAlgn="base">
              <a:spcBef>
                <a:spcPct val="0"/>
              </a:spcBef>
              <a:spcAft>
                <a:spcPts val="563"/>
              </a:spcAft>
            </a:pP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     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}</a:t>
            </a:r>
            <a:endParaRPr lang="en-US" sz="1350" dirty="0">
              <a:solidFill>
                <a:srgbClr val="313131"/>
              </a:solidFill>
              <a:latin typeface="Consolas" pitchFamily="49" charset="0"/>
              <a:cs typeface="Arial" pitchFamily="34" charset="0"/>
            </a:endParaRPr>
          </a:p>
          <a:p>
            <a:pPr defTabSz="685800" fontAlgn="base">
              <a:spcBef>
                <a:spcPct val="0"/>
              </a:spcBef>
              <a:spcAft>
                <a:spcPts val="563"/>
              </a:spcAft>
            </a:pP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     </a:t>
            </a:r>
            <a:r>
              <a:rPr lang="en-US" b="1" dirty="0">
                <a:solidFill>
                  <a:srgbClr val="000088"/>
                </a:solidFill>
                <a:latin typeface="Consolas" pitchFamily="49" charset="0"/>
                <a:cs typeface="Arial" pitchFamily="34" charset="0"/>
              </a:rPr>
              <a:t>virtual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void</a:t>
            </a:r>
            <a:r>
              <a:rPr lang="en-US" sz="1350" dirty="0">
                <a:solidFill>
                  <a:srgbClr val="000088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area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(){</a:t>
            </a:r>
            <a:endParaRPr lang="en-US" sz="1350" dirty="0">
              <a:solidFill>
                <a:srgbClr val="313131"/>
              </a:solidFill>
              <a:latin typeface="Consolas" pitchFamily="49" charset="0"/>
              <a:cs typeface="Arial" pitchFamily="34" charset="0"/>
            </a:endParaRPr>
          </a:p>
          <a:p>
            <a:pPr defTabSz="685800" fontAlgn="base">
              <a:spcBef>
                <a:spcPct val="0"/>
              </a:spcBef>
              <a:spcAft>
                <a:spcPts val="563"/>
              </a:spcAft>
            </a:pP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        </a:t>
            </a:r>
            <a:r>
              <a:rPr lang="en-US" sz="1350" dirty="0" err="1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cout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&lt;&lt;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sz="1350" dirty="0">
                <a:solidFill>
                  <a:srgbClr val="008800"/>
                </a:solidFill>
                <a:latin typeface="Consolas" pitchFamily="49" charset="0"/>
                <a:cs typeface="Arial" pitchFamily="34" charset="0"/>
              </a:rPr>
              <a:t>"Parent class area :"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</a:t>
            </a:r>
            <a:b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</a:b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             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&lt;&lt; 0 &lt;&lt;</a:t>
            </a:r>
            <a:r>
              <a:rPr lang="en-US" sz="1350" dirty="0" err="1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endl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;</a:t>
            </a:r>
            <a:endParaRPr lang="en-US" sz="1350" dirty="0">
              <a:solidFill>
                <a:srgbClr val="313131"/>
              </a:solidFill>
              <a:latin typeface="Consolas" pitchFamily="49" charset="0"/>
              <a:cs typeface="Arial" pitchFamily="34" charset="0"/>
            </a:endParaRPr>
          </a:p>
          <a:p>
            <a:pPr defTabSz="685800" fontAlgn="base">
              <a:spcBef>
                <a:spcPct val="0"/>
              </a:spcBef>
              <a:spcAft>
                <a:spcPts val="563"/>
              </a:spcAft>
            </a:pP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        </a:t>
            </a:r>
            <a:r>
              <a:rPr lang="en-US" sz="1350" dirty="0">
                <a:solidFill>
                  <a:srgbClr val="000088"/>
                </a:solidFill>
                <a:latin typeface="Consolas" pitchFamily="49" charset="0"/>
                <a:cs typeface="Arial" pitchFamily="34" charset="0"/>
              </a:rPr>
              <a:t>return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sz="1350" dirty="0">
                <a:solidFill>
                  <a:srgbClr val="006666"/>
                </a:solidFill>
                <a:latin typeface="Consolas" pitchFamily="49" charset="0"/>
                <a:cs typeface="Arial" pitchFamily="34" charset="0"/>
              </a:rPr>
              <a:t>0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;</a:t>
            </a:r>
            <a:endParaRPr lang="en-US" sz="1350" dirty="0">
              <a:solidFill>
                <a:srgbClr val="313131"/>
              </a:solidFill>
              <a:latin typeface="Consolas" pitchFamily="49" charset="0"/>
              <a:cs typeface="Arial" pitchFamily="34" charset="0"/>
            </a:endParaRPr>
          </a:p>
          <a:p>
            <a:pPr defTabSz="685800" fontAlgn="base">
              <a:spcBef>
                <a:spcPct val="0"/>
              </a:spcBef>
              <a:spcAft>
                <a:spcPts val="563"/>
              </a:spcAft>
            </a:pP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     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}</a:t>
            </a:r>
            <a:endParaRPr lang="en-US" sz="1350" dirty="0">
              <a:solidFill>
                <a:srgbClr val="313131"/>
              </a:solidFill>
              <a:latin typeface="Consolas" pitchFamily="49" charset="0"/>
              <a:cs typeface="Arial" pitchFamily="34" charset="0"/>
            </a:endParaRPr>
          </a:p>
          <a:p>
            <a:pPr defTabSz="685800" fontAlgn="base">
              <a:spcBef>
                <a:spcPct val="0"/>
              </a:spcBef>
              <a:spcAft>
                <a:spcPts val="563"/>
              </a:spcAft>
            </a:pP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};</a:t>
            </a:r>
            <a:endParaRPr lang="en-US" sz="2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ED79DED-C19C-4ECF-BF76-6F2434A835A8}"/>
              </a:ext>
            </a:extLst>
          </p:cNvPr>
          <p:cNvSpPr/>
          <p:nvPr/>
        </p:nvSpPr>
        <p:spPr>
          <a:xfrm>
            <a:off x="4662341" y="1898436"/>
            <a:ext cx="4132952" cy="2870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ts val="563"/>
              </a:spcAft>
            </a:pPr>
            <a:r>
              <a:rPr lang="en-US" sz="1350" dirty="0">
                <a:solidFill>
                  <a:srgbClr val="000088"/>
                </a:solidFill>
                <a:latin typeface="Consolas" pitchFamily="49" charset="0"/>
                <a:cs typeface="Arial" pitchFamily="34" charset="0"/>
              </a:rPr>
              <a:t>class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sz="1350" dirty="0">
                <a:solidFill>
                  <a:srgbClr val="7F0055"/>
                </a:solidFill>
                <a:latin typeface="Consolas" pitchFamily="49" charset="0"/>
                <a:cs typeface="Arial" pitchFamily="34" charset="0"/>
              </a:rPr>
              <a:t>Rectangle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: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sz="1350" dirty="0">
                <a:solidFill>
                  <a:srgbClr val="000088"/>
                </a:solidFill>
                <a:latin typeface="Consolas" pitchFamily="49" charset="0"/>
                <a:cs typeface="Arial" pitchFamily="34" charset="0"/>
              </a:rPr>
              <a:t>public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sz="1350" dirty="0">
                <a:solidFill>
                  <a:srgbClr val="7F0055"/>
                </a:solidFill>
                <a:latin typeface="Consolas" pitchFamily="49" charset="0"/>
                <a:cs typeface="Arial" pitchFamily="34" charset="0"/>
              </a:rPr>
              <a:t>Shape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{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/>
            </a:r>
            <a:b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</a:b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  </a:t>
            </a:r>
            <a:b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</a:b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   </a:t>
            </a:r>
            <a:r>
              <a:rPr lang="en-US" sz="1350" dirty="0">
                <a:solidFill>
                  <a:srgbClr val="000088"/>
                </a:solidFill>
                <a:latin typeface="Consolas" pitchFamily="49" charset="0"/>
                <a:cs typeface="Arial" pitchFamily="34" charset="0"/>
              </a:rPr>
              <a:t>public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:</a:t>
            </a:r>
            <a:endParaRPr lang="en-US" sz="1350" dirty="0">
              <a:solidFill>
                <a:srgbClr val="313131"/>
              </a:solidFill>
              <a:latin typeface="Consolas" pitchFamily="49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563"/>
              </a:spcAft>
            </a:pPr>
            <a:r>
              <a:rPr lang="en-US" sz="1350" dirty="0">
                <a:solidFill>
                  <a:srgbClr val="7F0055"/>
                </a:solidFill>
                <a:latin typeface="Consolas" pitchFamily="49" charset="0"/>
                <a:cs typeface="Arial" pitchFamily="34" charset="0"/>
              </a:rPr>
              <a:t>    Rectangle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(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sz="1350" dirty="0">
                <a:solidFill>
                  <a:srgbClr val="000088"/>
                </a:solidFill>
                <a:latin typeface="Consolas" pitchFamily="49" charset="0"/>
                <a:cs typeface="Arial" pitchFamily="34" charset="0"/>
              </a:rPr>
              <a:t>int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a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=</a:t>
            </a:r>
            <a:r>
              <a:rPr lang="en-US" sz="1350" dirty="0">
                <a:solidFill>
                  <a:srgbClr val="006666"/>
                </a:solidFill>
                <a:latin typeface="Consolas" pitchFamily="49" charset="0"/>
                <a:cs typeface="Arial" pitchFamily="34" charset="0"/>
              </a:rPr>
              <a:t>0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,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sz="1350" dirty="0">
                <a:solidFill>
                  <a:srgbClr val="000088"/>
                </a:solidFill>
                <a:latin typeface="Consolas" pitchFamily="49" charset="0"/>
                <a:cs typeface="Arial" pitchFamily="34" charset="0"/>
              </a:rPr>
              <a:t>int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b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=</a:t>
            </a:r>
            <a:r>
              <a:rPr lang="en-US" sz="1350" dirty="0">
                <a:solidFill>
                  <a:srgbClr val="006666"/>
                </a:solidFill>
                <a:latin typeface="Consolas" pitchFamily="49" charset="0"/>
                <a:cs typeface="Arial" pitchFamily="34" charset="0"/>
              </a:rPr>
              <a:t>0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)</a:t>
            </a:r>
            <a:b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</a:b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      {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width 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=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a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;</a:t>
            </a:r>
            <a:b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</a:b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       height 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=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b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;</a:t>
            </a:r>
            <a:b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</a:b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     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}      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/>
            </a:r>
            <a:b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</a:b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     </a:t>
            </a:r>
            <a:r>
              <a:rPr lang="en-US" sz="1350" dirty="0">
                <a:solidFill>
                  <a:srgbClr val="000088"/>
                </a:solidFill>
                <a:latin typeface="Consolas" pitchFamily="49" charset="0"/>
                <a:cs typeface="Arial" pitchFamily="34" charset="0"/>
              </a:rPr>
              <a:t>void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area 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()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/>
            </a:r>
            <a:b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</a:b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     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{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</a:t>
            </a:r>
            <a:b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</a:b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        </a:t>
            </a:r>
            <a:r>
              <a:rPr lang="en-US" sz="1350" dirty="0" err="1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cout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&lt;&lt;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en-US" sz="1350" dirty="0">
                <a:solidFill>
                  <a:srgbClr val="008800"/>
                </a:solidFill>
                <a:latin typeface="Consolas" pitchFamily="49" charset="0"/>
                <a:cs typeface="Arial" pitchFamily="34" charset="0"/>
              </a:rPr>
              <a:t>"Rectangle class area :"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</a:t>
            </a:r>
            <a:b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</a:b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             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&lt;&lt;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width 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*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height &lt;&lt; </a:t>
            </a:r>
            <a:r>
              <a:rPr lang="en-US" sz="1350" dirty="0" err="1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endl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;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</a:t>
            </a:r>
            <a:b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</a:b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>      </a:t>
            </a: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}</a:t>
            </a:r>
            <a: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  <a:t/>
            </a:r>
            <a:br>
              <a:rPr lang="en-US" sz="1350" dirty="0">
                <a:solidFill>
                  <a:srgbClr val="313131"/>
                </a:solidFill>
                <a:latin typeface="Consolas" pitchFamily="49" charset="0"/>
                <a:cs typeface="Arial" pitchFamily="34" charset="0"/>
              </a:rPr>
            </a:br>
            <a:r>
              <a:rPr lang="en-US" sz="1350" dirty="0">
                <a:solidFill>
                  <a:srgbClr val="666600"/>
                </a:solidFill>
                <a:latin typeface="Consolas" pitchFamily="49" charset="0"/>
                <a:cs typeface="Arial" pitchFamily="34" charset="0"/>
              </a:rPr>
              <a:t>};</a:t>
            </a:r>
            <a:endParaRPr lang="en-US" sz="1350" dirty="0">
              <a:solidFill>
                <a:srgbClr val="313131"/>
              </a:solidFill>
              <a:latin typeface="Consolas" pitchFamily="49" charset="0"/>
              <a:cs typeface="Arial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FA7E56B4-F76C-4526-8959-328642F24594}"/>
              </a:ext>
            </a:extLst>
          </p:cNvPr>
          <p:cNvCxnSpPr/>
          <p:nvPr/>
        </p:nvCxnSpPr>
        <p:spPr>
          <a:xfrm>
            <a:off x="4403558" y="1979195"/>
            <a:ext cx="0" cy="2899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50900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57DC9151-B8DD-47A6-BF84-C201E13A8141}" vid="{DB802291-E1B3-4E23-B9FF-5B37105B723E}"/>
    </a:ext>
  </a:extLst>
</a:theme>
</file>

<file path=ppt/theme/theme2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eme1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57DC9151-B8DD-47A6-BF84-C201E13A8141}" vid="{DB802291-E1B3-4E23-B9FF-5B37105B723E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D832E0E6C2154DAB819AE3178C378F" ma:contentTypeVersion="8" ma:contentTypeDescription="Create a new document." ma:contentTypeScope="" ma:versionID="d0238e9477534e3274be161307c2f818">
  <xsd:schema xmlns:xsd="http://www.w3.org/2001/XMLSchema" xmlns:xs="http://www.w3.org/2001/XMLSchema" xmlns:p="http://schemas.microsoft.com/office/2006/metadata/properties" xmlns:ns2="954cd839-59fd-4c8e-86d9-2061c65c8b9c" targetNamespace="http://schemas.microsoft.com/office/2006/metadata/properties" ma:root="true" ma:fieldsID="12942352eb6a67033bb19bb2af04fa6f" ns2:_="">
    <xsd:import namespace="954cd839-59fd-4c8e-86d9-2061c65c8b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4cd839-59fd-4c8e-86d9-2061c65c8b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950429-13B8-42B2-BD31-90FF2630BCE0}"/>
</file>

<file path=customXml/itemProps2.xml><?xml version="1.0" encoding="utf-8"?>
<ds:datastoreItem xmlns:ds="http://schemas.openxmlformats.org/officeDocument/2006/customXml" ds:itemID="{78560FC0-8014-4BAB-A9C3-1AA7A4A87923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f05aa4fc-6785-42fa-879e-4fefad1725f6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A058DC7A-51BA-4C32-B43A-2655A6C494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2027</Words>
  <Application>Microsoft Office PowerPoint</Application>
  <PresentationFormat>On-screen Show (4:3)</PresentationFormat>
  <Paragraphs>377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Calibri</vt:lpstr>
      <vt:lpstr>Consolas</vt:lpstr>
      <vt:lpstr>Corbel</vt:lpstr>
      <vt:lpstr>Courier New</vt:lpstr>
      <vt:lpstr>Wingdings</vt:lpstr>
      <vt:lpstr>Wingdings 2</vt:lpstr>
      <vt:lpstr>Theme1</vt:lpstr>
      <vt:lpstr>Spectrum</vt:lpstr>
      <vt:lpstr>Theme1</vt:lpstr>
      <vt:lpstr>Polymorphism &amp;Virtual Functions</vt:lpstr>
      <vt:lpstr>Polymorphism</vt:lpstr>
      <vt:lpstr>Polymorphism</vt:lpstr>
      <vt:lpstr>PowerPoint Presentation</vt:lpstr>
      <vt:lpstr>PowerPoint Presentation</vt:lpstr>
      <vt:lpstr>Polymorphism </vt:lpstr>
      <vt:lpstr>Polymorphism </vt:lpstr>
      <vt:lpstr>PowerPoint Presentation</vt:lpstr>
      <vt:lpstr>PowerPoint Presentation</vt:lpstr>
      <vt:lpstr>Pointers to Derived Classes</vt:lpstr>
      <vt:lpstr>Pointers to Derived Classes (contd.)</vt:lpstr>
      <vt:lpstr>PowerPoint Presentation</vt:lpstr>
      <vt:lpstr>Pointers to Derived Classes (contd.)</vt:lpstr>
      <vt:lpstr>Pointers to Derived Classes (contd.)</vt:lpstr>
      <vt:lpstr>Pointers to Derived Classes (contd.)</vt:lpstr>
      <vt:lpstr>Pointers to Derived Classes (contd.)</vt:lpstr>
      <vt:lpstr>Pointers to Derived Classes (contd.)</vt:lpstr>
      <vt:lpstr>Important Point on Inheritance</vt:lpstr>
      <vt:lpstr>Virtual Functions</vt:lpstr>
      <vt:lpstr>Virtual Functions (contd.)</vt:lpstr>
      <vt:lpstr>PowerPoint Presentation</vt:lpstr>
      <vt:lpstr>PowerPoint Presentation</vt:lpstr>
      <vt:lpstr>Virtual Destructors</vt:lpstr>
      <vt:lpstr>Virtual Destructors (contd.)</vt:lpstr>
      <vt:lpstr>Virtual Destructors (contd.)</vt:lpstr>
      <vt:lpstr>Virtual functions are inherited</vt:lpstr>
      <vt:lpstr>PowerPoint Presentation</vt:lpstr>
      <vt:lpstr>More About Virtual Functions</vt:lpstr>
      <vt:lpstr>Pure virtual function</vt:lpstr>
      <vt:lpstr>PowerPoint Presentation</vt:lpstr>
      <vt:lpstr>Abstract class</vt:lpstr>
      <vt:lpstr>Applying Polymorphism</vt:lpstr>
      <vt:lpstr>Final Comments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 Polymorphism &amp;Virtual Functions</dc:title>
  <dc:creator>MD. NAZMUL HOSSAIN</dc:creator>
  <cp:lastModifiedBy>Microsoft account</cp:lastModifiedBy>
  <cp:revision>15</cp:revision>
  <dcterms:created xsi:type="dcterms:W3CDTF">2020-04-23T18:40:07Z</dcterms:created>
  <dcterms:modified xsi:type="dcterms:W3CDTF">2021-07-24T16:52:24Z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0x0101003FD832E0E6C2154DAB819AE3178C378F</vt:lpwstr>
  </property>
</Properties>
</file>