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80" r:id="rId5"/>
    <p:sldId id="258" r:id="rId6"/>
    <p:sldId id="259" r:id="rId7"/>
    <p:sldId id="292" r:id="rId8"/>
    <p:sldId id="293" r:id="rId9"/>
    <p:sldId id="260" r:id="rId10"/>
    <p:sldId id="289" r:id="rId11"/>
    <p:sldId id="294" r:id="rId12"/>
    <p:sldId id="296" r:id="rId13"/>
    <p:sldId id="290" r:id="rId14"/>
    <p:sldId id="295" r:id="rId15"/>
    <p:sldId id="288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C488-5B41-45D4-BF7E-9923BA28E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E4B67-1B82-4F28-AF2B-2843C0F9F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96CB-E740-40A6-8EED-F690AC68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0951-30E8-4E6C-A352-7AF1507F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160CB-8707-4319-8CD7-810BDD80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C73F-84A2-430F-872F-1009CFA5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7C36D-8419-4276-AB01-3ED31BBF1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C330-9489-42FE-ABE4-0315CB7D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A37D-0AD7-47F2-A04B-C0425250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11B2-355C-4FF2-875E-9E62C63A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B9952-A10D-4ADB-95F6-CB451B50B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FF9FE-B88C-4FF9-BF0F-0BF933948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DECE-4243-4901-97C3-0796250D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38FD9-4A64-49CC-B372-C408E14D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748E-D656-4D39-BDC8-BF71D571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4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5DD6-DCDE-4774-BC7D-D158E6C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FA-B2FA-4806-802F-760CCCA9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1945C-980D-4C6A-AFCF-AF37612B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2350-4976-46E0-8C05-DE53D607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BDEE6-11C9-493B-98F7-C18D87D3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4522-2B3C-436B-9E7F-327989CF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EA865-4EC8-43BD-9D11-AE0E97CA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3AEF-0E6F-4A07-B4E7-AB321091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5D3E8-31DB-4B58-9880-62F40C0A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66C5-67AF-44D7-B3AB-B981AF63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7CCB-0BF7-4144-9E08-B2F66851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B8AF-FF21-4481-B9AC-59C9A3FC1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E21DD-C553-46B3-8B49-AA79B7A9B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CACFD-9E8C-4891-8C1D-851F0033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23A29-8E44-4B21-9762-98404C34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99EF3-AD8F-4EBF-BDC1-F1526E69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1F1C-2F1D-4001-A5D1-5CB21B9B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D6D7-B297-4315-B3BC-A44BE15A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30475-4742-466A-8C93-B268F3205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DC2A2-B96A-4EA5-BA62-9781FD028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D8D1E-9510-484C-AC1F-5E330CE35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E246D-2F52-4742-B96C-D3E63525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665BC-8FC0-4B7E-8C5B-F8450DDE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3C6BD-7C14-451B-A7F1-79BAA902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7F78-113F-4553-816A-28FE97FA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32ABD-CF4C-4359-8258-44C3DB78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AB217-6593-445B-BEAD-ECC66952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6004F-D3C4-4379-A918-E8CBB36E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6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EBB67-0ECF-4C14-9BE3-29F30DD6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DF52C-0C83-47E8-B3B6-D651A13D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7B471-3AAD-4227-9DD2-4D9F3ED2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4C15-3CA6-4AC6-A8DB-F63BE29C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60966-F0E5-4F5E-B412-492C7C657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5C59A-BF82-4E45-898C-A21AFB64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5FD84-2D5F-46C0-BC06-EDAE4F03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8AC29-77C6-4F31-95D3-A07CCA30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4D5A-0B82-46A6-85D0-1413E48D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9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2F01-5AB1-4AB6-B091-5CBC376C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0CC80-B81F-499D-A80F-4A0B2D251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1DE9B-F717-4F62-85EF-8964D8FE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6E208-9BF4-451C-8C51-5FDE651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DEE2-D6E4-4540-8B56-323CAB40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D925B-67E7-4C11-95A7-48220D6F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4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89D87-DF3F-4689-A4E9-1D337ACB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0097-58A2-4E9E-B514-6BEE3E2D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6359-4D9F-4EB3-AEF7-691FD70B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C6C7-E619-4850-A405-7CD1E52568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D12C-2383-4BCE-96D3-449273195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C169-52E6-4A96-8961-FEEB7739A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EE6E-65C3-46CC-9763-4BCED8225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3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CFD6-1915-45F8-A8E7-9735B21A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87167"/>
          </a:xfrm>
        </p:spPr>
        <p:txBody>
          <a:bodyPr>
            <a:noAutofit/>
          </a:bodyPr>
          <a:lstStyle/>
          <a:p>
            <a:r>
              <a:rPr lang="en-US" sz="2000" b="1" dirty="0"/>
              <a:t>Differential Calculus and Coordinate Geometry</a:t>
            </a:r>
            <a:br>
              <a:rPr lang="en-US" sz="2000" b="1" dirty="0"/>
            </a:br>
            <a:r>
              <a:rPr lang="en-US" sz="2000" b="1" dirty="0"/>
              <a:t>Final term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AE6A-10F9-4FB2-A0F8-6566A593C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5547"/>
            <a:ext cx="9144000" cy="433346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Coordinate Geometry of Two Dimensions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Circle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Conic Sections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Three-dimensional Coordinate Geometry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Vectors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Equations of Lines and Planes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Function of several Variables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Partial Derivatives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Maximum and Minimum Values</a:t>
            </a:r>
          </a:p>
          <a:p>
            <a:pPr lvl="1" algn="l"/>
            <a:endParaRPr lang="en-US" sz="1600" dirty="0"/>
          </a:p>
          <a:p>
            <a:pPr lvl="1" algn="r"/>
            <a:r>
              <a:rPr lang="en-US" sz="1800" dirty="0"/>
              <a:t>Reference book : </a:t>
            </a:r>
            <a:r>
              <a:rPr lang="en-US" sz="1800" b="1" dirty="0"/>
              <a:t>Calculus-James Stewart-Eighth Edition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829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EC07165-38B4-432B-9306-543468E3636F}"/>
                  </a:ext>
                </a:extLst>
              </p:cNvPr>
              <p:cNvSpPr/>
              <p:nvPr/>
            </p:nvSpPr>
            <p:spPr>
              <a:xfrm>
                <a:off x="808383" y="503583"/>
                <a:ext cx="10933043" cy="3151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The given equation is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−16=0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𝑋𝑌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𝑋𝑌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−16=0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−16=0,        →2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=16−8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This represents a parabola with vertex at (2, 0) and the distance of the focus from the vertex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EC07165-38B4-432B-9306-543468E36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3" y="503583"/>
                <a:ext cx="10933043" cy="3151825"/>
              </a:xfrm>
              <a:prstGeom prst="rect">
                <a:avLst/>
              </a:prstGeom>
              <a:blipFill>
                <a:blip r:embed="rId2"/>
                <a:stretch>
                  <a:fillRect l="-502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E23D613-0950-4F2C-B979-388881D5384B}"/>
              </a:ext>
            </a:extLst>
          </p:cNvPr>
          <p:cNvGrpSpPr/>
          <p:nvPr/>
        </p:nvGrpSpPr>
        <p:grpSpPr>
          <a:xfrm>
            <a:off x="4240696" y="4512093"/>
            <a:ext cx="3482247" cy="1928464"/>
            <a:chOff x="4240696" y="4512093"/>
            <a:chExt cx="3482247" cy="19284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FBB0509-6084-4A41-A923-3C03CAAD0A43}"/>
                </a:ext>
              </a:extLst>
            </p:cNvPr>
            <p:cNvCxnSpPr/>
            <p:nvPr/>
          </p:nvCxnSpPr>
          <p:spPr>
            <a:xfrm>
              <a:off x="4240696" y="5565913"/>
              <a:ext cx="33262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24E2589-2EB8-434F-8C93-49113F35ABDF}"/>
                </a:ext>
              </a:extLst>
            </p:cNvPr>
            <p:cNvCxnSpPr/>
            <p:nvPr/>
          </p:nvCxnSpPr>
          <p:spPr>
            <a:xfrm flipV="1">
              <a:off x="5923722" y="4678017"/>
              <a:ext cx="0" cy="176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B8809D-A66F-4E9F-BB62-2A344747C6A4}"/>
                </a:ext>
              </a:extLst>
            </p:cNvPr>
            <p:cNvCxnSpPr/>
            <p:nvPr/>
          </p:nvCxnSpPr>
          <p:spPr>
            <a:xfrm flipV="1">
              <a:off x="5035826" y="4770783"/>
              <a:ext cx="1855304" cy="1537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374883-F62F-42A2-A911-5BE441865DF3}"/>
                </a:ext>
              </a:extLst>
            </p:cNvPr>
            <p:cNvCxnSpPr/>
            <p:nvPr/>
          </p:nvCxnSpPr>
          <p:spPr>
            <a:xfrm flipH="1" flipV="1">
              <a:off x="5035827" y="4770784"/>
              <a:ext cx="1683025" cy="153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0A2BF3-DB6F-41AA-9ACD-BE85887DB2AB}"/>
                </a:ext>
              </a:extLst>
            </p:cNvPr>
            <p:cNvSpPr/>
            <p:nvPr/>
          </p:nvSpPr>
          <p:spPr>
            <a:xfrm>
              <a:off x="5565913" y="5101808"/>
              <a:ext cx="907692" cy="835166"/>
            </a:xfrm>
            <a:custGeom>
              <a:avLst/>
              <a:gdLst>
                <a:gd name="connsiteX0" fmla="*/ 0 w 907692"/>
                <a:gd name="connsiteY0" fmla="*/ 132801 h 835166"/>
                <a:gd name="connsiteX1" fmla="*/ 887896 w 907692"/>
                <a:gd name="connsiteY1" fmla="*/ 53288 h 835166"/>
                <a:gd name="connsiteX2" fmla="*/ 530087 w 907692"/>
                <a:gd name="connsiteY2" fmla="*/ 835166 h 83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7692" h="835166">
                  <a:moveTo>
                    <a:pt x="0" y="132801"/>
                  </a:moveTo>
                  <a:cubicBezTo>
                    <a:pt x="399774" y="34514"/>
                    <a:pt x="799548" y="-63773"/>
                    <a:pt x="887896" y="53288"/>
                  </a:cubicBezTo>
                  <a:cubicBezTo>
                    <a:pt x="976244" y="170349"/>
                    <a:pt x="753165" y="502757"/>
                    <a:pt x="530087" y="8351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646752-C170-4BCE-9608-9190CB9A9D83}"/>
                    </a:ext>
                  </a:extLst>
                </p:cNvPr>
                <p:cNvSpPr txBox="1"/>
                <p:nvPr/>
              </p:nvSpPr>
              <p:spPr>
                <a:xfrm>
                  <a:off x="7354957" y="576469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646752-C170-4BCE-9608-9190CB9A9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957" y="5764696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A2B776-14D4-41D0-BD86-D71E534417E6}"/>
                </a:ext>
              </a:extLst>
            </p:cNvPr>
            <p:cNvSpPr txBox="1"/>
            <p:nvPr/>
          </p:nvSpPr>
          <p:spPr>
            <a:xfrm>
              <a:off x="4585252" y="4770783"/>
              <a:ext cx="371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E8E8CA-94D5-4508-80EF-F2F96EC52499}"/>
                    </a:ext>
                  </a:extLst>
                </p:cNvPr>
                <p:cNvSpPr txBox="1"/>
                <p:nvPr/>
              </p:nvSpPr>
              <p:spPr>
                <a:xfrm>
                  <a:off x="5923722" y="4512093"/>
                  <a:ext cx="4505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E8E8CA-94D5-4508-80EF-F2F96EC52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3722" y="4512093"/>
                  <a:ext cx="45057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2BEC42-5CCA-4056-B993-3927CDB261F6}"/>
                </a:ext>
              </a:extLst>
            </p:cNvPr>
            <p:cNvSpPr txBox="1"/>
            <p:nvPr/>
          </p:nvSpPr>
          <p:spPr>
            <a:xfrm>
              <a:off x="6970641" y="4770782"/>
              <a:ext cx="384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79473DBD-2AFE-4E12-8421-B03E43E994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61089"/>
                  </p:ext>
                </p:extLst>
              </p:nvPr>
            </p:nvGraphicFramePr>
            <p:xfrm>
              <a:off x="8186772" y="4652176"/>
              <a:ext cx="37668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0406">
                      <a:extLst>
                        <a:ext uri="{9D8B030D-6E8A-4147-A177-3AD203B41FA5}">
                          <a16:colId xmlns:a16="http://schemas.microsoft.com/office/drawing/2014/main" val="147266272"/>
                        </a:ext>
                      </a:extLst>
                    </a:gridCol>
                    <a:gridCol w="1391478">
                      <a:extLst>
                        <a:ext uri="{9D8B030D-6E8A-4147-A177-3AD203B41FA5}">
                          <a16:colId xmlns:a16="http://schemas.microsoft.com/office/drawing/2014/main" val="2001248950"/>
                        </a:ext>
                      </a:extLst>
                    </a:gridCol>
                    <a:gridCol w="1364974">
                      <a:extLst>
                        <a:ext uri="{9D8B030D-6E8A-4147-A177-3AD203B41FA5}">
                          <a16:colId xmlns:a16="http://schemas.microsoft.com/office/drawing/2014/main" val="704586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67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25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595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79473DBD-2AFE-4E12-8421-B03E43E994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761089"/>
                  </p:ext>
                </p:extLst>
              </p:nvPr>
            </p:nvGraphicFramePr>
            <p:xfrm>
              <a:off x="8186772" y="4652176"/>
              <a:ext cx="37668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0406">
                      <a:extLst>
                        <a:ext uri="{9D8B030D-6E8A-4147-A177-3AD203B41FA5}">
                          <a16:colId xmlns:a16="http://schemas.microsoft.com/office/drawing/2014/main" val="147266272"/>
                        </a:ext>
                      </a:extLst>
                    </a:gridCol>
                    <a:gridCol w="1391478">
                      <a:extLst>
                        <a:ext uri="{9D8B030D-6E8A-4147-A177-3AD203B41FA5}">
                          <a16:colId xmlns:a16="http://schemas.microsoft.com/office/drawing/2014/main" val="2001248950"/>
                        </a:ext>
                      </a:extLst>
                    </a:gridCol>
                    <a:gridCol w="1364974">
                      <a:extLst>
                        <a:ext uri="{9D8B030D-6E8A-4147-A177-3AD203B41FA5}">
                          <a16:colId xmlns:a16="http://schemas.microsoft.com/office/drawing/2014/main" val="704586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67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2" t="-108197" r="-2759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2926" t="-10819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6786" t="-108197" r="-22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125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2" t="-208197" r="-2759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2926" t="-20819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6786" t="-208197" r="-22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5951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1665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667663-D723-4407-BEB3-919A2F4B0A24}"/>
                  </a:ext>
                </a:extLst>
              </p:cNvPr>
              <p:cNvSpPr/>
              <p:nvPr/>
            </p:nvSpPr>
            <p:spPr>
              <a:xfrm>
                <a:off x="450575" y="371061"/>
                <a:ext cx="5645426" cy="628153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Exercise for practice</a:t>
                </a: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Find the angle of rotation to remove </a:t>
                </a:r>
                <a:r>
                  <a:rPr lang="en-US" dirty="0" err="1"/>
                  <a:t>xy</a:t>
                </a:r>
                <a:r>
                  <a:rPr lang="en-US" dirty="0"/>
                  <a:t>-terms from the following curves</a:t>
                </a:r>
              </a:p>
              <a:p>
                <a:pPr marL="342900" indent="-342900">
                  <a:lnSpc>
                    <a:spcPct val="150000"/>
                  </a:lnSpc>
                  <a:buAutoNum type="alphaLcParenBoth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AutoNum type="alphaLcParenBoth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lphaLcParenBoth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Solution:</a:t>
                </a:r>
              </a:p>
              <a:p>
                <a:pPr marL="342900" indent="-342900">
                  <a:lnSpc>
                    <a:spcPct val="150000"/>
                  </a:lnSpc>
                  <a:buAutoNum type="alphaLcParenBoth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4+4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AutoNum type="alphaLcParenBoth" startAt="2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−√3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(c)  Do yourself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667663-D723-4407-BEB3-919A2F4B0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5" y="371061"/>
                <a:ext cx="5645426" cy="6281530"/>
              </a:xfrm>
              <a:prstGeom prst="rect">
                <a:avLst/>
              </a:prstGeom>
              <a:blipFill>
                <a:blip r:embed="rId2"/>
                <a:stretch>
                  <a:fillRect l="-862" t="-484" r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DE968F-D599-411C-B3FE-FD0433AB6DC1}"/>
                  </a:ext>
                </a:extLst>
              </p:cNvPr>
              <p:cNvSpPr/>
              <p:nvPr/>
            </p:nvSpPr>
            <p:spPr>
              <a:xfrm>
                <a:off x="6453809" y="371061"/>
                <a:ext cx="5512904" cy="628153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Exercise for practice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2. The Coordinate axes are rotated by the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Find the transformed equations of the following curves. Also reduce them to standard form and sketch them showing both set of axes.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=64,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AutoNum type="alphaLcParenBoth" startAt="2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=9,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AutoNum type="alphaLcParenBoth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+9=0,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AutoNum type="alphaLcParenBoth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+4=0,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AutoNum type="alphaLcParenBoth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−16=0,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AutoNum type="alphaLcParenBoth" startAt="2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DE968F-D599-411C-B3FE-FD0433AB6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809" y="371061"/>
                <a:ext cx="5512904" cy="6281530"/>
              </a:xfrm>
              <a:prstGeom prst="rect">
                <a:avLst/>
              </a:prstGeom>
              <a:blipFill>
                <a:blip r:embed="rId3"/>
                <a:stretch>
                  <a:fillRect l="-883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6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297EA8-797C-49CE-BF79-8C629F054706}"/>
                  </a:ext>
                </a:extLst>
              </p:cNvPr>
              <p:cNvSpPr/>
              <p:nvPr/>
            </p:nvSpPr>
            <p:spPr>
              <a:xfrm>
                <a:off x="424070" y="410817"/>
                <a:ext cx="5870713" cy="622852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/>
                  <a:t>Ex#-2(a)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=64,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u="sng" dirty="0"/>
                  <a:t>Solution</a:t>
                </a:r>
                <a:r>
                  <a:rPr lang="en-US" dirty="0"/>
                  <a:t>:   As we know from the table of transformation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+√3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Now,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√3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√3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+√3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+√3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5297EA8-797C-49CE-BF79-8C629F054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0" y="410817"/>
                <a:ext cx="5870713" cy="6228522"/>
              </a:xfrm>
              <a:prstGeom prst="rect">
                <a:avLst/>
              </a:prstGeom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EA92B65-E90B-44DB-BCB4-565FD3F6C6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0521648"/>
                  </p:ext>
                </p:extLst>
              </p:nvPr>
            </p:nvGraphicFramePr>
            <p:xfrm>
              <a:off x="600765" y="1276258"/>
              <a:ext cx="2725531" cy="15783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200">
                      <a:extLst>
                        <a:ext uri="{9D8B030D-6E8A-4147-A177-3AD203B41FA5}">
                          <a16:colId xmlns:a16="http://schemas.microsoft.com/office/drawing/2014/main" val="3763986996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878580589"/>
                        </a:ext>
                      </a:extLst>
                    </a:gridCol>
                    <a:gridCol w="1139687">
                      <a:extLst>
                        <a:ext uri="{9D8B030D-6E8A-4147-A177-3AD203B41FA5}">
                          <a16:colId xmlns:a16="http://schemas.microsoft.com/office/drawing/2014/main" val="2647603082"/>
                        </a:ext>
                      </a:extLst>
                    </a:gridCol>
                  </a:tblGrid>
                  <a:tr h="45977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64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807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487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EA92B65-E90B-44DB-BCB4-565FD3F6C6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0521648"/>
                  </p:ext>
                </p:extLst>
              </p:nvPr>
            </p:nvGraphicFramePr>
            <p:xfrm>
              <a:off x="600765" y="1276258"/>
              <a:ext cx="2725531" cy="15783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200">
                      <a:extLst>
                        <a:ext uri="{9D8B030D-6E8A-4147-A177-3AD203B41FA5}">
                          <a16:colId xmlns:a16="http://schemas.microsoft.com/office/drawing/2014/main" val="3763986996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878580589"/>
                        </a:ext>
                      </a:extLst>
                    </a:gridCol>
                    <a:gridCol w="1139687">
                      <a:extLst>
                        <a:ext uri="{9D8B030D-6E8A-4147-A177-3AD203B41FA5}">
                          <a16:colId xmlns:a16="http://schemas.microsoft.com/office/drawing/2014/main" val="2647603082"/>
                        </a:ext>
                      </a:extLst>
                    </a:gridCol>
                  </a:tblGrid>
                  <a:tr h="45977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649768"/>
                      </a:ext>
                    </a:extLst>
                  </a:tr>
                  <a:tr h="559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944" t="-88043" r="-132639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07" t="-88043" r="-2139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07419"/>
                      </a:ext>
                    </a:extLst>
                  </a:tr>
                  <a:tr h="559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944" t="-188043" r="-132639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0107" t="-188043" r="-2139" b="-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87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E4F44FE2-E307-472D-A230-5BE3A8E1F0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950338"/>
                  </p:ext>
                </p:extLst>
              </p:nvPr>
            </p:nvGraphicFramePr>
            <p:xfrm>
              <a:off x="3370469" y="1276257"/>
              <a:ext cx="2725531" cy="1782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200">
                      <a:extLst>
                        <a:ext uri="{9D8B030D-6E8A-4147-A177-3AD203B41FA5}">
                          <a16:colId xmlns:a16="http://schemas.microsoft.com/office/drawing/2014/main" val="3763986996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878580589"/>
                        </a:ext>
                      </a:extLst>
                    </a:gridCol>
                    <a:gridCol w="1139687">
                      <a:extLst>
                        <a:ext uri="{9D8B030D-6E8A-4147-A177-3AD203B41FA5}">
                          <a16:colId xmlns:a16="http://schemas.microsoft.com/office/drawing/2014/main" val="2647603082"/>
                        </a:ext>
                      </a:extLst>
                    </a:gridCol>
                  </a:tblGrid>
                  <a:tr h="45977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64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√3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807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√3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487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E4F44FE2-E307-472D-A230-5BE3A8E1F0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950338"/>
                  </p:ext>
                </p:extLst>
              </p:nvPr>
            </p:nvGraphicFramePr>
            <p:xfrm>
              <a:off x="3370469" y="1276257"/>
              <a:ext cx="2725531" cy="17824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200">
                      <a:extLst>
                        <a:ext uri="{9D8B030D-6E8A-4147-A177-3AD203B41FA5}">
                          <a16:colId xmlns:a16="http://schemas.microsoft.com/office/drawing/2014/main" val="3763986996"/>
                        </a:ext>
                      </a:extLst>
                    </a:gridCol>
                    <a:gridCol w="874644">
                      <a:extLst>
                        <a:ext uri="{9D8B030D-6E8A-4147-A177-3AD203B41FA5}">
                          <a16:colId xmlns:a16="http://schemas.microsoft.com/office/drawing/2014/main" val="878580589"/>
                        </a:ext>
                      </a:extLst>
                    </a:gridCol>
                    <a:gridCol w="1139687">
                      <a:extLst>
                        <a:ext uri="{9D8B030D-6E8A-4147-A177-3AD203B41FA5}">
                          <a16:colId xmlns:a16="http://schemas.microsoft.com/office/drawing/2014/main" val="2647603082"/>
                        </a:ext>
                      </a:extLst>
                    </a:gridCol>
                  </a:tblGrid>
                  <a:tr h="459777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6649768"/>
                      </a:ext>
                    </a:extLst>
                  </a:tr>
                  <a:tr h="661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944" t="-75000" r="-13333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0107" t="-75000" r="-2674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807419"/>
                      </a:ext>
                    </a:extLst>
                  </a:tr>
                  <a:tr h="6613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944" t="-173394" r="-133333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0107" t="-173394" r="-2674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487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00DDEC-F8B8-444F-B356-A71E3D2AA931}"/>
                  </a:ext>
                </a:extLst>
              </p:cNvPr>
              <p:cNvSpPr/>
              <p:nvPr/>
            </p:nvSpPr>
            <p:spPr>
              <a:xfrm>
                <a:off x="6758610" y="384313"/>
                <a:ext cx="5234608" cy="633453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21−18+13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7+18+39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represents an ellipse.</a:t>
                </a:r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00DDEC-F8B8-444F-B356-A71E3D2AA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10" y="384313"/>
                <a:ext cx="5234608" cy="6334539"/>
              </a:xfrm>
              <a:prstGeom prst="rect">
                <a:avLst/>
              </a:prstGeom>
              <a:blipFill>
                <a:blip r:embed="rId5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B3C9202-B16B-4AAC-9660-315233A90C8E}"/>
              </a:ext>
            </a:extLst>
          </p:cNvPr>
          <p:cNvGrpSpPr/>
          <p:nvPr/>
        </p:nvGrpSpPr>
        <p:grpSpPr>
          <a:xfrm>
            <a:off x="7487478" y="3273288"/>
            <a:ext cx="2981739" cy="2345634"/>
            <a:chOff x="12390783" y="3429000"/>
            <a:chExt cx="1537252" cy="134178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2D8249-72A4-4784-B6C6-73A16E0CDDC4}"/>
                </a:ext>
              </a:extLst>
            </p:cNvPr>
            <p:cNvSpPr/>
            <p:nvPr/>
          </p:nvSpPr>
          <p:spPr>
            <a:xfrm rot="20583952">
              <a:off x="12635953" y="4000993"/>
              <a:ext cx="993902" cy="3843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89AE73C-DF2A-4F0B-8747-3AD7BA28CE7D}"/>
                </a:ext>
              </a:extLst>
            </p:cNvPr>
            <p:cNvCxnSpPr/>
            <p:nvPr/>
          </p:nvCxnSpPr>
          <p:spPr>
            <a:xfrm>
              <a:off x="12390783" y="4214191"/>
              <a:ext cx="1537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8F2F1-BA8E-4B62-8DA7-A81A1935933C}"/>
                </a:ext>
              </a:extLst>
            </p:cNvPr>
            <p:cNvCxnSpPr/>
            <p:nvPr/>
          </p:nvCxnSpPr>
          <p:spPr>
            <a:xfrm flipV="1">
              <a:off x="13132904" y="3429000"/>
              <a:ext cx="0" cy="134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7EE69D-E41E-4588-A91D-DC4C81FD69EF}"/>
                </a:ext>
              </a:extLst>
            </p:cNvPr>
            <p:cNvCxnSpPr/>
            <p:nvPr/>
          </p:nvCxnSpPr>
          <p:spPr>
            <a:xfrm flipV="1">
              <a:off x="12496800" y="3869635"/>
              <a:ext cx="1431235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B929A70-BEE5-4B50-8AB5-7507EDEAF26B}"/>
                </a:ext>
              </a:extLst>
            </p:cNvPr>
            <p:cNvCxnSpPr/>
            <p:nvPr/>
          </p:nvCxnSpPr>
          <p:spPr>
            <a:xfrm flipH="1" flipV="1">
              <a:off x="12796268" y="3631096"/>
              <a:ext cx="649357" cy="1086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3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C3E27D-4C98-4D1A-B344-EE1EE6B9E516}"/>
                  </a:ext>
                </a:extLst>
              </p:cNvPr>
              <p:cNvSpPr/>
              <p:nvPr/>
            </p:nvSpPr>
            <p:spPr>
              <a:xfrm>
                <a:off x="768625" y="344557"/>
                <a:ext cx="11065565" cy="5601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Polar Coordinates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Polar axis 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Relation between Polar and Cartesian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   and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b="1" u="sng" dirty="0">
                    <a:solidFill>
                      <a:srgbClr val="0070C0"/>
                    </a:solidFill>
                  </a:rPr>
                  <a:t>Example1</a:t>
                </a:r>
                <a:r>
                  <a:rPr lang="en-US" dirty="0">
                    <a:solidFill>
                      <a:srgbClr val="0070C0"/>
                    </a:solidFill>
                  </a:rPr>
                  <a:t> Plot the point and find the Cartesian coordinate of the point    (2, 3</a:t>
                </a:r>
                <a:r>
                  <a:rPr lang="el-GR" dirty="0">
                    <a:solidFill>
                      <a:srgbClr val="0070C0"/>
                    </a:solidFill>
                  </a:rPr>
                  <a:t>π</a:t>
                </a:r>
                <a:r>
                  <a:rPr lang="en-US" dirty="0">
                    <a:solidFill>
                      <a:srgbClr val="0070C0"/>
                    </a:solidFill>
                  </a:rPr>
                  <a:t>/2)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𝐺𝑖𝑣𝑒𝑛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b="1" u="sng" dirty="0">
                    <a:solidFill>
                      <a:srgbClr val="0070C0"/>
                    </a:solidFill>
                  </a:rPr>
                  <a:t>Example2</a:t>
                </a:r>
                <a:r>
                  <a:rPr lang="en-US" dirty="0">
                    <a:solidFill>
                      <a:srgbClr val="0070C0"/>
                    </a:solidFill>
                  </a:rPr>
                  <a:t>   The Cartesian coordinate of a point is given, find polar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-1).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     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3+1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u="sng" dirty="0">
                    <a:solidFill>
                      <a:srgbClr val="0070C0"/>
                    </a:solidFill>
                  </a:rPr>
                  <a:t>Exercise P-666 #3-6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C3E27D-4C98-4D1A-B344-EE1EE6B9E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5" y="344557"/>
                <a:ext cx="11065565" cy="5601470"/>
              </a:xfrm>
              <a:prstGeom prst="rect">
                <a:avLst/>
              </a:prstGeom>
              <a:blipFill>
                <a:blip r:embed="rId2"/>
                <a:stretch>
                  <a:fillRect l="-331" t="-654" b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802A55B-2F35-4318-9284-F79014E2649C}"/>
              </a:ext>
            </a:extLst>
          </p:cNvPr>
          <p:cNvGrpSpPr/>
          <p:nvPr/>
        </p:nvGrpSpPr>
        <p:grpSpPr>
          <a:xfrm>
            <a:off x="9310600" y="1625600"/>
            <a:ext cx="2120348" cy="2054087"/>
            <a:chOff x="8852452" y="2133600"/>
            <a:chExt cx="2120348" cy="205408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4C82ED7-916A-4276-95D0-BCDA1EAA8B5B}"/>
                </a:ext>
              </a:extLst>
            </p:cNvPr>
            <p:cNvCxnSpPr/>
            <p:nvPr/>
          </p:nvCxnSpPr>
          <p:spPr>
            <a:xfrm>
              <a:off x="8852452" y="3246783"/>
              <a:ext cx="2120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0AE5F6E-1FD2-4C35-8F6E-F27739876AD6}"/>
                </a:ext>
              </a:extLst>
            </p:cNvPr>
            <p:cNvCxnSpPr/>
            <p:nvPr/>
          </p:nvCxnSpPr>
          <p:spPr>
            <a:xfrm flipV="1">
              <a:off x="9886122" y="2133600"/>
              <a:ext cx="0" cy="2054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1B288EE-1DD8-4BE9-95A3-3C5DA605E159}"/>
                </a:ext>
              </a:extLst>
            </p:cNvPr>
            <p:cNvCxnSpPr/>
            <p:nvPr/>
          </p:nvCxnSpPr>
          <p:spPr>
            <a:xfrm>
              <a:off x="9899374" y="3246783"/>
              <a:ext cx="0" cy="490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A423B7-B351-40E4-B3AD-0781A6A41B28}"/>
                </a:ext>
              </a:extLst>
            </p:cNvPr>
            <p:cNvSpPr txBox="1"/>
            <p:nvPr/>
          </p:nvSpPr>
          <p:spPr>
            <a:xfrm>
              <a:off x="9992139" y="3644348"/>
              <a:ext cx="7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(0, -2)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74852C-8426-457E-A895-B85097A48D99}"/>
              </a:ext>
            </a:extLst>
          </p:cNvPr>
          <p:cNvGrpSpPr/>
          <p:nvPr/>
        </p:nvGrpSpPr>
        <p:grpSpPr>
          <a:xfrm>
            <a:off x="9443152" y="4225234"/>
            <a:ext cx="2372108" cy="1470991"/>
            <a:chOff x="8057322" y="4187687"/>
            <a:chExt cx="2372108" cy="147099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A84C397-2B49-43FE-8FCC-CEA28B2F28C6}"/>
                </a:ext>
              </a:extLst>
            </p:cNvPr>
            <p:cNvCxnSpPr/>
            <p:nvPr/>
          </p:nvCxnSpPr>
          <p:spPr>
            <a:xfrm>
              <a:off x="8057322" y="4969565"/>
              <a:ext cx="2239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0836418-E092-4C2A-99E4-8C9BE5B6A519}"/>
                </a:ext>
              </a:extLst>
            </p:cNvPr>
            <p:cNvCxnSpPr/>
            <p:nvPr/>
          </p:nvCxnSpPr>
          <p:spPr>
            <a:xfrm flipV="1">
              <a:off x="9144000" y="4187687"/>
              <a:ext cx="0" cy="1470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B9E9F-317F-46CF-B227-CBC20B07533B}"/>
                </a:ext>
              </a:extLst>
            </p:cNvPr>
            <p:cNvCxnSpPr/>
            <p:nvPr/>
          </p:nvCxnSpPr>
          <p:spPr>
            <a:xfrm>
              <a:off x="9157252" y="4969565"/>
              <a:ext cx="291548" cy="397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DEB874-1FBD-4232-AF5B-C2F48064D890}"/>
                    </a:ext>
                  </a:extLst>
                </p:cNvPr>
                <p:cNvSpPr txBox="1"/>
                <p:nvPr/>
              </p:nvSpPr>
              <p:spPr>
                <a:xfrm>
                  <a:off x="9647583" y="5221357"/>
                  <a:ext cx="781847" cy="294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a14:m>
                  <a:r>
                    <a:rPr lang="en-US" sz="1200" dirty="0"/>
                    <a:t>, -1)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DEB874-1FBD-4232-AF5B-C2F48064D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7583" y="5221357"/>
                  <a:ext cx="781847" cy="294376"/>
                </a:xfrm>
                <a:prstGeom prst="rect">
                  <a:avLst/>
                </a:prstGeom>
                <a:blipFill>
                  <a:blip r:embed="rId3"/>
                  <a:stretch>
                    <a:fillRect l="-78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AFF984-56B7-4448-9102-EDDB741DD9B4}"/>
              </a:ext>
            </a:extLst>
          </p:cNvPr>
          <p:cNvGrpSpPr/>
          <p:nvPr/>
        </p:nvGrpSpPr>
        <p:grpSpPr>
          <a:xfrm>
            <a:off x="6400802" y="450574"/>
            <a:ext cx="2909799" cy="1527074"/>
            <a:chOff x="6400802" y="450574"/>
            <a:chExt cx="2909799" cy="152707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B17C58-E6AB-44A4-BBF0-F1CDA5DCDF53}"/>
                </a:ext>
              </a:extLst>
            </p:cNvPr>
            <p:cNvGrpSpPr/>
            <p:nvPr/>
          </p:nvGrpSpPr>
          <p:grpSpPr>
            <a:xfrm>
              <a:off x="6400802" y="450574"/>
              <a:ext cx="2909799" cy="1527074"/>
              <a:chOff x="6400802" y="490330"/>
              <a:chExt cx="2909799" cy="152707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DCACAB7-4E26-4E74-8A6F-085971D9DA56}"/>
                  </a:ext>
                </a:extLst>
              </p:cNvPr>
              <p:cNvGrpSpPr/>
              <p:nvPr/>
            </p:nvGrpSpPr>
            <p:grpSpPr>
              <a:xfrm>
                <a:off x="7447722" y="490330"/>
                <a:ext cx="1406629" cy="1228035"/>
                <a:chOff x="7447722" y="490330"/>
                <a:chExt cx="1406629" cy="12280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51078B37-0077-401D-B1A4-414012315B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00661" y="960782"/>
                      <a:ext cx="2536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51078B37-0077-401D-B1A4-414012315B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0661" y="960782"/>
                      <a:ext cx="253676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1951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27744DA8-FADA-459F-892F-2EB946733F61}"/>
                    </a:ext>
                  </a:extLst>
                </p:cNvPr>
                <p:cNvGrpSpPr/>
                <p:nvPr/>
              </p:nvGrpSpPr>
              <p:grpSpPr>
                <a:xfrm>
                  <a:off x="7447722" y="490330"/>
                  <a:ext cx="1406629" cy="1228035"/>
                  <a:chOff x="7447722" y="490330"/>
                  <a:chExt cx="1406629" cy="1228035"/>
                </a:xfrm>
              </p:grpSpPr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B08D650C-00D5-40BD-8EFC-F6AB145F4754}"/>
                      </a:ext>
                    </a:extLst>
                  </p:cNvPr>
                  <p:cNvCxnSpPr/>
                  <p:nvPr/>
                </p:nvCxnSpPr>
                <p:spPr>
                  <a:xfrm>
                    <a:off x="7447722" y="1431235"/>
                    <a:ext cx="140662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47709168-8607-4C7A-9FCA-57AFA408EEE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7722" y="490330"/>
                    <a:ext cx="0" cy="9409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5A82037-CC12-4E8F-83D5-8A8E147F659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7722" y="795130"/>
                    <a:ext cx="1046921" cy="63610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AF1F67C-C5B4-4D86-A2CB-051C645FD854}"/>
                      </a:ext>
                    </a:extLst>
                  </p:cNvPr>
                  <p:cNvCxnSpPr/>
                  <p:nvPr/>
                </p:nvCxnSpPr>
                <p:spPr>
                  <a:xfrm>
                    <a:off x="8494642" y="795129"/>
                    <a:ext cx="0" cy="63610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2A0699FC-6876-4C1D-A519-ED043E86FB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52529" y="1349033"/>
                        <a:ext cx="477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2A0699FC-6876-4C1D-A519-ED043E86FB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52529" y="1349033"/>
                        <a:ext cx="477065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1CF1BAA2-661B-41AB-8A99-83EB92907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022" y="642635"/>
                        <a:ext cx="3516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1CF1BAA2-661B-41AB-8A99-83EB92907D5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08022" y="642635"/>
                        <a:ext cx="351635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825DF63B-20FB-4D19-B9B9-D39D87CDD4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023" y="1145448"/>
                        <a:ext cx="32157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825DF63B-20FB-4D19-B9B9-D39D87CDD4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08023" y="1145448"/>
                        <a:ext cx="321572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B4FC99-04BD-4E90-BF76-A5BA4963B883}"/>
                  </a:ext>
                </a:extLst>
              </p:cNvPr>
              <p:cNvSpPr txBox="1"/>
              <p:nvPr/>
            </p:nvSpPr>
            <p:spPr>
              <a:xfrm>
                <a:off x="6400802" y="1011966"/>
                <a:ext cx="687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pole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E34D733-8D00-4320-90B4-0C1D9094CAC1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>
                <a:off x="6744404" y="1381298"/>
                <a:ext cx="703318" cy="72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0A3F56-AAC6-449D-9CBC-7D2526CC4D35}"/>
                  </a:ext>
                </a:extLst>
              </p:cNvPr>
              <p:cNvSpPr txBox="1"/>
              <p:nvPr/>
            </p:nvSpPr>
            <p:spPr>
              <a:xfrm>
                <a:off x="8229595" y="1648072"/>
                <a:ext cx="1081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Polar axis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E557EAB-694A-4B85-A90D-6C18CBC9E10F}"/>
                  </a:ext>
                </a:extLst>
              </p:cNvPr>
              <p:cNvCxnSpPr/>
              <p:nvPr/>
            </p:nvCxnSpPr>
            <p:spPr>
              <a:xfrm flipH="1" flipV="1">
                <a:off x="8259657" y="1514780"/>
                <a:ext cx="234985" cy="1332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357AF7-9FCC-4D44-91F7-A0D2248FE15F}"/>
                </a:ext>
              </a:extLst>
            </p:cNvPr>
            <p:cNvSpPr/>
            <p:nvPr/>
          </p:nvSpPr>
          <p:spPr>
            <a:xfrm>
              <a:off x="7712765" y="1205948"/>
              <a:ext cx="133404" cy="185531"/>
            </a:xfrm>
            <a:custGeom>
              <a:avLst/>
              <a:gdLst>
                <a:gd name="connsiteX0" fmla="*/ 0 w 133404"/>
                <a:gd name="connsiteY0" fmla="*/ 0 h 185531"/>
                <a:gd name="connsiteX1" fmla="*/ 66261 w 133404"/>
                <a:gd name="connsiteY1" fmla="*/ 13253 h 185531"/>
                <a:gd name="connsiteX2" fmla="*/ 106018 w 133404"/>
                <a:gd name="connsiteY2" fmla="*/ 26505 h 185531"/>
                <a:gd name="connsiteX3" fmla="*/ 132522 w 133404"/>
                <a:gd name="connsiteY3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404" h="185531">
                  <a:moveTo>
                    <a:pt x="0" y="0"/>
                  </a:moveTo>
                  <a:cubicBezTo>
                    <a:pt x="22087" y="4418"/>
                    <a:pt x="44409" y="7790"/>
                    <a:pt x="66261" y="13253"/>
                  </a:cubicBezTo>
                  <a:cubicBezTo>
                    <a:pt x="79813" y="16641"/>
                    <a:pt x="97899" y="15138"/>
                    <a:pt x="106018" y="26505"/>
                  </a:cubicBezTo>
                  <a:cubicBezTo>
                    <a:pt x="140903" y="75344"/>
                    <a:pt x="132522" y="131034"/>
                    <a:pt x="132522" y="1855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71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376734-4982-49F0-960F-35AD6F36E038}"/>
                  </a:ext>
                </a:extLst>
              </p:cNvPr>
              <p:cNvSpPr/>
              <p:nvPr/>
            </p:nvSpPr>
            <p:spPr>
              <a:xfrm>
                <a:off x="450574" y="119270"/>
                <a:ext cx="5870713" cy="649356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Exercises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Plot the point whose polar coordinate are given. Then find the Cartesian coordinates of the point (P-666 # 3,4)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#3 (a)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lphaLcParenBoth" startAt="2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4(a)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F376734-4982-49F0-960F-35AD6F36E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4" y="119270"/>
                <a:ext cx="5870713" cy="6493565"/>
              </a:xfrm>
              <a:prstGeom prst="rect">
                <a:avLst/>
              </a:prstGeom>
              <a:blipFill>
                <a:blip r:embed="rId2"/>
                <a:stretch>
                  <a:fillRect l="-829" t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129EC7E-15FA-4846-A257-007810CD8DE4}"/>
              </a:ext>
            </a:extLst>
          </p:cNvPr>
          <p:cNvGrpSpPr/>
          <p:nvPr/>
        </p:nvGrpSpPr>
        <p:grpSpPr>
          <a:xfrm>
            <a:off x="4200939" y="2160105"/>
            <a:ext cx="1696280" cy="1364973"/>
            <a:chOff x="8176591" y="848139"/>
            <a:chExt cx="2027583" cy="193481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BFED8D-403A-49A3-A31E-F5A643E4EF3F}"/>
                </a:ext>
              </a:extLst>
            </p:cNvPr>
            <p:cNvCxnSpPr/>
            <p:nvPr/>
          </p:nvCxnSpPr>
          <p:spPr>
            <a:xfrm>
              <a:off x="8176591" y="1828800"/>
              <a:ext cx="20275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4529A3-BB20-47EF-A294-E159B620A2F4}"/>
                </a:ext>
              </a:extLst>
            </p:cNvPr>
            <p:cNvCxnSpPr/>
            <p:nvPr/>
          </p:nvCxnSpPr>
          <p:spPr>
            <a:xfrm flipV="1">
              <a:off x="9263270" y="848139"/>
              <a:ext cx="0" cy="1934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36A9665-BA70-4D4C-B7C6-3D7C1683D4BC}"/>
                </a:ext>
              </a:extLst>
            </p:cNvPr>
            <p:cNvSpPr/>
            <p:nvPr/>
          </p:nvSpPr>
          <p:spPr>
            <a:xfrm>
              <a:off x="9250017" y="216010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EA1BE4D-DEAA-4881-8435-31EAD3705EB0}"/>
                </a:ext>
              </a:extLst>
            </p:cNvPr>
            <p:cNvSpPr/>
            <p:nvPr/>
          </p:nvSpPr>
          <p:spPr>
            <a:xfrm>
              <a:off x="9130748" y="1683026"/>
              <a:ext cx="304800" cy="318052"/>
            </a:xfrm>
            <a:custGeom>
              <a:avLst/>
              <a:gdLst>
                <a:gd name="connsiteX0" fmla="*/ 304800 w 304800"/>
                <a:gd name="connsiteY0" fmla="*/ 159026 h 318052"/>
                <a:gd name="connsiteX1" fmla="*/ 265043 w 304800"/>
                <a:gd name="connsiteY1" fmla="*/ 92765 h 318052"/>
                <a:gd name="connsiteX2" fmla="*/ 225287 w 304800"/>
                <a:gd name="connsiteY2" fmla="*/ 26504 h 318052"/>
                <a:gd name="connsiteX3" fmla="*/ 145774 w 304800"/>
                <a:gd name="connsiteY3" fmla="*/ 0 h 318052"/>
                <a:gd name="connsiteX4" fmla="*/ 13252 w 304800"/>
                <a:gd name="connsiteY4" fmla="*/ 39757 h 318052"/>
                <a:gd name="connsiteX5" fmla="*/ 0 w 304800"/>
                <a:gd name="connsiteY5" fmla="*/ 119270 h 318052"/>
                <a:gd name="connsiteX6" fmla="*/ 13252 w 304800"/>
                <a:gd name="connsiteY6" fmla="*/ 212035 h 318052"/>
                <a:gd name="connsiteX7" fmla="*/ 53009 w 304800"/>
                <a:gd name="connsiteY7" fmla="*/ 238539 h 318052"/>
                <a:gd name="connsiteX8" fmla="*/ 119269 w 304800"/>
                <a:gd name="connsiteY8" fmla="*/ 278296 h 318052"/>
                <a:gd name="connsiteX9" fmla="*/ 145774 w 304800"/>
                <a:gd name="connsiteY9" fmla="*/ 318052 h 31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318052">
                  <a:moveTo>
                    <a:pt x="304800" y="159026"/>
                  </a:moveTo>
                  <a:cubicBezTo>
                    <a:pt x="291548" y="136939"/>
                    <a:pt x="276562" y="115803"/>
                    <a:pt x="265043" y="92765"/>
                  </a:cubicBezTo>
                  <a:cubicBezTo>
                    <a:pt x="249930" y="62540"/>
                    <a:pt x="259799" y="43760"/>
                    <a:pt x="225287" y="26504"/>
                  </a:cubicBezTo>
                  <a:cubicBezTo>
                    <a:pt x="200299" y="14010"/>
                    <a:pt x="145774" y="0"/>
                    <a:pt x="145774" y="0"/>
                  </a:cubicBezTo>
                  <a:cubicBezTo>
                    <a:pt x="123966" y="2726"/>
                    <a:pt x="31046" y="-7695"/>
                    <a:pt x="13252" y="39757"/>
                  </a:cubicBezTo>
                  <a:cubicBezTo>
                    <a:pt x="3817" y="64916"/>
                    <a:pt x="4417" y="92766"/>
                    <a:pt x="0" y="119270"/>
                  </a:cubicBezTo>
                  <a:cubicBezTo>
                    <a:pt x="4417" y="150192"/>
                    <a:pt x="566" y="183492"/>
                    <a:pt x="13252" y="212035"/>
                  </a:cubicBezTo>
                  <a:cubicBezTo>
                    <a:pt x="19721" y="226589"/>
                    <a:pt x="40572" y="228589"/>
                    <a:pt x="53009" y="238539"/>
                  </a:cubicBezTo>
                  <a:cubicBezTo>
                    <a:pt x="104985" y="280120"/>
                    <a:pt x="50225" y="255281"/>
                    <a:pt x="119269" y="278296"/>
                  </a:cubicBezTo>
                  <a:cubicBezTo>
                    <a:pt x="148898" y="307923"/>
                    <a:pt x="145774" y="292306"/>
                    <a:pt x="145774" y="3180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108D966-F948-4A1A-98ED-58CC71086AD9}"/>
                  </a:ext>
                </a:extLst>
              </p:cNvPr>
              <p:cNvSpPr/>
              <p:nvPr/>
            </p:nvSpPr>
            <p:spPr>
              <a:xfrm>
                <a:off x="6559827" y="122582"/>
                <a:ext cx="5446644" cy="66128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Exercises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Cartesian coordinates of a point are given. Find polar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the point,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(P-666 # 5, 6)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#5. (a)  (-4, 4)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Now,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16+16</m:t>
                        </m:r>
                      </m:e>
                    </m:rad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And,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=−1=−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#5(b)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3, 3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#6 (a)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,−1)</m:t>
                    </m:r>
                  </m:oMath>
                </a14:m>
                <a:r>
                  <a:rPr lang="en-US" dirty="0"/>
                  <a:t>             (b)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(−6, 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108D966-F948-4A1A-98ED-58CC71086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27" y="122582"/>
                <a:ext cx="5446644" cy="6612835"/>
              </a:xfrm>
              <a:prstGeom prst="rect">
                <a:avLst/>
              </a:prstGeom>
              <a:blipFill>
                <a:blip r:embed="rId3"/>
                <a:stretch>
                  <a:fillRect l="-781" t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612D6EAC-9EC0-4B66-B688-5B165EC8E994}"/>
              </a:ext>
            </a:extLst>
          </p:cNvPr>
          <p:cNvGrpSpPr/>
          <p:nvPr/>
        </p:nvGrpSpPr>
        <p:grpSpPr>
          <a:xfrm>
            <a:off x="10363200" y="1627778"/>
            <a:ext cx="1378226" cy="1490144"/>
            <a:chOff x="12364278" y="1258957"/>
            <a:chExt cx="1378226" cy="149014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B5BA03-EFBD-4654-BF39-BF47E4099F72}"/>
                </a:ext>
              </a:extLst>
            </p:cNvPr>
            <p:cNvCxnSpPr/>
            <p:nvPr/>
          </p:nvCxnSpPr>
          <p:spPr>
            <a:xfrm>
              <a:off x="12364278" y="1987826"/>
              <a:ext cx="1378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2B880B-2919-4ADA-82F9-6A713ACEB6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32905" y="1258957"/>
              <a:ext cx="1" cy="1490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25CF16-14F8-4814-BD15-6E9C8A196704}"/>
                </a:ext>
              </a:extLst>
            </p:cNvPr>
            <p:cNvSpPr/>
            <p:nvPr/>
          </p:nvSpPr>
          <p:spPr>
            <a:xfrm flipV="1">
              <a:off x="12602817" y="149153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5E540-8B96-48A8-A10A-035B03073906}"/>
                </a:ext>
              </a:extLst>
            </p:cNvPr>
            <p:cNvCxnSpPr>
              <a:endCxn id="29" idx="1"/>
            </p:cNvCxnSpPr>
            <p:nvPr/>
          </p:nvCxnSpPr>
          <p:spPr>
            <a:xfrm flipH="1" flipV="1">
              <a:off x="12609512" y="1530557"/>
              <a:ext cx="523393" cy="457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7525BB-CC25-4CB5-99D1-399142DF912A}"/>
                </a:ext>
              </a:extLst>
            </p:cNvPr>
            <p:cNvSpPr/>
            <p:nvPr/>
          </p:nvSpPr>
          <p:spPr>
            <a:xfrm>
              <a:off x="12867861" y="1683026"/>
              <a:ext cx="490330" cy="291548"/>
            </a:xfrm>
            <a:custGeom>
              <a:avLst/>
              <a:gdLst>
                <a:gd name="connsiteX0" fmla="*/ 477078 w 490330"/>
                <a:gd name="connsiteY0" fmla="*/ 291548 h 291548"/>
                <a:gd name="connsiteX1" fmla="*/ 490330 w 490330"/>
                <a:gd name="connsiteY1" fmla="*/ 225287 h 291548"/>
                <a:gd name="connsiteX2" fmla="*/ 463826 w 490330"/>
                <a:gd name="connsiteY2" fmla="*/ 132522 h 291548"/>
                <a:gd name="connsiteX3" fmla="*/ 437322 w 490330"/>
                <a:gd name="connsiteY3" fmla="*/ 106017 h 291548"/>
                <a:gd name="connsiteX4" fmla="*/ 424069 w 490330"/>
                <a:gd name="connsiteY4" fmla="*/ 66261 h 291548"/>
                <a:gd name="connsiteX5" fmla="*/ 384313 w 490330"/>
                <a:gd name="connsiteY5" fmla="*/ 53009 h 291548"/>
                <a:gd name="connsiteX6" fmla="*/ 357809 w 490330"/>
                <a:gd name="connsiteY6" fmla="*/ 26504 h 291548"/>
                <a:gd name="connsiteX7" fmla="*/ 265043 w 490330"/>
                <a:gd name="connsiteY7" fmla="*/ 0 h 291548"/>
                <a:gd name="connsiteX8" fmla="*/ 119269 w 490330"/>
                <a:gd name="connsiteY8" fmla="*/ 13252 h 291548"/>
                <a:gd name="connsiteX9" fmla="*/ 79513 w 490330"/>
                <a:gd name="connsiteY9" fmla="*/ 26504 h 291548"/>
                <a:gd name="connsiteX10" fmla="*/ 0 w 490330"/>
                <a:gd name="connsiteY10" fmla="*/ 92765 h 2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0330" h="291548">
                  <a:moveTo>
                    <a:pt x="477078" y="291548"/>
                  </a:moveTo>
                  <a:cubicBezTo>
                    <a:pt x="481495" y="269461"/>
                    <a:pt x="490330" y="247811"/>
                    <a:pt x="490330" y="225287"/>
                  </a:cubicBezTo>
                  <a:cubicBezTo>
                    <a:pt x="490330" y="219511"/>
                    <a:pt x="470076" y="142938"/>
                    <a:pt x="463826" y="132522"/>
                  </a:cubicBezTo>
                  <a:cubicBezTo>
                    <a:pt x="457398" y="121808"/>
                    <a:pt x="446157" y="114852"/>
                    <a:pt x="437322" y="106017"/>
                  </a:cubicBezTo>
                  <a:cubicBezTo>
                    <a:pt x="432904" y="92765"/>
                    <a:pt x="433947" y="76138"/>
                    <a:pt x="424069" y="66261"/>
                  </a:cubicBezTo>
                  <a:cubicBezTo>
                    <a:pt x="414191" y="56384"/>
                    <a:pt x="396291" y="60196"/>
                    <a:pt x="384313" y="53009"/>
                  </a:cubicBezTo>
                  <a:cubicBezTo>
                    <a:pt x="373599" y="46581"/>
                    <a:pt x="368523" y="32932"/>
                    <a:pt x="357809" y="26504"/>
                  </a:cubicBezTo>
                  <a:cubicBezTo>
                    <a:pt x="344230" y="18357"/>
                    <a:pt x="274943" y="2475"/>
                    <a:pt x="265043" y="0"/>
                  </a:cubicBezTo>
                  <a:cubicBezTo>
                    <a:pt x="216452" y="4417"/>
                    <a:pt x="167570" y="6352"/>
                    <a:pt x="119269" y="13252"/>
                  </a:cubicBezTo>
                  <a:cubicBezTo>
                    <a:pt x="105441" y="15227"/>
                    <a:pt x="90880" y="18385"/>
                    <a:pt x="79513" y="26504"/>
                  </a:cubicBezTo>
                  <a:cubicBezTo>
                    <a:pt x="-60470" y="126492"/>
                    <a:pt x="80472" y="52529"/>
                    <a:pt x="0" y="9276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866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ED5D1E-3419-4692-9672-8115E18D9DA1}"/>
                  </a:ext>
                </a:extLst>
              </p:cNvPr>
              <p:cNvSpPr txBox="1"/>
              <p:nvPr/>
            </p:nvSpPr>
            <p:spPr>
              <a:xfrm>
                <a:off x="278296" y="569843"/>
                <a:ext cx="11529391" cy="6023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MCQ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1. Identify the conic for the given the equation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 (a)		 (b) 	(c) 	(d)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2.Find the center and radius for the given equation of the circle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 (a)		 (b) 	(c) 	(d)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3. Find the vertex and the distance of the focus from the vertex for the given equation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=12(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+3)</m:t>
                    </m:r>
                  </m:oMath>
                </a14:m>
                <a:r>
                  <a:rPr lang="en-US" dirty="0"/>
                  <a:t>. 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 (a)		 (b) 	(c) 	(d)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4. Find the center of the conic and the distance of the foci from the center for the given the equation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  (a)		 (b) 	(c) 	(d)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5. Find the Cartesian coordinate of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 (a)		 (b) 	(c) 	(d)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6. Find the polar coordinate of the point  (-4, 4)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 (a)		 (b) 	(c) 	(d)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ED5D1E-3419-4692-9672-8115E18D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569843"/>
                <a:ext cx="11529391" cy="6023508"/>
              </a:xfrm>
              <a:prstGeom prst="rect">
                <a:avLst/>
              </a:prstGeom>
              <a:blipFill>
                <a:blip r:embed="rId2"/>
                <a:stretch>
                  <a:fillRect l="-476" t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3CBA33-0A8D-4407-8A17-080EC4A4D357}"/>
                  </a:ext>
                </a:extLst>
              </p:cNvPr>
              <p:cNvSpPr txBox="1"/>
              <p:nvPr/>
            </p:nvSpPr>
            <p:spPr>
              <a:xfrm>
                <a:off x="2173355" y="1697142"/>
                <a:ext cx="62550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3CBA33-0A8D-4407-8A17-080EC4A4D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55" y="1697142"/>
                <a:ext cx="6255027" cy="4001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5AAAEDA-FFFB-4382-87EE-B95F382667BB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an equation of a circle that satisfies the given condition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3E98A-3882-4AAF-91D3-75D40A072E26}"/>
              </a:ext>
            </a:extLst>
          </p:cNvPr>
          <p:cNvSpPr txBox="1"/>
          <p:nvPr/>
        </p:nvSpPr>
        <p:spPr>
          <a:xfrm>
            <a:off x="3048000" y="3684104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Center (-1, 5) passes through (-4, -6)</a:t>
            </a:r>
          </a:p>
        </p:txBody>
      </p:sp>
    </p:spTree>
    <p:extLst>
      <p:ext uri="{BB962C8B-B14F-4D97-AF65-F5344CB8AC3E}">
        <p14:creationId xmlns:p14="http://schemas.microsoft.com/office/powerpoint/2010/main" val="397248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3EAA-4D0F-4835-AD47-DFF08495EA82}"/>
                  </a:ext>
                </a:extLst>
              </p:cNvPr>
              <p:cNvSpPr txBox="1"/>
              <p:nvPr/>
            </p:nvSpPr>
            <p:spPr>
              <a:xfrm>
                <a:off x="384313" y="463826"/>
                <a:ext cx="11516139" cy="657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Circle:</a:t>
                </a:r>
                <a:r>
                  <a:rPr lang="en-US" dirty="0"/>
                  <a:t>  A circle is the locus of all points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equidistant</m:t>
                    </m:r>
                  </m:oMath>
                </a14:m>
                <a:r>
                  <a:rPr lang="en-US" dirty="0"/>
                  <a:t> from a central point. The central point is called the </a:t>
                </a:r>
                <a:r>
                  <a:rPr lang="en-US" b="1" dirty="0"/>
                  <a:t>center</a:t>
                </a:r>
                <a:r>
                  <a:rPr lang="en-US" dirty="0"/>
                  <a:t> and the fixed distance is </a:t>
                </a:r>
                <a:r>
                  <a:rPr lang="en-US" b="1" dirty="0"/>
                  <a:t>radius</a:t>
                </a:r>
                <a:r>
                  <a:rPr lang="en-US" dirty="0"/>
                  <a:t>.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Equation of a circle</a:t>
                </a:r>
                <a:r>
                  <a:rPr lang="en-US" dirty="0"/>
                  <a:t>:  An equation of the circle with center (</a:t>
                </a:r>
                <a:r>
                  <a:rPr lang="en-US" i="1" dirty="0"/>
                  <a:t>h, k</a:t>
                </a:r>
                <a:r>
                  <a:rPr lang="en-US" dirty="0"/>
                  <a:t>) and radius  </a:t>
                </a:r>
                <a:r>
                  <a:rPr lang="en-US" i="1" dirty="0"/>
                  <a:t>r </a:t>
                </a:r>
                <a:r>
                  <a:rPr lang="en-US" dirty="0"/>
                  <a:t>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endParaRPr lang="en-US" u="sng" dirty="0"/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Example:  P-A17 # 1, 2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Exercise for practice P-A23 # 1-9</a:t>
                </a: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endParaRPr lang="en-US" u="sng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/>
                  <a:t>Ex#9</a:t>
                </a:r>
                <a:r>
                  <a:rPr lang="en-US" dirty="0"/>
                  <a:t> (P-A23)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 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3EAA-4D0F-4835-AD47-DFF08495E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3" y="463826"/>
                <a:ext cx="11516139" cy="6570517"/>
              </a:xfrm>
              <a:prstGeom prst="rect">
                <a:avLst/>
              </a:prstGeom>
              <a:blipFill>
                <a:blip r:embed="rId2"/>
                <a:stretch>
                  <a:fillRect l="-424" t="-464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2C4D40F-091A-432C-8724-D594E99D5361}"/>
              </a:ext>
            </a:extLst>
          </p:cNvPr>
          <p:cNvGrpSpPr/>
          <p:nvPr/>
        </p:nvGrpSpPr>
        <p:grpSpPr>
          <a:xfrm>
            <a:off x="6096000" y="1841333"/>
            <a:ext cx="3661192" cy="1587667"/>
            <a:chOff x="6096000" y="1841333"/>
            <a:chExt cx="3661192" cy="158766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082439-E00F-4D61-AFB9-754DD4954820}"/>
                </a:ext>
              </a:extLst>
            </p:cNvPr>
            <p:cNvCxnSpPr/>
            <p:nvPr/>
          </p:nvCxnSpPr>
          <p:spPr>
            <a:xfrm>
              <a:off x="6096000" y="2703444"/>
              <a:ext cx="31540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1CA34F1-E989-4BF4-8908-620D455FCFC4}"/>
                </a:ext>
              </a:extLst>
            </p:cNvPr>
            <p:cNvCxnSpPr/>
            <p:nvPr/>
          </p:nvCxnSpPr>
          <p:spPr>
            <a:xfrm flipV="1">
              <a:off x="7686261" y="2093843"/>
              <a:ext cx="0" cy="1335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E1C873-C930-4D4E-BC92-30700046118C}"/>
                </a:ext>
              </a:extLst>
            </p:cNvPr>
            <p:cNvSpPr/>
            <p:nvPr/>
          </p:nvSpPr>
          <p:spPr>
            <a:xfrm>
              <a:off x="8195837" y="1901687"/>
              <a:ext cx="715556" cy="75537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B025B4-898B-40A1-9A57-DBCCFF32B534}"/>
                </a:ext>
              </a:extLst>
            </p:cNvPr>
            <p:cNvSpPr/>
            <p:nvPr/>
          </p:nvSpPr>
          <p:spPr>
            <a:xfrm>
              <a:off x="8507896" y="2279374"/>
              <a:ext cx="45719" cy="457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D567D9-F40E-4F66-8095-668017DD1F95}"/>
                </a:ext>
              </a:extLst>
            </p:cNvPr>
            <p:cNvCxnSpPr>
              <a:cxnSpLocks/>
              <a:stCxn id="9" idx="0"/>
              <a:endCxn id="8" idx="7"/>
            </p:cNvCxnSpPr>
            <p:nvPr/>
          </p:nvCxnSpPr>
          <p:spPr>
            <a:xfrm flipV="1">
              <a:off x="8530756" y="2012309"/>
              <a:ext cx="275846" cy="2670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002D1F-FED9-4476-8618-40EA07241591}"/>
                </a:ext>
              </a:extLst>
            </p:cNvPr>
            <p:cNvSpPr txBox="1"/>
            <p:nvPr/>
          </p:nvSpPr>
          <p:spPr>
            <a:xfrm>
              <a:off x="9060795" y="2213978"/>
              <a:ext cx="696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dirty="0" err="1"/>
                <a:t>h,k</a:t>
              </a:r>
              <a:r>
                <a:rPr lang="en-US" dirty="0"/>
                <a:t>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B1797F-4EC3-4620-BE0A-59A52191F3B1}"/>
                </a:ext>
              </a:extLst>
            </p:cNvPr>
            <p:cNvSpPr txBox="1"/>
            <p:nvPr/>
          </p:nvSpPr>
          <p:spPr>
            <a:xfrm>
              <a:off x="8998659" y="1841333"/>
              <a:ext cx="318052" cy="38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BE5C53-2AE9-4B9D-9C80-7E7E07971251}"/>
                  </a:ext>
                </a:extLst>
              </p:cNvPr>
              <p:cNvSpPr/>
              <p:nvPr/>
            </p:nvSpPr>
            <p:spPr>
              <a:xfrm>
                <a:off x="7673008" y="3816626"/>
                <a:ext cx="3909380" cy="27564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This represents a circle with center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radius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BE5C53-2AE9-4B9D-9C80-7E7E07971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008" y="3816626"/>
                <a:ext cx="3909380" cy="2756450"/>
              </a:xfrm>
              <a:prstGeom prst="rect">
                <a:avLst/>
              </a:prstGeom>
              <a:blipFill>
                <a:blip r:embed="rId3"/>
                <a:stretch>
                  <a:fillRect l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5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896DCAA-26E4-448E-92DF-5548036BA3F8}"/>
                  </a:ext>
                </a:extLst>
              </p:cNvPr>
              <p:cNvSpPr/>
              <p:nvPr/>
            </p:nvSpPr>
            <p:spPr>
              <a:xfrm>
                <a:off x="424070" y="344557"/>
                <a:ext cx="5989982" cy="62550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b="1" dirty="0"/>
                  <a:t>Exercise: </a:t>
                </a:r>
                <a:r>
                  <a:rPr lang="en-US" dirty="0"/>
                  <a:t>Show that the equation represents a circle and find the </a:t>
                </a:r>
                <a:r>
                  <a:rPr lang="en-US" dirty="0" err="1"/>
                  <a:t>centre</a:t>
                </a:r>
                <a:r>
                  <a:rPr lang="en-US" dirty="0"/>
                  <a:t> and radius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Ex# 7 (P A23)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Solution: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represents a circle with center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radius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896DCAA-26E4-448E-92DF-5548036BA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0" y="344557"/>
                <a:ext cx="5989982" cy="6255026"/>
              </a:xfrm>
              <a:prstGeom prst="rect">
                <a:avLst/>
              </a:prstGeom>
              <a:blipFill>
                <a:blip r:embed="rId2"/>
                <a:stretch>
                  <a:fillRect l="-813" t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E15B5-C2A9-4B99-9167-1E4619081B15}"/>
              </a:ext>
            </a:extLst>
          </p:cNvPr>
          <p:cNvGrpSpPr/>
          <p:nvPr/>
        </p:nvGrpSpPr>
        <p:grpSpPr>
          <a:xfrm>
            <a:off x="2411896" y="4784035"/>
            <a:ext cx="2782956" cy="1729408"/>
            <a:chOff x="1881809" y="3710609"/>
            <a:chExt cx="3551582" cy="2438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2CBF2C-9088-4337-B0AE-43AB9C24F3B6}"/>
                </a:ext>
              </a:extLst>
            </p:cNvPr>
            <p:cNvSpPr/>
            <p:nvPr/>
          </p:nvSpPr>
          <p:spPr>
            <a:xfrm>
              <a:off x="2796209" y="4654494"/>
              <a:ext cx="914400" cy="9144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57F7842-E7B9-4927-AAF9-58273D4C0BC2}"/>
                </a:ext>
              </a:extLst>
            </p:cNvPr>
            <p:cNvCxnSpPr/>
            <p:nvPr/>
          </p:nvCxnSpPr>
          <p:spPr>
            <a:xfrm>
              <a:off x="1881809" y="5088835"/>
              <a:ext cx="3551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253610-9779-4CA8-8A35-4B30D0D211CD}"/>
                </a:ext>
              </a:extLst>
            </p:cNvPr>
            <p:cNvCxnSpPr/>
            <p:nvPr/>
          </p:nvCxnSpPr>
          <p:spPr>
            <a:xfrm flipV="1">
              <a:off x="3710609" y="3710609"/>
              <a:ext cx="0" cy="2438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5ADF501-E1CA-4034-B260-3AA04A42CA5F}"/>
                </a:ext>
              </a:extLst>
            </p:cNvPr>
            <p:cNvSpPr/>
            <p:nvPr/>
          </p:nvSpPr>
          <p:spPr>
            <a:xfrm>
              <a:off x="3233529" y="5088835"/>
              <a:ext cx="5300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647130-413C-4994-BFA1-B139A5AE7D1E}"/>
                </a:ext>
              </a:extLst>
            </p:cNvPr>
            <p:cNvSpPr txBox="1"/>
            <p:nvPr/>
          </p:nvSpPr>
          <p:spPr>
            <a:xfrm>
              <a:off x="3710610" y="5357312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(-1/2 ,0)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CF36DA-F689-443B-8534-89A7502552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6539" y="5134554"/>
              <a:ext cx="596348" cy="222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867A0E-ABB4-4A4B-A2B9-FDC834C96146}"/>
                  </a:ext>
                </a:extLst>
              </p:cNvPr>
              <p:cNvSpPr/>
              <p:nvPr/>
            </p:nvSpPr>
            <p:spPr>
              <a:xfrm>
                <a:off x="6877878" y="344557"/>
                <a:ext cx="5022574" cy="62550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Home Work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Find an equation of a circle that satisfies the given condition (P-A23 #1-4)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Center (3, -1) and radius 5.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Center (-2, -8) and radius 10.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Center at the origin and passes through (4, 7)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Center (-1, 5) passes through (-4, -6)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Show that the equation represents a circle and find the center and radius (P-A23, # 5-9)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+13=0</m:t>
                    </m:r>
                  </m:oMath>
                </a14:m>
                <a:endParaRPr lang="en-US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US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b="0" dirty="0"/>
              </a:p>
              <a:p>
                <a:pPr marL="342900" indent="-342900">
                  <a:buAutoNum type="arabicPeriod"/>
                </a:pPr>
                <a:endParaRPr lang="en-US" b="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867A0E-ABB4-4A4B-A2B9-FDC834C96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78" y="344557"/>
                <a:ext cx="5022574" cy="6255026"/>
              </a:xfrm>
              <a:prstGeom prst="rect">
                <a:avLst/>
              </a:prstGeom>
              <a:blipFill>
                <a:blip r:embed="rId3"/>
                <a:stretch>
                  <a:fillRect l="-847" t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31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C3EAA-4D0F-4835-AD47-DFF08495EA82}"/>
              </a:ext>
            </a:extLst>
          </p:cNvPr>
          <p:cNvSpPr txBox="1"/>
          <p:nvPr/>
        </p:nvSpPr>
        <p:spPr>
          <a:xfrm>
            <a:off x="384313" y="463826"/>
            <a:ext cx="11516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Conic Sections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u="sng" dirty="0"/>
              <a:t>Parabola </a:t>
            </a:r>
            <a:r>
              <a:rPr lang="en-US" dirty="0"/>
              <a:t> A parabola is the set of points in a plane that are equidistant from a fixed point </a:t>
            </a:r>
            <a:r>
              <a:rPr lang="en-US" i="1" dirty="0"/>
              <a:t>F</a:t>
            </a:r>
            <a:r>
              <a:rPr lang="en-US" dirty="0"/>
              <a:t> (called the </a:t>
            </a:r>
            <a:r>
              <a:rPr lang="en-US" b="1" dirty="0"/>
              <a:t>focus</a:t>
            </a:r>
            <a:r>
              <a:rPr lang="en-US" dirty="0"/>
              <a:t>) and a fixed line (called the </a:t>
            </a:r>
            <a:r>
              <a:rPr lang="en-US" b="1" dirty="0"/>
              <a:t>directrix</a:t>
            </a:r>
            <a:r>
              <a:rPr lang="en-US" dirty="0"/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The line through the focus perpendicular to the directrix is called the </a:t>
            </a:r>
            <a:r>
              <a:rPr lang="en-US" b="1" dirty="0"/>
              <a:t>axis </a:t>
            </a:r>
            <a:r>
              <a:rPr lang="en-US" dirty="0"/>
              <a:t>of the parabola.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The point halfway between the focus and the directrix lies on the parabola is called the </a:t>
            </a:r>
            <a:r>
              <a:rPr lang="en-US" b="1" dirty="0"/>
              <a:t>vertex.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u="sng" dirty="0"/>
              <a:t>Equation of a parabola</a:t>
            </a:r>
            <a:r>
              <a:rPr lang="en-US" dirty="0"/>
              <a:t>: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8258010-41C2-4313-BF72-DA96AF707B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772765"/>
                  </p:ext>
                </p:extLst>
              </p:nvPr>
            </p:nvGraphicFramePr>
            <p:xfrm>
              <a:off x="2491408" y="2201186"/>
              <a:ext cx="8119164" cy="2103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1410">
                      <a:extLst>
                        <a:ext uri="{9D8B030D-6E8A-4147-A177-3AD203B41FA5}">
                          <a16:colId xmlns:a16="http://schemas.microsoft.com/office/drawing/2014/main" val="145725939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1137845085"/>
                        </a:ext>
                      </a:extLst>
                    </a:gridCol>
                    <a:gridCol w="1139687">
                      <a:extLst>
                        <a:ext uri="{9D8B030D-6E8A-4147-A177-3AD203B41FA5}">
                          <a16:colId xmlns:a16="http://schemas.microsoft.com/office/drawing/2014/main" val="291394442"/>
                        </a:ext>
                      </a:extLst>
                    </a:gridCol>
                    <a:gridCol w="3613424">
                      <a:extLst>
                        <a:ext uri="{9D8B030D-6E8A-4147-A177-3AD203B41FA5}">
                          <a16:colId xmlns:a16="http://schemas.microsoft.com/office/drawing/2014/main" val="1632938582"/>
                        </a:ext>
                      </a:extLst>
                    </a:gridCol>
                  </a:tblGrid>
                  <a:tr h="3368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Vertex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Axis</a:t>
                          </a:r>
                        </a:p>
                        <a:p>
                          <a:pPr algn="ctr"/>
                          <a:r>
                            <a:rPr lang="en-US" dirty="0"/>
                            <a:t>along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Distance of the focus from the vertex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96301"/>
                      </a:ext>
                    </a:extLst>
                  </a:tr>
                  <a:tr h="3368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y-axis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327123"/>
                      </a:ext>
                    </a:extLst>
                  </a:tr>
                  <a:tr h="3368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x-axis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76588"/>
                      </a:ext>
                    </a:extLst>
                  </a:tr>
                  <a:tr h="3368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h,k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924528"/>
                      </a:ext>
                    </a:extLst>
                  </a:tr>
                  <a:tr h="3368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h,k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478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8258010-41C2-4313-BF72-DA96AF707B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772765"/>
                  </p:ext>
                </p:extLst>
              </p:nvPr>
            </p:nvGraphicFramePr>
            <p:xfrm>
              <a:off x="2491408" y="2201186"/>
              <a:ext cx="8119164" cy="2103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1410">
                      <a:extLst>
                        <a:ext uri="{9D8B030D-6E8A-4147-A177-3AD203B41FA5}">
                          <a16:colId xmlns:a16="http://schemas.microsoft.com/office/drawing/2014/main" val="1457259395"/>
                        </a:ext>
                      </a:extLst>
                    </a:gridCol>
                    <a:gridCol w="874643">
                      <a:extLst>
                        <a:ext uri="{9D8B030D-6E8A-4147-A177-3AD203B41FA5}">
                          <a16:colId xmlns:a16="http://schemas.microsoft.com/office/drawing/2014/main" val="1137845085"/>
                        </a:ext>
                      </a:extLst>
                    </a:gridCol>
                    <a:gridCol w="1139687">
                      <a:extLst>
                        <a:ext uri="{9D8B030D-6E8A-4147-A177-3AD203B41FA5}">
                          <a16:colId xmlns:a16="http://schemas.microsoft.com/office/drawing/2014/main" val="291394442"/>
                        </a:ext>
                      </a:extLst>
                    </a:gridCol>
                    <a:gridCol w="3613424">
                      <a:extLst>
                        <a:ext uri="{9D8B030D-6E8A-4147-A177-3AD203B41FA5}">
                          <a16:colId xmlns:a16="http://schemas.microsoft.com/office/drawing/2014/main" val="163293858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Vertex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Axis</a:t>
                          </a:r>
                        </a:p>
                        <a:p>
                          <a:pPr algn="ctr"/>
                          <a:r>
                            <a:rPr lang="en-US" dirty="0"/>
                            <a:t>along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Distance of the focus from the vertex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96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183333" r="-22689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y-axis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3271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278689" r="-22689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x-axis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3765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385000" r="-22689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h,k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9245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485000" r="-22689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h,k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4787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B27CEA1-A8BB-40E8-922B-03CA59014E12}"/>
              </a:ext>
            </a:extLst>
          </p:cNvPr>
          <p:cNvGrpSpPr/>
          <p:nvPr/>
        </p:nvGrpSpPr>
        <p:grpSpPr>
          <a:xfrm>
            <a:off x="463911" y="4407930"/>
            <a:ext cx="2696069" cy="2350531"/>
            <a:chOff x="463911" y="4407930"/>
            <a:chExt cx="2696069" cy="23505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884937-9D30-45B1-B670-9448CF84AF87}"/>
                </a:ext>
              </a:extLst>
            </p:cNvPr>
            <p:cNvGrpSpPr/>
            <p:nvPr/>
          </p:nvGrpSpPr>
          <p:grpSpPr>
            <a:xfrm>
              <a:off x="463911" y="4407930"/>
              <a:ext cx="2358888" cy="2350531"/>
              <a:chOff x="503745" y="4287079"/>
              <a:chExt cx="2358888" cy="23505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BAEC5FC-5505-471D-834A-33B8FCB96AD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0499" y="6268278"/>
                    <a:ext cx="1457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BAEC5FC-5505-471D-834A-33B8FCB96A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0499" y="6268278"/>
                    <a:ext cx="145773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0FDFCD9-1702-462E-BC9B-F57C5D654F18}"/>
                  </a:ext>
                </a:extLst>
              </p:cNvPr>
              <p:cNvGrpSpPr/>
              <p:nvPr/>
            </p:nvGrpSpPr>
            <p:grpSpPr>
              <a:xfrm>
                <a:off x="503745" y="4287079"/>
                <a:ext cx="2358888" cy="1636643"/>
                <a:chOff x="503663" y="4300758"/>
                <a:chExt cx="2358888" cy="1636643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DA089609-5CA6-4DD0-812C-6160D4396633}"/>
                    </a:ext>
                  </a:extLst>
                </p:cNvPr>
                <p:cNvGrpSpPr/>
                <p:nvPr/>
              </p:nvGrpSpPr>
              <p:grpSpPr>
                <a:xfrm>
                  <a:off x="503663" y="4300758"/>
                  <a:ext cx="2358888" cy="1636643"/>
                  <a:chOff x="490330" y="4340087"/>
                  <a:chExt cx="2358888" cy="1636643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CC242285-565E-49B2-8061-9D092BF36EAF}"/>
                      </a:ext>
                    </a:extLst>
                  </p:cNvPr>
                  <p:cNvCxnSpPr/>
                  <p:nvPr/>
                </p:nvCxnSpPr>
                <p:spPr>
                  <a:xfrm>
                    <a:off x="490330" y="5420139"/>
                    <a:ext cx="226612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9F9E3A85-E17C-4FA1-B9C0-04080A4BC9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50504" y="4465983"/>
                    <a:ext cx="0" cy="15107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Freeform: Shape 7">
                    <a:extLst>
                      <a:ext uri="{FF2B5EF4-FFF2-40B4-BE49-F238E27FC236}">
                        <a16:creationId xmlns:a16="http://schemas.microsoft.com/office/drawing/2014/main" id="{4CE61572-DCCE-4059-A110-3C338062CB9C}"/>
                      </a:ext>
                    </a:extLst>
                  </p:cNvPr>
                  <p:cNvSpPr/>
                  <p:nvPr/>
                </p:nvSpPr>
                <p:spPr>
                  <a:xfrm>
                    <a:off x="1033670" y="4797287"/>
                    <a:ext cx="980660" cy="636115"/>
                  </a:xfrm>
                  <a:custGeom>
                    <a:avLst/>
                    <a:gdLst>
                      <a:gd name="connsiteX0" fmla="*/ 0 w 980660"/>
                      <a:gd name="connsiteY0" fmla="*/ 0 h 636115"/>
                      <a:gd name="connsiteX1" fmla="*/ 543339 w 980660"/>
                      <a:gd name="connsiteY1" fmla="*/ 636104 h 636115"/>
                      <a:gd name="connsiteX2" fmla="*/ 980660 w 980660"/>
                      <a:gd name="connsiteY2" fmla="*/ 13252 h 63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80660" h="636115">
                        <a:moveTo>
                          <a:pt x="0" y="0"/>
                        </a:moveTo>
                        <a:cubicBezTo>
                          <a:pt x="189948" y="316947"/>
                          <a:pt x="379896" y="633895"/>
                          <a:pt x="543339" y="636104"/>
                        </a:cubicBezTo>
                        <a:cubicBezTo>
                          <a:pt x="706782" y="638313"/>
                          <a:pt x="843721" y="325782"/>
                          <a:pt x="980660" y="13252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5820AFE-F7D8-483E-840F-78015B83023B}"/>
                      </a:ext>
                    </a:extLst>
                  </p:cNvPr>
                  <p:cNvSpPr txBox="1"/>
                  <p:nvPr/>
                </p:nvSpPr>
                <p:spPr>
                  <a:xfrm>
                    <a:off x="2451653" y="5353878"/>
                    <a:ext cx="3975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/>
                      <a:t>x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1203A24-939A-40CF-8B8B-36F9AAA468F2}"/>
                      </a:ext>
                    </a:extLst>
                  </p:cNvPr>
                  <p:cNvSpPr txBox="1"/>
                  <p:nvPr/>
                </p:nvSpPr>
                <p:spPr>
                  <a:xfrm>
                    <a:off x="1258961" y="4340087"/>
                    <a:ext cx="4240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/>
                      <a:t>y</a:t>
                    </a:r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F7A0BD4-D25E-452E-B440-B4125437DCFD}"/>
                    </a:ext>
                  </a:extLst>
                </p:cNvPr>
                <p:cNvSpPr/>
                <p:nvPr/>
              </p:nvSpPr>
              <p:spPr>
                <a:xfrm>
                  <a:off x="1563837" y="4956741"/>
                  <a:ext cx="45719" cy="66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678F026-0D09-4E03-86AE-31EE16D054E5}"/>
                  </a:ext>
                </a:extLst>
              </p:cNvPr>
              <p:cNvCxnSpPr>
                <a:cxnSpLocks/>
                <a:stCxn id="32" idx="7"/>
              </p:cNvCxnSpPr>
              <p:nvPr/>
            </p:nvCxnSpPr>
            <p:spPr>
              <a:xfrm flipV="1">
                <a:off x="1602943" y="4439479"/>
                <a:ext cx="862125" cy="5132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68B2D0-5C25-4CA8-A5D8-A22CD2C3DB4A}"/>
                </a:ext>
              </a:extLst>
            </p:cNvPr>
            <p:cNvSpPr txBox="1"/>
            <p:nvPr/>
          </p:nvSpPr>
          <p:spPr>
            <a:xfrm>
              <a:off x="2451654" y="4565464"/>
              <a:ext cx="70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(0, </a:t>
              </a:r>
              <a:r>
                <a:rPr lang="en-US" i="1" dirty="0"/>
                <a:t>a)</a:t>
              </a:r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C71F7BA-AD92-4DD8-B158-093BA0358633}"/>
              </a:ext>
            </a:extLst>
          </p:cNvPr>
          <p:cNvGrpSpPr/>
          <p:nvPr/>
        </p:nvGrpSpPr>
        <p:grpSpPr>
          <a:xfrm>
            <a:off x="6187362" y="4465983"/>
            <a:ext cx="2314657" cy="2120200"/>
            <a:chOff x="6206491" y="4611757"/>
            <a:chExt cx="2314657" cy="21202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BCCF445-82F4-41E6-AC83-C48BCA3EA0B9}"/>
                </a:ext>
              </a:extLst>
            </p:cNvPr>
            <p:cNvSpPr/>
            <p:nvPr/>
          </p:nvSpPr>
          <p:spPr>
            <a:xfrm>
              <a:off x="7129489" y="4996070"/>
              <a:ext cx="676041" cy="821634"/>
            </a:xfrm>
            <a:custGeom>
              <a:avLst/>
              <a:gdLst>
                <a:gd name="connsiteX0" fmla="*/ 623033 w 676041"/>
                <a:gd name="connsiteY0" fmla="*/ 0 h 821634"/>
                <a:gd name="connsiteX1" fmla="*/ 181 w 676041"/>
                <a:gd name="connsiteY1" fmla="*/ 437321 h 821634"/>
                <a:gd name="connsiteX2" fmla="*/ 676041 w 676041"/>
                <a:gd name="connsiteY2" fmla="*/ 821634 h 821634"/>
                <a:gd name="connsiteX3" fmla="*/ 676041 w 676041"/>
                <a:gd name="connsiteY3" fmla="*/ 821634 h 82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6041" h="821634">
                  <a:moveTo>
                    <a:pt x="623033" y="0"/>
                  </a:moveTo>
                  <a:cubicBezTo>
                    <a:pt x="307189" y="150191"/>
                    <a:pt x="-8654" y="300382"/>
                    <a:pt x="181" y="437321"/>
                  </a:cubicBezTo>
                  <a:cubicBezTo>
                    <a:pt x="9016" y="574260"/>
                    <a:pt x="676041" y="821634"/>
                    <a:pt x="676041" y="821634"/>
                  </a:cubicBezTo>
                  <a:lnTo>
                    <a:pt x="676041" y="82163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E27962-9B49-420E-906D-CA530E102ECA}"/>
                </a:ext>
              </a:extLst>
            </p:cNvPr>
            <p:cNvCxnSpPr/>
            <p:nvPr/>
          </p:nvCxnSpPr>
          <p:spPr>
            <a:xfrm>
              <a:off x="6206491" y="5419167"/>
              <a:ext cx="18818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C067EA-6B3E-4DA3-92AB-9A7C2CE2A089}"/>
                </a:ext>
              </a:extLst>
            </p:cNvPr>
            <p:cNvCxnSpPr/>
            <p:nvPr/>
          </p:nvCxnSpPr>
          <p:spPr>
            <a:xfrm flipV="1">
              <a:off x="7120891" y="4611757"/>
              <a:ext cx="0" cy="1484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6E97FBF-E3B7-44C2-9F6D-F8834A5975D4}"/>
                    </a:ext>
                  </a:extLst>
                </p:cNvPr>
                <p:cNvSpPr txBox="1"/>
                <p:nvPr/>
              </p:nvSpPr>
              <p:spPr>
                <a:xfrm>
                  <a:off x="6405274" y="6362625"/>
                  <a:ext cx="145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E6E97FBF-E3B7-44C2-9F6D-F8834A597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274" y="6362625"/>
                  <a:ext cx="145773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154917-FD34-40E8-95AE-2D8DF0478275}"/>
                </a:ext>
              </a:extLst>
            </p:cNvPr>
            <p:cNvSpPr/>
            <p:nvPr/>
          </p:nvSpPr>
          <p:spPr>
            <a:xfrm>
              <a:off x="7366720" y="53734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D6C059D-529A-449B-9B9B-C1685B842449}"/>
                </a:ext>
              </a:extLst>
            </p:cNvPr>
            <p:cNvCxnSpPr>
              <a:stCxn id="78" idx="5"/>
            </p:cNvCxnSpPr>
            <p:nvPr/>
          </p:nvCxnSpPr>
          <p:spPr>
            <a:xfrm>
              <a:off x="7405744" y="5412472"/>
              <a:ext cx="682556" cy="4582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999E4D6-C29C-4181-9F9B-A0726D409CA6}"/>
                </a:ext>
              </a:extLst>
            </p:cNvPr>
            <p:cNvSpPr txBox="1"/>
            <p:nvPr/>
          </p:nvSpPr>
          <p:spPr>
            <a:xfrm>
              <a:off x="7733500" y="5832306"/>
              <a:ext cx="787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i="1" dirty="0"/>
                <a:t>a,0)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C54D9-A86D-419E-8126-5730B311D4CC}"/>
              </a:ext>
            </a:extLst>
          </p:cNvPr>
          <p:cNvGrpSpPr/>
          <p:nvPr/>
        </p:nvGrpSpPr>
        <p:grpSpPr>
          <a:xfrm>
            <a:off x="9114627" y="4381426"/>
            <a:ext cx="2491386" cy="2120200"/>
            <a:chOff x="9037983" y="4465983"/>
            <a:chExt cx="2491386" cy="212020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1475F39-2B38-420E-8082-36963F0BA0EB}"/>
                </a:ext>
              </a:extLst>
            </p:cNvPr>
            <p:cNvCxnSpPr/>
            <p:nvPr/>
          </p:nvCxnSpPr>
          <p:spPr>
            <a:xfrm>
              <a:off x="9037983" y="5419167"/>
              <a:ext cx="2067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A5E25C4-1B0F-4E68-B61F-B31B638ADC7B}"/>
                </a:ext>
              </a:extLst>
            </p:cNvPr>
            <p:cNvCxnSpPr/>
            <p:nvPr/>
          </p:nvCxnSpPr>
          <p:spPr>
            <a:xfrm flipV="1">
              <a:off x="10137913" y="4465983"/>
              <a:ext cx="0" cy="1630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058F1C-EF4F-4266-B5A8-077FB8D59438}"/>
                </a:ext>
              </a:extLst>
            </p:cNvPr>
            <p:cNvSpPr/>
            <p:nvPr/>
          </p:nvSpPr>
          <p:spPr>
            <a:xfrm>
              <a:off x="9422296" y="4876800"/>
              <a:ext cx="729133" cy="1046922"/>
            </a:xfrm>
            <a:custGeom>
              <a:avLst/>
              <a:gdLst>
                <a:gd name="connsiteX0" fmla="*/ 0 w 729133"/>
                <a:gd name="connsiteY0" fmla="*/ 0 h 1046922"/>
                <a:gd name="connsiteX1" fmla="*/ 728869 w 729133"/>
                <a:gd name="connsiteY1" fmla="*/ 543339 h 1046922"/>
                <a:gd name="connsiteX2" fmla="*/ 66261 w 729133"/>
                <a:gd name="connsiteY2" fmla="*/ 1046922 h 104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9133" h="1046922">
                  <a:moveTo>
                    <a:pt x="0" y="0"/>
                  </a:moveTo>
                  <a:cubicBezTo>
                    <a:pt x="358913" y="184426"/>
                    <a:pt x="717826" y="368852"/>
                    <a:pt x="728869" y="543339"/>
                  </a:cubicBezTo>
                  <a:cubicBezTo>
                    <a:pt x="739912" y="717826"/>
                    <a:pt x="403086" y="882374"/>
                    <a:pt x="66261" y="10469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D70283E-FE48-417D-B689-3CE01EA988F1}"/>
                    </a:ext>
                  </a:extLst>
                </p:cNvPr>
                <p:cNvSpPr txBox="1"/>
                <p:nvPr/>
              </p:nvSpPr>
              <p:spPr>
                <a:xfrm>
                  <a:off x="9263270" y="6216851"/>
                  <a:ext cx="15504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D70283E-FE48-417D-B689-3CE01EA98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270" y="6216851"/>
                  <a:ext cx="155048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E27147-0D8D-4C0C-AE7D-A9EC8092066E}"/>
                </a:ext>
              </a:extLst>
            </p:cNvPr>
            <p:cNvSpPr/>
            <p:nvPr/>
          </p:nvSpPr>
          <p:spPr>
            <a:xfrm>
              <a:off x="9753600" y="541916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2A0AA6-FAF3-45C4-99AE-2A91CE48838E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9792624" y="5458191"/>
              <a:ext cx="1074422" cy="503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1D0CF3-D48F-44D2-8761-540A9408DEDD}"/>
                </a:ext>
              </a:extLst>
            </p:cNvPr>
            <p:cNvSpPr txBox="1"/>
            <p:nvPr/>
          </p:nvSpPr>
          <p:spPr>
            <a:xfrm>
              <a:off x="10781548" y="5971760"/>
              <a:ext cx="747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(-</a:t>
              </a:r>
              <a:r>
                <a:rPr lang="en-US" i="1" dirty="0"/>
                <a:t>a, 0)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B597F18-EDE7-487D-B784-F957F38F47B2}"/>
              </a:ext>
            </a:extLst>
          </p:cNvPr>
          <p:cNvGrpSpPr/>
          <p:nvPr/>
        </p:nvGrpSpPr>
        <p:grpSpPr>
          <a:xfrm>
            <a:off x="3628341" y="4406552"/>
            <a:ext cx="2424692" cy="2346312"/>
            <a:chOff x="3657600" y="4465983"/>
            <a:chExt cx="2424692" cy="234631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8F92D6C-96BC-4DA1-8C46-D246D5EEA087}"/>
                </a:ext>
              </a:extLst>
            </p:cNvPr>
            <p:cNvCxnSpPr/>
            <p:nvPr/>
          </p:nvCxnSpPr>
          <p:spPr>
            <a:xfrm>
              <a:off x="3657600" y="5373634"/>
              <a:ext cx="203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C26E395-B0C0-4E03-9FC8-CD6FC001DB50}"/>
                </a:ext>
              </a:extLst>
            </p:cNvPr>
            <p:cNvCxnSpPr/>
            <p:nvPr/>
          </p:nvCxnSpPr>
          <p:spPr>
            <a:xfrm flipV="1">
              <a:off x="4688114" y="4465983"/>
              <a:ext cx="0" cy="1666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03702E2-25B9-4836-97D6-496CED2EBDA7}"/>
                </a:ext>
              </a:extLst>
            </p:cNvPr>
            <p:cNvSpPr/>
            <p:nvPr/>
          </p:nvSpPr>
          <p:spPr>
            <a:xfrm>
              <a:off x="4194628" y="5355285"/>
              <a:ext cx="1041817" cy="697172"/>
            </a:xfrm>
            <a:custGeom>
              <a:avLst/>
              <a:gdLst>
                <a:gd name="connsiteX0" fmla="*/ 0 w 928914"/>
                <a:gd name="connsiteY0" fmla="*/ 610087 h 697173"/>
                <a:gd name="connsiteX1" fmla="*/ 508000 w 928914"/>
                <a:gd name="connsiteY1" fmla="*/ 487 h 697173"/>
                <a:gd name="connsiteX2" fmla="*/ 928914 w 928914"/>
                <a:gd name="connsiteY2" fmla="*/ 697173 h 697173"/>
                <a:gd name="connsiteX3" fmla="*/ 928914 w 928914"/>
                <a:gd name="connsiteY3" fmla="*/ 697173 h 69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4" h="697173">
                  <a:moveTo>
                    <a:pt x="0" y="610087"/>
                  </a:moveTo>
                  <a:cubicBezTo>
                    <a:pt x="176590" y="298030"/>
                    <a:pt x="353181" y="-14027"/>
                    <a:pt x="508000" y="487"/>
                  </a:cubicBezTo>
                  <a:cubicBezTo>
                    <a:pt x="662819" y="15001"/>
                    <a:pt x="928914" y="697173"/>
                    <a:pt x="928914" y="697173"/>
                  </a:cubicBezTo>
                  <a:lnTo>
                    <a:pt x="928914" y="69717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196F7F-F40E-4874-AEC1-EE3AC213E3B0}"/>
                </a:ext>
              </a:extLst>
            </p:cNvPr>
            <p:cNvSpPr/>
            <p:nvPr/>
          </p:nvSpPr>
          <p:spPr>
            <a:xfrm>
              <a:off x="4688114" y="568653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BE3285-0C0E-4657-8BA9-FA64516AE6B8}"/>
                </a:ext>
              </a:extLst>
            </p:cNvPr>
            <p:cNvCxnSpPr>
              <a:stCxn id="27" idx="4"/>
            </p:cNvCxnSpPr>
            <p:nvPr/>
          </p:nvCxnSpPr>
          <p:spPr>
            <a:xfrm flipV="1">
              <a:off x="4710974" y="5686532"/>
              <a:ext cx="853227" cy="45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88B36E-E6E3-4E76-8822-141BD9F72498}"/>
                </a:ext>
              </a:extLst>
            </p:cNvPr>
            <p:cNvSpPr txBox="1"/>
            <p:nvPr/>
          </p:nvSpPr>
          <p:spPr>
            <a:xfrm>
              <a:off x="5344491" y="5669159"/>
              <a:ext cx="737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(0,-</a:t>
              </a:r>
              <a:r>
                <a:rPr lang="en-US" i="1" dirty="0"/>
                <a:t>a</a:t>
              </a:r>
              <a:r>
                <a:rPr lang="en-US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4BC0A1-355D-4F46-8A17-ACF383B5EEDC}"/>
                    </a:ext>
                  </a:extLst>
                </p:cNvPr>
                <p:cNvSpPr txBox="1"/>
                <p:nvPr/>
              </p:nvSpPr>
              <p:spPr>
                <a:xfrm>
                  <a:off x="3958982" y="6442963"/>
                  <a:ext cx="18468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4BC0A1-355D-4F46-8A17-ACF383B5E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982" y="6442963"/>
                  <a:ext cx="18468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094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719F7-F426-4E20-855A-86FBB6949BD4}"/>
              </a:ext>
            </a:extLst>
          </p:cNvPr>
          <p:cNvSpPr txBox="1"/>
          <p:nvPr/>
        </p:nvSpPr>
        <p:spPr>
          <a:xfrm>
            <a:off x="543339" y="344557"/>
            <a:ext cx="11330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Ellipse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Definition</a:t>
            </a:r>
            <a:r>
              <a:rPr lang="en-US" dirty="0"/>
              <a:t>: An ellipse is the set of all points in a plane the sum of whose distances from two fixed points, called  </a:t>
            </a:r>
            <a:r>
              <a:rPr lang="en-US" b="1" dirty="0"/>
              <a:t>foci,</a:t>
            </a:r>
            <a:r>
              <a:rPr lang="en-US" dirty="0"/>
              <a:t> is a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E8F3044-16DC-4F66-9697-203D0E2DF0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049805"/>
                  </p:ext>
                </p:extLst>
              </p:nvPr>
            </p:nvGraphicFramePr>
            <p:xfrm>
              <a:off x="1179443" y="1598180"/>
              <a:ext cx="9581322" cy="3061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3488">
                      <a:extLst>
                        <a:ext uri="{9D8B030D-6E8A-4147-A177-3AD203B41FA5}">
                          <a16:colId xmlns:a16="http://schemas.microsoft.com/office/drawing/2014/main" val="2296358322"/>
                        </a:ext>
                      </a:extLst>
                    </a:gridCol>
                    <a:gridCol w="2011521">
                      <a:extLst>
                        <a:ext uri="{9D8B030D-6E8A-4147-A177-3AD203B41FA5}">
                          <a16:colId xmlns:a16="http://schemas.microsoft.com/office/drawing/2014/main" val="150379819"/>
                        </a:ext>
                      </a:extLst>
                    </a:gridCol>
                    <a:gridCol w="857586">
                      <a:extLst>
                        <a:ext uri="{9D8B030D-6E8A-4147-A177-3AD203B41FA5}">
                          <a16:colId xmlns:a16="http://schemas.microsoft.com/office/drawing/2014/main" val="4294756975"/>
                        </a:ext>
                      </a:extLst>
                    </a:gridCol>
                    <a:gridCol w="1322170">
                      <a:extLst>
                        <a:ext uri="{9D8B030D-6E8A-4147-A177-3AD203B41FA5}">
                          <a16:colId xmlns:a16="http://schemas.microsoft.com/office/drawing/2014/main" val="1744340807"/>
                        </a:ext>
                      </a:extLst>
                    </a:gridCol>
                    <a:gridCol w="1427943">
                      <a:extLst>
                        <a:ext uri="{9D8B030D-6E8A-4147-A177-3AD203B41FA5}">
                          <a16:colId xmlns:a16="http://schemas.microsoft.com/office/drawing/2014/main" val="85970682"/>
                        </a:ext>
                      </a:extLst>
                    </a:gridCol>
                    <a:gridCol w="1348614">
                      <a:extLst>
                        <a:ext uri="{9D8B030D-6E8A-4147-A177-3AD203B41FA5}">
                          <a16:colId xmlns:a16="http://schemas.microsoft.com/office/drawing/2014/main" val="2012240149"/>
                        </a:ext>
                      </a:extLst>
                    </a:gridCol>
                  </a:tblGrid>
                  <a:tr h="769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Dist. Of the focus from the </a:t>
                          </a:r>
                          <a:r>
                            <a:rPr lang="en-US" dirty="0" err="1"/>
                            <a:t>centre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Centre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Vertex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Major axis</a:t>
                          </a:r>
                        </a:p>
                        <a:p>
                          <a:pPr algn="ctr"/>
                          <a:r>
                            <a:rPr lang="en-US" dirty="0"/>
                            <a:t>along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Minor axis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944421"/>
                      </a:ext>
                    </a:extLst>
                  </a:tr>
                  <a:tr h="5989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Y-axis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0257737"/>
                      </a:ext>
                    </a:extLst>
                  </a:tr>
                  <a:tr h="5989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X-axis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07259"/>
                      </a:ext>
                    </a:extLst>
                  </a:tr>
                  <a:tr h="59899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(h, 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22387"/>
                      </a:ext>
                    </a:extLst>
                  </a:tr>
                  <a:tr h="34133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9516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E8F3044-16DC-4F66-9697-203D0E2DF0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049805"/>
                  </p:ext>
                </p:extLst>
              </p:nvPr>
            </p:nvGraphicFramePr>
            <p:xfrm>
              <a:off x="1179443" y="1598180"/>
              <a:ext cx="9581322" cy="3061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3488">
                      <a:extLst>
                        <a:ext uri="{9D8B030D-6E8A-4147-A177-3AD203B41FA5}">
                          <a16:colId xmlns:a16="http://schemas.microsoft.com/office/drawing/2014/main" val="2296358322"/>
                        </a:ext>
                      </a:extLst>
                    </a:gridCol>
                    <a:gridCol w="2011521">
                      <a:extLst>
                        <a:ext uri="{9D8B030D-6E8A-4147-A177-3AD203B41FA5}">
                          <a16:colId xmlns:a16="http://schemas.microsoft.com/office/drawing/2014/main" val="150379819"/>
                        </a:ext>
                      </a:extLst>
                    </a:gridCol>
                    <a:gridCol w="857586">
                      <a:extLst>
                        <a:ext uri="{9D8B030D-6E8A-4147-A177-3AD203B41FA5}">
                          <a16:colId xmlns:a16="http://schemas.microsoft.com/office/drawing/2014/main" val="4294756975"/>
                        </a:ext>
                      </a:extLst>
                    </a:gridCol>
                    <a:gridCol w="1322170">
                      <a:extLst>
                        <a:ext uri="{9D8B030D-6E8A-4147-A177-3AD203B41FA5}">
                          <a16:colId xmlns:a16="http://schemas.microsoft.com/office/drawing/2014/main" val="1744340807"/>
                        </a:ext>
                      </a:extLst>
                    </a:gridCol>
                    <a:gridCol w="1427943">
                      <a:extLst>
                        <a:ext uri="{9D8B030D-6E8A-4147-A177-3AD203B41FA5}">
                          <a16:colId xmlns:a16="http://schemas.microsoft.com/office/drawing/2014/main" val="85970682"/>
                        </a:ext>
                      </a:extLst>
                    </a:gridCol>
                    <a:gridCol w="1348614">
                      <a:extLst>
                        <a:ext uri="{9D8B030D-6E8A-4147-A177-3AD203B41FA5}">
                          <a16:colId xmlns:a16="http://schemas.microsoft.com/office/drawing/2014/main" val="2012240149"/>
                        </a:ext>
                      </a:extLst>
                    </a:gridCol>
                  </a:tblGrid>
                  <a:tr h="7698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Dist. Of the focus from the </a:t>
                          </a:r>
                          <a:r>
                            <a:rPr lang="en-US" dirty="0" err="1"/>
                            <a:t>centre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Centre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Vertex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Major axis</a:t>
                          </a:r>
                        </a:p>
                        <a:p>
                          <a:pPr algn="ctr"/>
                          <a:r>
                            <a:rPr lang="en-US" dirty="0"/>
                            <a:t>along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Minor axis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9944421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" t="-125714" r="-267599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303" t="-125714" r="-247879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207" t="-125714" r="-211982" b="-2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Y-axis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0257737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" t="-225714" r="-267599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0303" t="-225714" r="-247879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207" t="-225714" r="-211982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Y-axis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X-axis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07259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" t="-322642" r="-267599" b="-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(h, 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223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951629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C1D530A-862A-40A6-89C8-9BB5500B3923}"/>
              </a:ext>
            </a:extLst>
          </p:cNvPr>
          <p:cNvGrpSpPr/>
          <p:nvPr/>
        </p:nvGrpSpPr>
        <p:grpSpPr>
          <a:xfrm>
            <a:off x="861391" y="4848567"/>
            <a:ext cx="2173357" cy="1432963"/>
            <a:chOff x="861391" y="4848567"/>
            <a:chExt cx="2173357" cy="143296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2C77EF4-3690-4D99-84FE-0B6210BA8725}"/>
                </a:ext>
              </a:extLst>
            </p:cNvPr>
            <p:cNvCxnSpPr/>
            <p:nvPr/>
          </p:nvCxnSpPr>
          <p:spPr>
            <a:xfrm>
              <a:off x="861391" y="5632174"/>
              <a:ext cx="2173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919028C-FD5E-4513-9EFB-735483B51972}"/>
                </a:ext>
              </a:extLst>
            </p:cNvPr>
            <p:cNvCxnSpPr/>
            <p:nvPr/>
          </p:nvCxnSpPr>
          <p:spPr>
            <a:xfrm flipV="1">
              <a:off x="1842052" y="4969565"/>
              <a:ext cx="0" cy="1311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CFE7C3-2A1D-48F7-966F-774FAC7219DE}"/>
                </a:ext>
              </a:extLst>
            </p:cNvPr>
            <p:cNvSpPr/>
            <p:nvPr/>
          </p:nvSpPr>
          <p:spPr>
            <a:xfrm>
              <a:off x="1444493" y="5459895"/>
              <a:ext cx="781856" cy="3584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4BB1C8-70C5-4875-893A-539CC2980B86}"/>
                </a:ext>
              </a:extLst>
            </p:cNvPr>
            <p:cNvSpPr txBox="1"/>
            <p:nvPr/>
          </p:nvSpPr>
          <p:spPr>
            <a:xfrm>
              <a:off x="2040834" y="5872871"/>
              <a:ext cx="78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a&gt;b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E1F272-8B56-4B72-8910-89F2FBCFEE22}"/>
                </a:ext>
              </a:extLst>
            </p:cNvPr>
            <p:cNvSpPr txBox="1"/>
            <p:nvPr/>
          </p:nvSpPr>
          <p:spPr>
            <a:xfrm>
              <a:off x="2822659" y="5619788"/>
              <a:ext cx="21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3CC73D-3349-40F4-BC26-28F0259B8E1D}"/>
                </a:ext>
              </a:extLst>
            </p:cNvPr>
            <p:cNvSpPr txBox="1"/>
            <p:nvPr/>
          </p:nvSpPr>
          <p:spPr>
            <a:xfrm>
              <a:off x="1504135" y="4848567"/>
              <a:ext cx="29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50C03A3-4E0E-4D4B-878C-FB11EA399DA0}"/>
              </a:ext>
            </a:extLst>
          </p:cNvPr>
          <p:cNvGrpSpPr/>
          <p:nvPr/>
        </p:nvGrpSpPr>
        <p:grpSpPr>
          <a:xfrm>
            <a:off x="4598504" y="4784899"/>
            <a:ext cx="2047484" cy="1573553"/>
            <a:chOff x="4598504" y="4784899"/>
            <a:chExt cx="2047484" cy="15735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055896-BA96-4AF6-BDC1-988635A6A466}"/>
                </a:ext>
              </a:extLst>
            </p:cNvPr>
            <p:cNvGrpSpPr/>
            <p:nvPr/>
          </p:nvGrpSpPr>
          <p:grpSpPr>
            <a:xfrm>
              <a:off x="4598504" y="4969565"/>
              <a:ext cx="2047484" cy="1388887"/>
              <a:chOff x="4598504" y="4969565"/>
              <a:chExt cx="2047484" cy="1388887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88FA0BD-CE9B-4DAC-B482-0A0332BD41EC}"/>
                  </a:ext>
                </a:extLst>
              </p:cNvPr>
              <p:cNvCxnSpPr/>
              <p:nvPr/>
            </p:nvCxnSpPr>
            <p:spPr>
              <a:xfrm flipV="1">
                <a:off x="4598504" y="5619788"/>
                <a:ext cx="1789044" cy="12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B99FB5B-AA87-4E2A-81A7-E56CBC047BE4}"/>
                  </a:ext>
                </a:extLst>
              </p:cNvPr>
              <p:cNvCxnSpPr/>
              <p:nvPr/>
            </p:nvCxnSpPr>
            <p:spPr>
              <a:xfrm flipV="1">
                <a:off x="5420139" y="4969565"/>
                <a:ext cx="0" cy="13119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54641DC-C815-4C5A-9961-4560AD81F314}"/>
                  </a:ext>
                </a:extLst>
              </p:cNvPr>
              <p:cNvSpPr/>
              <p:nvPr/>
            </p:nvSpPr>
            <p:spPr>
              <a:xfrm>
                <a:off x="5261119" y="5217899"/>
                <a:ext cx="304780" cy="83963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B7929F-4C02-430D-8247-552048BCC487}"/>
                  </a:ext>
                </a:extLst>
              </p:cNvPr>
              <p:cNvSpPr txBox="1"/>
              <p:nvPr/>
            </p:nvSpPr>
            <p:spPr>
              <a:xfrm>
                <a:off x="5565899" y="5989120"/>
                <a:ext cx="675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a&lt;b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EF07E2-A662-4788-BB0C-00DC7E96FF5A}"/>
                  </a:ext>
                </a:extLst>
              </p:cNvPr>
              <p:cNvSpPr txBox="1"/>
              <p:nvPr/>
            </p:nvSpPr>
            <p:spPr>
              <a:xfrm>
                <a:off x="6261598" y="5540596"/>
                <a:ext cx="384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x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8AAE14-C9F5-4B33-B804-2EA97C98DF4D}"/>
                </a:ext>
              </a:extLst>
            </p:cNvPr>
            <p:cNvSpPr txBox="1"/>
            <p:nvPr/>
          </p:nvSpPr>
          <p:spPr>
            <a:xfrm>
              <a:off x="5135204" y="4784899"/>
              <a:ext cx="304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8D30BA8-A386-43D0-84D2-F0743BB06F0D}"/>
              </a:ext>
            </a:extLst>
          </p:cNvPr>
          <p:cNvGrpSpPr/>
          <p:nvPr/>
        </p:nvGrpSpPr>
        <p:grpSpPr>
          <a:xfrm>
            <a:off x="8021372" y="4826240"/>
            <a:ext cx="2739392" cy="1588890"/>
            <a:chOff x="8021372" y="4826240"/>
            <a:chExt cx="2739392" cy="158889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818E6C9-D952-49BE-B712-3CE2F20950B7}"/>
                </a:ext>
              </a:extLst>
            </p:cNvPr>
            <p:cNvSpPr/>
            <p:nvPr/>
          </p:nvSpPr>
          <p:spPr>
            <a:xfrm>
              <a:off x="9066383" y="5154231"/>
              <a:ext cx="819595" cy="3056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7B3F5CB-C295-4DFE-9DCB-E97A90A310DF}"/>
                </a:ext>
              </a:extLst>
            </p:cNvPr>
            <p:cNvGrpSpPr/>
            <p:nvPr/>
          </p:nvGrpSpPr>
          <p:grpSpPr>
            <a:xfrm>
              <a:off x="8021372" y="4826240"/>
              <a:ext cx="2739392" cy="1588890"/>
              <a:chOff x="8021372" y="4826240"/>
              <a:chExt cx="2739392" cy="158889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1B6C550-374A-45FA-9F76-ECE1909F6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1372" y="5633361"/>
                <a:ext cx="21771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B3D56EC-B9D5-428D-AF12-6FE80B8870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6435" y="4969565"/>
                <a:ext cx="0" cy="12726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21D6BD-A327-46CB-BFF0-E8E92CB05AD7}"/>
                  </a:ext>
                </a:extLst>
              </p:cNvPr>
              <p:cNvSpPr txBox="1"/>
              <p:nvPr/>
            </p:nvSpPr>
            <p:spPr>
              <a:xfrm>
                <a:off x="9819860" y="5632821"/>
                <a:ext cx="448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x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FF740B-F254-4FC7-B4BD-03E639CB1735}"/>
                  </a:ext>
                </a:extLst>
              </p:cNvPr>
              <p:cNvSpPr txBox="1"/>
              <p:nvPr/>
            </p:nvSpPr>
            <p:spPr>
              <a:xfrm>
                <a:off x="8395193" y="4826240"/>
                <a:ext cx="433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y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A8D00B9-C29E-4702-9898-CC4C8DBEC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2289" y="5295323"/>
                <a:ext cx="583107" cy="9351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1D7271-C04F-4692-91F4-D4C9EB8C8B29}"/>
                  </a:ext>
                </a:extLst>
              </p:cNvPr>
              <p:cNvSpPr txBox="1"/>
              <p:nvPr/>
            </p:nvSpPr>
            <p:spPr>
              <a:xfrm>
                <a:off x="10056499" y="6045798"/>
                <a:ext cx="704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(h, k)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27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6E334-0B7F-4D92-847F-3870EA593944}"/>
              </a:ext>
            </a:extLst>
          </p:cNvPr>
          <p:cNvSpPr txBox="1"/>
          <p:nvPr/>
        </p:nvSpPr>
        <p:spPr>
          <a:xfrm>
            <a:off x="442686" y="447186"/>
            <a:ext cx="114366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Hyperbola : </a:t>
            </a:r>
            <a:r>
              <a:rPr lang="en-US" dirty="0"/>
              <a:t>A </a:t>
            </a:r>
            <a:r>
              <a:rPr lang="en-US" b="1" dirty="0"/>
              <a:t>hyperbola</a:t>
            </a:r>
            <a:r>
              <a:rPr lang="en-US" dirty="0"/>
              <a:t> is the set of all points in a plane the difference of whose distances from two fixed points, called </a:t>
            </a:r>
            <a:r>
              <a:rPr lang="en-US" b="1" dirty="0"/>
              <a:t>foci, </a:t>
            </a:r>
            <a:r>
              <a:rPr lang="en-US" dirty="0"/>
              <a:t>is a constant.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lvl="1"/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/>
              <a:t>Exercise for practice</a:t>
            </a:r>
            <a:r>
              <a:rPr lang="en-US" dirty="0"/>
              <a:t>    P-A23 # 11-22, 24-32    Identify, sketch and locate foci and vertices.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AF85431A-26AB-4645-ADFD-1278CE5EB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613374"/>
                  </p:ext>
                </p:extLst>
              </p:nvPr>
            </p:nvGraphicFramePr>
            <p:xfrm>
              <a:off x="1378857" y="1195291"/>
              <a:ext cx="8128000" cy="2565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9513">
                      <a:extLst>
                        <a:ext uri="{9D8B030D-6E8A-4147-A177-3AD203B41FA5}">
                          <a16:colId xmlns:a16="http://schemas.microsoft.com/office/drawing/2014/main" val="3470090678"/>
                        </a:ext>
                      </a:extLst>
                    </a:gridCol>
                    <a:gridCol w="2365829">
                      <a:extLst>
                        <a:ext uri="{9D8B030D-6E8A-4147-A177-3AD203B41FA5}">
                          <a16:colId xmlns:a16="http://schemas.microsoft.com/office/drawing/2014/main" val="1893693939"/>
                        </a:ext>
                      </a:extLst>
                    </a:gridCol>
                    <a:gridCol w="1110658">
                      <a:extLst>
                        <a:ext uri="{9D8B030D-6E8A-4147-A177-3AD203B41FA5}">
                          <a16:colId xmlns:a16="http://schemas.microsoft.com/office/drawing/2014/main" val="231366349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071309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Distance of the focus from the </a:t>
                          </a:r>
                          <a:r>
                            <a:rPr lang="en-US" dirty="0" err="1"/>
                            <a:t>centre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Centre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5157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4387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=±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4411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(h, 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31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AF85431A-26AB-4645-ADFD-1278CE5EBB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7613374"/>
                  </p:ext>
                </p:extLst>
              </p:nvPr>
            </p:nvGraphicFramePr>
            <p:xfrm>
              <a:off x="1378857" y="1195291"/>
              <a:ext cx="8128000" cy="2565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19513">
                      <a:extLst>
                        <a:ext uri="{9D8B030D-6E8A-4147-A177-3AD203B41FA5}">
                          <a16:colId xmlns:a16="http://schemas.microsoft.com/office/drawing/2014/main" val="3470090678"/>
                        </a:ext>
                      </a:extLst>
                    </a:gridCol>
                    <a:gridCol w="2365829">
                      <a:extLst>
                        <a:ext uri="{9D8B030D-6E8A-4147-A177-3AD203B41FA5}">
                          <a16:colId xmlns:a16="http://schemas.microsoft.com/office/drawing/2014/main" val="1893693939"/>
                        </a:ext>
                      </a:extLst>
                    </a:gridCol>
                    <a:gridCol w="1110658">
                      <a:extLst>
                        <a:ext uri="{9D8B030D-6E8A-4147-A177-3AD203B41FA5}">
                          <a16:colId xmlns:a16="http://schemas.microsoft.com/office/drawing/2014/main" val="231366349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0713099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Equation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Distance of the focus from the </a:t>
                          </a:r>
                          <a:r>
                            <a:rPr lang="en-US" dirty="0" err="1"/>
                            <a:t>centre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Centre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0515729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" t="-104762" r="-211163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082" t="-104762" r="-134021" b="-2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104762" r="-1201" b="-2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4387148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" t="-202830" r="-211163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082" t="-202830" r="-134021" b="-1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(0, 0)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202830" r="-1201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411352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" t="-305714" r="-211163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082" t="-305714" r="-13402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(h, 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305714" r="-1201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03187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973A56F-E114-413E-A1B7-57FEF8DF8E1F}"/>
              </a:ext>
            </a:extLst>
          </p:cNvPr>
          <p:cNvGrpSpPr/>
          <p:nvPr/>
        </p:nvGrpSpPr>
        <p:grpSpPr>
          <a:xfrm>
            <a:off x="1175657" y="4128448"/>
            <a:ext cx="2104535" cy="2669311"/>
            <a:chOff x="5878286" y="3960551"/>
            <a:chExt cx="2104535" cy="266931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ED337AC-CECC-4815-95D1-AA28BFD7AE97}"/>
                </a:ext>
              </a:extLst>
            </p:cNvPr>
            <p:cNvCxnSpPr/>
            <p:nvPr/>
          </p:nvCxnSpPr>
          <p:spPr>
            <a:xfrm>
              <a:off x="5878286" y="4949371"/>
              <a:ext cx="2002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3446C7-5ED1-4CF8-A94E-F872B8D1E0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229" y="3960551"/>
              <a:ext cx="0" cy="1874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6C7AAA-93F2-40FF-BDA3-D64F1E84F80F}"/>
                </a:ext>
              </a:extLst>
            </p:cNvPr>
            <p:cNvCxnSpPr/>
            <p:nvPr/>
          </p:nvCxnSpPr>
          <p:spPr>
            <a:xfrm flipV="1">
              <a:off x="6096000" y="4296229"/>
              <a:ext cx="1494971" cy="1262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EE3D09-CE25-418C-A8D0-7F548DEB1127}"/>
                </a:ext>
              </a:extLst>
            </p:cNvPr>
            <p:cNvCxnSpPr/>
            <p:nvPr/>
          </p:nvCxnSpPr>
          <p:spPr>
            <a:xfrm>
              <a:off x="6096000" y="4296230"/>
              <a:ext cx="1494970" cy="1262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BDEDEB-CB29-4A92-9572-91581EEBE020}"/>
                </a:ext>
              </a:extLst>
            </p:cNvPr>
            <p:cNvSpPr/>
            <p:nvPr/>
          </p:nvSpPr>
          <p:spPr>
            <a:xfrm>
              <a:off x="7154423" y="4397829"/>
              <a:ext cx="567177" cy="1146628"/>
            </a:xfrm>
            <a:custGeom>
              <a:avLst/>
              <a:gdLst>
                <a:gd name="connsiteX0" fmla="*/ 451063 w 567177"/>
                <a:gd name="connsiteY0" fmla="*/ 0 h 1146628"/>
                <a:gd name="connsiteX1" fmla="*/ 1120 w 567177"/>
                <a:gd name="connsiteY1" fmla="*/ 551542 h 1146628"/>
                <a:gd name="connsiteX2" fmla="*/ 567177 w 567177"/>
                <a:gd name="connsiteY2" fmla="*/ 1146628 h 114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177" h="1146628">
                  <a:moveTo>
                    <a:pt x="451063" y="0"/>
                  </a:moveTo>
                  <a:cubicBezTo>
                    <a:pt x="216415" y="180218"/>
                    <a:pt x="-18232" y="360437"/>
                    <a:pt x="1120" y="551542"/>
                  </a:cubicBezTo>
                  <a:cubicBezTo>
                    <a:pt x="20472" y="742647"/>
                    <a:pt x="293824" y="944637"/>
                    <a:pt x="567177" y="114662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921F8CA-EB65-4933-A41C-62738EED0E35}"/>
                </a:ext>
              </a:extLst>
            </p:cNvPr>
            <p:cNvSpPr/>
            <p:nvPr/>
          </p:nvSpPr>
          <p:spPr>
            <a:xfrm>
              <a:off x="6081486" y="4397829"/>
              <a:ext cx="435428" cy="1117600"/>
            </a:xfrm>
            <a:custGeom>
              <a:avLst/>
              <a:gdLst>
                <a:gd name="connsiteX0" fmla="*/ 0 w 435428"/>
                <a:gd name="connsiteY0" fmla="*/ 0 h 1117600"/>
                <a:gd name="connsiteX1" fmla="*/ 435428 w 435428"/>
                <a:gd name="connsiteY1" fmla="*/ 551542 h 1117600"/>
                <a:gd name="connsiteX2" fmla="*/ 0 w 435428"/>
                <a:gd name="connsiteY2" fmla="*/ 1117600 h 11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428" h="1117600">
                  <a:moveTo>
                    <a:pt x="0" y="0"/>
                  </a:moveTo>
                  <a:cubicBezTo>
                    <a:pt x="217714" y="182637"/>
                    <a:pt x="435428" y="365275"/>
                    <a:pt x="435428" y="551542"/>
                  </a:cubicBezTo>
                  <a:cubicBezTo>
                    <a:pt x="435428" y="737809"/>
                    <a:pt x="0" y="1117600"/>
                    <a:pt x="0" y="1117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BC1E305-F22B-4F7A-AF50-D9E0C5FC61E4}"/>
                    </a:ext>
                  </a:extLst>
                </p:cNvPr>
                <p:cNvSpPr txBox="1"/>
                <p:nvPr/>
              </p:nvSpPr>
              <p:spPr>
                <a:xfrm>
                  <a:off x="5878286" y="5981736"/>
                  <a:ext cx="2104535" cy="648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BC1E305-F22B-4F7A-AF50-D9E0C5FC6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86" y="5981736"/>
                  <a:ext cx="2104535" cy="6481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C0E69E-47CC-4C5E-BCCA-DABBD182D4D3}"/>
              </a:ext>
            </a:extLst>
          </p:cNvPr>
          <p:cNvGrpSpPr/>
          <p:nvPr/>
        </p:nvGrpSpPr>
        <p:grpSpPr>
          <a:xfrm>
            <a:off x="4818743" y="4128448"/>
            <a:ext cx="2641600" cy="2504720"/>
            <a:chOff x="4818743" y="4128448"/>
            <a:chExt cx="2641600" cy="250472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54073E-2D0A-40CB-969B-A50B40034382}"/>
                </a:ext>
              </a:extLst>
            </p:cNvPr>
            <p:cNvCxnSpPr/>
            <p:nvPr/>
          </p:nvCxnSpPr>
          <p:spPr>
            <a:xfrm>
              <a:off x="4818743" y="5065544"/>
              <a:ext cx="264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79130A8-38F9-403F-86C9-F774EC822C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4128448"/>
              <a:ext cx="43543" cy="1706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715C473-0157-4DAD-BFA4-EFEDEE0AAD45}"/>
                </a:ext>
              </a:extLst>
            </p:cNvPr>
            <p:cNvCxnSpPr/>
            <p:nvPr/>
          </p:nvCxnSpPr>
          <p:spPr>
            <a:xfrm flipV="1">
              <a:off x="5326743" y="4392730"/>
              <a:ext cx="1668512" cy="1269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0AAA99-4ED8-429A-A7CB-E8E1AC235358}"/>
                </a:ext>
              </a:extLst>
            </p:cNvPr>
            <p:cNvCxnSpPr/>
            <p:nvPr/>
          </p:nvCxnSpPr>
          <p:spPr>
            <a:xfrm flipH="1" flipV="1">
              <a:off x="5283200" y="4452653"/>
              <a:ext cx="1640114" cy="1230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BB35769-5534-4AD1-88D4-C96C75081DC5}"/>
                </a:ext>
              </a:extLst>
            </p:cNvPr>
            <p:cNvSpPr/>
            <p:nvPr/>
          </p:nvSpPr>
          <p:spPr>
            <a:xfrm>
              <a:off x="5348514" y="4402821"/>
              <a:ext cx="1494971" cy="478971"/>
            </a:xfrm>
            <a:custGeom>
              <a:avLst/>
              <a:gdLst>
                <a:gd name="connsiteX0" fmla="*/ 0 w 1494971"/>
                <a:gd name="connsiteY0" fmla="*/ 0 h 478971"/>
                <a:gd name="connsiteX1" fmla="*/ 740229 w 1494971"/>
                <a:gd name="connsiteY1" fmla="*/ 478971 h 478971"/>
                <a:gd name="connsiteX2" fmla="*/ 1494971 w 1494971"/>
                <a:gd name="connsiteY2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4971" h="478971">
                  <a:moveTo>
                    <a:pt x="0" y="0"/>
                  </a:moveTo>
                  <a:cubicBezTo>
                    <a:pt x="245533" y="239485"/>
                    <a:pt x="491067" y="478971"/>
                    <a:pt x="740229" y="478971"/>
                  </a:cubicBezTo>
                  <a:cubicBezTo>
                    <a:pt x="989391" y="478971"/>
                    <a:pt x="1242181" y="239485"/>
                    <a:pt x="149497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F85616-6416-4EE6-8FC4-69275A2D121D}"/>
                </a:ext>
              </a:extLst>
            </p:cNvPr>
            <p:cNvSpPr/>
            <p:nvPr/>
          </p:nvSpPr>
          <p:spPr>
            <a:xfrm>
              <a:off x="5413829" y="5297693"/>
              <a:ext cx="1451428" cy="420936"/>
            </a:xfrm>
            <a:custGeom>
              <a:avLst/>
              <a:gdLst>
                <a:gd name="connsiteX0" fmla="*/ 0 w 1451428"/>
                <a:gd name="connsiteY0" fmla="*/ 406421 h 420936"/>
                <a:gd name="connsiteX1" fmla="*/ 696685 w 1451428"/>
                <a:gd name="connsiteY1" fmla="*/ 21 h 420936"/>
                <a:gd name="connsiteX2" fmla="*/ 1451428 w 1451428"/>
                <a:gd name="connsiteY2" fmla="*/ 420936 h 420936"/>
                <a:gd name="connsiteX3" fmla="*/ 1451428 w 1451428"/>
                <a:gd name="connsiteY3" fmla="*/ 420936 h 42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1428" h="420936">
                  <a:moveTo>
                    <a:pt x="0" y="406421"/>
                  </a:moveTo>
                  <a:cubicBezTo>
                    <a:pt x="227390" y="202011"/>
                    <a:pt x="454780" y="-2398"/>
                    <a:pt x="696685" y="21"/>
                  </a:cubicBezTo>
                  <a:cubicBezTo>
                    <a:pt x="938590" y="2440"/>
                    <a:pt x="1451428" y="420936"/>
                    <a:pt x="1451428" y="420936"/>
                  </a:cubicBezTo>
                  <a:lnTo>
                    <a:pt x="1451428" y="42093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23086D6-EEE9-4121-A181-B3BCEB06A51F}"/>
                    </a:ext>
                  </a:extLst>
                </p:cNvPr>
                <p:cNvSpPr txBox="1"/>
                <p:nvPr/>
              </p:nvSpPr>
              <p:spPr>
                <a:xfrm>
                  <a:off x="5413829" y="5985042"/>
                  <a:ext cx="1668512" cy="648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23086D6-EEE9-4121-A181-B3BCEB06A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829" y="5985042"/>
                  <a:ext cx="1668512" cy="6481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1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62038D-5DEF-429D-ADA5-C90CCD40B4C8}"/>
                  </a:ext>
                </a:extLst>
              </p:cNvPr>
              <p:cNvSpPr/>
              <p:nvPr/>
            </p:nvSpPr>
            <p:spPr>
              <a:xfrm>
                <a:off x="357809" y="145774"/>
                <a:ext cx="5897217" cy="65664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Ex#27 (P-A23)</a:t>
                </a:r>
                <a:r>
                  <a:rPr lang="en-US" u="sng" dirty="0"/>
                  <a:t> 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+13</m:t>
                    </m:r>
                  </m:oMath>
                </a14:m>
                <a:endParaRPr lang="en-US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Solution: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−9+13=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Now,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=4.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−4)</m:t>
                    </m:r>
                  </m:oMath>
                </a14:m>
                <a:r>
                  <a:rPr lang="en-US" dirty="0"/>
                  <a:t> 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This represents a </a:t>
                </a:r>
                <a:r>
                  <a:rPr lang="en-US" b="1" u="sng" dirty="0"/>
                  <a:t>parabola</a:t>
                </a:r>
                <a:r>
                  <a:rPr lang="en-US" dirty="0"/>
                  <a:t> with vertex (3, 4) and the distance of the focus from the vertex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Ex-31 (P-A23)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+5=0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Solution: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−9+4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+5=0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   →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This represents an </a:t>
                </a:r>
                <a:r>
                  <a:rPr lang="en-US" b="1" u="sng" dirty="0"/>
                  <a:t>ellipse</a:t>
                </a:r>
                <a:r>
                  <a:rPr lang="en-US" dirty="0"/>
                  <a:t> with center (3, 0) and the distance of the foci from the 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Ex-28 (P-A23)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Solution: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This represents a </a:t>
                </a:r>
                <a:r>
                  <a:rPr lang="en-US" b="1" u="sng" dirty="0"/>
                  <a:t>hyperbola</a:t>
                </a:r>
                <a:r>
                  <a:rPr lang="en-US" dirty="0"/>
                  <a:t> with center (2, 0) and the distance of the foci from the 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62038D-5DEF-429D-ADA5-C90CCD40B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9" y="145774"/>
                <a:ext cx="5897217" cy="6566452"/>
              </a:xfrm>
              <a:prstGeom prst="rect">
                <a:avLst/>
              </a:prstGeom>
              <a:blipFill>
                <a:blip r:embed="rId2"/>
                <a:stretch>
                  <a:fillRect l="-826" t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BE25A8C-243F-43F3-8BD5-54DFED86C06B}"/>
              </a:ext>
            </a:extLst>
          </p:cNvPr>
          <p:cNvGrpSpPr/>
          <p:nvPr/>
        </p:nvGrpSpPr>
        <p:grpSpPr>
          <a:xfrm>
            <a:off x="8918712" y="712933"/>
            <a:ext cx="2186609" cy="1247047"/>
            <a:chOff x="8097078" y="1920223"/>
            <a:chExt cx="2186609" cy="12470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B785FC7-349C-4479-BD56-AC8D78205DA1}"/>
                </a:ext>
              </a:extLst>
            </p:cNvPr>
            <p:cNvCxnSpPr/>
            <p:nvPr/>
          </p:nvCxnSpPr>
          <p:spPr>
            <a:xfrm>
              <a:off x="8097078" y="2676939"/>
              <a:ext cx="21866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A4BA68-FD9E-48F0-A957-580FA954D29B}"/>
                </a:ext>
              </a:extLst>
            </p:cNvPr>
            <p:cNvCxnSpPr/>
            <p:nvPr/>
          </p:nvCxnSpPr>
          <p:spPr>
            <a:xfrm flipV="1">
              <a:off x="9210261" y="1920223"/>
              <a:ext cx="0" cy="1247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91595B4-E8B0-4252-B1DF-44F59233561E}"/>
                </a:ext>
              </a:extLst>
            </p:cNvPr>
            <p:cNvSpPr/>
            <p:nvPr/>
          </p:nvSpPr>
          <p:spPr>
            <a:xfrm>
              <a:off x="9230139" y="1928130"/>
              <a:ext cx="477078" cy="516957"/>
            </a:xfrm>
            <a:custGeom>
              <a:avLst/>
              <a:gdLst>
                <a:gd name="connsiteX0" fmla="*/ 0 w 477078"/>
                <a:gd name="connsiteY0" fmla="*/ 0 h 516957"/>
                <a:gd name="connsiteX1" fmla="*/ 212035 w 477078"/>
                <a:gd name="connsiteY1" fmla="*/ 516835 h 516957"/>
                <a:gd name="connsiteX2" fmla="*/ 477078 w 477078"/>
                <a:gd name="connsiteY2" fmla="*/ 53009 h 516957"/>
                <a:gd name="connsiteX3" fmla="*/ 477078 w 477078"/>
                <a:gd name="connsiteY3" fmla="*/ 53009 h 51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8" h="516957">
                  <a:moveTo>
                    <a:pt x="0" y="0"/>
                  </a:moveTo>
                  <a:cubicBezTo>
                    <a:pt x="66261" y="254000"/>
                    <a:pt x="132522" y="508000"/>
                    <a:pt x="212035" y="516835"/>
                  </a:cubicBezTo>
                  <a:cubicBezTo>
                    <a:pt x="291548" y="525670"/>
                    <a:pt x="477078" y="53009"/>
                    <a:pt x="477078" y="53009"/>
                  </a:cubicBezTo>
                  <a:lnTo>
                    <a:pt x="477078" y="53009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60CF4F-B4B0-490B-8320-576876EDA69B}"/>
                </a:ext>
              </a:extLst>
            </p:cNvPr>
            <p:cNvSpPr txBox="1"/>
            <p:nvPr/>
          </p:nvSpPr>
          <p:spPr>
            <a:xfrm>
              <a:off x="9468678" y="2268328"/>
              <a:ext cx="81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(3, 4)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FDDBF5B-C06E-4A67-9740-9AF44EE4DF6D}"/>
              </a:ext>
            </a:extLst>
          </p:cNvPr>
          <p:cNvGrpSpPr/>
          <p:nvPr/>
        </p:nvGrpSpPr>
        <p:grpSpPr>
          <a:xfrm>
            <a:off x="9024730" y="2462220"/>
            <a:ext cx="2729947" cy="1590215"/>
            <a:chOff x="7699513" y="3651799"/>
            <a:chExt cx="2729947" cy="159021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3EB7D08-A3B4-4175-942A-0A8E7C27EC49}"/>
                </a:ext>
              </a:extLst>
            </p:cNvPr>
            <p:cNvCxnSpPr/>
            <p:nvPr/>
          </p:nvCxnSpPr>
          <p:spPr>
            <a:xfrm flipV="1">
              <a:off x="9276520" y="3896089"/>
              <a:ext cx="377688" cy="636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B5913E-4047-4680-B199-F893F7C62C95}"/>
                </a:ext>
              </a:extLst>
            </p:cNvPr>
            <p:cNvCxnSpPr/>
            <p:nvPr/>
          </p:nvCxnSpPr>
          <p:spPr>
            <a:xfrm>
              <a:off x="7699513" y="4526397"/>
              <a:ext cx="23125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EC77D00-946C-4378-9DA5-1792C02E1672}"/>
                </a:ext>
              </a:extLst>
            </p:cNvPr>
            <p:cNvCxnSpPr/>
            <p:nvPr/>
          </p:nvCxnSpPr>
          <p:spPr>
            <a:xfrm flipV="1">
              <a:off x="8759687" y="3704762"/>
              <a:ext cx="0" cy="1537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0E36CFF-C3E3-48C4-A2B5-BC12EE3055BF}"/>
                </a:ext>
              </a:extLst>
            </p:cNvPr>
            <p:cNvSpPr/>
            <p:nvPr/>
          </p:nvSpPr>
          <p:spPr>
            <a:xfrm>
              <a:off x="8918712" y="4407150"/>
              <a:ext cx="755375" cy="23849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D16247-29E9-4C8E-9FE7-FE6B01EE85F4}"/>
                </a:ext>
              </a:extLst>
            </p:cNvPr>
            <p:cNvSpPr txBox="1"/>
            <p:nvPr/>
          </p:nvSpPr>
          <p:spPr>
            <a:xfrm>
              <a:off x="9674087" y="3651799"/>
              <a:ext cx="755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(3, 0)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4210CE-90E6-4474-98CB-96715EE33133}"/>
              </a:ext>
            </a:extLst>
          </p:cNvPr>
          <p:cNvGrpSpPr/>
          <p:nvPr/>
        </p:nvGrpSpPr>
        <p:grpSpPr>
          <a:xfrm>
            <a:off x="9024730" y="4435522"/>
            <a:ext cx="2809457" cy="1924335"/>
            <a:chOff x="9024730" y="4435522"/>
            <a:chExt cx="2809457" cy="192433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89C24B-92CD-4C78-8825-E2626E793F92}"/>
                </a:ext>
              </a:extLst>
            </p:cNvPr>
            <p:cNvCxnSpPr/>
            <p:nvPr/>
          </p:nvCxnSpPr>
          <p:spPr>
            <a:xfrm>
              <a:off x="9024730" y="5404513"/>
              <a:ext cx="2493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C898B5-895A-41FB-95D7-5DD1F3444782}"/>
                </a:ext>
              </a:extLst>
            </p:cNvPr>
            <p:cNvCxnSpPr/>
            <p:nvPr/>
          </p:nvCxnSpPr>
          <p:spPr>
            <a:xfrm flipV="1">
              <a:off x="10243929" y="4435522"/>
              <a:ext cx="0" cy="192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0F6A48-92AE-438F-B029-CF84D550F068}"/>
                </a:ext>
              </a:extLst>
            </p:cNvPr>
            <p:cNvCxnSpPr/>
            <p:nvPr/>
          </p:nvCxnSpPr>
          <p:spPr>
            <a:xfrm>
              <a:off x="10847396" y="4531057"/>
              <a:ext cx="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F8893E0-B179-45F4-BA7B-2E46F9808F4C}"/>
                </a:ext>
              </a:extLst>
            </p:cNvPr>
            <p:cNvSpPr/>
            <p:nvPr/>
          </p:nvSpPr>
          <p:spPr>
            <a:xfrm>
              <a:off x="11143077" y="4612943"/>
              <a:ext cx="593998" cy="1405720"/>
            </a:xfrm>
            <a:custGeom>
              <a:avLst/>
              <a:gdLst>
                <a:gd name="connsiteX0" fmla="*/ 321042 w 593998"/>
                <a:gd name="connsiteY0" fmla="*/ 0 h 1405720"/>
                <a:gd name="connsiteX1" fmla="*/ 7144 w 593998"/>
                <a:gd name="connsiteY1" fmla="*/ 805218 h 1405720"/>
                <a:gd name="connsiteX2" fmla="*/ 593998 w 593998"/>
                <a:gd name="connsiteY2" fmla="*/ 1405720 h 1405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998" h="1405720">
                  <a:moveTo>
                    <a:pt x="321042" y="0"/>
                  </a:moveTo>
                  <a:cubicBezTo>
                    <a:pt x="141346" y="285465"/>
                    <a:pt x="-38349" y="570931"/>
                    <a:pt x="7144" y="805218"/>
                  </a:cubicBezTo>
                  <a:cubicBezTo>
                    <a:pt x="52637" y="1039505"/>
                    <a:pt x="323317" y="1222612"/>
                    <a:pt x="593998" y="140572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96125-FFC9-4F34-9BDB-F3CB84A551F4}"/>
                </a:ext>
              </a:extLst>
            </p:cNvPr>
            <p:cNvSpPr/>
            <p:nvPr/>
          </p:nvSpPr>
          <p:spPr>
            <a:xfrm>
              <a:off x="9992139" y="4784035"/>
              <a:ext cx="517605" cy="1285461"/>
            </a:xfrm>
            <a:custGeom>
              <a:avLst/>
              <a:gdLst>
                <a:gd name="connsiteX0" fmla="*/ 0 w 517605"/>
                <a:gd name="connsiteY0" fmla="*/ 0 h 1285461"/>
                <a:gd name="connsiteX1" fmla="*/ 516835 w 517605"/>
                <a:gd name="connsiteY1" fmla="*/ 649356 h 1285461"/>
                <a:gd name="connsiteX2" fmla="*/ 92765 w 517605"/>
                <a:gd name="connsiteY2" fmla="*/ 1285461 h 1285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605" h="1285461">
                  <a:moveTo>
                    <a:pt x="0" y="0"/>
                  </a:moveTo>
                  <a:cubicBezTo>
                    <a:pt x="250687" y="217556"/>
                    <a:pt x="501374" y="435113"/>
                    <a:pt x="516835" y="649356"/>
                  </a:cubicBezTo>
                  <a:cubicBezTo>
                    <a:pt x="532296" y="863599"/>
                    <a:pt x="312530" y="1074530"/>
                    <a:pt x="92765" y="128546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36AD34-906D-4783-B378-CF6F52A0A89E}"/>
                </a:ext>
              </a:extLst>
            </p:cNvPr>
            <p:cNvSpPr txBox="1"/>
            <p:nvPr/>
          </p:nvSpPr>
          <p:spPr>
            <a:xfrm>
              <a:off x="11105318" y="4435522"/>
              <a:ext cx="72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(2,0)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0AE535-C5E3-4B42-87E2-8B4A0C83A0EF}"/>
                </a:ext>
              </a:extLst>
            </p:cNvPr>
            <p:cNvCxnSpPr/>
            <p:nvPr/>
          </p:nvCxnSpPr>
          <p:spPr>
            <a:xfrm flipH="1">
              <a:off x="10913407" y="4784034"/>
              <a:ext cx="163652" cy="620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21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FF192C-F9C3-4DCE-A552-33575010F638}"/>
                  </a:ext>
                </a:extLst>
              </p:cNvPr>
              <p:cNvSpPr/>
              <p:nvPr/>
            </p:nvSpPr>
            <p:spPr>
              <a:xfrm>
                <a:off x="344557" y="304800"/>
                <a:ext cx="6042991" cy="636104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For Practice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Exercises:</a:t>
                </a:r>
                <a:r>
                  <a:rPr lang="en-US" dirty="0"/>
                  <a:t> Identify the type of curve and Sketch the graph (P-A23 # 11-22)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11.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12.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13.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14.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15.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=400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16.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17.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18.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19.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20.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=225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21.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22.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AFF192C-F9C3-4DCE-A552-33575010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7" y="304800"/>
                <a:ext cx="6042991" cy="6361043"/>
              </a:xfrm>
              <a:prstGeom prst="rect">
                <a:avLst/>
              </a:prstGeom>
              <a:blipFill>
                <a:blip r:embed="rId2"/>
                <a:stretch>
                  <a:fillRect l="-806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FBBB54E-A1AD-4A4F-A15D-F5991E7D9473}"/>
                  </a:ext>
                </a:extLst>
              </p:cNvPr>
              <p:cNvSpPr/>
              <p:nvPr/>
            </p:nvSpPr>
            <p:spPr>
              <a:xfrm>
                <a:off x="6930887" y="318052"/>
                <a:ext cx="4929809" cy="63080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For Practice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Exercises:</a:t>
                </a:r>
                <a:r>
                  <a:rPr lang="en-US" dirty="0"/>
                  <a:t> Identify the type of curve and Sketch the graph. Use the standard graphs and use shift if necessary (P-A23 # 24-32)</a:t>
                </a:r>
              </a:p>
              <a:p>
                <a:pPr marL="342900" indent="-342900">
                  <a:lnSpc>
                    <a:spcPct val="150000"/>
                  </a:lnSpc>
                  <a:buAutoNum type="arabicPeriod" startAt="24"/>
                </a:pPr>
                <a:r>
                  <a:rPr lang="en-US" b="0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342900" indent="-342900">
                  <a:lnSpc>
                    <a:spcPct val="150000"/>
                  </a:lnSpc>
                  <a:buAutoNum type="arabicPeriod" startAt="24"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AutoNum type="arabicPeriod" startAt="24"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=108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29.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30.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+5=0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32.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+61=0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FBBB54E-A1AD-4A4F-A15D-F5991E7D94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887" y="318052"/>
                <a:ext cx="4929809" cy="6308035"/>
              </a:xfrm>
              <a:prstGeom prst="rect">
                <a:avLst/>
              </a:prstGeom>
              <a:blipFill>
                <a:blip r:embed="rId3"/>
                <a:stretch>
                  <a:fillRect l="-986" t="-386" r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0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05887-A9D7-4518-8174-22EAF003F36D}"/>
                  </a:ext>
                </a:extLst>
              </p:cNvPr>
              <p:cNvSpPr txBox="1"/>
              <p:nvPr/>
            </p:nvSpPr>
            <p:spPr>
              <a:xfrm>
                <a:off x="331304" y="331305"/>
                <a:ext cx="11489635" cy="621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Rotation of axes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-coordinate system is rotated through an angle </a:t>
                </a:r>
                <a:r>
                  <a:rPr lang="el-GR" dirty="0"/>
                  <a:t>θ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-coordinate system.</a:t>
                </a:r>
              </a:p>
              <a:p>
                <a:pPr lvl="1"/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/>
                <a:r>
                  <a:rPr lang="en-US" dirty="0"/>
                  <a:t>                                                                            </a:t>
                </a:r>
              </a:p>
              <a:p>
                <a:pPr lvl="1"/>
                <a:r>
                  <a:rPr lang="en-US" b="1" dirty="0"/>
                  <a:t>Angle of rotation to remove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en-US" b="1" dirty="0"/>
                  <a:t>-term from the general equation of second degree</a:t>
                </a:r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h𝑥𝑦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-term is removed if the angle of rotation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 satisfies the condition,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Example1</a:t>
                </a:r>
                <a:r>
                  <a:rPr lang="en-US" dirty="0"/>
                  <a:t>  Find the angle of rotation to remove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-term from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u="sng" dirty="0"/>
                  <a:t>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Example2</a:t>
                </a:r>
                <a:r>
                  <a:rPr lang="en-US" dirty="0"/>
                  <a:t>  The coordinate axes are rotated  by an angle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. Find the transformed equation of the curve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−16=0</m:t>
                    </m:r>
                  </m:oMath>
                </a14:m>
                <a:r>
                  <a:rPr lang="en-US" dirty="0"/>
                  <a:t> . Also reduce to standard form and sketch showing both the axes.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505887-A9D7-4518-8174-22EAF003F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" y="331305"/>
                <a:ext cx="11489635" cy="6218049"/>
              </a:xfrm>
              <a:prstGeom prst="rect">
                <a:avLst/>
              </a:prstGeom>
              <a:blipFill>
                <a:blip r:embed="rId2"/>
                <a:stretch>
                  <a:fillRect l="-318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D4F9DD8-8539-4551-886F-04F0A274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33" y="1071472"/>
            <a:ext cx="2771775" cy="1771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89C6639-E73D-43E8-B0CB-96C5B4978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3891519"/>
                  </p:ext>
                </p:extLst>
              </p:nvPr>
            </p:nvGraphicFramePr>
            <p:xfrm>
              <a:off x="4468336" y="1512856"/>
              <a:ext cx="37668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0406">
                      <a:extLst>
                        <a:ext uri="{9D8B030D-6E8A-4147-A177-3AD203B41FA5}">
                          <a16:colId xmlns:a16="http://schemas.microsoft.com/office/drawing/2014/main" val="147266272"/>
                        </a:ext>
                      </a:extLst>
                    </a:gridCol>
                    <a:gridCol w="1391478">
                      <a:extLst>
                        <a:ext uri="{9D8B030D-6E8A-4147-A177-3AD203B41FA5}">
                          <a16:colId xmlns:a16="http://schemas.microsoft.com/office/drawing/2014/main" val="2001248950"/>
                        </a:ext>
                      </a:extLst>
                    </a:gridCol>
                    <a:gridCol w="1364974">
                      <a:extLst>
                        <a:ext uri="{9D8B030D-6E8A-4147-A177-3AD203B41FA5}">
                          <a16:colId xmlns:a16="http://schemas.microsoft.com/office/drawing/2014/main" val="704586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67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25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5951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89C6639-E73D-43E8-B0CB-96C5B4978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3891519"/>
                  </p:ext>
                </p:extLst>
              </p:nvPr>
            </p:nvGraphicFramePr>
            <p:xfrm>
              <a:off x="4468336" y="1512856"/>
              <a:ext cx="376685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0406">
                      <a:extLst>
                        <a:ext uri="{9D8B030D-6E8A-4147-A177-3AD203B41FA5}">
                          <a16:colId xmlns:a16="http://schemas.microsoft.com/office/drawing/2014/main" val="147266272"/>
                        </a:ext>
                      </a:extLst>
                    </a:gridCol>
                    <a:gridCol w="1391478">
                      <a:extLst>
                        <a:ext uri="{9D8B030D-6E8A-4147-A177-3AD203B41FA5}">
                          <a16:colId xmlns:a16="http://schemas.microsoft.com/office/drawing/2014/main" val="2001248950"/>
                        </a:ext>
                      </a:extLst>
                    </a:gridCol>
                    <a:gridCol w="1364974">
                      <a:extLst>
                        <a:ext uri="{9D8B030D-6E8A-4147-A177-3AD203B41FA5}">
                          <a16:colId xmlns:a16="http://schemas.microsoft.com/office/drawing/2014/main" val="7045861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767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2" t="-108197" r="-2759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2926" t="-10819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6786" t="-108197" r="-223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125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2" t="-208197" r="-2759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2926" t="-208197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6786" t="-208197" r="-223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5951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E8CB23-A828-4618-93B5-C53297D30C62}"/>
                  </a:ext>
                </a:extLst>
              </p:cNvPr>
              <p:cNvSpPr txBox="1"/>
              <p:nvPr/>
            </p:nvSpPr>
            <p:spPr>
              <a:xfrm>
                <a:off x="8706678" y="1745950"/>
                <a:ext cx="28492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E8CB23-A828-4618-93B5-C53297D30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678" y="1745950"/>
                <a:ext cx="2849218" cy="646331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908FD2D-B3FE-4676-983A-75297FE40EF9}"/>
              </a:ext>
            </a:extLst>
          </p:cNvPr>
          <p:cNvSpPr txBox="1"/>
          <p:nvPr/>
        </p:nvSpPr>
        <p:spPr>
          <a:xfrm flipH="1">
            <a:off x="5117097" y="1071472"/>
            <a:ext cx="27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of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97795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2" ma:contentTypeDescription="Create a new document." ma:contentTypeScope="" ma:versionID="1a3850d43032bf0e5747f8b6e7858f64">
  <xsd:schema xmlns:xsd="http://www.w3.org/2001/XMLSchema" xmlns:xs="http://www.w3.org/2001/XMLSchema" xmlns:p="http://schemas.microsoft.com/office/2006/metadata/properties" xmlns:ns2="8fba2282-9261-44e4-88a0-ea7809cc7acd" targetNamespace="http://schemas.microsoft.com/office/2006/metadata/properties" ma:root="true" ma:fieldsID="ccf1dea5a4dc1b4b620f83bd044893c7" ns2:_="">
    <xsd:import namespace="8fba2282-9261-44e4-88a0-ea7809cc7ac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a2282-9261-44e4-88a0-ea7809cc7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642D68-B61C-4E93-890F-CD0422EE3B00}"/>
</file>

<file path=customXml/itemProps2.xml><?xml version="1.0" encoding="utf-8"?>
<ds:datastoreItem xmlns:ds="http://schemas.openxmlformats.org/officeDocument/2006/customXml" ds:itemID="{9109206E-FA76-4041-BAC4-B6240A53B051}"/>
</file>

<file path=customXml/itemProps3.xml><?xml version="1.0" encoding="utf-8"?>
<ds:datastoreItem xmlns:ds="http://schemas.openxmlformats.org/officeDocument/2006/customXml" ds:itemID="{E06192FD-138E-4F7E-B996-D7026456428F}"/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2477</Words>
  <Application>Microsoft Office PowerPoint</Application>
  <PresentationFormat>Widescreen</PresentationFormat>
  <Paragraphs>341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Differential Calculus and Coordinate Geometry Final term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Madhabi</dc:creator>
  <cp:lastModifiedBy>Tanzia Zerin Khan</cp:lastModifiedBy>
  <cp:revision>165</cp:revision>
  <dcterms:created xsi:type="dcterms:W3CDTF">2020-04-19T06:56:04Z</dcterms:created>
  <dcterms:modified xsi:type="dcterms:W3CDTF">2021-11-30T07:52:05Z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