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341" r:id="rId4"/>
    <p:sldId id="266" r:id="rId5"/>
    <p:sldId id="269" r:id="rId6"/>
    <p:sldId id="295" r:id="rId7"/>
    <p:sldId id="297" r:id="rId8"/>
    <p:sldId id="298" r:id="rId9"/>
    <p:sldId id="299" r:id="rId10"/>
    <p:sldId id="300" r:id="rId11"/>
    <p:sldId id="301" r:id="rId12"/>
    <p:sldId id="302" r:id="rId13"/>
    <p:sldId id="268" r:id="rId14"/>
    <p:sldId id="270" r:id="rId15"/>
    <p:sldId id="303" r:id="rId16"/>
    <p:sldId id="304" r:id="rId17"/>
    <p:sldId id="305" r:id="rId18"/>
    <p:sldId id="309" r:id="rId19"/>
    <p:sldId id="310" r:id="rId20"/>
    <p:sldId id="311" r:id="rId21"/>
    <p:sldId id="313" r:id="rId22"/>
    <p:sldId id="314" r:id="rId23"/>
    <p:sldId id="315" r:id="rId24"/>
    <p:sldId id="316" r:id="rId25"/>
    <p:sldId id="317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40" r:id="rId47"/>
    <p:sldId id="33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5" d="100"/>
          <a:sy n="75" d="100"/>
        </p:scale>
        <p:origin x="12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2D723-AED4-419B-BA76-71445B3DA22E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33BF8-656E-4F54-8069-F5CA70E1E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5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33BF8-656E-4F54-8069-F5CA70E1EE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93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1101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6121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044997" y="1525786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Course Title: Introduction to Computer Studies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3411-FE7E-4822-9D38-36F61FBD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GB" sz="2800" dirty="0"/>
              <a:t>NOT Gate </a:t>
            </a:r>
            <a:r>
              <a:rPr lang="en-GB" sz="2800" spc="-5" dirty="0"/>
              <a:t>(Block </a:t>
            </a:r>
            <a:r>
              <a:rPr lang="en-GB" sz="2800" dirty="0"/>
              <a:t>Diagram</a:t>
            </a:r>
            <a:r>
              <a:rPr lang="en-GB" sz="2800" spc="-30" dirty="0"/>
              <a:t> </a:t>
            </a:r>
            <a:r>
              <a:rPr lang="en-GB" sz="2800" spc="-5" dirty="0"/>
              <a:t>Symbol  and </a:t>
            </a:r>
            <a:r>
              <a:rPr lang="en-GB" sz="2800" dirty="0"/>
              <a:t>Truth</a:t>
            </a:r>
            <a:r>
              <a:rPr lang="en-GB" sz="2800" spc="-60" dirty="0"/>
              <a:t> </a:t>
            </a:r>
            <a:r>
              <a:rPr lang="en-GB" sz="2800" spc="-5" dirty="0"/>
              <a:t>Table)</a:t>
            </a:r>
            <a:endParaRPr lang="en-GB" sz="2800" dirty="0"/>
          </a:p>
        </p:txBody>
      </p:sp>
      <p:pic>
        <p:nvPicPr>
          <p:cNvPr id="5" name="Content Placeholder 4" descr="A picture containing red, double&#10;&#10;Description automatically generated">
            <a:extLst>
              <a:ext uri="{FF2B5EF4-FFF2-40B4-BE49-F238E27FC236}">
                <a16:creationId xmlns:a16="http://schemas.microsoft.com/office/drawing/2014/main" id="{82FCFE89-840E-4BDF-99E8-43B56798B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28" y="2222694"/>
            <a:ext cx="5944891" cy="3590855"/>
          </a:xfrm>
        </p:spPr>
      </p:pic>
    </p:spTree>
    <p:extLst>
      <p:ext uri="{BB962C8B-B14F-4D97-AF65-F5344CB8AC3E}">
        <p14:creationId xmlns:p14="http://schemas.microsoft.com/office/powerpoint/2010/main" val="305175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CB15-C447-4A12-B8A5-1F5165D57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NAND</a:t>
            </a:r>
            <a:r>
              <a:rPr lang="en-GB" spc="-85" dirty="0"/>
              <a:t> </a:t>
            </a:r>
            <a:r>
              <a:rPr lang="en-GB" spc="-5" dirty="0"/>
              <a:t>Gate</a:t>
            </a:r>
            <a:endParaRPr lang="en-GB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0557DBD-B085-49D4-840C-D2AFB7FCC501}"/>
              </a:ext>
            </a:extLst>
          </p:cNvPr>
          <p:cNvSpPr txBox="1"/>
          <p:nvPr/>
        </p:nvSpPr>
        <p:spPr>
          <a:xfrm>
            <a:off x="928115" y="2326639"/>
            <a:ext cx="4277360" cy="956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333333"/>
                </a:solidFill>
                <a:cs typeface="Verdana"/>
              </a:rPr>
              <a:t>Complemented </a:t>
            </a:r>
            <a:r>
              <a:rPr sz="2400" dirty="0">
                <a:solidFill>
                  <a:srgbClr val="333333"/>
                </a:solidFill>
                <a:cs typeface="Verdana"/>
              </a:rPr>
              <a:t>AND</a:t>
            </a:r>
            <a:r>
              <a:rPr sz="2400" spc="-85" dirty="0">
                <a:solidFill>
                  <a:srgbClr val="333333"/>
                </a:solidFill>
                <a:cs typeface="Verdana"/>
              </a:rPr>
              <a:t> </a:t>
            </a:r>
            <a:r>
              <a:rPr sz="2400" spc="10" dirty="0">
                <a:solidFill>
                  <a:srgbClr val="333333"/>
                </a:solidFill>
                <a:cs typeface="Verdana"/>
              </a:rPr>
              <a:t>gate</a:t>
            </a:r>
            <a:endParaRPr sz="2400" dirty="0"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1655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333333"/>
                </a:solidFill>
                <a:cs typeface="Verdana"/>
              </a:rPr>
              <a:t>Generates 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an </a:t>
            </a:r>
            <a:r>
              <a:rPr sz="2400" dirty="0">
                <a:solidFill>
                  <a:srgbClr val="333333"/>
                </a:solidFill>
                <a:cs typeface="Verdana"/>
              </a:rPr>
              <a:t>output 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signal</a:t>
            </a:r>
            <a:r>
              <a:rPr sz="2400" spc="-10" dirty="0">
                <a:solidFill>
                  <a:srgbClr val="333333"/>
                </a:solidFill>
                <a:cs typeface="Verdana"/>
              </a:rPr>
              <a:t> </a:t>
            </a:r>
            <a:r>
              <a:rPr sz="2400" spc="-15" dirty="0">
                <a:solidFill>
                  <a:srgbClr val="333333"/>
                </a:solidFill>
                <a:cs typeface="Verdana"/>
              </a:rPr>
              <a:t>of:</a:t>
            </a:r>
            <a:endParaRPr sz="2400" dirty="0">
              <a:cs typeface="Verdan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2EB4E16-A1F7-4E5C-914C-DF5D8913127A}"/>
              </a:ext>
            </a:extLst>
          </p:cNvPr>
          <p:cNvSpPr txBox="1"/>
          <p:nvPr/>
        </p:nvSpPr>
        <p:spPr>
          <a:xfrm>
            <a:off x="1507236" y="3878071"/>
            <a:ext cx="4472940" cy="956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400" spc="-5" dirty="0">
                <a:solidFill>
                  <a:srgbClr val="333333"/>
                </a:solidFill>
                <a:cs typeface="Verdana"/>
              </a:rPr>
              <a:t>1 </a:t>
            </a:r>
            <a:r>
              <a:rPr sz="2400" spc="10" dirty="0">
                <a:solidFill>
                  <a:srgbClr val="333333"/>
                </a:solidFill>
                <a:cs typeface="Verdana"/>
              </a:rPr>
              <a:t>if 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any one </a:t>
            </a:r>
            <a:r>
              <a:rPr sz="2400" spc="-10" dirty="0">
                <a:solidFill>
                  <a:srgbClr val="333333"/>
                </a:solidFill>
                <a:cs typeface="Verdana"/>
              </a:rPr>
              <a:t>of 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the </a:t>
            </a:r>
            <a:r>
              <a:rPr sz="2400" spc="5" dirty="0">
                <a:solidFill>
                  <a:srgbClr val="333333"/>
                </a:solidFill>
                <a:cs typeface="Verdana"/>
              </a:rPr>
              <a:t>inputs </a:t>
            </a:r>
            <a:r>
              <a:rPr sz="2400" spc="10" dirty="0">
                <a:solidFill>
                  <a:srgbClr val="333333"/>
                </a:solidFill>
                <a:cs typeface="Verdana"/>
              </a:rPr>
              <a:t>is 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a</a:t>
            </a:r>
            <a:r>
              <a:rPr sz="2400" spc="-165" dirty="0">
                <a:solidFill>
                  <a:srgbClr val="333333"/>
                </a:solidFill>
                <a:cs typeface="Verdana"/>
              </a:rPr>
              <a:t> 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0</a:t>
            </a:r>
            <a:endParaRPr sz="2400" dirty="0">
              <a:cs typeface="Verdana"/>
            </a:endParaRPr>
          </a:p>
          <a:p>
            <a:pPr marL="457200" indent="-444500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457200" algn="l"/>
                <a:tab pos="457834" algn="l"/>
              </a:tabLst>
            </a:pPr>
            <a:r>
              <a:rPr sz="2400" spc="-5" dirty="0">
                <a:solidFill>
                  <a:srgbClr val="333333"/>
                </a:solidFill>
                <a:cs typeface="Verdana"/>
              </a:rPr>
              <a:t>0 </a:t>
            </a:r>
            <a:r>
              <a:rPr sz="2400" spc="-10" dirty="0">
                <a:solidFill>
                  <a:srgbClr val="333333"/>
                </a:solidFill>
                <a:cs typeface="Verdana"/>
              </a:rPr>
              <a:t>when 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all the </a:t>
            </a:r>
            <a:r>
              <a:rPr sz="2400" dirty="0">
                <a:solidFill>
                  <a:srgbClr val="333333"/>
                </a:solidFill>
                <a:cs typeface="Verdana"/>
              </a:rPr>
              <a:t>inputs </a:t>
            </a:r>
            <a:r>
              <a:rPr sz="2400" spc="-10" dirty="0">
                <a:solidFill>
                  <a:srgbClr val="333333"/>
                </a:solidFill>
                <a:cs typeface="Verdana"/>
              </a:rPr>
              <a:t>are</a:t>
            </a:r>
            <a:r>
              <a:rPr sz="2400" spc="-90" dirty="0">
                <a:solidFill>
                  <a:srgbClr val="333333"/>
                </a:solidFill>
                <a:cs typeface="Verdana"/>
              </a:rPr>
              <a:t> 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1</a:t>
            </a:r>
            <a:endParaRPr sz="2400" dirty="0"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7428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866A-D226-465A-940A-7B95D7EF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Content Placeholder 5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15DB7D56-57B8-4F1E-BDC7-EEFA76355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51" y="2133600"/>
            <a:ext cx="6574709" cy="3992563"/>
          </a:xfrm>
        </p:spPr>
      </p:pic>
      <p:sp>
        <p:nvSpPr>
          <p:cNvPr id="4" name="object 16">
            <a:extLst>
              <a:ext uri="{FF2B5EF4-FFF2-40B4-BE49-F238E27FC236}">
                <a16:creationId xmlns:a16="http://schemas.microsoft.com/office/drawing/2014/main" id="{FD229F5D-435A-4A15-8B2F-C69C3611A7FC}"/>
              </a:ext>
            </a:extLst>
          </p:cNvPr>
          <p:cNvSpPr txBox="1">
            <a:spLocks/>
          </p:cNvSpPr>
          <p:nvPr/>
        </p:nvSpPr>
        <p:spPr>
          <a:xfrm>
            <a:off x="443960" y="621860"/>
            <a:ext cx="8254492" cy="98488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wrap="square" lIns="0" tIns="0" rIns="0" bIns="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l"/>
            <a:r>
              <a:rPr lang="en-GB" sz="3200" dirty="0"/>
              <a:t>NAND Gate </a:t>
            </a:r>
            <a:r>
              <a:rPr lang="en-GB" sz="3200" spc="-5" dirty="0"/>
              <a:t>(Block </a:t>
            </a:r>
            <a:r>
              <a:rPr lang="en-GB" sz="3200" dirty="0"/>
              <a:t>Diagram</a:t>
            </a:r>
            <a:r>
              <a:rPr lang="en-GB" sz="3200" spc="-50" dirty="0"/>
              <a:t> </a:t>
            </a:r>
            <a:r>
              <a:rPr lang="en-GB" sz="3200" spc="-5" dirty="0"/>
              <a:t>Symbol  and </a:t>
            </a:r>
            <a:r>
              <a:rPr lang="en-GB" sz="3200" dirty="0"/>
              <a:t>Truth</a:t>
            </a:r>
            <a:r>
              <a:rPr lang="en-GB" sz="3200" spc="-60" dirty="0"/>
              <a:t> </a:t>
            </a:r>
            <a:r>
              <a:rPr lang="en-GB" sz="3200" spc="-5" dirty="0"/>
              <a:t>Table)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62482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NOR Gate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56ABF5-328E-4A45-8E1D-0BDE819E5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ABAA6E28-23D4-489F-8D23-F4FB8EB16CBB}"/>
              </a:ext>
            </a:extLst>
          </p:cNvPr>
          <p:cNvSpPr txBox="1"/>
          <p:nvPr/>
        </p:nvSpPr>
        <p:spPr>
          <a:xfrm>
            <a:off x="1245107" y="2467692"/>
            <a:ext cx="4600575" cy="2652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333333"/>
                </a:solidFill>
                <a:cs typeface="Verdana"/>
              </a:rPr>
              <a:t>Complemented </a:t>
            </a:r>
            <a:r>
              <a:rPr sz="2400" spc="-15" dirty="0">
                <a:solidFill>
                  <a:srgbClr val="333333"/>
                </a:solidFill>
                <a:cs typeface="Verdana"/>
              </a:rPr>
              <a:t>OR</a:t>
            </a:r>
            <a:r>
              <a:rPr sz="2400" spc="-45" dirty="0">
                <a:solidFill>
                  <a:srgbClr val="333333"/>
                </a:solidFill>
                <a:cs typeface="Verdana"/>
              </a:rPr>
              <a:t> 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gate</a:t>
            </a:r>
            <a:endParaRPr sz="2400" dirty="0"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333333"/>
                </a:solidFill>
                <a:cs typeface="Verdana"/>
              </a:rPr>
              <a:t>Generates 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an </a:t>
            </a:r>
            <a:r>
              <a:rPr sz="2400" dirty="0">
                <a:solidFill>
                  <a:srgbClr val="333333"/>
                </a:solidFill>
                <a:cs typeface="Verdana"/>
              </a:rPr>
              <a:t>output 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signal</a:t>
            </a:r>
            <a:r>
              <a:rPr sz="2400" spc="-10" dirty="0">
                <a:solidFill>
                  <a:srgbClr val="333333"/>
                </a:solidFill>
                <a:cs typeface="Verdana"/>
              </a:rPr>
              <a:t> </a:t>
            </a:r>
            <a:r>
              <a:rPr sz="2400" spc="-15" dirty="0">
                <a:solidFill>
                  <a:srgbClr val="333333"/>
                </a:solidFill>
                <a:cs typeface="Verdana"/>
              </a:rPr>
              <a:t>of:</a:t>
            </a:r>
            <a:endParaRPr sz="2400" dirty="0">
              <a:cs typeface="Verdana"/>
            </a:endParaRPr>
          </a:p>
          <a:p>
            <a:pPr>
              <a:lnSpc>
                <a:spcPct val="100000"/>
              </a:lnSpc>
              <a:buClr>
                <a:srgbClr val="FF3300"/>
              </a:buClr>
              <a:buFont typeface="Wingdings"/>
              <a:buChar char=""/>
            </a:pPr>
            <a:endParaRPr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3300"/>
              </a:buClr>
              <a:buFont typeface="Wingdings"/>
              <a:buChar char=""/>
            </a:pPr>
            <a:endParaRPr sz="2400" dirty="0">
              <a:cs typeface="Times New Roman"/>
            </a:endParaRPr>
          </a:p>
          <a:p>
            <a:pPr marL="1036319" lvl="1" indent="-44450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1036319" algn="l"/>
                <a:tab pos="1036955" algn="l"/>
              </a:tabLst>
            </a:pPr>
            <a:r>
              <a:rPr sz="2400" spc="-5" dirty="0">
                <a:solidFill>
                  <a:srgbClr val="333333"/>
                </a:solidFill>
                <a:cs typeface="Verdana"/>
              </a:rPr>
              <a:t>1 </a:t>
            </a:r>
            <a:r>
              <a:rPr sz="2400" dirty="0">
                <a:solidFill>
                  <a:srgbClr val="333333"/>
                </a:solidFill>
                <a:cs typeface="Verdana"/>
              </a:rPr>
              <a:t>only </a:t>
            </a:r>
            <a:r>
              <a:rPr sz="2400" spc="-10" dirty="0">
                <a:solidFill>
                  <a:srgbClr val="333333"/>
                </a:solidFill>
                <a:cs typeface="Verdana"/>
              </a:rPr>
              <a:t>when 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all </a:t>
            </a:r>
            <a:r>
              <a:rPr sz="2400" dirty="0">
                <a:solidFill>
                  <a:srgbClr val="333333"/>
                </a:solidFill>
                <a:cs typeface="Verdana"/>
              </a:rPr>
              <a:t>inputs </a:t>
            </a:r>
            <a:r>
              <a:rPr sz="2400" spc="-20" dirty="0">
                <a:solidFill>
                  <a:srgbClr val="333333"/>
                </a:solidFill>
                <a:cs typeface="Verdana"/>
              </a:rPr>
              <a:t>are</a:t>
            </a:r>
            <a:r>
              <a:rPr sz="2400" spc="-75" dirty="0">
                <a:solidFill>
                  <a:srgbClr val="333333"/>
                </a:solidFill>
                <a:cs typeface="Verdana"/>
              </a:rPr>
              <a:t> 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0</a:t>
            </a:r>
            <a:endParaRPr sz="2400" dirty="0">
              <a:cs typeface="Verdana"/>
            </a:endParaRPr>
          </a:p>
          <a:p>
            <a:pPr marL="1036319" lvl="1" indent="-444500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1036319" algn="l"/>
                <a:tab pos="1036955" algn="l"/>
              </a:tabLst>
            </a:pPr>
            <a:r>
              <a:rPr sz="2400" spc="-5" dirty="0">
                <a:solidFill>
                  <a:srgbClr val="333333"/>
                </a:solidFill>
                <a:cs typeface="Verdana"/>
              </a:rPr>
              <a:t>0 </a:t>
            </a:r>
            <a:r>
              <a:rPr sz="2400" spc="10" dirty="0">
                <a:solidFill>
                  <a:srgbClr val="333333"/>
                </a:solidFill>
                <a:cs typeface="Verdana"/>
              </a:rPr>
              <a:t>if 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any one </a:t>
            </a:r>
            <a:r>
              <a:rPr sz="2400" spc="-10" dirty="0">
                <a:solidFill>
                  <a:srgbClr val="333333"/>
                </a:solidFill>
                <a:cs typeface="Verdana"/>
              </a:rPr>
              <a:t>of </a:t>
            </a:r>
            <a:r>
              <a:rPr sz="2400" spc="5" dirty="0">
                <a:solidFill>
                  <a:srgbClr val="333333"/>
                </a:solidFill>
                <a:cs typeface="Verdana"/>
              </a:rPr>
              <a:t>inputs </a:t>
            </a:r>
            <a:r>
              <a:rPr sz="2400" spc="10" dirty="0">
                <a:solidFill>
                  <a:srgbClr val="333333"/>
                </a:solidFill>
                <a:cs typeface="Verdana"/>
              </a:rPr>
              <a:t>is 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a</a:t>
            </a:r>
            <a:r>
              <a:rPr sz="2400" spc="-190" dirty="0">
                <a:solidFill>
                  <a:srgbClr val="333333"/>
                </a:solidFill>
                <a:cs typeface="Verdana"/>
              </a:rPr>
              <a:t> 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1</a:t>
            </a:r>
            <a:endParaRPr sz="2400" dirty="0"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59242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NOR Gate </a:t>
            </a:r>
            <a:r>
              <a:rPr lang="en-GB" sz="2800" spc="-5" dirty="0"/>
              <a:t>(Block </a:t>
            </a:r>
            <a:r>
              <a:rPr lang="en-GB" sz="2800" dirty="0"/>
              <a:t>Diagram</a:t>
            </a:r>
            <a:r>
              <a:rPr lang="en-GB" sz="2800" spc="-35" dirty="0"/>
              <a:t> </a:t>
            </a:r>
            <a:r>
              <a:rPr lang="en-GB" sz="2800" spc="-5" dirty="0"/>
              <a:t>Symbol  and </a:t>
            </a:r>
            <a:r>
              <a:rPr lang="en-GB" sz="2800" dirty="0"/>
              <a:t>Truth</a:t>
            </a:r>
            <a:r>
              <a:rPr lang="en-GB" sz="2800" spc="-60" dirty="0"/>
              <a:t> </a:t>
            </a:r>
            <a:r>
              <a:rPr lang="en-GB" sz="2800" spc="-5" dirty="0"/>
              <a:t>Table)</a:t>
            </a:r>
            <a:endParaRPr lang="en-US" sz="2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388402E-5539-47D9-8648-30CC254F9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0E500-3945-41D3-BC06-3E9BD37330A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48" y="2281615"/>
            <a:ext cx="7669433" cy="348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64161" y="2089374"/>
            <a:ext cx="8489874" cy="33393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902" marR="6164" indent="-303696" algn="just">
              <a:buClr>
                <a:srgbClr val="FF3300"/>
              </a:buClr>
              <a:buFont typeface="Wingdings"/>
              <a:buChar char=""/>
              <a:tabLst>
                <a:tab pos="315462" algn="l"/>
              </a:tabLst>
            </a:pPr>
            <a:r>
              <a:rPr sz="2400" spc="-9" dirty="0">
                <a:solidFill>
                  <a:srgbClr val="333333"/>
                </a:solidFill>
                <a:cs typeface="Verdana"/>
              </a:rPr>
              <a:t>When </a:t>
            </a:r>
            <a:r>
              <a:rPr sz="2400" spc="4" dirty="0">
                <a:solidFill>
                  <a:srgbClr val="333333"/>
                </a:solidFill>
                <a:cs typeface="Verdana"/>
              </a:rPr>
              <a:t>logic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gates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are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interconnected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to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form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a gating /  </a:t>
            </a:r>
            <a:r>
              <a:rPr sz="2400" dirty="0">
                <a:solidFill>
                  <a:srgbClr val="333333"/>
                </a:solidFill>
                <a:cs typeface="Verdana"/>
              </a:rPr>
              <a:t>logic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network, </a:t>
            </a:r>
            <a:r>
              <a:rPr sz="2400" spc="9" dirty="0">
                <a:solidFill>
                  <a:srgbClr val="333333"/>
                </a:solidFill>
                <a:cs typeface="Verdana"/>
              </a:rPr>
              <a:t>it is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known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as a </a:t>
            </a:r>
            <a:r>
              <a:rPr sz="2400" i="1" spc="-4" dirty="0">
                <a:solidFill>
                  <a:srgbClr val="333333"/>
                </a:solidFill>
                <a:cs typeface="Verdana"/>
              </a:rPr>
              <a:t>combinational </a:t>
            </a:r>
            <a:r>
              <a:rPr sz="2400" i="1" dirty="0">
                <a:solidFill>
                  <a:srgbClr val="333333"/>
                </a:solidFill>
                <a:cs typeface="Verdana"/>
              </a:rPr>
              <a:t>logic</a:t>
            </a:r>
            <a:r>
              <a:rPr sz="2400" i="1" spc="-84" dirty="0">
                <a:solidFill>
                  <a:srgbClr val="333333"/>
                </a:solidFill>
                <a:cs typeface="Verdana"/>
              </a:rPr>
              <a:t> </a:t>
            </a:r>
            <a:r>
              <a:rPr sz="2400" i="1" spc="-4" dirty="0">
                <a:solidFill>
                  <a:srgbClr val="333333"/>
                </a:solidFill>
                <a:cs typeface="Verdana"/>
              </a:rPr>
              <a:t>circuit</a:t>
            </a:r>
            <a:endParaRPr sz="2400" dirty="0">
              <a:cs typeface="Verdana"/>
            </a:endParaRPr>
          </a:p>
          <a:p>
            <a:pPr marL="314902" marR="5603" indent="-303696" algn="just">
              <a:spcBef>
                <a:spcPts val="1460"/>
              </a:spcBef>
              <a:buClr>
                <a:srgbClr val="FF3300"/>
              </a:buClr>
              <a:buFont typeface="Wingdings"/>
              <a:buChar char=""/>
              <a:tabLst>
                <a:tab pos="315462" algn="l"/>
              </a:tabLst>
            </a:pPr>
            <a:r>
              <a:rPr sz="2400" spc="-4" dirty="0">
                <a:solidFill>
                  <a:srgbClr val="333333"/>
                </a:solidFill>
                <a:cs typeface="Verdana"/>
              </a:rPr>
              <a:t>The Boolean algebra expression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for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a given </a:t>
            </a:r>
            <a:r>
              <a:rPr sz="2400" dirty="0">
                <a:solidFill>
                  <a:srgbClr val="333333"/>
                </a:solidFill>
                <a:cs typeface="Verdana"/>
              </a:rPr>
              <a:t>logic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circuit  can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be derived by systematically progressing </a:t>
            </a:r>
            <a:r>
              <a:rPr sz="2400" spc="-13" dirty="0">
                <a:solidFill>
                  <a:srgbClr val="333333"/>
                </a:solidFill>
                <a:cs typeface="Verdana"/>
              </a:rPr>
              <a:t>from </a:t>
            </a:r>
            <a:r>
              <a:rPr sz="2400" spc="4" dirty="0">
                <a:solidFill>
                  <a:srgbClr val="333333"/>
                </a:solidFill>
                <a:cs typeface="Verdana"/>
              </a:rPr>
              <a:t>input 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to </a:t>
            </a:r>
            <a:r>
              <a:rPr sz="2400" dirty="0">
                <a:solidFill>
                  <a:srgbClr val="333333"/>
                </a:solidFill>
                <a:cs typeface="Verdana"/>
              </a:rPr>
              <a:t>output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on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the</a:t>
            </a:r>
            <a:r>
              <a:rPr sz="2400" spc="-79" dirty="0">
                <a:solidFill>
                  <a:srgbClr val="333333"/>
                </a:solidFill>
                <a:cs typeface="Verdana"/>
              </a:rPr>
              <a:t>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gates</a:t>
            </a:r>
            <a:endParaRPr sz="2400" dirty="0">
              <a:cs typeface="Verdana"/>
            </a:endParaRPr>
          </a:p>
          <a:p>
            <a:pPr marL="314902" marR="4483" indent="-303696" algn="just">
              <a:spcBef>
                <a:spcPts val="1482"/>
              </a:spcBef>
              <a:buClr>
                <a:srgbClr val="FF3300"/>
              </a:buClr>
              <a:buFont typeface="Wingdings"/>
              <a:buChar char=""/>
              <a:tabLst>
                <a:tab pos="315462" algn="l"/>
              </a:tabLst>
            </a:pPr>
            <a:r>
              <a:rPr sz="2400" spc="-4" dirty="0">
                <a:solidFill>
                  <a:srgbClr val="333333"/>
                </a:solidFill>
                <a:cs typeface="Verdana"/>
              </a:rPr>
              <a:t>The three </a:t>
            </a:r>
            <a:r>
              <a:rPr sz="2400" spc="4" dirty="0">
                <a:solidFill>
                  <a:srgbClr val="333333"/>
                </a:solidFill>
                <a:cs typeface="Verdana"/>
              </a:rPr>
              <a:t>logic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gates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(AND,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OR,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and NOT) are logically  complete because any Boolean expression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can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be  realized as a </a:t>
            </a:r>
            <a:r>
              <a:rPr sz="2400" spc="4" dirty="0">
                <a:solidFill>
                  <a:srgbClr val="333333"/>
                </a:solidFill>
                <a:cs typeface="Verdana"/>
              </a:rPr>
              <a:t>logic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circuit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using </a:t>
            </a:r>
            <a:r>
              <a:rPr sz="2400" dirty="0">
                <a:solidFill>
                  <a:srgbClr val="333333"/>
                </a:solidFill>
                <a:cs typeface="Verdana"/>
              </a:rPr>
              <a:t>only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these three</a:t>
            </a:r>
            <a:r>
              <a:rPr sz="2400" spc="-35" dirty="0">
                <a:solidFill>
                  <a:srgbClr val="333333"/>
                </a:solidFill>
                <a:cs typeface="Verdana"/>
              </a:rPr>
              <a:t>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gates</a:t>
            </a:r>
            <a:endParaRPr sz="2400" dirty="0"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306" y="711252"/>
            <a:ext cx="8283388" cy="6463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8350" algn="l"/>
            <a:r>
              <a:rPr spc="-9" dirty="0"/>
              <a:t>Logic</a:t>
            </a:r>
            <a:r>
              <a:rPr spc="-57" dirty="0"/>
              <a:t> </a:t>
            </a:r>
            <a:r>
              <a:rPr dirty="0"/>
              <a:t>Circuits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55015" y="3692563"/>
            <a:ext cx="222996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15689">
              <a:lnSpc>
                <a:spcPts val="2330"/>
              </a:lnSpc>
            </a:pPr>
            <a:r>
              <a:rPr sz="2118" dirty="0">
                <a:latin typeface="Verdana"/>
                <a:cs typeface="Verdana"/>
              </a:rPr>
              <a:t>B  </a:t>
            </a:r>
            <a:r>
              <a:rPr sz="2118" spc="-4" dirty="0">
                <a:latin typeface="Verdana"/>
                <a:cs typeface="Verdana"/>
              </a:rPr>
              <a:t>C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7094" y="3821654"/>
            <a:ext cx="1393451" cy="0"/>
          </a:xfrm>
          <a:custGeom>
            <a:avLst/>
            <a:gdLst/>
            <a:ahLst/>
            <a:cxnLst/>
            <a:rect l="l" t="t" r="r" b="b"/>
            <a:pathLst>
              <a:path w="1579245">
                <a:moveTo>
                  <a:pt x="0" y="0"/>
                </a:moveTo>
                <a:lnTo>
                  <a:pt x="157886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1632472" y="4141694"/>
            <a:ext cx="1382806" cy="0"/>
          </a:xfrm>
          <a:custGeom>
            <a:avLst/>
            <a:gdLst/>
            <a:ahLst/>
            <a:cxnLst/>
            <a:rect l="l" t="t" r="r" b="b"/>
            <a:pathLst>
              <a:path w="1567179">
                <a:moveTo>
                  <a:pt x="0" y="0"/>
                </a:moveTo>
                <a:lnTo>
                  <a:pt x="156667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909943" y="3598479"/>
            <a:ext cx="750794" cy="336176"/>
          </a:xfrm>
          <a:custGeom>
            <a:avLst/>
            <a:gdLst/>
            <a:ahLst/>
            <a:cxnLst/>
            <a:rect l="l" t="t" r="r" b="b"/>
            <a:pathLst>
              <a:path w="850900" h="381000">
                <a:moveTo>
                  <a:pt x="0" y="67003"/>
                </a:moveTo>
                <a:lnTo>
                  <a:pt x="57591" y="30347"/>
                </a:lnTo>
                <a:lnTo>
                  <a:pt x="123083" y="8173"/>
                </a:lnTo>
                <a:lnTo>
                  <a:pt x="195156" y="0"/>
                </a:lnTo>
                <a:lnTo>
                  <a:pt x="233249" y="1013"/>
                </a:lnTo>
                <a:lnTo>
                  <a:pt x="272492" y="5347"/>
                </a:lnTo>
                <a:lnTo>
                  <a:pt x="312721" y="12940"/>
                </a:lnTo>
                <a:lnTo>
                  <a:pt x="353771" y="23733"/>
                </a:lnTo>
                <a:lnTo>
                  <a:pt x="395478" y="37666"/>
                </a:lnTo>
                <a:lnTo>
                  <a:pt x="437675" y="54678"/>
                </a:lnTo>
                <a:lnTo>
                  <a:pt x="480199" y="74710"/>
                </a:lnTo>
                <a:lnTo>
                  <a:pt x="522884" y="97700"/>
                </a:lnTo>
                <a:lnTo>
                  <a:pt x="565566" y="123590"/>
                </a:lnTo>
                <a:lnTo>
                  <a:pt x="608079" y="152319"/>
                </a:lnTo>
                <a:lnTo>
                  <a:pt x="650259" y="183827"/>
                </a:lnTo>
                <a:lnTo>
                  <a:pt x="691941" y="218054"/>
                </a:lnTo>
                <a:lnTo>
                  <a:pt x="732960" y="254939"/>
                </a:lnTo>
                <a:lnTo>
                  <a:pt x="773152" y="294423"/>
                </a:lnTo>
                <a:lnTo>
                  <a:pt x="812350" y="336446"/>
                </a:lnTo>
                <a:lnTo>
                  <a:pt x="850391" y="3809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2918011" y="3931920"/>
            <a:ext cx="742390" cy="411256"/>
          </a:xfrm>
          <a:custGeom>
            <a:avLst/>
            <a:gdLst/>
            <a:ahLst/>
            <a:cxnLst/>
            <a:rect l="l" t="t" r="r" b="b"/>
            <a:pathLst>
              <a:path w="841375" h="466089">
                <a:moveTo>
                  <a:pt x="0" y="417575"/>
                </a:moveTo>
                <a:lnTo>
                  <a:pt x="68095" y="448589"/>
                </a:lnTo>
                <a:lnTo>
                  <a:pt x="141824" y="463912"/>
                </a:lnTo>
                <a:lnTo>
                  <a:pt x="180389" y="465886"/>
                </a:lnTo>
                <a:lnTo>
                  <a:pt x="219868" y="464175"/>
                </a:lnTo>
                <a:lnTo>
                  <a:pt x="260095" y="458857"/>
                </a:lnTo>
                <a:lnTo>
                  <a:pt x="300906" y="450011"/>
                </a:lnTo>
                <a:lnTo>
                  <a:pt x="342137" y="437717"/>
                </a:lnTo>
                <a:lnTo>
                  <a:pt x="383622" y="422052"/>
                </a:lnTo>
                <a:lnTo>
                  <a:pt x="425195" y="403098"/>
                </a:lnTo>
                <a:lnTo>
                  <a:pt x="466694" y="380931"/>
                </a:lnTo>
                <a:lnTo>
                  <a:pt x="507952" y="355631"/>
                </a:lnTo>
                <a:lnTo>
                  <a:pt x="548804" y="327278"/>
                </a:lnTo>
                <a:lnTo>
                  <a:pt x="589087" y="295950"/>
                </a:lnTo>
                <a:lnTo>
                  <a:pt x="628634" y="261727"/>
                </a:lnTo>
                <a:lnTo>
                  <a:pt x="667281" y="224686"/>
                </a:lnTo>
                <a:lnTo>
                  <a:pt x="704864" y="184908"/>
                </a:lnTo>
                <a:lnTo>
                  <a:pt x="741217" y="142472"/>
                </a:lnTo>
                <a:lnTo>
                  <a:pt x="776175" y="97455"/>
                </a:lnTo>
                <a:lnTo>
                  <a:pt x="809573" y="49938"/>
                </a:lnTo>
                <a:lnTo>
                  <a:pt x="84124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2912632" y="3657600"/>
            <a:ext cx="129988" cy="640416"/>
          </a:xfrm>
          <a:custGeom>
            <a:avLst/>
            <a:gdLst/>
            <a:ahLst/>
            <a:cxnLst/>
            <a:rect l="l" t="t" r="r" b="b"/>
            <a:pathLst>
              <a:path w="147320" h="725804">
                <a:moveTo>
                  <a:pt x="6096" y="725424"/>
                </a:moveTo>
                <a:lnTo>
                  <a:pt x="37481" y="697313"/>
                </a:lnTo>
                <a:lnTo>
                  <a:pt x="64936" y="665894"/>
                </a:lnTo>
                <a:lnTo>
                  <a:pt x="88453" y="631463"/>
                </a:lnTo>
                <a:lnTo>
                  <a:pt x="108024" y="594319"/>
                </a:lnTo>
                <a:lnTo>
                  <a:pt x="123642" y="554759"/>
                </a:lnTo>
                <a:lnTo>
                  <a:pt x="135299" y="513081"/>
                </a:lnTo>
                <a:lnTo>
                  <a:pt x="142988" y="469583"/>
                </a:lnTo>
                <a:lnTo>
                  <a:pt x="146702" y="424562"/>
                </a:lnTo>
                <a:lnTo>
                  <a:pt x="146433" y="378316"/>
                </a:lnTo>
                <a:lnTo>
                  <a:pt x="142173" y="331144"/>
                </a:lnTo>
                <a:lnTo>
                  <a:pt x="133915" y="283343"/>
                </a:lnTo>
                <a:lnTo>
                  <a:pt x="121653" y="235210"/>
                </a:lnTo>
                <a:lnTo>
                  <a:pt x="105377" y="187044"/>
                </a:lnTo>
                <a:lnTo>
                  <a:pt x="85082" y="139142"/>
                </a:lnTo>
                <a:lnTo>
                  <a:pt x="60758" y="91802"/>
                </a:lnTo>
                <a:lnTo>
                  <a:pt x="32400" y="45322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1637852" y="2493084"/>
            <a:ext cx="1366557" cy="5603"/>
          </a:xfrm>
          <a:custGeom>
            <a:avLst/>
            <a:gdLst/>
            <a:ahLst/>
            <a:cxnLst/>
            <a:rect l="l" t="t" r="r" b="b"/>
            <a:pathLst>
              <a:path w="1548764" h="6350">
                <a:moveTo>
                  <a:pt x="1548383" y="6095"/>
                </a:move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3006762" y="2108500"/>
            <a:ext cx="672353" cy="785531"/>
          </a:xfrm>
          <a:custGeom>
            <a:avLst/>
            <a:gdLst/>
            <a:ahLst/>
            <a:cxnLst/>
            <a:rect l="l" t="t" r="r" b="b"/>
            <a:pathLst>
              <a:path w="762000" h="890270">
                <a:moveTo>
                  <a:pt x="762000" y="445007"/>
                </a:moveTo>
                <a:lnTo>
                  <a:pt x="0" y="0"/>
                </a:lnTo>
                <a:lnTo>
                  <a:pt x="0" y="890015"/>
                </a:lnTo>
                <a:lnTo>
                  <a:pt x="762000" y="445007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3700630" y="2407024"/>
            <a:ext cx="193862" cy="177613"/>
          </a:xfrm>
          <a:custGeom>
            <a:avLst/>
            <a:gdLst/>
            <a:ahLst/>
            <a:cxnLst/>
            <a:rect l="l" t="t" r="r" b="b"/>
            <a:pathLst>
              <a:path w="219710" h="201294">
                <a:moveTo>
                  <a:pt x="109727" y="201167"/>
                </a:moveTo>
                <a:lnTo>
                  <a:pt x="152590" y="193595"/>
                </a:lnTo>
                <a:lnTo>
                  <a:pt x="187451" y="172592"/>
                </a:lnTo>
                <a:lnTo>
                  <a:pt x="210883" y="140731"/>
                </a:lnTo>
                <a:lnTo>
                  <a:pt x="219455" y="100584"/>
                </a:lnTo>
                <a:lnTo>
                  <a:pt x="210883" y="61722"/>
                </a:lnTo>
                <a:lnTo>
                  <a:pt x="187451" y="29718"/>
                </a:lnTo>
                <a:lnTo>
                  <a:pt x="152590" y="8001"/>
                </a:lnTo>
                <a:lnTo>
                  <a:pt x="109727" y="0"/>
                </a:lnTo>
                <a:lnTo>
                  <a:pt x="66865" y="8000"/>
                </a:lnTo>
                <a:lnTo>
                  <a:pt x="32003" y="29717"/>
                </a:lnTo>
                <a:lnTo>
                  <a:pt x="8572" y="61721"/>
                </a:lnTo>
                <a:lnTo>
                  <a:pt x="0" y="100584"/>
                </a:lnTo>
                <a:lnTo>
                  <a:pt x="8572" y="140731"/>
                </a:lnTo>
                <a:lnTo>
                  <a:pt x="32003" y="172592"/>
                </a:lnTo>
                <a:lnTo>
                  <a:pt x="66865" y="193595"/>
                </a:lnTo>
                <a:lnTo>
                  <a:pt x="109727" y="20116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/>
          <p:nvPr/>
        </p:nvSpPr>
        <p:spPr>
          <a:xfrm>
            <a:off x="1384598" y="2342478"/>
            <a:ext cx="202266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33626" y="2216074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4098216" y="2183803"/>
            <a:ext cx="202266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68357" y="3929231"/>
            <a:ext cx="1154206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75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3899647" y="2498464"/>
            <a:ext cx="925606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1048512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2963284" y="2899186"/>
            <a:ext cx="602876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latin typeface="Verdana"/>
                <a:cs typeface="Verdana"/>
              </a:rPr>
              <a:t>N</a:t>
            </a:r>
            <a:r>
              <a:rPr sz="2118" dirty="0">
                <a:latin typeface="Verdana"/>
                <a:cs typeface="Verdana"/>
              </a:rPr>
              <a:t>OT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71352" y="4335332"/>
            <a:ext cx="423022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Verdana"/>
                <a:cs typeface="Verdana"/>
              </a:rPr>
              <a:t>OR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42721" y="3614569"/>
            <a:ext cx="805142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Verdana"/>
                <a:cs typeface="Verdana"/>
              </a:rPr>
              <a:t>B </a:t>
            </a:r>
            <a:r>
              <a:rPr sz="2118" spc="-4" dirty="0">
                <a:latin typeface="Verdana"/>
                <a:cs typeface="Verdana"/>
              </a:rPr>
              <a:t>+</a:t>
            </a:r>
            <a:r>
              <a:rPr sz="2118" spc="-79" dirty="0">
                <a:latin typeface="Verdana"/>
                <a:cs typeface="Verdana"/>
              </a:rPr>
              <a:t> </a:t>
            </a:r>
            <a:r>
              <a:rPr sz="2118" spc="-4" dirty="0">
                <a:latin typeface="Verdana"/>
                <a:cs typeface="Verdana"/>
              </a:rPr>
              <a:t>C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22115" y="2490396"/>
            <a:ext cx="0" cy="594472"/>
          </a:xfrm>
          <a:custGeom>
            <a:avLst/>
            <a:gdLst/>
            <a:ahLst/>
            <a:cxnLst/>
            <a:rect l="l" t="t" r="r" b="b"/>
            <a:pathLst>
              <a:path h="673735">
                <a:moveTo>
                  <a:pt x="0" y="0"/>
                </a:moveTo>
                <a:lnTo>
                  <a:pt x="0" y="67360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4822115" y="3342939"/>
            <a:ext cx="0" cy="594472"/>
          </a:xfrm>
          <a:custGeom>
            <a:avLst/>
            <a:gdLst/>
            <a:ahLst/>
            <a:cxnLst/>
            <a:rect l="l" t="t" r="r" b="b"/>
            <a:pathLst>
              <a:path h="673735">
                <a:moveTo>
                  <a:pt x="0" y="0"/>
                </a:moveTo>
                <a:lnTo>
                  <a:pt x="0" y="67360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4822116" y="3084754"/>
            <a:ext cx="559734" cy="0"/>
          </a:xfrm>
          <a:custGeom>
            <a:avLst/>
            <a:gdLst/>
            <a:ahLst/>
            <a:cxnLst/>
            <a:rect l="l" t="t" r="r" b="b"/>
            <a:pathLst>
              <a:path w="634364">
                <a:moveTo>
                  <a:pt x="0" y="0"/>
                </a:moveTo>
                <a:lnTo>
                  <a:pt x="63398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4822116" y="3337559"/>
            <a:ext cx="559734" cy="0"/>
          </a:xfrm>
          <a:custGeom>
            <a:avLst/>
            <a:gdLst/>
            <a:ahLst/>
            <a:cxnLst/>
            <a:rect l="l" t="t" r="r" b="b"/>
            <a:pathLst>
              <a:path w="634364">
                <a:moveTo>
                  <a:pt x="0" y="0"/>
                </a:moveTo>
                <a:lnTo>
                  <a:pt x="63398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5378824" y="2845397"/>
            <a:ext cx="446554" cy="704850"/>
          </a:xfrm>
          <a:custGeom>
            <a:avLst/>
            <a:gdLst/>
            <a:ahLst/>
            <a:cxnLst/>
            <a:rect l="l" t="t" r="r" b="b"/>
            <a:pathLst>
              <a:path w="506095" h="798829">
                <a:moveTo>
                  <a:pt x="252984" y="0"/>
                </a:moveTo>
                <a:lnTo>
                  <a:pt x="326227" y="16744"/>
                </a:lnTo>
                <a:lnTo>
                  <a:pt x="359847" y="36788"/>
                </a:lnTo>
                <a:lnTo>
                  <a:pt x="390952" y="63827"/>
                </a:lnTo>
                <a:lnTo>
                  <a:pt x="419158" y="97268"/>
                </a:lnTo>
                <a:lnTo>
                  <a:pt x="444080" y="136521"/>
                </a:lnTo>
                <a:lnTo>
                  <a:pt x="465334" y="180995"/>
                </a:lnTo>
                <a:lnTo>
                  <a:pt x="482534" y="230099"/>
                </a:lnTo>
                <a:lnTo>
                  <a:pt x="495296" y="283244"/>
                </a:lnTo>
                <a:lnTo>
                  <a:pt x="503236" y="339837"/>
                </a:lnTo>
                <a:lnTo>
                  <a:pt x="505967" y="399288"/>
                </a:lnTo>
                <a:lnTo>
                  <a:pt x="503236" y="458051"/>
                </a:lnTo>
                <a:lnTo>
                  <a:pt x="495296" y="514218"/>
                </a:lnTo>
                <a:lnTo>
                  <a:pt x="482534" y="567157"/>
                </a:lnTo>
                <a:lnTo>
                  <a:pt x="465334" y="616234"/>
                </a:lnTo>
                <a:lnTo>
                  <a:pt x="444080" y="660818"/>
                </a:lnTo>
                <a:lnTo>
                  <a:pt x="419158" y="700277"/>
                </a:lnTo>
                <a:lnTo>
                  <a:pt x="390952" y="733979"/>
                </a:lnTo>
                <a:lnTo>
                  <a:pt x="359847" y="761292"/>
                </a:lnTo>
                <a:lnTo>
                  <a:pt x="326227" y="781584"/>
                </a:lnTo>
                <a:lnTo>
                  <a:pt x="252984" y="798576"/>
                </a:lnTo>
                <a:lnTo>
                  <a:pt x="0" y="798576"/>
                </a:lnTo>
                <a:lnTo>
                  <a:pt x="0" y="0"/>
                </a:lnTo>
                <a:lnTo>
                  <a:pt x="252984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5830645" y="3197710"/>
            <a:ext cx="559734" cy="0"/>
          </a:xfrm>
          <a:custGeom>
            <a:avLst/>
            <a:gdLst/>
            <a:ahLst/>
            <a:cxnLst/>
            <a:rect l="l" t="t" r="r" b="b"/>
            <a:pathLst>
              <a:path w="634365">
                <a:moveTo>
                  <a:pt x="0" y="0"/>
                </a:moveTo>
                <a:lnTo>
                  <a:pt x="63398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6823038" y="3041725"/>
            <a:ext cx="180415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21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 txBox="1"/>
          <p:nvPr/>
        </p:nvSpPr>
        <p:spPr>
          <a:xfrm>
            <a:off x="6413798" y="2938855"/>
            <a:ext cx="1535766" cy="427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66" dirty="0">
                <a:latin typeface="Arial"/>
                <a:cs typeface="Arial"/>
              </a:rPr>
              <a:t>D=</a:t>
            </a:r>
            <a:r>
              <a:rPr sz="2118" spc="-383" dirty="0">
                <a:latin typeface="Arial"/>
                <a:cs typeface="Arial"/>
              </a:rPr>
              <a:t> </a:t>
            </a:r>
            <a:r>
              <a:rPr sz="2118" spc="35" dirty="0">
                <a:latin typeface="Arial"/>
                <a:cs typeface="Arial"/>
              </a:rPr>
              <a:t>A</a:t>
            </a:r>
            <a:r>
              <a:rPr sz="2118" spc="35" dirty="0">
                <a:latin typeface="Symbol"/>
                <a:cs typeface="Symbol"/>
              </a:rPr>
              <a:t></a:t>
            </a:r>
            <a:r>
              <a:rPr sz="4169" spc="53" baseline="-2645" dirty="0">
                <a:latin typeface="Symbol"/>
                <a:cs typeface="Symbol"/>
              </a:rPr>
              <a:t></a:t>
            </a:r>
            <a:r>
              <a:rPr sz="2118" spc="35" dirty="0">
                <a:latin typeface="Arial"/>
                <a:cs typeface="Arial"/>
              </a:rPr>
              <a:t>B</a:t>
            </a:r>
            <a:r>
              <a:rPr sz="2118" spc="-212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+</a:t>
            </a:r>
            <a:r>
              <a:rPr sz="2118" spc="-243" dirty="0">
                <a:latin typeface="Arial"/>
                <a:cs typeface="Arial"/>
              </a:rPr>
              <a:t> </a:t>
            </a:r>
            <a:r>
              <a:rPr sz="2118" spc="-71" dirty="0">
                <a:latin typeface="Arial"/>
                <a:cs typeface="Arial"/>
              </a:rPr>
              <a:t>C</a:t>
            </a:r>
            <a:r>
              <a:rPr sz="4169" spc="-106" baseline="-2645" dirty="0">
                <a:latin typeface="Symbol"/>
                <a:cs typeface="Symbol"/>
              </a:rPr>
              <a:t></a:t>
            </a:r>
            <a:endParaRPr sz="4169" baseline="-2645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65420" y="3568850"/>
            <a:ext cx="614082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9" dirty="0">
                <a:latin typeface="Verdana"/>
                <a:cs typeface="Verdana"/>
              </a:rPr>
              <a:t>A</a:t>
            </a:r>
            <a:r>
              <a:rPr sz="2118" dirty="0">
                <a:latin typeface="Verdana"/>
                <a:cs typeface="Verdana"/>
              </a:rPr>
              <a:t>ND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1249" y="782342"/>
            <a:ext cx="7493934" cy="321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2532"/>
              </a:lnSpc>
              <a:spcBef>
                <a:spcPts val="282"/>
              </a:spcBef>
            </a:pPr>
            <a:r>
              <a:rPr sz="2400" b="1" spc="-4" dirty="0">
                <a:cs typeface="Verdana"/>
              </a:rPr>
              <a:t>Finding Boolean</a:t>
            </a:r>
            <a:r>
              <a:rPr sz="2400" b="1" spc="44" dirty="0">
                <a:cs typeface="Verdana"/>
              </a:rPr>
              <a:t> </a:t>
            </a:r>
            <a:r>
              <a:rPr sz="2400" b="1" spc="-4" dirty="0">
                <a:cs typeface="Verdana"/>
              </a:rPr>
              <a:t>Expression</a:t>
            </a:r>
            <a:r>
              <a:rPr lang="en-GB" sz="2400" spc="-4" dirty="0">
                <a:cs typeface="Verdana"/>
              </a:rPr>
              <a:t> </a:t>
            </a:r>
            <a:r>
              <a:rPr sz="2400" b="1" dirty="0">
                <a:cs typeface="Verdana"/>
              </a:rPr>
              <a:t>of a</a:t>
            </a:r>
            <a:r>
              <a:rPr sz="2400" b="1" spc="13" dirty="0">
                <a:cs typeface="Verdana"/>
              </a:rPr>
              <a:t> </a:t>
            </a:r>
            <a:r>
              <a:rPr sz="2400" b="1" dirty="0">
                <a:cs typeface="Verdana"/>
              </a:rPr>
              <a:t>Logic</a:t>
            </a:r>
            <a:r>
              <a:rPr sz="2400" b="1" spc="4" dirty="0">
                <a:cs typeface="Verdana"/>
              </a:rPr>
              <a:t> </a:t>
            </a:r>
            <a:r>
              <a:rPr sz="2400" b="1" spc="-4" dirty="0">
                <a:cs typeface="Verdana"/>
              </a:rPr>
              <a:t>Circuit(Example</a:t>
            </a:r>
            <a:r>
              <a:rPr sz="2400" b="1" spc="-75" dirty="0">
                <a:cs typeface="Verdana"/>
              </a:rPr>
              <a:t> </a:t>
            </a:r>
            <a:r>
              <a:rPr sz="2400" b="1" spc="-4" dirty="0">
                <a:cs typeface="Verdana"/>
              </a:rPr>
              <a:t>1)</a:t>
            </a:r>
            <a:endParaRPr sz="2400" dirty="0"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70921" y="2162287"/>
            <a:ext cx="220195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13448">
              <a:lnSpc>
                <a:spcPts val="2330"/>
              </a:lnSpc>
            </a:pPr>
            <a:r>
              <a:rPr sz="2118" dirty="0">
                <a:solidFill>
                  <a:srgbClr val="333333"/>
                </a:solidFill>
                <a:latin typeface="Verdana"/>
                <a:cs typeface="Verdana"/>
              </a:rPr>
              <a:t>A  B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212" y="2283310"/>
            <a:ext cx="1393451" cy="0"/>
          </a:xfrm>
          <a:custGeom>
            <a:avLst/>
            <a:gdLst/>
            <a:ahLst/>
            <a:cxnLst/>
            <a:rect l="l" t="t" r="r" b="b"/>
            <a:pathLst>
              <a:path w="1579245">
                <a:moveTo>
                  <a:pt x="0" y="0"/>
                </a:moveTo>
                <a:lnTo>
                  <a:pt x="157886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1097279" y="2616798"/>
            <a:ext cx="1382806" cy="0"/>
          </a:xfrm>
          <a:custGeom>
            <a:avLst/>
            <a:gdLst/>
            <a:ahLst/>
            <a:cxnLst/>
            <a:rect l="l" t="t" r="r" b="b"/>
            <a:pathLst>
              <a:path w="1567180">
                <a:moveTo>
                  <a:pt x="0" y="0"/>
                </a:moveTo>
                <a:lnTo>
                  <a:pt x="156667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366682" y="2056420"/>
            <a:ext cx="750794" cy="337297"/>
          </a:xfrm>
          <a:custGeom>
            <a:avLst/>
            <a:gdLst/>
            <a:ahLst/>
            <a:cxnLst/>
            <a:rect l="l" t="t" r="r" b="b"/>
            <a:pathLst>
              <a:path w="850900" h="382269">
                <a:moveTo>
                  <a:pt x="0" y="65118"/>
                </a:moveTo>
                <a:lnTo>
                  <a:pt x="60541" y="27872"/>
                </a:lnTo>
                <a:lnTo>
                  <a:pt x="129684" y="6345"/>
                </a:lnTo>
                <a:lnTo>
                  <a:pt x="205913" y="0"/>
                </a:lnTo>
                <a:lnTo>
                  <a:pt x="246210" y="2352"/>
                </a:lnTo>
                <a:lnTo>
                  <a:pt x="287710" y="8299"/>
                </a:lnTo>
                <a:lnTo>
                  <a:pt x="330223" y="17772"/>
                </a:lnTo>
                <a:lnTo>
                  <a:pt x="373560" y="30705"/>
                </a:lnTo>
                <a:lnTo>
                  <a:pt x="417530" y="47031"/>
                </a:lnTo>
                <a:lnTo>
                  <a:pt x="461945" y="66682"/>
                </a:lnTo>
                <a:lnTo>
                  <a:pt x="506614" y="89592"/>
                </a:lnTo>
                <a:lnTo>
                  <a:pt x="551349" y="115693"/>
                </a:lnTo>
                <a:lnTo>
                  <a:pt x="595959" y="144917"/>
                </a:lnTo>
                <a:lnTo>
                  <a:pt x="640255" y="177199"/>
                </a:lnTo>
                <a:lnTo>
                  <a:pt x="684048" y="212470"/>
                </a:lnTo>
                <a:lnTo>
                  <a:pt x="727147" y="250664"/>
                </a:lnTo>
                <a:lnTo>
                  <a:pt x="769364" y="291714"/>
                </a:lnTo>
                <a:lnTo>
                  <a:pt x="810509" y="335551"/>
                </a:lnTo>
                <a:lnTo>
                  <a:pt x="850392" y="38211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2374750" y="2388197"/>
            <a:ext cx="742390" cy="413497"/>
          </a:xfrm>
          <a:custGeom>
            <a:avLst/>
            <a:gdLst/>
            <a:ahLst/>
            <a:cxnLst/>
            <a:rect l="l" t="t" r="r" b="b"/>
            <a:pathLst>
              <a:path w="841375" h="468630">
                <a:moveTo>
                  <a:pt x="0" y="420624"/>
                </a:moveTo>
                <a:lnTo>
                  <a:pt x="68095" y="451566"/>
                </a:lnTo>
                <a:lnTo>
                  <a:pt x="141824" y="466694"/>
                </a:lnTo>
                <a:lnTo>
                  <a:pt x="180389" y="468533"/>
                </a:lnTo>
                <a:lnTo>
                  <a:pt x="219868" y="466666"/>
                </a:lnTo>
                <a:lnTo>
                  <a:pt x="260095" y="461176"/>
                </a:lnTo>
                <a:lnTo>
                  <a:pt x="300906" y="452143"/>
                </a:lnTo>
                <a:lnTo>
                  <a:pt x="342137" y="439652"/>
                </a:lnTo>
                <a:lnTo>
                  <a:pt x="383622" y="423784"/>
                </a:lnTo>
                <a:lnTo>
                  <a:pt x="425196" y="404622"/>
                </a:lnTo>
                <a:lnTo>
                  <a:pt x="466694" y="382248"/>
                </a:lnTo>
                <a:lnTo>
                  <a:pt x="507952" y="356744"/>
                </a:lnTo>
                <a:lnTo>
                  <a:pt x="548804" y="328194"/>
                </a:lnTo>
                <a:lnTo>
                  <a:pt x="589087" y="296680"/>
                </a:lnTo>
                <a:lnTo>
                  <a:pt x="628634" y="262283"/>
                </a:lnTo>
                <a:lnTo>
                  <a:pt x="667281" y="225087"/>
                </a:lnTo>
                <a:lnTo>
                  <a:pt x="704864" y="185174"/>
                </a:lnTo>
                <a:lnTo>
                  <a:pt x="741217" y="142626"/>
                </a:lnTo>
                <a:lnTo>
                  <a:pt x="776175" y="97526"/>
                </a:lnTo>
                <a:lnTo>
                  <a:pt x="809573" y="49957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2366682" y="2116567"/>
            <a:ext cx="130549" cy="637615"/>
          </a:xfrm>
          <a:custGeom>
            <a:avLst/>
            <a:gdLst/>
            <a:ahLst/>
            <a:cxnLst/>
            <a:rect l="l" t="t" r="r" b="b"/>
            <a:pathLst>
              <a:path w="147955" h="722630">
                <a:moveTo>
                  <a:pt x="6096" y="722376"/>
                </a:moveTo>
                <a:lnTo>
                  <a:pt x="37958" y="694266"/>
                </a:lnTo>
                <a:lnTo>
                  <a:pt x="65774" y="662851"/>
                </a:lnTo>
                <a:lnTo>
                  <a:pt x="89547" y="628432"/>
                </a:lnTo>
                <a:lnTo>
                  <a:pt x="109282" y="591311"/>
                </a:lnTo>
                <a:lnTo>
                  <a:pt x="124982" y="551789"/>
                </a:lnTo>
                <a:lnTo>
                  <a:pt x="136650" y="510167"/>
                </a:lnTo>
                <a:lnTo>
                  <a:pt x="144291" y="466747"/>
                </a:lnTo>
                <a:lnTo>
                  <a:pt x="147908" y="421831"/>
                </a:lnTo>
                <a:lnTo>
                  <a:pt x="147505" y="375721"/>
                </a:lnTo>
                <a:lnTo>
                  <a:pt x="143085" y="328716"/>
                </a:lnTo>
                <a:lnTo>
                  <a:pt x="134652" y="281120"/>
                </a:lnTo>
                <a:lnTo>
                  <a:pt x="122211" y="233234"/>
                </a:lnTo>
                <a:lnTo>
                  <a:pt x="105764" y="185359"/>
                </a:lnTo>
                <a:lnTo>
                  <a:pt x="85316" y="137796"/>
                </a:lnTo>
                <a:lnTo>
                  <a:pt x="60870" y="90848"/>
                </a:lnTo>
                <a:lnTo>
                  <a:pt x="32430" y="44815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493547" y="3485478"/>
            <a:ext cx="675154" cy="788333"/>
          </a:xfrm>
          <a:custGeom>
            <a:avLst/>
            <a:gdLst/>
            <a:ahLst/>
            <a:cxnLst/>
            <a:rect l="l" t="t" r="r" b="b"/>
            <a:pathLst>
              <a:path w="765175" h="893445">
                <a:moveTo>
                  <a:pt x="765048" y="445007"/>
                </a:moveTo>
                <a:lnTo>
                  <a:pt x="0" y="0"/>
                </a:lnTo>
                <a:lnTo>
                  <a:pt x="0" y="893063"/>
                </a:lnTo>
                <a:lnTo>
                  <a:pt x="765048" y="445007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4190103" y="3784001"/>
            <a:ext cx="193862" cy="180415"/>
          </a:xfrm>
          <a:custGeom>
            <a:avLst/>
            <a:gdLst/>
            <a:ahLst/>
            <a:cxnLst/>
            <a:rect l="l" t="t" r="r" b="b"/>
            <a:pathLst>
              <a:path w="219710" h="204470">
                <a:moveTo>
                  <a:pt x="109727" y="204215"/>
                </a:moveTo>
                <a:lnTo>
                  <a:pt x="152590" y="196214"/>
                </a:lnTo>
                <a:lnTo>
                  <a:pt x="187451" y="174498"/>
                </a:lnTo>
                <a:lnTo>
                  <a:pt x="210883" y="142494"/>
                </a:lnTo>
                <a:lnTo>
                  <a:pt x="219455" y="103631"/>
                </a:lnTo>
                <a:lnTo>
                  <a:pt x="210883" y="63007"/>
                </a:lnTo>
                <a:lnTo>
                  <a:pt x="187451" y="30098"/>
                </a:lnTo>
                <a:lnTo>
                  <a:pt x="152590" y="8048"/>
                </a:lnTo>
                <a:lnTo>
                  <a:pt x="109727" y="0"/>
                </a:lnTo>
                <a:lnTo>
                  <a:pt x="66865" y="8048"/>
                </a:lnTo>
                <a:lnTo>
                  <a:pt x="32003" y="30099"/>
                </a:lnTo>
                <a:lnTo>
                  <a:pt x="8572" y="63007"/>
                </a:lnTo>
                <a:lnTo>
                  <a:pt x="0" y="103631"/>
                </a:lnTo>
                <a:lnTo>
                  <a:pt x="8572" y="142493"/>
                </a:lnTo>
                <a:lnTo>
                  <a:pt x="32003" y="174497"/>
                </a:lnTo>
                <a:lnTo>
                  <a:pt x="66865" y="196214"/>
                </a:lnTo>
                <a:lnTo>
                  <a:pt x="109727" y="20421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4389119" y="3878131"/>
            <a:ext cx="747993" cy="0"/>
          </a:xfrm>
          <a:custGeom>
            <a:avLst/>
            <a:gdLst/>
            <a:ahLst/>
            <a:cxnLst/>
            <a:rect l="l" t="t" r="r" b="b"/>
            <a:pathLst>
              <a:path w="847725">
                <a:moveTo>
                  <a:pt x="84734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/>
          <p:nvPr/>
        </p:nvSpPr>
        <p:spPr>
          <a:xfrm>
            <a:off x="3452756" y="4276165"/>
            <a:ext cx="602876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4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2118" dirty="0">
                <a:solidFill>
                  <a:srgbClr val="333333"/>
                </a:solidFill>
                <a:latin typeface="Verdana"/>
                <a:cs typeface="Verdana"/>
              </a:rPr>
              <a:t>OT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28707" y="3232674"/>
            <a:ext cx="0" cy="653863"/>
          </a:xfrm>
          <a:custGeom>
            <a:avLst/>
            <a:gdLst/>
            <a:ahLst/>
            <a:cxnLst/>
            <a:rect l="l" t="t" r="r" b="b"/>
            <a:pathLst>
              <a:path h="741045">
                <a:moveTo>
                  <a:pt x="0" y="0"/>
                </a:moveTo>
                <a:lnTo>
                  <a:pt x="0" y="74066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5134088" y="3041725"/>
            <a:ext cx="452157" cy="0"/>
          </a:xfrm>
          <a:custGeom>
            <a:avLst/>
            <a:gdLst/>
            <a:ahLst/>
            <a:cxnLst/>
            <a:rect l="l" t="t" r="r" b="b"/>
            <a:pathLst>
              <a:path w="512445">
                <a:moveTo>
                  <a:pt x="0" y="0"/>
                </a:moveTo>
                <a:lnTo>
                  <a:pt x="5120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5134088" y="3224605"/>
            <a:ext cx="452157" cy="0"/>
          </a:xfrm>
          <a:custGeom>
            <a:avLst/>
            <a:gdLst/>
            <a:ahLst/>
            <a:cxnLst/>
            <a:rect l="l" t="t" r="r" b="b"/>
            <a:pathLst>
              <a:path w="512445">
                <a:moveTo>
                  <a:pt x="0" y="0"/>
                </a:moveTo>
                <a:lnTo>
                  <a:pt x="5120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6021592" y="3138543"/>
            <a:ext cx="255494" cy="0"/>
          </a:xfrm>
          <a:custGeom>
            <a:avLst/>
            <a:gdLst/>
            <a:ahLst/>
            <a:cxnLst/>
            <a:rect l="l" t="t" r="r" b="b"/>
            <a:pathLst>
              <a:path w="289559">
                <a:moveTo>
                  <a:pt x="0" y="0"/>
                </a:moveTo>
                <a:lnTo>
                  <a:pt x="28955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7565314" y="2996004"/>
            <a:ext cx="428065" cy="0"/>
          </a:xfrm>
          <a:custGeom>
            <a:avLst/>
            <a:gdLst/>
            <a:ahLst/>
            <a:cxnLst/>
            <a:rect l="l" t="t" r="r" b="b"/>
            <a:pathLst>
              <a:path w="485140">
                <a:moveTo>
                  <a:pt x="0" y="0"/>
                </a:moveTo>
                <a:lnTo>
                  <a:pt x="48463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6300844" y="2798557"/>
            <a:ext cx="1806387" cy="52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941" spc="26" dirty="0">
                <a:latin typeface="Arial"/>
                <a:cs typeface="Arial"/>
              </a:rPr>
              <a:t>C=</a:t>
            </a:r>
            <a:r>
              <a:rPr sz="3838" spc="39" baseline="-2873" dirty="0">
                <a:latin typeface="Symbol"/>
                <a:cs typeface="Symbol"/>
              </a:rPr>
              <a:t></a:t>
            </a:r>
            <a:r>
              <a:rPr sz="1941" spc="26" dirty="0">
                <a:latin typeface="Arial"/>
                <a:cs typeface="Arial"/>
              </a:rPr>
              <a:t>A</a:t>
            </a:r>
            <a:r>
              <a:rPr sz="1941" spc="-340" dirty="0">
                <a:latin typeface="Arial"/>
                <a:cs typeface="Arial"/>
              </a:rPr>
              <a:t> </a:t>
            </a:r>
            <a:r>
              <a:rPr sz="1941" spc="-35" dirty="0">
                <a:latin typeface="Arial"/>
                <a:cs typeface="Arial"/>
              </a:rPr>
              <a:t>+B</a:t>
            </a:r>
            <a:r>
              <a:rPr sz="3838" spc="-53" baseline="-2873" dirty="0">
                <a:latin typeface="Symbol"/>
                <a:cs typeface="Symbol"/>
              </a:rPr>
              <a:t></a:t>
            </a:r>
            <a:r>
              <a:rPr sz="1941" spc="-35" dirty="0">
                <a:latin typeface="Symbol"/>
                <a:cs typeface="Symbol"/>
              </a:rPr>
              <a:t></a:t>
            </a:r>
            <a:r>
              <a:rPr sz="5096" spc="-53" baseline="-5050" dirty="0">
                <a:latin typeface="Symbol"/>
                <a:cs typeface="Symbol"/>
              </a:rPr>
              <a:t></a:t>
            </a:r>
            <a:r>
              <a:rPr sz="1941" spc="-35" dirty="0">
                <a:latin typeface="Arial"/>
                <a:cs typeface="Arial"/>
              </a:rPr>
              <a:t>A</a:t>
            </a:r>
            <a:r>
              <a:rPr sz="1941" spc="-35" dirty="0">
                <a:latin typeface="Symbol"/>
                <a:cs typeface="Symbol"/>
              </a:rPr>
              <a:t></a:t>
            </a:r>
            <a:r>
              <a:rPr sz="1941" spc="-35" dirty="0">
                <a:latin typeface="Arial"/>
                <a:cs typeface="Arial"/>
              </a:rPr>
              <a:t>B</a:t>
            </a:r>
            <a:r>
              <a:rPr sz="5096" spc="-53" baseline="-5050" dirty="0">
                <a:latin typeface="Symbol"/>
                <a:cs typeface="Symbol"/>
              </a:rPr>
              <a:t></a:t>
            </a:r>
            <a:endParaRPr sz="5096" baseline="-505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729292" y="2716306"/>
            <a:ext cx="0" cy="1132354"/>
          </a:xfrm>
          <a:custGeom>
            <a:avLst/>
            <a:gdLst/>
            <a:ahLst/>
            <a:cxnLst/>
            <a:rect l="l" t="t" r="r" b="b"/>
            <a:pathLst>
              <a:path h="1283335">
                <a:moveTo>
                  <a:pt x="0" y="0"/>
                </a:moveTo>
                <a:lnTo>
                  <a:pt x="0" y="128320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1729292" y="3837791"/>
            <a:ext cx="564776" cy="0"/>
          </a:xfrm>
          <a:custGeom>
            <a:avLst/>
            <a:gdLst/>
            <a:ahLst/>
            <a:cxnLst/>
            <a:rect l="l" t="t" r="r" b="b"/>
            <a:pathLst>
              <a:path w="640080">
                <a:moveTo>
                  <a:pt x="0" y="0"/>
                </a:moveTo>
                <a:lnTo>
                  <a:pt x="6400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1454971" y="4023361"/>
            <a:ext cx="839321" cy="2801"/>
          </a:xfrm>
          <a:custGeom>
            <a:avLst/>
            <a:gdLst/>
            <a:ahLst/>
            <a:cxnLst/>
            <a:rect l="l" t="t" r="r" b="b"/>
            <a:pathLst>
              <a:path w="951230" h="3175">
                <a:moveTo>
                  <a:pt x="0" y="0"/>
                </a:moveTo>
                <a:lnTo>
                  <a:pt x="950976" y="304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2715858" y="3593055"/>
            <a:ext cx="788894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777169" algn="l"/>
              </a:tabLst>
            </a:pPr>
            <a:r>
              <a:rPr sz="2118" u="heavy" dirty="0">
                <a:latin typeface="Arial"/>
                <a:cs typeface="Arial"/>
              </a:rPr>
              <a:t> </a:t>
            </a:r>
            <a:r>
              <a:rPr sz="2118" u="heavy" spc="-291" dirty="0">
                <a:latin typeface="Arial"/>
                <a:cs typeface="Arial"/>
              </a:rPr>
              <a:t> </a:t>
            </a:r>
            <a:r>
              <a:rPr sz="2118" u="heavy" dirty="0">
                <a:latin typeface="Arial"/>
                <a:cs typeface="Arial"/>
              </a:rPr>
              <a:t>A</a:t>
            </a:r>
            <a:r>
              <a:rPr sz="2118" u="heavy" spc="-207" dirty="0">
                <a:latin typeface="Arial"/>
                <a:cs typeface="Arial"/>
              </a:rPr>
              <a:t> </a:t>
            </a:r>
            <a:r>
              <a:rPr sz="2118" u="heavy" spc="62" dirty="0">
                <a:latin typeface="Symbol"/>
                <a:cs typeface="Symbol"/>
              </a:rPr>
              <a:t></a:t>
            </a:r>
            <a:r>
              <a:rPr sz="2118" u="heavy" spc="62" dirty="0">
                <a:latin typeface="Arial"/>
                <a:cs typeface="Arial"/>
              </a:rPr>
              <a:t>B	</a:t>
            </a:r>
            <a:endParaRPr sz="2118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22407" y="2401645"/>
            <a:ext cx="2017059" cy="0"/>
          </a:xfrm>
          <a:custGeom>
            <a:avLst/>
            <a:gdLst/>
            <a:ahLst/>
            <a:cxnLst/>
            <a:rect l="l" t="t" r="r" b="b"/>
            <a:pathLst>
              <a:path w="2286000">
                <a:moveTo>
                  <a:pt x="0" y="0"/>
                </a:moveTo>
                <a:lnTo>
                  <a:pt x="22860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5572460" y="2778161"/>
            <a:ext cx="449356" cy="704850"/>
          </a:xfrm>
          <a:custGeom>
            <a:avLst/>
            <a:gdLst/>
            <a:ahLst/>
            <a:cxnLst/>
            <a:rect l="l" t="t" r="r" b="b"/>
            <a:pathLst>
              <a:path w="509270" h="798829">
                <a:moveTo>
                  <a:pt x="252984" y="0"/>
                </a:moveTo>
                <a:lnTo>
                  <a:pt x="326493" y="16744"/>
                </a:lnTo>
                <a:lnTo>
                  <a:pt x="360403" y="36788"/>
                </a:lnTo>
                <a:lnTo>
                  <a:pt x="391868" y="63827"/>
                </a:lnTo>
                <a:lnTo>
                  <a:pt x="420475" y="97268"/>
                </a:lnTo>
                <a:lnTo>
                  <a:pt x="445811" y="136521"/>
                </a:lnTo>
                <a:lnTo>
                  <a:pt x="467466" y="180995"/>
                </a:lnTo>
                <a:lnTo>
                  <a:pt x="485025" y="230099"/>
                </a:lnTo>
                <a:lnTo>
                  <a:pt x="498078" y="283244"/>
                </a:lnTo>
                <a:lnTo>
                  <a:pt x="506213" y="339837"/>
                </a:lnTo>
                <a:lnTo>
                  <a:pt x="509016" y="399288"/>
                </a:lnTo>
                <a:lnTo>
                  <a:pt x="506213" y="458051"/>
                </a:lnTo>
                <a:lnTo>
                  <a:pt x="498078" y="514218"/>
                </a:lnTo>
                <a:lnTo>
                  <a:pt x="485025" y="567157"/>
                </a:lnTo>
                <a:lnTo>
                  <a:pt x="467466" y="616234"/>
                </a:lnTo>
                <a:lnTo>
                  <a:pt x="445811" y="660818"/>
                </a:lnTo>
                <a:lnTo>
                  <a:pt x="420475" y="700277"/>
                </a:lnTo>
                <a:lnTo>
                  <a:pt x="391868" y="733979"/>
                </a:lnTo>
                <a:lnTo>
                  <a:pt x="360403" y="761292"/>
                </a:lnTo>
                <a:lnTo>
                  <a:pt x="326493" y="781584"/>
                </a:lnTo>
                <a:lnTo>
                  <a:pt x="290549" y="794222"/>
                </a:lnTo>
                <a:lnTo>
                  <a:pt x="252984" y="798576"/>
                </a:lnTo>
                <a:lnTo>
                  <a:pt x="0" y="798576"/>
                </a:lnTo>
                <a:lnTo>
                  <a:pt x="0" y="0"/>
                </a:lnTo>
                <a:lnTo>
                  <a:pt x="252984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2286000" y="3584986"/>
            <a:ext cx="449356" cy="704850"/>
          </a:xfrm>
          <a:custGeom>
            <a:avLst/>
            <a:gdLst/>
            <a:ahLst/>
            <a:cxnLst/>
            <a:rect l="l" t="t" r="r" b="b"/>
            <a:pathLst>
              <a:path w="509269" h="798829">
                <a:moveTo>
                  <a:pt x="256031" y="0"/>
                </a:moveTo>
                <a:lnTo>
                  <a:pt x="328162" y="16744"/>
                </a:lnTo>
                <a:lnTo>
                  <a:pt x="361576" y="36788"/>
                </a:lnTo>
                <a:lnTo>
                  <a:pt x="392653" y="63827"/>
                </a:lnTo>
                <a:lnTo>
                  <a:pt x="420969" y="97268"/>
                </a:lnTo>
                <a:lnTo>
                  <a:pt x="446098" y="136521"/>
                </a:lnTo>
                <a:lnTo>
                  <a:pt x="467612" y="180995"/>
                </a:lnTo>
                <a:lnTo>
                  <a:pt x="485087" y="230099"/>
                </a:lnTo>
                <a:lnTo>
                  <a:pt x="498097" y="283244"/>
                </a:lnTo>
                <a:lnTo>
                  <a:pt x="506215" y="339837"/>
                </a:lnTo>
                <a:lnTo>
                  <a:pt x="509016" y="399288"/>
                </a:lnTo>
                <a:lnTo>
                  <a:pt x="506215" y="458051"/>
                </a:lnTo>
                <a:lnTo>
                  <a:pt x="498097" y="514218"/>
                </a:lnTo>
                <a:lnTo>
                  <a:pt x="485087" y="567157"/>
                </a:lnTo>
                <a:lnTo>
                  <a:pt x="467612" y="616234"/>
                </a:lnTo>
                <a:lnTo>
                  <a:pt x="446098" y="660818"/>
                </a:lnTo>
                <a:lnTo>
                  <a:pt x="420969" y="700277"/>
                </a:lnTo>
                <a:lnTo>
                  <a:pt x="392653" y="733979"/>
                </a:lnTo>
                <a:lnTo>
                  <a:pt x="361576" y="761292"/>
                </a:lnTo>
                <a:lnTo>
                  <a:pt x="328162" y="781584"/>
                </a:lnTo>
                <a:lnTo>
                  <a:pt x="256031" y="798576"/>
                </a:lnTo>
                <a:lnTo>
                  <a:pt x="0" y="798576"/>
                </a:lnTo>
                <a:lnTo>
                  <a:pt x="0" y="0"/>
                </a:lnTo>
                <a:lnTo>
                  <a:pt x="256031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5134087" y="2401645"/>
            <a:ext cx="0" cy="651062"/>
          </a:xfrm>
          <a:custGeom>
            <a:avLst/>
            <a:gdLst/>
            <a:ahLst/>
            <a:cxnLst/>
            <a:rect l="l" t="t" r="r" b="b"/>
            <a:pathLst>
              <a:path h="737870">
                <a:moveTo>
                  <a:pt x="0" y="0"/>
                </a:moveTo>
                <a:lnTo>
                  <a:pt x="0" y="73761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1713156" y="2559311"/>
            <a:ext cx="126626" cy="158563"/>
          </a:xfrm>
          <a:custGeom>
            <a:avLst/>
            <a:gdLst/>
            <a:ahLst/>
            <a:cxnLst/>
            <a:rect l="l" t="t" r="r" b="b"/>
            <a:pathLst>
              <a:path w="143510" h="179705">
                <a:moveTo>
                  <a:pt x="0" y="4191"/>
                </a:moveTo>
                <a:lnTo>
                  <a:pt x="23241" y="1666"/>
                </a:lnTo>
                <a:lnTo>
                  <a:pt x="46482" y="0"/>
                </a:lnTo>
                <a:lnTo>
                  <a:pt x="68580" y="1190"/>
                </a:lnTo>
                <a:lnTo>
                  <a:pt x="105537" y="19954"/>
                </a:lnTo>
                <a:lnTo>
                  <a:pt x="136397" y="59102"/>
                </a:lnTo>
                <a:lnTo>
                  <a:pt x="143256" y="80391"/>
                </a:lnTo>
                <a:lnTo>
                  <a:pt x="141350" y="103155"/>
                </a:lnTo>
                <a:lnTo>
                  <a:pt x="119252" y="149828"/>
                </a:lnTo>
                <a:lnTo>
                  <a:pt x="85058" y="174498"/>
                </a:lnTo>
                <a:lnTo>
                  <a:pt x="37623" y="179450"/>
                </a:lnTo>
                <a:lnTo>
                  <a:pt x="12192" y="17792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1686260" y="2242970"/>
            <a:ext cx="67235" cy="328332"/>
          </a:xfrm>
          <a:custGeom>
            <a:avLst/>
            <a:gdLst/>
            <a:ahLst/>
            <a:cxnLst/>
            <a:rect l="l" t="t" r="r" b="b"/>
            <a:pathLst>
              <a:path w="76200" h="372110">
                <a:moveTo>
                  <a:pt x="27431" y="74513"/>
                </a:moveTo>
                <a:lnTo>
                  <a:pt x="27431" y="371855"/>
                </a:lnTo>
                <a:lnTo>
                  <a:pt x="45719" y="371855"/>
                </a:lnTo>
                <a:lnTo>
                  <a:pt x="45719" y="76200"/>
                </a:lnTo>
                <a:lnTo>
                  <a:pt x="36576" y="76200"/>
                </a:lnTo>
                <a:lnTo>
                  <a:pt x="27431" y="74513"/>
                </a:lnTo>
                <a:close/>
              </a:path>
              <a:path w="76200" h="372110">
                <a:moveTo>
                  <a:pt x="45719" y="74566"/>
                </a:moveTo>
                <a:lnTo>
                  <a:pt x="36576" y="76200"/>
                </a:lnTo>
                <a:lnTo>
                  <a:pt x="45719" y="76200"/>
                </a:lnTo>
                <a:lnTo>
                  <a:pt x="45719" y="74566"/>
                </a:lnTo>
                <a:close/>
              </a:path>
              <a:path w="76200" h="372110">
                <a:moveTo>
                  <a:pt x="76200" y="39623"/>
                </a:moveTo>
                <a:lnTo>
                  <a:pt x="45719" y="39623"/>
                </a:lnTo>
                <a:lnTo>
                  <a:pt x="45719" y="74566"/>
                </a:lnTo>
                <a:lnTo>
                  <a:pt x="51768" y="73485"/>
                </a:lnTo>
                <a:lnTo>
                  <a:pt x="64388" y="65912"/>
                </a:lnTo>
                <a:lnTo>
                  <a:pt x="73009" y="54340"/>
                </a:lnTo>
                <a:lnTo>
                  <a:pt x="76200" y="39623"/>
                </a:lnTo>
                <a:close/>
              </a:path>
              <a:path w="76200" h="372110">
                <a:moveTo>
                  <a:pt x="36576" y="0"/>
                </a:moveTo>
                <a:lnTo>
                  <a:pt x="21859" y="3190"/>
                </a:lnTo>
                <a:lnTo>
                  <a:pt x="10287" y="11811"/>
                </a:lnTo>
                <a:lnTo>
                  <a:pt x="2714" y="24431"/>
                </a:lnTo>
                <a:lnTo>
                  <a:pt x="0" y="39623"/>
                </a:lnTo>
                <a:lnTo>
                  <a:pt x="2714" y="54340"/>
                </a:lnTo>
                <a:lnTo>
                  <a:pt x="10287" y="65912"/>
                </a:lnTo>
                <a:lnTo>
                  <a:pt x="21859" y="73485"/>
                </a:lnTo>
                <a:lnTo>
                  <a:pt x="27431" y="74513"/>
                </a:lnTo>
                <a:lnTo>
                  <a:pt x="27431" y="39623"/>
                </a:lnTo>
                <a:lnTo>
                  <a:pt x="76200" y="39623"/>
                </a:lnTo>
                <a:lnTo>
                  <a:pt x="73009" y="24431"/>
                </a:lnTo>
                <a:lnTo>
                  <a:pt x="64389" y="11810"/>
                </a:lnTo>
                <a:lnTo>
                  <a:pt x="51768" y="3190"/>
                </a:lnTo>
                <a:lnTo>
                  <a:pt x="36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1428078" y="2581835"/>
            <a:ext cx="67235" cy="1447240"/>
          </a:xfrm>
          <a:custGeom>
            <a:avLst/>
            <a:gdLst/>
            <a:ahLst/>
            <a:cxnLst/>
            <a:rect l="l" t="t" r="r" b="b"/>
            <a:pathLst>
              <a:path w="76200" h="1640204">
                <a:moveTo>
                  <a:pt x="27431" y="74513"/>
                </a:moveTo>
                <a:lnTo>
                  <a:pt x="27431" y="1639824"/>
                </a:lnTo>
                <a:lnTo>
                  <a:pt x="45719" y="1639824"/>
                </a:lnTo>
                <a:lnTo>
                  <a:pt x="45719" y="76200"/>
                </a:lnTo>
                <a:lnTo>
                  <a:pt x="36575" y="76200"/>
                </a:lnTo>
                <a:lnTo>
                  <a:pt x="27431" y="74513"/>
                </a:lnTo>
                <a:close/>
              </a:path>
              <a:path w="76200" h="1640204">
                <a:moveTo>
                  <a:pt x="45719" y="74566"/>
                </a:moveTo>
                <a:lnTo>
                  <a:pt x="36575" y="76200"/>
                </a:lnTo>
                <a:lnTo>
                  <a:pt x="45719" y="76200"/>
                </a:lnTo>
                <a:lnTo>
                  <a:pt x="45719" y="74566"/>
                </a:lnTo>
                <a:close/>
              </a:path>
              <a:path w="76200" h="1640204">
                <a:moveTo>
                  <a:pt x="76200" y="39624"/>
                </a:moveTo>
                <a:lnTo>
                  <a:pt x="45719" y="39624"/>
                </a:lnTo>
                <a:lnTo>
                  <a:pt x="45719" y="74566"/>
                </a:lnTo>
                <a:lnTo>
                  <a:pt x="51768" y="73485"/>
                </a:lnTo>
                <a:lnTo>
                  <a:pt x="64389" y="65912"/>
                </a:lnTo>
                <a:lnTo>
                  <a:pt x="73009" y="54340"/>
                </a:lnTo>
                <a:lnTo>
                  <a:pt x="76200" y="39624"/>
                </a:lnTo>
                <a:close/>
              </a:path>
              <a:path w="76200" h="1640204">
                <a:moveTo>
                  <a:pt x="36575" y="0"/>
                </a:moveTo>
                <a:lnTo>
                  <a:pt x="21859" y="3190"/>
                </a:lnTo>
                <a:lnTo>
                  <a:pt x="10287" y="11811"/>
                </a:lnTo>
                <a:lnTo>
                  <a:pt x="2714" y="24431"/>
                </a:lnTo>
                <a:lnTo>
                  <a:pt x="0" y="39624"/>
                </a:lnTo>
                <a:lnTo>
                  <a:pt x="2714" y="54340"/>
                </a:lnTo>
                <a:lnTo>
                  <a:pt x="10287" y="65912"/>
                </a:lnTo>
                <a:lnTo>
                  <a:pt x="21859" y="73485"/>
                </a:lnTo>
                <a:lnTo>
                  <a:pt x="27431" y="74513"/>
                </a:lnTo>
                <a:lnTo>
                  <a:pt x="27431" y="39624"/>
                </a:lnTo>
                <a:lnTo>
                  <a:pt x="76200" y="39624"/>
                </a:lnTo>
                <a:lnTo>
                  <a:pt x="73009" y="24431"/>
                </a:lnTo>
                <a:lnTo>
                  <a:pt x="64389" y="11811"/>
                </a:lnTo>
                <a:lnTo>
                  <a:pt x="51768" y="3190"/>
                </a:lnTo>
                <a:lnTo>
                  <a:pt x="365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 txBox="1"/>
          <p:nvPr/>
        </p:nvSpPr>
        <p:spPr>
          <a:xfrm>
            <a:off x="2191422" y="4327264"/>
            <a:ext cx="614082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9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118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25863" y="2030506"/>
            <a:ext cx="648260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Arial"/>
                <a:cs typeface="Arial"/>
              </a:rPr>
              <a:t>A </a:t>
            </a:r>
            <a:r>
              <a:rPr sz="2118" dirty="0">
                <a:latin typeface="Symbol"/>
                <a:cs typeface="Symbol"/>
              </a:rPr>
              <a:t></a:t>
            </a:r>
            <a:r>
              <a:rPr sz="2118" spc="-269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67113" y="3595744"/>
            <a:ext cx="403412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 txBox="1"/>
          <p:nvPr/>
        </p:nvSpPr>
        <p:spPr>
          <a:xfrm>
            <a:off x="4455908" y="3580503"/>
            <a:ext cx="442072" cy="298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941" spc="180" dirty="0">
                <a:latin typeface="Arial"/>
                <a:cs typeface="Arial"/>
              </a:rPr>
              <a:t>A</a:t>
            </a:r>
            <a:r>
              <a:rPr sz="1941" spc="18" dirty="0">
                <a:latin typeface="Symbol"/>
                <a:cs typeface="Symbol"/>
              </a:rPr>
              <a:t></a:t>
            </a:r>
            <a:r>
              <a:rPr sz="1941" spc="18" dirty="0">
                <a:latin typeface="Arial"/>
                <a:cs typeface="Arial"/>
              </a:rPr>
              <a:t>B</a:t>
            </a:r>
            <a:endParaRPr sz="1941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69815" y="3504304"/>
            <a:ext cx="614082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-9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2118" dirty="0">
                <a:solidFill>
                  <a:srgbClr val="333333"/>
                </a:solidFill>
                <a:latin typeface="Verdana"/>
                <a:cs typeface="Verdana"/>
              </a:rPr>
              <a:t>ND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1792" y="802342"/>
            <a:ext cx="774543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spcBef>
                <a:spcPts val="71"/>
              </a:spcBef>
            </a:pPr>
            <a:r>
              <a:rPr sz="2400" b="1" spc="-4" dirty="0">
                <a:cs typeface="Verdana"/>
              </a:rPr>
              <a:t>Finding Boolean</a:t>
            </a:r>
            <a:r>
              <a:rPr sz="2400" b="1" spc="44" dirty="0">
                <a:cs typeface="Verdana"/>
              </a:rPr>
              <a:t> </a:t>
            </a:r>
            <a:r>
              <a:rPr sz="2400" b="1" spc="-4" dirty="0">
                <a:cs typeface="Verdana"/>
              </a:rPr>
              <a:t>Expression</a:t>
            </a:r>
            <a:r>
              <a:rPr lang="en-GB" sz="2400" spc="-4" dirty="0">
                <a:cs typeface="Verdana"/>
              </a:rPr>
              <a:t> </a:t>
            </a:r>
            <a:r>
              <a:rPr sz="2400" b="1" dirty="0">
                <a:cs typeface="Verdana"/>
              </a:rPr>
              <a:t>of a</a:t>
            </a:r>
            <a:r>
              <a:rPr sz="2400" b="1" spc="13" dirty="0">
                <a:cs typeface="Verdana"/>
              </a:rPr>
              <a:t> </a:t>
            </a:r>
            <a:r>
              <a:rPr sz="2400" b="1" dirty="0">
                <a:cs typeface="Verdana"/>
              </a:rPr>
              <a:t>Logic</a:t>
            </a:r>
            <a:r>
              <a:rPr sz="2400" b="1" spc="4" dirty="0">
                <a:cs typeface="Verdana"/>
              </a:rPr>
              <a:t> </a:t>
            </a:r>
            <a:r>
              <a:rPr sz="2400" b="1" spc="-4" dirty="0">
                <a:cs typeface="Verdana"/>
              </a:rPr>
              <a:t>Circuit(Example</a:t>
            </a:r>
            <a:r>
              <a:rPr sz="2400" b="1" spc="-75" dirty="0">
                <a:cs typeface="Verdana"/>
              </a:rPr>
              <a:t> </a:t>
            </a:r>
            <a:r>
              <a:rPr sz="2400" b="1" spc="-4" dirty="0">
                <a:cs typeface="Verdana"/>
              </a:rPr>
              <a:t>2)</a:t>
            </a:r>
            <a:endParaRPr sz="2400" dirty="0">
              <a:cs typeface="Verdana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16BA354C-A226-4F12-8879-836AFD25DDB0}"/>
              </a:ext>
            </a:extLst>
          </p:cNvPr>
          <p:cNvSpPr txBox="1"/>
          <p:nvPr/>
        </p:nvSpPr>
        <p:spPr>
          <a:xfrm>
            <a:off x="2366682" y="1563501"/>
            <a:ext cx="648260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lang="en-GB" sz="2118" dirty="0">
                <a:latin typeface="Arial"/>
                <a:cs typeface="Arial"/>
              </a:rPr>
              <a:t>OR</a:t>
            </a:r>
            <a:endParaRPr sz="2118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6A6AAF-7A9D-41B3-9DA8-4F80E87DAD47}"/>
              </a:ext>
            </a:extLst>
          </p:cNvPr>
          <p:cNvSpPr/>
          <p:nvPr/>
        </p:nvSpPr>
        <p:spPr>
          <a:xfrm>
            <a:off x="233680" y="681335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Constructing a </a:t>
            </a:r>
            <a:r>
              <a:rPr lang="en-GB" sz="2400" b="1" spc="-4" dirty="0"/>
              <a:t>Logic Circuit </a:t>
            </a:r>
            <a:r>
              <a:rPr lang="en-GB" sz="2400" b="1" dirty="0"/>
              <a:t>from </a:t>
            </a:r>
            <a:r>
              <a:rPr lang="en-GB" sz="2400" b="1" spc="-4" dirty="0"/>
              <a:t>a Boolean  Expression </a:t>
            </a:r>
            <a:br>
              <a:rPr lang="en-GB" sz="2400" b="1" spc="-4" dirty="0"/>
            </a:br>
            <a:r>
              <a:rPr lang="en-GB" sz="2400" b="1" spc="-4" dirty="0"/>
              <a:t>(Example</a:t>
            </a:r>
            <a:r>
              <a:rPr lang="en-GB" sz="2400" b="1" spc="-26" dirty="0"/>
              <a:t> </a:t>
            </a:r>
            <a:r>
              <a:rPr lang="en-GB" sz="2400" b="1" spc="-4" dirty="0"/>
              <a:t>1)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B939E-02A3-4A2E-A813-55974F512D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17" y="1929254"/>
            <a:ext cx="5505165" cy="360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4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8C43BC-66EE-4DCF-874A-EA2B2A9E563E}"/>
              </a:ext>
            </a:extLst>
          </p:cNvPr>
          <p:cNvSpPr/>
          <p:nvPr/>
        </p:nvSpPr>
        <p:spPr>
          <a:xfrm>
            <a:off x="213360" y="650855"/>
            <a:ext cx="7406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Constructing a </a:t>
            </a:r>
            <a:r>
              <a:rPr lang="en-GB" sz="2400" b="1" spc="-4" dirty="0"/>
              <a:t>Logic Circuit </a:t>
            </a:r>
            <a:r>
              <a:rPr lang="en-GB" sz="2400" b="1" dirty="0"/>
              <a:t>from </a:t>
            </a:r>
            <a:r>
              <a:rPr lang="en-GB" sz="2400" b="1" spc="-4" dirty="0"/>
              <a:t>a Boolean  Expression </a:t>
            </a:r>
            <a:br>
              <a:rPr lang="en-GB" sz="2400" b="1" spc="-4" dirty="0"/>
            </a:br>
            <a:r>
              <a:rPr lang="en-GB" sz="2400" b="1" spc="-4" dirty="0"/>
              <a:t>(Example</a:t>
            </a:r>
            <a:r>
              <a:rPr lang="en-GB" sz="2400" b="1" spc="-26" dirty="0"/>
              <a:t> </a:t>
            </a:r>
            <a:r>
              <a:rPr lang="en-GB" sz="2400" b="1" spc="-4" dirty="0"/>
              <a:t>2)</a:t>
            </a:r>
            <a:endParaRPr lang="en-GB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464CE-634A-4037-8FF3-A7EA8FFBD7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579" y="1707722"/>
            <a:ext cx="6212362" cy="40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8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B0F7646-ADB3-41EB-B3A5-79C58BD631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6E8A00-4778-4882-9604-EA37A4E8BAE4}"/>
              </a:ext>
            </a:extLst>
          </p:cNvPr>
          <p:cNvSpPr/>
          <p:nvPr/>
        </p:nvSpPr>
        <p:spPr>
          <a:xfrm>
            <a:off x="558800" y="2597118"/>
            <a:ext cx="828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 Logic Gate and the use of these.</a:t>
            </a:r>
            <a:endParaRPr lang="en-GB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B2E07F41-0E7E-4EA6-B2FB-383922D73893}"/>
              </a:ext>
            </a:extLst>
          </p:cNvPr>
          <p:cNvSpPr txBox="1">
            <a:spLocks/>
          </p:cNvSpPr>
          <p:nvPr/>
        </p:nvSpPr>
        <p:spPr>
          <a:xfrm>
            <a:off x="135367" y="863796"/>
            <a:ext cx="8283388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36194" algn="l"/>
            <a:r>
              <a:rPr lang="en-GB" sz="2400" b="1" spc="-4" dirty="0">
                <a:solidFill>
                  <a:schemeClr val="tx1"/>
                </a:solidFill>
              </a:rPr>
              <a:t>Universal </a:t>
            </a:r>
            <a:r>
              <a:rPr lang="en-GB" sz="2400" b="1" spc="4" dirty="0">
                <a:solidFill>
                  <a:schemeClr val="tx1"/>
                </a:solidFill>
              </a:rPr>
              <a:t>NAND</a:t>
            </a:r>
            <a:r>
              <a:rPr lang="en-GB" sz="2400" b="1" spc="-57" dirty="0">
                <a:solidFill>
                  <a:schemeClr val="tx1"/>
                </a:solidFill>
              </a:rPr>
              <a:t> </a:t>
            </a:r>
            <a:r>
              <a:rPr lang="en-GB" sz="2400" b="1" spc="4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921AAA5A-6DB1-417F-A0C3-C5C5A99846F6}"/>
              </a:ext>
            </a:extLst>
          </p:cNvPr>
          <p:cNvSpPr txBox="1"/>
          <p:nvPr/>
        </p:nvSpPr>
        <p:spPr>
          <a:xfrm>
            <a:off x="480359" y="2804159"/>
            <a:ext cx="6719607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902" indent="-303696">
              <a:buClr>
                <a:srgbClr val="FF3300"/>
              </a:buClr>
              <a:buFont typeface="Wingdings"/>
              <a:buChar char=""/>
              <a:tabLst>
                <a:tab pos="314902" algn="l"/>
                <a:tab pos="315462" algn="l"/>
              </a:tabLst>
            </a:pPr>
            <a:r>
              <a:rPr sz="2000" b="1" dirty="0">
                <a:cs typeface="Verdana"/>
              </a:rPr>
              <a:t>To understand </a:t>
            </a:r>
            <a:r>
              <a:rPr sz="2000" b="1" spc="-4" dirty="0">
                <a:cs typeface="Verdana"/>
              </a:rPr>
              <a:t>this,</a:t>
            </a:r>
            <a:r>
              <a:rPr sz="2000" b="1" spc="-40" dirty="0">
                <a:cs typeface="Verdana"/>
              </a:rPr>
              <a:t> </a:t>
            </a:r>
            <a:r>
              <a:rPr sz="2000" b="1" dirty="0">
                <a:cs typeface="Verdana"/>
              </a:rPr>
              <a:t>consider:</a:t>
            </a:r>
            <a:endParaRPr sz="2000" dirty="0">
              <a:cs typeface="Verdana"/>
            </a:endParaRPr>
          </a:p>
          <a:p>
            <a:pPr marL="914448" marR="4483" lvl="1" indent="-392227" algn="just">
              <a:spcBef>
                <a:spcPts val="1755"/>
              </a:spcBef>
              <a:buClr>
                <a:srgbClr val="FF3300"/>
              </a:buClr>
              <a:buFont typeface="Wingdings"/>
              <a:buChar char=""/>
              <a:tabLst>
                <a:tab pos="915009" algn="l"/>
              </a:tabLst>
            </a:pPr>
            <a:r>
              <a:rPr sz="2000" spc="-4" dirty="0">
                <a:cs typeface="Verdana"/>
              </a:rPr>
              <a:t>Basic logic gates </a:t>
            </a:r>
            <a:r>
              <a:rPr sz="2000" spc="4" dirty="0">
                <a:cs typeface="Verdana"/>
              </a:rPr>
              <a:t>(AND, </a:t>
            </a:r>
            <a:r>
              <a:rPr sz="2000" dirty="0">
                <a:cs typeface="Verdana"/>
              </a:rPr>
              <a:t>OR, </a:t>
            </a:r>
            <a:r>
              <a:rPr sz="2000" spc="4" dirty="0">
                <a:cs typeface="Verdana"/>
              </a:rPr>
              <a:t>and </a:t>
            </a:r>
            <a:r>
              <a:rPr sz="2000" dirty="0">
                <a:cs typeface="Verdana"/>
              </a:rPr>
              <a:t>NOT) </a:t>
            </a:r>
            <a:r>
              <a:rPr sz="2000" spc="-13" dirty="0">
                <a:cs typeface="Verdana"/>
              </a:rPr>
              <a:t>are  </a:t>
            </a:r>
            <a:r>
              <a:rPr sz="2000" spc="-4" dirty="0">
                <a:cs typeface="Verdana"/>
              </a:rPr>
              <a:t>logically</a:t>
            </a:r>
            <a:r>
              <a:rPr sz="2000" spc="-13" dirty="0">
                <a:cs typeface="Verdana"/>
              </a:rPr>
              <a:t> </a:t>
            </a:r>
            <a:r>
              <a:rPr sz="2000" spc="-4" dirty="0">
                <a:cs typeface="Verdana"/>
              </a:rPr>
              <a:t>complete</a:t>
            </a:r>
            <a:endParaRPr sz="2000" dirty="0">
              <a:cs typeface="Verdana"/>
            </a:endParaRPr>
          </a:p>
          <a:p>
            <a:pPr marL="914448" marR="4483" lvl="1" indent="-392227" algn="just">
              <a:lnSpc>
                <a:spcPct val="99600"/>
              </a:lnSpc>
              <a:spcBef>
                <a:spcPts val="1787"/>
              </a:spcBef>
              <a:buClr>
                <a:srgbClr val="FF3300"/>
              </a:buClr>
              <a:buFont typeface="Wingdings"/>
              <a:buChar char=""/>
              <a:tabLst>
                <a:tab pos="915009" algn="l"/>
              </a:tabLst>
            </a:pPr>
            <a:r>
              <a:rPr sz="2000" spc="-4" dirty="0">
                <a:cs typeface="Verdana"/>
              </a:rPr>
              <a:t>Sufficient to </a:t>
            </a:r>
            <a:r>
              <a:rPr sz="2000" dirty="0">
                <a:cs typeface="Verdana"/>
              </a:rPr>
              <a:t>show that </a:t>
            </a:r>
            <a:r>
              <a:rPr sz="2000" spc="-4" dirty="0">
                <a:cs typeface="Verdana"/>
              </a:rPr>
              <a:t>AND, </a:t>
            </a:r>
            <a:r>
              <a:rPr sz="2000" dirty="0">
                <a:cs typeface="Verdana"/>
              </a:rPr>
              <a:t>OR, and NOT  </a:t>
            </a:r>
            <a:r>
              <a:rPr sz="2000" spc="-4" dirty="0">
                <a:cs typeface="Verdana"/>
              </a:rPr>
              <a:t>gates </a:t>
            </a:r>
            <a:r>
              <a:rPr sz="2000" spc="4" dirty="0">
                <a:cs typeface="Verdana"/>
              </a:rPr>
              <a:t>can </a:t>
            </a:r>
            <a:r>
              <a:rPr sz="2000" spc="-9" dirty="0">
                <a:cs typeface="Verdana"/>
              </a:rPr>
              <a:t>be </a:t>
            </a:r>
            <a:r>
              <a:rPr sz="2000" dirty="0">
                <a:cs typeface="Verdana"/>
              </a:rPr>
              <a:t>implemented </a:t>
            </a:r>
            <a:r>
              <a:rPr sz="2000" spc="-4" dirty="0">
                <a:cs typeface="Verdana"/>
              </a:rPr>
              <a:t>with </a:t>
            </a:r>
            <a:r>
              <a:rPr sz="2000" dirty="0">
                <a:cs typeface="Verdana"/>
              </a:rPr>
              <a:t>NAND  gates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9EB13-CBFC-4BEC-8ED7-95F2B2F8E9EE}"/>
              </a:ext>
            </a:extLst>
          </p:cNvPr>
          <p:cNvSpPr txBox="1"/>
          <p:nvPr/>
        </p:nvSpPr>
        <p:spPr>
          <a:xfrm>
            <a:off x="406400" y="1721770"/>
            <a:ext cx="7169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Nand</a:t>
            </a:r>
            <a:r>
              <a:rPr lang="en-GB" sz="2000" dirty="0"/>
              <a:t> gate is an universal gate, I is alone sufficient to implement </a:t>
            </a:r>
          </a:p>
          <a:p>
            <a:r>
              <a:rPr lang="en-GB" sz="2000" dirty="0"/>
              <a:t>any Boolean expression</a:t>
            </a:r>
          </a:p>
        </p:txBody>
      </p:sp>
    </p:spTree>
    <p:extLst>
      <p:ext uri="{BB962C8B-B14F-4D97-AF65-F5344CB8AC3E}">
        <p14:creationId xmlns:p14="http://schemas.microsoft.com/office/powerpoint/2010/main" val="3194803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11693" y="3330390"/>
            <a:ext cx="3417794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(a) NOT gate</a:t>
            </a:r>
            <a:r>
              <a:rPr sz="1765" spc="-4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implementation.</a:t>
            </a:r>
            <a:endParaRPr sz="1765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9456" y="2828366"/>
            <a:ext cx="202266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7755" y="2970904"/>
            <a:ext cx="2184026" cy="0"/>
          </a:xfrm>
          <a:custGeom>
            <a:avLst/>
            <a:gdLst/>
            <a:ahLst/>
            <a:cxnLst/>
            <a:rect l="l" t="t" r="r" b="b"/>
            <a:pathLst>
              <a:path w="2475229">
                <a:moveTo>
                  <a:pt x="0" y="0"/>
                </a:moveTo>
                <a:lnTo>
                  <a:pt x="247497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lang="en-US" sz="1588"/>
          </a:p>
        </p:txBody>
      </p:sp>
      <p:sp>
        <p:nvSpPr>
          <p:cNvPr id="7" name="object 7"/>
          <p:cNvSpPr/>
          <p:nvPr/>
        </p:nvSpPr>
        <p:spPr>
          <a:xfrm>
            <a:off x="3595744" y="2645487"/>
            <a:ext cx="446554" cy="621366"/>
          </a:xfrm>
          <a:custGeom>
            <a:avLst/>
            <a:gdLst/>
            <a:ahLst/>
            <a:cxnLst/>
            <a:rect l="l" t="t" r="r" b="b"/>
            <a:pathLst>
              <a:path w="506095" h="704214">
                <a:moveTo>
                  <a:pt x="252984" y="0"/>
                </a:moveTo>
                <a:lnTo>
                  <a:pt x="294138" y="4629"/>
                </a:lnTo>
                <a:lnTo>
                  <a:pt x="333134" y="18019"/>
                </a:lnTo>
                <a:lnTo>
                  <a:pt x="369460" y="39419"/>
                </a:lnTo>
                <a:lnTo>
                  <a:pt x="402604" y="68080"/>
                </a:lnTo>
                <a:lnTo>
                  <a:pt x="432053" y="103251"/>
                </a:lnTo>
                <a:lnTo>
                  <a:pt x="457297" y="144182"/>
                </a:lnTo>
                <a:lnTo>
                  <a:pt x="477822" y="190125"/>
                </a:lnTo>
                <a:lnTo>
                  <a:pt x="493117" y="240328"/>
                </a:lnTo>
                <a:lnTo>
                  <a:pt x="502670" y="294043"/>
                </a:lnTo>
                <a:lnTo>
                  <a:pt x="505968" y="350520"/>
                </a:lnTo>
                <a:lnTo>
                  <a:pt x="502670" y="407822"/>
                </a:lnTo>
                <a:lnTo>
                  <a:pt x="493117" y="462198"/>
                </a:lnTo>
                <a:lnTo>
                  <a:pt x="477822" y="512917"/>
                </a:lnTo>
                <a:lnTo>
                  <a:pt x="457297" y="559247"/>
                </a:lnTo>
                <a:lnTo>
                  <a:pt x="432054" y="600456"/>
                </a:lnTo>
                <a:lnTo>
                  <a:pt x="402604" y="635812"/>
                </a:lnTo>
                <a:lnTo>
                  <a:pt x="369460" y="664585"/>
                </a:lnTo>
                <a:lnTo>
                  <a:pt x="333134" y="686043"/>
                </a:lnTo>
                <a:lnTo>
                  <a:pt x="294138" y="699455"/>
                </a:lnTo>
                <a:lnTo>
                  <a:pt x="252984" y="704088"/>
                </a:lnTo>
                <a:lnTo>
                  <a:pt x="0" y="704088"/>
                </a:lnTo>
                <a:lnTo>
                  <a:pt x="0" y="0"/>
                </a:lnTo>
                <a:lnTo>
                  <a:pt x="252984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4044874" y="2895601"/>
            <a:ext cx="172571" cy="140074"/>
          </a:xfrm>
          <a:custGeom>
            <a:avLst/>
            <a:gdLst/>
            <a:ahLst/>
            <a:cxnLst/>
            <a:rect l="l" t="t" r="r" b="b"/>
            <a:pathLst>
              <a:path w="195579" h="158750">
                <a:moveTo>
                  <a:pt x="97536" y="0"/>
                </a:moveTo>
                <a:lnTo>
                  <a:pt x="59150" y="5953"/>
                </a:lnTo>
                <a:lnTo>
                  <a:pt x="28194" y="22479"/>
                </a:lnTo>
                <a:lnTo>
                  <a:pt x="7524" y="47577"/>
                </a:lnTo>
                <a:lnTo>
                  <a:pt x="0" y="79248"/>
                </a:lnTo>
                <a:lnTo>
                  <a:pt x="7524" y="109632"/>
                </a:lnTo>
                <a:lnTo>
                  <a:pt x="28194" y="134874"/>
                </a:lnTo>
                <a:lnTo>
                  <a:pt x="59150" y="152114"/>
                </a:lnTo>
                <a:lnTo>
                  <a:pt x="97536" y="158496"/>
                </a:lnTo>
                <a:lnTo>
                  <a:pt x="134635" y="152114"/>
                </a:lnTo>
                <a:lnTo>
                  <a:pt x="165735" y="134874"/>
                </a:lnTo>
                <a:lnTo>
                  <a:pt x="187118" y="109632"/>
                </a:lnTo>
                <a:lnTo>
                  <a:pt x="195072" y="79248"/>
                </a:lnTo>
                <a:lnTo>
                  <a:pt x="187118" y="47577"/>
                </a:lnTo>
                <a:lnTo>
                  <a:pt x="165735" y="22479"/>
                </a:lnTo>
                <a:lnTo>
                  <a:pt x="134635" y="5953"/>
                </a:lnTo>
                <a:lnTo>
                  <a:pt x="975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BFABAB9-D89C-4A25-A975-16BA49B3F278}"/>
              </a:ext>
            </a:extLst>
          </p:cNvPr>
          <p:cNvGrpSpPr/>
          <p:nvPr/>
        </p:nvGrpSpPr>
        <p:grpSpPr>
          <a:xfrm>
            <a:off x="2807745" y="2814918"/>
            <a:ext cx="796179" cy="307042"/>
            <a:chOff x="2807745" y="2814918"/>
            <a:chExt cx="796179" cy="307042"/>
          </a:xfrm>
        </p:grpSpPr>
        <p:sp>
          <p:nvSpPr>
            <p:cNvPr id="9" name="object 9"/>
            <p:cNvSpPr/>
            <p:nvPr/>
          </p:nvSpPr>
          <p:spPr>
            <a:xfrm>
              <a:off x="3251499" y="2814918"/>
              <a:ext cx="352425" cy="0"/>
            </a:xfrm>
            <a:custGeom>
              <a:avLst/>
              <a:gdLst/>
              <a:ahLst/>
              <a:cxnLst/>
              <a:rect l="l" t="t" r="r" b="b"/>
              <a:pathLst>
                <a:path w="399414">
                  <a:moveTo>
                    <a:pt x="0" y="0"/>
                  </a:moveTo>
                  <a:lnTo>
                    <a:pt x="399288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59567" y="3118822"/>
              <a:ext cx="341779" cy="0"/>
            </a:xfrm>
            <a:custGeom>
              <a:avLst/>
              <a:gdLst/>
              <a:ahLst/>
              <a:cxnLst/>
              <a:rect l="l" t="t" r="r" b="b"/>
              <a:pathLst>
                <a:path w="387350">
                  <a:moveTo>
                    <a:pt x="0" y="0"/>
                  </a:moveTo>
                  <a:lnTo>
                    <a:pt x="387096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254187" y="2814919"/>
              <a:ext cx="0" cy="307041"/>
            </a:xfrm>
            <a:custGeom>
              <a:avLst/>
              <a:gdLst/>
              <a:ahLst/>
              <a:cxnLst/>
              <a:rect l="l" t="t" r="r" b="b"/>
              <a:pathLst>
                <a:path h="347980">
                  <a:moveTo>
                    <a:pt x="0" y="0"/>
                  </a:moveTo>
                  <a:lnTo>
                    <a:pt x="0" y="34747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807745" y="2970904"/>
              <a:ext cx="449356" cy="0"/>
            </a:xfrm>
            <a:custGeom>
              <a:avLst/>
              <a:gdLst/>
              <a:ahLst/>
              <a:cxnLst/>
              <a:rect l="l" t="t" r="r" b="b"/>
              <a:pathLst>
                <a:path w="509270">
                  <a:moveTo>
                    <a:pt x="0" y="0"/>
                  </a:moveTo>
                  <a:lnTo>
                    <a:pt x="509015" y="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3" name="object 13"/>
          <p:cNvSpPr/>
          <p:nvPr/>
        </p:nvSpPr>
        <p:spPr>
          <a:xfrm>
            <a:off x="4260029" y="2693895"/>
            <a:ext cx="554131" cy="0"/>
          </a:xfrm>
          <a:custGeom>
            <a:avLst/>
            <a:gdLst/>
            <a:ahLst/>
            <a:cxnLst/>
            <a:rect l="l" t="t" r="r" b="b"/>
            <a:pathLst>
              <a:path w="628014">
                <a:moveTo>
                  <a:pt x="0" y="0"/>
                </a:moveTo>
                <a:lnTo>
                  <a:pt x="62788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5091057" y="2704653"/>
            <a:ext cx="156322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5556324" y="2704653"/>
            <a:ext cx="153521" cy="0"/>
          </a:xfrm>
          <a:custGeom>
            <a:avLst/>
            <a:gdLst/>
            <a:ahLst/>
            <a:cxnLst/>
            <a:rect l="l" t="t" r="r" b="b"/>
            <a:pathLst>
              <a:path w="173989">
                <a:moveTo>
                  <a:pt x="0" y="0"/>
                </a:moveTo>
                <a:lnTo>
                  <a:pt x="17373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6013525" y="2704653"/>
            <a:ext cx="156322" cy="0"/>
          </a:xfrm>
          <a:custGeom>
            <a:avLst/>
            <a:gdLst/>
            <a:ahLst/>
            <a:cxnLst/>
            <a:rect l="l" t="t" r="r" b="b"/>
            <a:pathLst>
              <a:path w="177165">
                <a:moveTo>
                  <a:pt x="0" y="0"/>
                </a:moveTo>
                <a:lnTo>
                  <a:pt x="17678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4248822" y="2679104"/>
            <a:ext cx="1907241" cy="285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853" spc="4" dirty="0">
                <a:latin typeface="Arial"/>
                <a:cs typeface="Arial"/>
              </a:rPr>
              <a:t>A </a:t>
            </a:r>
            <a:r>
              <a:rPr sz="1853" dirty="0">
                <a:latin typeface="Symbol"/>
                <a:cs typeface="Symbol"/>
              </a:rPr>
              <a:t></a:t>
            </a:r>
            <a:r>
              <a:rPr sz="1853" dirty="0">
                <a:latin typeface="Times New Roman"/>
                <a:cs typeface="Times New Roman"/>
              </a:rPr>
              <a:t> </a:t>
            </a:r>
            <a:r>
              <a:rPr sz="1853" spc="4" dirty="0">
                <a:latin typeface="Arial"/>
                <a:cs typeface="Arial"/>
              </a:rPr>
              <a:t>A = A + A = </a:t>
            </a:r>
            <a:r>
              <a:rPr sz="1853" spc="194" dirty="0">
                <a:latin typeface="Arial"/>
                <a:cs typeface="Arial"/>
              </a:rPr>
              <a:t> </a:t>
            </a:r>
            <a:r>
              <a:rPr sz="1853" spc="4" dirty="0">
                <a:latin typeface="Arial"/>
                <a:cs typeface="Arial"/>
              </a:rPr>
              <a:t>A</a:t>
            </a:r>
            <a:endParaRPr sz="1853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99951" y="5145743"/>
            <a:ext cx="3434603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(b) AND gate</a:t>
            </a:r>
            <a:r>
              <a:rPr sz="1765" spc="-4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implementation.</a:t>
            </a:r>
            <a:endParaRPr sz="1765" dirty="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86952" y="4377466"/>
            <a:ext cx="449356" cy="597274"/>
          </a:xfrm>
          <a:custGeom>
            <a:avLst/>
            <a:gdLst/>
            <a:ahLst/>
            <a:cxnLst/>
            <a:rect l="l" t="t" r="r" b="b"/>
            <a:pathLst>
              <a:path w="509270" h="676910">
                <a:moveTo>
                  <a:pt x="252984" y="0"/>
                </a:moveTo>
                <a:lnTo>
                  <a:pt x="294223" y="4370"/>
                </a:lnTo>
                <a:lnTo>
                  <a:pt x="333451" y="17044"/>
                </a:lnTo>
                <a:lnTo>
                  <a:pt x="370118" y="37362"/>
                </a:lnTo>
                <a:lnTo>
                  <a:pt x="403677" y="64666"/>
                </a:lnTo>
                <a:lnTo>
                  <a:pt x="433578" y="98298"/>
                </a:lnTo>
                <a:lnTo>
                  <a:pt x="459272" y="137598"/>
                </a:lnTo>
                <a:lnTo>
                  <a:pt x="480212" y="181910"/>
                </a:lnTo>
                <a:lnTo>
                  <a:pt x="495848" y="230575"/>
                </a:lnTo>
                <a:lnTo>
                  <a:pt x="505632" y="282933"/>
                </a:lnTo>
                <a:lnTo>
                  <a:pt x="509016" y="338328"/>
                </a:lnTo>
                <a:lnTo>
                  <a:pt x="505632" y="392981"/>
                </a:lnTo>
                <a:lnTo>
                  <a:pt x="495848" y="444910"/>
                </a:lnTo>
                <a:lnTo>
                  <a:pt x="480212" y="493401"/>
                </a:lnTo>
                <a:lnTo>
                  <a:pt x="459272" y="537740"/>
                </a:lnTo>
                <a:lnTo>
                  <a:pt x="433578" y="577215"/>
                </a:lnTo>
                <a:lnTo>
                  <a:pt x="403677" y="611111"/>
                </a:lnTo>
                <a:lnTo>
                  <a:pt x="370118" y="638717"/>
                </a:lnTo>
                <a:lnTo>
                  <a:pt x="333451" y="659318"/>
                </a:lnTo>
                <a:lnTo>
                  <a:pt x="294223" y="672202"/>
                </a:lnTo>
                <a:lnTo>
                  <a:pt x="252984" y="676656"/>
                </a:lnTo>
                <a:lnTo>
                  <a:pt x="0" y="676656"/>
                </a:lnTo>
                <a:lnTo>
                  <a:pt x="0" y="0"/>
                </a:lnTo>
                <a:lnTo>
                  <a:pt x="252984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3636085" y="4616825"/>
            <a:ext cx="172571" cy="134471"/>
          </a:xfrm>
          <a:custGeom>
            <a:avLst/>
            <a:gdLst/>
            <a:ahLst/>
            <a:cxnLst/>
            <a:rect l="l" t="t" r="r" b="b"/>
            <a:pathLst>
              <a:path w="195579" h="152400">
                <a:moveTo>
                  <a:pt x="97536" y="0"/>
                </a:moveTo>
                <a:lnTo>
                  <a:pt x="59150" y="5905"/>
                </a:lnTo>
                <a:lnTo>
                  <a:pt x="28193" y="22097"/>
                </a:lnTo>
                <a:lnTo>
                  <a:pt x="7524" y="46291"/>
                </a:lnTo>
                <a:lnTo>
                  <a:pt x="0" y="76200"/>
                </a:lnTo>
                <a:lnTo>
                  <a:pt x="7524" y="106108"/>
                </a:lnTo>
                <a:lnTo>
                  <a:pt x="28193" y="130301"/>
                </a:lnTo>
                <a:lnTo>
                  <a:pt x="59150" y="146494"/>
                </a:lnTo>
                <a:lnTo>
                  <a:pt x="97536" y="152400"/>
                </a:lnTo>
                <a:lnTo>
                  <a:pt x="135921" y="146494"/>
                </a:lnTo>
                <a:lnTo>
                  <a:pt x="166877" y="130302"/>
                </a:lnTo>
                <a:lnTo>
                  <a:pt x="187547" y="106108"/>
                </a:lnTo>
                <a:lnTo>
                  <a:pt x="195071" y="76200"/>
                </a:lnTo>
                <a:lnTo>
                  <a:pt x="187547" y="46291"/>
                </a:lnTo>
                <a:lnTo>
                  <a:pt x="166877" y="22098"/>
                </a:lnTo>
                <a:lnTo>
                  <a:pt x="135921" y="5905"/>
                </a:lnTo>
                <a:lnTo>
                  <a:pt x="975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2519979" y="4538832"/>
            <a:ext cx="677956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809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2525358" y="4829289"/>
            <a:ext cx="667310" cy="2801"/>
          </a:xfrm>
          <a:custGeom>
            <a:avLst/>
            <a:gdLst/>
            <a:ahLst/>
            <a:cxnLst/>
            <a:rect l="l" t="t" r="r" b="b"/>
            <a:pathLst>
              <a:path w="756285" h="3175">
                <a:moveTo>
                  <a:pt x="0" y="0"/>
                </a:moveTo>
                <a:lnTo>
                  <a:pt x="755903" y="30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5639696" y="4684061"/>
            <a:ext cx="1299322" cy="0"/>
          </a:xfrm>
          <a:custGeom>
            <a:avLst/>
            <a:gdLst/>
            <a:ahLst/>
            <a:cxnLst/>
            <a:rect l="l" t="t" r="r" b="b"/>
            <a:pathLst>
              <a:path w="1472565">
                <a:moveTo>
                  <a:pt x="0" y="0"/>
                </a:moveTo>
                <a:lnTo>
                  <a:pt x="147218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5013063" y="4377466"/>
            <a:ext cx="446554" cy="597274"/>
          </a:xfrm>
          <a:custGeom>
            <a:avLst/>
            <a:gdLst/>
            <a:ahLst/>
            <a:cxnLst/>
            <a:rect l="l" t="t" r="r" b="b"/>
            <a:pathLst>
              <a:path w="506095" h="676910">
                <a:moveTo>
                  <a:pt x="252983" y="0"/>
                </a:moveTo>
                <a:lnTo>
                  <a:pt x="294138" y="4370"/>
                </a:lnTo>
                <a:lnTo>
                  <a:pt x="333134" y="17044"/>
                </a:lnTo>
                <a:lnTo>
                  <a:pt x="369460" y="37362"/>
                </a:lnTo>
                <a:lnTo>
                  <a:pt x="402604" y="64666"/>
                </a:lnTo>
                <a:lnTo>
                  <a:pt x="432053" y="98298"/>
                </a:lnTo>
                <a:lnTo>
                  <a:pt x="457297" y="137598"/>
                </a:lnTo>
                <a:lnTo>
                  <a:pt x="477822" y="181910"/>
                </a:lnTo>
                <a:lnTo>
                  <a:pt x="493117" y="230575"/>
                </a:lnTo>
                <a:lnTo>
                  <a:pt x="502670" y="282933"/>
                </a:lnTo>
                <a:lnTo>
                  <a:pt x="505967" y="338328"/>
                </a:lnTo>
                <a:lnTo>
                  <a:pt x="502670" y="392981"/>
                </a:lnTo>
                <a:lnTo>
                  <a:pt x="493117" y="444910"/>
                </a:lnTo>
                <a:lnTo>
                  <a:pt x="477822" y="493401"/>
                </a:lnTo>
                <a:lnTo>
                  <a:pt x="457297" y="537740"/>
                </a:lnTo>
                <a:lnTo>
                  <a:pt x="432053" y="577215"/>
                </a:lnTo>
                <a:lnTo>
                  <a:pt x="402604" y="611111"/>
                </a:lnTo>
                <a:lnTo>
                  <a:pt x="369460" y="638717"/>
                </a:lnTo>
                <a:lnTo>
                  <a:pt x="333134" y="659318"/>
                </a:lnTo>
                <a:lnTo>
                  <a:pt x="294138" y="672202"/>
                </a:lnTo>
                <a:lnTo>
                  <a:pt x="252983" y="676656"/>
                </a:lnTo>
                <a:lnTo>
                  <a:pt x="0" y="676656"/>
                </a:lnTo>
                <a:lnTo>
                  <a:pt x="0" y="0"/>
                </a:lnTo>
                <a:lnTo>
                  <a:pt x="252983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5462195" y="4616825"/>
            <a:ext cx="172571" cy="134471"/>
          </a:xfrm>
          <a:custGeom>
            <a:avLst/>
            <a:gdLst/>
            <a:ahLst/>
            <a:cxnLst/>
            <a:rect l="l" t="t" r="r" b="b"/>
            <a:pathLst>
              <a:path w="195579" h="152400">
                <a:moveTo>
                  <a:pt x="97536" y="0"/>
                </a:moveTo>
                <a:lnTo>
                  <a:pt x="59150" y="5905"/>
                </a:lnTo>
                <a:lnTo>
                  <a:pt x="28194" y="22097"/>
                </a:lnTo>
                <a:lnTo>
                  <a:pt x="7524" y="46291"/>
                </a:lnTo>
                <a:lnTo>
                  <a:pt x="0" y="76200"/>
                </a:lnTo>
                <a:lnTo>
                  <a:pt x="7524" y="106108"/>
                </a:lnTo>
                <a:lnTo>
                  <a:pt x="28194" y="130301"/>
                </a:lnTo>
                <a:lnTo>
                  <a:pt x="59150" y="146494"/>
                </a:lnTo>
                <a:lnTo>
                  <a:pt x="97536" y="152400"/>
                </a:lnTo>
                <a:lnTo>
                  <a:pt x="134635" y="146494"/>
                </a:lnTo>
                <a:lnTo>
                  <a:pt x="165735" y="130302"/>
                </a:lnTo>
                <a:lnTo>
                  <a:pt x="187118" y="106108"/>
                </a:lnTo>
                <a:lnTo>
                  <a:pt x="195072" y="76200"/>
                </a:lnTo>
                <a:lnTo>
                  <a:pt x="187118" y="46291"/>
                </a:lnTo>
                <a:lnTo>
                  <a:pt x="165734" y="22098"/>
                </a:lnTo>
                <a:lnTo>
                  <a:pt x="134635" y="5905"/>
                </a:lnTo>
                <a:lnTo>
                  <a:pt x="975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5669280" y="4350573"/>
            <a:ext cx="600075" cy="0"/>
          </a:xfrm>
          <a:custGeom>
            <a:avLst/>
            <a:gdLst/>
            <a:ahLst/>
            <a:cxnLst/>
            <a:rect l="l" t="t" r="r" b="b"/>
            <a:pathLst>
              <a:path w="680084">
                <a:moveTo>
                  <a:pt x="0" y="0"/>
                </a:moveTo>
                <a:lnTo>
                  <a:pt x="67970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5669280" y="4385535"/>
            <a:ext cx="600075" cy="0"/>
          </a:xfrm>
          <a:custGeom>
            <a:avLst/>
            <a:gdLst/>
            <a:ahLst/>
            <a:cxnLst/>
            <a:rect l="l" t="t" r="r" b="b"/>
            <a:pathLst>
              <a:path w="680084">
                <a:moveTo>
                  <a:pt x="0" y="0"/>
                </a:moveTo>
                <a:lnTo>
                  <a:pt x="67970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 txBox="1"/>
          <p:nvPr/>
        </p:nvSpPr>
        <p:spPr>
          <a:xfrm>
            <a:off x="5658075" y="4376347"/>
            <a:ext cx="1358713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285205" algn="l"/>
              </a:tabLst>
            </a:pPr>
            <a:r>
              <a:rPr sz="1765" spc="-9" dirty="0">
                <a:latin typeface="Arial"/>
                <a:cs typeface="Arial"/>
              </a:rPr>
              <a:t>A	</a:t>
            </a:r>
            <a:r>
              <a:rPr sz="1765" spc="-4" dirty="0">
                <a:latin typeface="Symbol"/>
                <a:cs typeface="Symbol"/>
              </a:rPr>
              <a:t></a:t>
            </a:r>
            <a:r>
              <a:rPr sz="1765" spc="-4" dirty="0">
                <a:latin typeface="Times New Roman"/>
                <a:cs typeface="Times New Roman"/>
              </a:rPr>
              <a:t> </a:t>
            </a:r>
            <a:r>
              <a:rPr sz="1765" spc="-9" dirty="0">
                <a:latin typeface="Arial"/>
                <a:cs typeface="Arial"/>
              </a:rPr>
              <a:t>B </a:t>
            </a:r>
            <a:r>
              <a:rPr sz="1765" spc="-9" dirty="0">
                <a:latin typeface="Symbol"/>
                <a:cs typeface="Symbol"/>
              </a:rPr>
              <a:t></a:t>
            </a:r>
            <a:r>
              <a:rPr sz="1765" spc="-9" dirty="0">
                <a:latin typeface="Times New Roman"/>
                <a:cs typeface="Times New Roman"/>
              </a:rPr>
              <a:t>  </a:t>
            </a:r>
            <a:r>
              <a:rPr sz="1765" spc="-9" dirty="0">
                <a:latin typeface="Arial"/>
                <a:cs typeface="Arial"/>
              </a:rPr>
              <a:t>A</a:t>
            </a:r>
            <a:r>
              <a:rPr sz="1765" spc="326" dirty="0">
                <a:latin typeface="Arial"/>
                <a:cs typeface="Arial"/>
              </a:rPr>
              <a:t> </a:t>
            </a:r>
            <a:r>
              <a:rPr sz="1765" spc="88" dirty="0">
                <a:latin typeface="Symbol"/>
                <a:cs typeface="Symbol"/>
              </a:rPr>
              <a:t></a:t>
            </a:r>
            <a:r>
              <a:rPr sz="1765" spc="88" dirty="0">
                <a:latin typeface="Arial"/>
                <a:cs typeface="Arial"/>
              </a:rPr>
              <a:t>B</a:t>
            </a:r>
            <a:endParaRPr sz="1765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67068" y="4151758"/>
            <a:ext cx="583826" cy="0"/>
          </a:xfrm>
          <a:custGeom>
            <a:avLst/>
            <a:gdLst/>
            <a:ahLst/>
            <a:cxnLst/>
            <a:rect l="l" t="t" r="r" b="b"/>
            <a:pathLst>
              <a:path w="661670">
                <a:moveTo>
                  <a:pt x="0" y="0"/>
                </a:moveTo>
                <a:lnTo>
                  <a:pt x="6614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 txBox="1"/>
          <p:nvPr/>
        </p:nvSpPr>
        <p:spPr>
          <a:xfrm>
            <a:off x="3626437" y="4151758"/>
            <a:ext cx="1219200" cy="312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1207498" algn="l"/>
              </a:tabLst>
            </a:pPr>
            <a:r>
              <a:rPr sz="2030" spc="110" dirty="0">
                <a:latin typeface="Arial"/>
                <a:cs typeface="Arial"/>
              </a:rPr>
              <a:t> </a:t>
            </a:r>
            <a:r>
              <a:rPr sz="2030" dirty="0">
                <a:latin typeface="Arial"/>
                <a:cs typeface="Arial"/>
              </a:rPr>
              <a:t>A</a:t>
            </a:r>
            <a:r>
              <a:rPr sz="2030" spc="154" dirty="0">
                <a:latin typeface="Arial"/>
                <a:cs typeface="Arial"/>
              </a:rPr>
              <a:t> </a:t>
            </a:r>
            <a:r>
              <a:rPr sz="2030" spc="106" dirty="0">
                <a:latin typeface="Symbol"/>
                <a:cs typeface="Symbol"/>
              </a:rPr>
              <a:t></a:t>
            </a:r>
            <a:r>
              <a:rPr sz="2030" spc="106" dirty="0">
                <a:latin typeface="Arial"/>
                <a:cs typeface="Arial"/>
              </a:rPr>
              <a:t>B	</a:t>
            </a:r>
            <a:endParaRPr sz="203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303791" y="533923"/>
            <a:ext cx="8454125" cy="86177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 marR="4483" algn="l"/>
            <a:r>
              <a:rPr lang="en-US" sz="2800" b="1" dirty="0"/>
              <a:t>Implementation of NOT,</a:t>
            </a:r>
            <a:r>
              <a:rPr lang="en-US" sz="2800" b="1" spc="-66" dirty="0"/>
              <a:t> </a:t>
            </a:r>
            <a:r>
              <a:rPr lang="en-US" sz="2800" b="1" dirty="0"/>
              <a:t>AND  </a:t>
            </a:r>
            <a:r>
              <a:rPr lang="en-US" sz="2800" b="1" dirty="0" err="1"/>
              <a:t>and</a:t>
            </a:r>
            <a:r>
              <a:rPr lang="en-US" sz="2800" b="1" dirty="0"/>
              <a:t> OR Gates by NAND</a:t>
            </a:r>
            <a:r>
              <a:rPr lang="en-US" sz="2800" b="1" spc="-66" dirty="0"/>
              <a:t> </a:t>
            </a:r>
            <a:r>
              <a:rPr lang="en-US" sz="2800" b="1" spc="-4" dirty="0"/>
              <a:t>Gates</a:t>
            </a:r>
            <a:endParaRPr sz="2800" b="1" dirty="0">
              <a:solidFill>
                <a:schemeClr val="accent3"/>
              </a:solidFill>
              <a:latin typeface="+mn-l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85552" y="4400775"/>
            <a:ext cx="20226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2418"/>
              </a:lnSpc>
            </a:pPr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A  B</a:t>
            </a:r>
            <a:endParaRPr sz="2118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69292" y="6362254"/>
            <a:ext cx="150495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i="1" spc="-4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059" i="1" spc="-9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059" i="1" spc="-53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59" i="1" spc="-9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059">
              <a:latin typeface="Arial"/>
              <a:cs typeface="Arial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49801179-7B55-40B4-B05F-74BD2DD2CCE6}"/>
              </a:ext>
            </a:extLst>
          </p:cNvPr>
          <p:cNvSpPr/>
          <p:nvPr/>
        </p:nvSpPr>
        <p:spPr>
          <a:xfrm>
            <a:off x="4250894" y="4526506"/>
            <a:ext cx="759590" cy="80461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10">
            <a:extLst>
              <a:ext uri="{FF2B5EF4-FFF2-40B4-BE49-F238E27FC236}">
                <a16:creationId xmlns:a16="http://schemas.microsoft.com/office/drawing/2014/main" id="{A8756732-1225-440F-9D95-729B5A72EB24}"/>
              </a:ext>
            </a:extLst>
          </p:cNvPr>
          <p:cNvSpPr/>
          <p:nvPr/>
        </p:nvSpPr>
        <p:spPr>
          <a:xfrm>
            <a:off x="4258962" y="4830410"/>
            <a:ext cx="759590" cy="45719"/>
          </a:xfrm>
          <a:custGeom>
            <a:avLst/>
            <a:gdLst/>
            <a:ahLst/>
            <a:cxnLst/>
            <a:rect l="l" t="t" r="r" b="b"/>
            <a:pathLst>
              <a:path w="387350">
                <a:moveTo>
                  <a:pt x="0" y="0"/>
                </a:moveTo>
                <a:lnTo>
                  <a:pt x="38709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11">
            <a:extLst>
              <a:ext uri="{FF2B5EF4-FFF2-40B4-BE49-F238E27FC236}">
                <a16:creationId xmlns:a16="http://schemas.microsoft.com/office/drawing/2014/main" id="{DDCC22C3-2614-4F08-9134-F615975F836B}"/>
              </a:ext>
            </a:extLst>
          </p:cNvPr>
          <p:cNvSpPr/>
          <p:nvPr/>
        </p:nvSpPr>
        <p:spPr>
          <a:xfrm>
            <a:off x="4253582" y="4526508"/>
            <a:ext cx="0" cy="307041"/>
          </a:xfrm>
          <a:custGeom>
            <a:avLst/>
            <a:gdLst/>
            <a:ahLst/>
            <a:cxnLst/>
            <a:rect l="l" t="t" r="r" b="b"/>
            <a:pathLst>
              <a:path h="347980">
                <a:moveTo>
                  <a:pt x="0" y="0"/>
                </a:moveTo>
                <a:lnTo>
                  <a:pt x="0" y="3474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id="{A35B5F36-280D-4909-8C74-6CD7DD6ACBC4}"/>
              </a:ext>
            </a:extLst>
          </p:cNvPr>
          <p:cNvSpPr/>
          <p:nvPr/>
        </p:nvSpPr>
        <p:spPr>
          <a:xfrm>
            <a:off x="3807140" y="4682493"/>
            <a:ext cx="449356" cy="0"/>
          </a:xfrm>
          <a:custGeom>
            <a:avLst/>
            <a:gdLst/>
            <a:ahLst/>
            <a:cxnLst/>
            <a:rect l="l" t="t" r="r" b="b"/>
            <a:pathLst>
              <a:path w="509270">
                <a:moveTo>
                  <a:pt x="0" y="0"/>
                </a:moveTo>
                <a:lnTo>
                  <a:pt x="5090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906244" y="4238377"/>
            <a:ext cx="1296521" cy="0"/>
          </a:xfrm>
          <a:custGeom>
            <a:avLst/>
            <a:gdLst/>
            <a:ahLst/>
            <a:cxnLst/>
            <a:rect l="l" t="t" r="r" b="b"/>
            <a:pathLst>
              <a:path w="1469390">
                <a:moveTo>
                  <a:pt x="0" y="0"/>
                </a:moveTo>
                <a:lnTo>
                  <a:pt x="146913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268855" y="3875306"/>
            <a:ext cx="446554" cy="704850"/>
          </a:xfrm>
          <a:custGeom>
            <a:avLst/>
            <a:gdLst/>
            <a:ahLst/>
            <a:cxnLst/>
            <a:rect l="l" t="t" r="r" b="b"/>
            <a:pathLst>
              <a:path w="506095" h="798829">
                <a:moveTo>
                  <a:pt x="252983" y="0"/>
                </a:moveTo>
                <a:lnTo>
                  <a:pt x="326227" y="16991"/>
                </a:lnTo>
                <a:lnTo>
                  <a:pt x="359847" y="37283"/>
                </a:lnTo>
                <a:lnTo>
                  <a:pt x="390952" y="64596"/>
                </a:lnTo>
                <a:lnTo>
                  <a:pt x="419158" y="98298"/>
                </a:lnTo>
                <a:lnTo>
                  <a:pt x="444080" y="137757"/>
                </a:lnTo>
                <a:lnTo>
                  <a:pt x="465334" y="182341"/>
                </a:lnTo>
                <a:lnTo>
                  <a:pt x="482534" y="231418"/>
                </a:lnTo>
                <a:lnTo>
                  <a:pt x="495296" y="284357"/>
                </a:lnTo>
                <a:lnTo>
                  <a:pt x="503236" y="340524"/>
                </a:lnTo>
                <a:lnTo>
                  <a:pt x="505967" y="399288"/>
                </a:lnTo>
                <a:lnTo>
                  <a:pt x="503236" y="458051"/>
                </a:lnTo>
                <a:lnTo>
                  <a:pt x="495296" y="514218"/>
                </a:lnTo>
                <a:lnTo>
                  <a:pt x="482534" y="567157"/>
                </a:lnTo>
                <a:lnTo>
                  <a:pt x="465334" y="616234"/>
                </a:lnTo>
                <a:lnTo>
                  <a:pt x="444080" y="660818"/>
                </a:lnTo>
                <a:lnTo>
                  <a:pt x="419158" y="700277"/>
                </a:lnTo>
                <a:lnTo>
                  <a:pt x="390952" y="733979"/>
                </a:lnTo>
                <a:lnTo>
                  <a:pt x="359847" y="761292"/>
                </a:lnTo>
                <a:lnTo>
                  <a:pt x="326227" y="781584"/>
                </a:lnTo>
                <a:lnTo>
                  <a:pt x="252983" y="798576"/>
                </a:lnTo>
                <a:lnTo>
                  <a:pt x="0" y="798576"/>
                </a:lnTo>
                <a:lnTo>
                  <a:pt x="0" y="0"/>
                </a:lnTo>
                <a:lnTo>
                  <a:pt x="252983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717985" y="4157694"/>
            <a:ext cx="172571" cy="161365"/>
          </a:xfrm>
          <a:custGeom>
            <a:avLst/>
            <a:gdLst/>
            <a:ahLst/>
            <a:cxnLst/>
            <a:rect l="l" t="t" r="r" b="b"/>
            <a:pathLst>
              <a:path w="195579" h="182879">
                <a:moveTo>
                  <a:pt x="97536" y="0"/>
                </a:moveTo>
                <a:lnTo>
                  <a:pt x="59150" y="7429"/>
                </a:lnTo>
                <a:lnTo>
                  <a:pt x="28194" y="27431"/>
                </a:lnTo>
                <a:lnTo>
                  <a:pt x="7524" y="56578"/>
                </a:lnTo>
                <a:lnTo>
                  <a:pt x="0" y="91439"/>
                </a:lnTo>
                <a:lnTo>
                  <a:pt x="7524" y="126301"/>
                </a:lnTo>
                <a:lnTo>
                  <a:pt x="28194" y="155448"/>
                </a:lnTo>
                <a:lnTo>
                  <a:pt x="59150" y="175450"/>
                </a:lnTo>
                <a:lnTo>
                  <a:pt x="97536" y="182879"/>
                </a:lnTo>
                <a:lnTo>
                  <a:pt x="134635" y="175450"/>
                </a:lnTo>
                <a:lnTo>
                  <a:pt x="165735" y="155448"/>
                </a:lnTo>
                <a:lnTo>
                  <a:pt x="187118" y="126301"/>
                </a:lnTo>
                <a:lnTo>
                  <a:pt x="195071" y="91439"/>
                </a:lnTo>
                <a:lnTo>
                  <a:pt x="187118" y="56578"/>
                </a:lnTo>
                <a:lnTo>
                  <a:pt x="165734" y="27431"/>
                </a:lnTo>
                <a:lnTo>
                  <a:pt x="134635" y="7429"/>
                </a:lnTo>
                <a:lnTo>
                  <a:pt x="975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938517" y="3896821"/>
            <a:ext cx="207309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6285452" y="3896821"/>
            <a:ext cx="166968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97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5938517" y="3845722"/>
            <a:ext cx="513790" cy="0"/>
          </a:xfrm>
          <a:custGeom>
            <a:avLst/>
            <a:gdLst/>
            <a:ahLst/>
            <a:cxnLst/>
            <a:rect l="l" t="t" r="r" b="b"/>
            <a:pathLst>
              <a:path w="582295">
                <a:moveTo>
                  <a:pt x="0" y="0"/>
                </a:moveTo>
                <a:lnTo>
                  <a:pt x="58216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748030" y="3845722"/>
            <a:ext cx="207309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6748030" y="3886064"/>
            <a:ext cx="207309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7210610" y="3845722"/>
            <a:ext cx="169769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7210610" y="3886064"/>
            <a:ext cx="169769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5927311" y="3877997"/>
            <a:ext cx="2350994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Arial"/>
                <a:cs typeface="Arial"/>
              </a:rPr>
              <a:t>A</a:t>
            </a:r>
            <a:r>
              <a:rPr sz="2118" spc="-132" dirty="0">
                <a:latin typeface="Arial"/>
                <a:cs typeface="Arial"/>
              </a:rPr>
              <a:t> </a:t>
            </a:r>
            <a:r>
              <a:rPr sz="2118" spc="62" dirty="0">
                <a:latin typeface="Symbol"/>
                <a:cs typeface="Symbol"/>
              </a:rPr>
              <a:t></a:t>
            </a:r>
            <a:r>
              <a:rPr sz="2118" spc="62" dirty="0">
                <a:latin typeface="Arial"/>
                <a:cs typeface="Arial"/>
              </a:rPr>
              <a:t>B</a:t>
            </a:r>
            <a:r>
              <a:rPr sz="2118" spc="141" dirty="0">
                <a:latin typeface="Arial"/>
                <a:cs typeface="Arial"/>
              </a:rPr>
              <a:t> </a:t>
            </a:r>
            <a:r>
              <a:rPr sz="2118" dirty="0">
                <a:latin typeface="Symbol"/>
                <a:cs typeface="Symbol"/>
              </a:rPr>
              <a:t></a:t>
            </a:r>
            <a:r>
              <a:rPr sz="2118" spc="-35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"/>
                <a:cs typeface="Arial"/>
              </a:rPr>
              <a:t>A</a:t>
            </a:r>
            <a:r>
              <a:rPr sz="2118" spc="-88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+</a:t>
            </a:r>
            <a:r>
              <a:rPr sz="2118" spc="-313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B</a:t>
            </a:r>
            <a:r>
              <a:rPr sz="2118" spc="-110" dirty="0">
                <a:latin typeface="Arial"/>
                <a:cs typeface="Arial"/>
              </a:rPr>
              <a:t> </a:t>
            </a:r>
            <a:r>
              <a:rPr sz="2118" dirty="0">
                <a:latin typeface="Symbol"/>
                <a:cs typeface="Symbol"/>
              </a:rPr>
              <a:t></a:t>
            </a:r>
            <a:r>
              <a:rPr sz="2118" spc="-57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"/>
                <a:cs typeface="Arial"/>
              </a:rPr>
              <a:t>A</a:t>
            </a:r>
            <a:r>
              <a:rPr sz="2118" spc="-4" dirty="0">
                <a:latin typeface="Arial"/>
                <a:cs typeface="Arial"/>
              </a:rPr>
              <a:t> </a:t>
            </a:r>
            <a:r>
              <a:rPr sz="2118" dirty="0">
                <a:latin typeface="Symbol"/>
                <a:cs typeface="Symbol"/>
              </a:rPr>
              <a:t></a:t>
            </a:r>
            <a:r>
              <a:rPr sz="2118" spc="-176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25729" y="3657465"/>
            <a:ext cx="202266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04860" y="3810761"/>
            <a:ext cx="1342465" cy="0"/>
          </a:xfrm>
          <a:custGeom>
            <a:avLst/>
            <a:gdLst/>
            <a:ahLst/>
            <a:cxnLst/>
            <a:rect l="l" t="t" r="r" b="b"/>
            <a:pathLst>
              <a:path w="1521460">
                <a:moveTo>
                  <a:pt x="0" y="0"/>
                </a:moveTo>
                <a:lnTo>
                  <a:pt x="152095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2278229" y="3488031"/>
            <a:ext cx="446554" cy="613522"/>
          </a:xfrm>
          <a:custGeom>
            <a:avLst/>
            <a:gdLst/>
            <a:ahLst/>
            <a:cxnLst/>
            <a:rect l="l" t="t" r="r" b="b"/>
            <a:pathLst>
              <a:path w="506094" h="695325">
                <a:moveTo>
                  <a:pt x="252983" y="0"/>
                </a:moveTo>
                <a:lnTo>
                  <a:pt x="294138" y="4544"/>
                </a:lnTo>
                <a:lnTo>
                  <a:pt x="333134" y="17702"/>
                </a:lnTo>
                <a:lnTo>
                  <a:pt x="369460" y="38761"/>
                </a:lnTo>
                <a:lnTo>
                  <a:pt x="402604" y="67007"/>
                </a:lnTo>
                <a:lnTo>
                  <a:pt x="432054" y="101727"/>
                </a:lnTo>
                <a:lnTo>
                  <a:pt x="457297" y="142207"/>
                </a:lnTo>
                <a:lnTo>
                  <a:pt x="477822" y="187735"/>
                </a:lnTo>
                <a:lnTo>
                  <a:pt x="493117" y="237597"/>
                </a:lnTo>
                <a:lnTo>
                  <a:pt x="502670" y="291080"/>
                </a:lnTo>
                <a:lnTo>
                  <a:pt x="505968" y="347471"/>
                </a:lnTo>
                <a:lnTo>
                  <a:pt x="502670" y="403863"/>
                </a:lnTo>
                <a:lnTo>
                  <a:pt x="493117" y="457346"/>
                </a:lnTo>
                <a:lnTo>
                  <a:pt x="477822" y="507208"/>
                </a:lnTo>
                <a:lnTo>
                  <a:pt x="457297" y="552736"/>
                </a:lnTo>
                <a:lnTo>
                  <a:pt x="432053" y="593216"/>
                </a:lnTo>
                <a:lnTo>
                  <a:pt x="402604" y="627936"/>
                </a:lnTo>
                <a:lnTo>
                  <a:pt x="369460" y="656182"/>
                </a:lnTo>
                <a:lnTo>
                  <a:pt x="333134" y="677241"/>
                </a:lnTo>
                <a:lnTo>
                  <a:pt x="294138" y="690399"/>
                </a:lnTo>
                <a:lnTo>
                  <a:pt x="252983" y="694943"/>
                </a:lnTo>
                <a:lnTo>
                  <a:pt x="0" y="694943"/>
                </a:lnTo>
                <a:lnTo>
                  <a:pt x="0" y="0"/>
                </a:lnTo>
                <a:lnTo>
                  <a:pt x="252983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2727360" y="3735457"/>
            <a:ext cx="172571" cy="140074"/>
          </a:xfrm>
          <a:custGeom>
            <a:avLst/>
            <a:gdLst/>
            <a:ahLst/>
            <a:cxnLst/>
            <a:rect l="l" t="t" r="r" b="b"/>
            <a:pathLst>
              <a:path w="195580" h="158750">
                <a:moveTo>
                  <a:pt x="97535" y="0"/>
                </a:moveTo>
                <a:lnTo>
                  <a:pt x="59150" y="6381"/>
                </a:lnTo>
                <a:lnTo>
                  <a:pt x="28193" y="23622"/>
                </a:lnTo>
                <a:lnTo>
                  <a:pt x="7524" y="48863"/>
                </a:lnTo>
                <a:lnTo>
                  <a:pt x="0" y="79248"/>
                </a:lnTo>
                <a:lnTo>
                  <a:pt x="7524" y="109632"/>
                </a:lnTo>
                <a:lnTo>
                  <a:pt x="28193" y="134874"/>
                </a:lnTo>
                <a:lnTo>
                  <a:pt x="59150" y="152114"/>
                </a:lnTo>
                <a:lnTo>
                  <a:pt x="97535" y="158496"/>
                </a:lnTo>
                <a:lnTo>
                  <a:pt x="134635" y="152114"/>
                </a:lnTo>
                <a:lnTo>
                  <a:pt x="165734" y="134874"/>
                </a:lnTo>
                <a:lnTo>
                  <a:pt x="187118" y="109632"/>
                </a:lnTo>
                <a:lnTo>
                  <a:pt x="195071" y="79248"/>
                </a:lnTo>
                <a:lnTo>
                  <a:pt x="187118" y="48863"/>
                </a:lnTo>
                <a:lnTo>
                  <a:pt x="165734" y="23622"/>
                </a:lnTo>
                <a:lnTo>
                  <a:pt x="134635" y="6381"/>
                </a:lnTo>
                <a:lnTo>
                  <a:pt x="9753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1616633" y="3829586"/>
            <a:ext cx="667310" cy="13447"/>
          </a:xfrm>
          <a:custGeom>
            <a:avLst/>
            <a:gdLst/>
            <a:ahLst/>
            <a:cxnLst/>
            <a:rect l="l" t="t" r="r" b="b"/>
            <a:pathLst>
              <a:path w="756285" h="15239">
                <a:moveTo>
                  <a:pt x="0" y="0"/>
                </a:moveTo>
                <a:lnTo>
                  <a:pt x="755903" y="1524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 txBox="1"/>
          <p:nvPr/>
        </p:nvSpPr>
        <p:spPr>
          <a:xfrm>
            <a:off x="1339175" y="4491183"/>
            <a:ext cx="202266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904860" y="4655235"/>
            <a:ext cx="1342465" cy="0"/>
          </a:xfrm>
          <a:custGeom>
            <a:avLst/>
            <a:gdLst/>
            <a:ahLst/>
            <a:cxnLst/>
            <a:rect l="l" t="t" r="r" b="b"/>
            <a:pathLst>
              <a:path w="1521460">
                <a:moveTo>
                  <a:pt x="0" y="0"/>
                </a:moveTo>
                <a:lnTo>
                  <a:pt x="152095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2278229" y="4335195"/>
            <a:ext cx="446554" cy="616324"/>
          </a:xfrm>
          <a:custGeom>
            <a:avLst/>
            <a:gdLst/>
            <a:ahLst/>
            <a:cxnLst/>
            <a:rect l="l" t="t" r="r" b="b"/>
            <a:pathLst>
              <a:path w="506094" h="698500">
                <a:moveTo>
                  <a:pt x="252983" y="0"/>
                </a:moveTo>
                <a:lnTo>
                  <a:pt x="294138" y="4544"/>
                </a:lnTo>
                <a:lnTo>
                  <a:pt x="333134" y="17702"/>
                </a:lnTo>
                <a:lnTo>
                  <a:pt x="369460" y="38761"/>
                </a:lnTo>
                <a:lnTo>
                  <a:pt x="402604" y="67007"/>
                </a:lnTo>
                <a:lnTo>
                  <a:pt x="432054" y="101727"/>
                </a:lnTo>
                <a:lnTo>
                  <a:pt x="457297" y="142207"/>
                </a:lnTo>
                <a:lnTo>
                  <a:pt x="477822" y="187735"/>
                </a:lnTo>
                <a:lnTo>
                  <a:pt x="493117" y="237597"/>
                </a:lnTo>
                <a:lnTo>
                  <a:pt x="502670" y="291080"/>
                </a:lnTo>
                <a:lnTo>
                  <a:pt x="505968" y="347472"/>
                </a:lnTo>
                <a:lnTo>
                  <a:pt x="502670" y="403948"/>
                </a:lnTo>
                <a:lnTo>
                  <a:pt x="493117" y="457663"/>
                </a:lnTo>
                <a:lnTo>
                  <a:pt x="477822" y="507866"/>
                </a:lnTo>
                <a:lnTo>
                  <a:pt x="457297" y="553809"/>
                </a:lnTo>
                <a:lnTo>
                  <a:pt x="432053" y="594740"/>
                </a:lnTo>
                <a:lnTo>
                  <a:pt x="402604" y="629911"/>
                </a:lnTo>
                <a:lnTo>
                  <a:pt x="369460" y="658572"/>
                </a:lnTo>
                <a:lnTo>
                  <a:pt x="333134" y="679972"/>
                </a:lnTo>
                <a:lnTo>
                  <a:pt x="294138" y="693362"/>
                </a:lnTo>
                <a:lnTo>
                  <a:pt x="252983" y="697992"/>
                </a:lnTo>
                <a:lnTo>
                  <a:pt x="0" y="697992"/>
                </a:lnTo>
                <a:lnTo>
                  <a:pt x="0" y="0"/>
                </a:lnTo>
                <a:lnTo>
                  <a:pt x="252983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2727360" y="4582622"/>
            <a:ext cx="172571" cy="140074"/>
          </a:xfrm>
          <a:custGeom>
            <a:avLst/>
            <a:gdLst/>
            <a:ahLst/>
            <a:cxnLst/>
            <a:rect l="l" t="t" r="r" b="b"/>
            <a:pathLst>
              <a:path w="195580" h="158750">
                <a:moveTo>
                  <a:pt x="97535" y="0"/>
                </a:moveTo>
                <a:lnTo>
                  <a:pt x="59150" y="6381"/>
                </a:lnTo>
                <a:lnTo>
                  <a:pt x="28193" y="23622"/>
                </a:lnTo>
                <a:lnTo>
                  <a:pt x="7524" y="48863"/>
                </a:lnTo>
                <a:lnTo>
                  <a:pt x="0" y="79247"/>
                </a:lnTo>
                <a:lnTo>
                  <a:pt x="7524" y="109632"/>
                </a:lnTo>
                <a:lnTo>
                  <a:pt x="28193" y="134873"/>
                </a:lnTo>
                <a:lnTo>
                  <a:pt x="59150" y="152114"/>
                </a:lnTo>
                <a:lnTo>
                  <a:pt x="97535" y="158495"/>
                </a:lnTo>
                <a:lnTo>
                  <a:pt x="134635" y="152114"/>
                </a:lnTo>
                <a:lnTo>
                  <a:pt x="165734" y="134873"/>
                </a:lnTo>
                <a:lnTo>
                  <a:pt x="187118" y="109632"/>
                </a:lnTo>
                <a:lnTo>
                  <a:pt x="195071" y="79247"/>
                </a:lnTo>
                <a:lnTo>
                  <a:pt x="187118" y="48863"/>
                </a:lnTo>
                <a:lnTo>
                  <a:pt x="165734" y="23621"/>
                </a:lnTo>
                <a:lnTo>
                  <a:pt x="134635" y="6381"/>
                </a:lnTo>
                <a:lnTo>
                  <a:pt x="9753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1627390" y="4665994"/>
            <a:ext cx="667310" cy="0"/>
          </a:xfrm>
          <a:custGeom>
            <a:avLst/>
            <a:gdLst/>
            <a:ahLst/>
            <a:cxnLst/>
            <a:rect l="l" t="t" r="r" b="b"/>
            <a:pathLst>
              <a:path w="756285">
                <a:moveTo>
                  <a:pt x="0" y="0"/>
                </a:moveTo>
                <a:lnTo>
                  <a:pt x="75590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4238809" y="3808071"/>
            <a:ext cx="0" cy="312084"/>
          </a:xfrm>
          <a:custGeom>
            <a:avLst/>
            <a:gdLst/>
            <a:ahLst/>
            <a:cxnLst/>
            <a:rect l="l" t="t" r="r" b="b"/>
            <a:pathLst>
              <a:path h="353694">
                <a:moveTo>
                  <a:pt x="0" y="0"/>
                </a:moveTo>
                <a:lnTo>
                  <a:pt x="0" y="35356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4238809" y="4351332"/>
            <a:ext cx="0" cy="312084"/>
          </a:xfrm>
          <a:custGeom>
            <a:avLst/>
            <a:gdLst/>
            <a:ahLst/>
            <a:cxnLst/>
            <a:rect l="l" t="t" r="r" b="b"/>
            <a:pathLst>
              <a:path h="353695">
                <a:moveTo>
                  <a:pt x="0" y="0"/>
                </a:moveTo>
                <a:lnTo>
                  <a:pt x="0" y="35356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4236120" y="4114663"/>
            <a:ext cx="1035424" cy="0"/>
          </a:xfrm>
          <a:custGeom>
            <a:avLst/>
            <a:gdLst/>
            <a:ahLst/>
            <a:cxnLst/>
            <a:rect l="l" t="t" r="r" b="b"/>
            <a:pathLst>
              <a:path w="1173479">
                <a:moveTo>
                  <a:pt x="0" y="0"/>
                </a:moveTo>
                <a:lnTo>
                  <a:pt x="117347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4230740" y="4348643"/>
            <a:ext cx="1035424" cy="0"/>
          </a:xfrm>
          <a:custGeom>
            <a:avLst/>
            <a:gdLst/>
            <a:ahLst/>
            <a:cxnLst/>
            <a:rect l="l" t="t" r="r" b="b"/>
            <a:pathLst>
              <a:path w="1173479">
                <a:moveTo>
                  <a:pt x="0" y="0"/>
                </a:moveTo>
                <a:lnTo>
                  <a:pt x="11734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2961338" y="3474584"/>
            <a:ext cx="554131" cy="0"/>
          </a:xfrm>
          <a:custGeom>
            <a:avLst/>
            <a:gdLst/>
            <a:ahLst/>
            <a:cxnLst/>
            <a:rect l="l" t="t" r="r" b="b"/>
            <a:pathLst>
              <a:path w="628014">
                <a:moveTo>
                  <a:pt x="0" y="0"/>
                </a:moveTo>
                <a:lnTo>
                  <a:pt x="62788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3792366" y="3488031"/>
            <a:ext cx="153521" cy="0"/>
          </a:xfrm>
          <a:custGeom>
            <a:avLst/>
            <a:gdLst/>
            <a:ahLst/>
            <a:cxnLst/>
            <a:rect l="l" t="t" r="r" b="b"/>
            <a:pathLst>
              <a:path w="173989">
                <a:moveTo>
                  <a:pt x="0" y="0"/>
                </a:moveTo>
                <a:lnTo>
                  <a:pt x="17373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 txBox="1"/>
          <p:nvPr/>
        </p:nvSpPr>
        <p:spPr>
          <a:xfrm>
            <a:off x="2950133" y="3458448"/>
            <a:ext cx="1061757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Arial"/>
                <a:cs typeface="Arial"/>
              </a:rPr>
              <a:t>A</a:t>
            </a:r>
            <a:r>
              <a:rPr sz="2118" spc="-154" dirty="0">
                <a:latin typeface="Arial"/>
                <a:cs typeface="Arial"/>
              </a:rPr>
              <a:t> </a:t>
            </a:r>
            <a:r>
              <a:rPr sz="2118" dirty="0">
                <a:latin typeface="Symbol"/>
                <a:cs typeface="Symbol"/>
              </a:rPr>
              <a:t></a:t>
            </a:r>
            <a:r>
              <a:rPr sz="2118" spc="-234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"/>
                <a:cs typeface="Arial"/>
              </a:rPr>
              <a:t>A</a:t>
            </a:r>
            <a:r>
              <a:rPr sz="2118" spc="-110" dirty="0">
                <a:latin typeface="Arial"/>
                <a:cs typeface="Arial"/>
              </a:rPr>
              <a:t> </a:t>
            </a:r>
            <a:r>
              <a:rPr sz="2118" spc="216" dirty="0">
                <a:latin typeface="Arial"/>
                <a:cs typeface="Arial"/>
              </a:rPr>
              <a:t>=A</a:t>
            </a:r>
            <a:r>
              <a:rPr sz="2118" spc="-154" dirty="0">
                <a:latin typeface="Arial"/>
                <a:cs typeface="Arial"/>
              </a:rPr>
              <a:t> </a:t>
            </a:r>
            <a:endParaRPr sz="2118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96300" y="4321749"/>
            <a:ext cx="476250" cy="0"/>
          </a:xfrm>
          <a:custGeom>
            <a:avLst/>
            <a:gdLst/>
            <a:ahLst/>
            <a:cxnLst/>
            <a:rect l="l" t="t" r="r" b="b"/>
            <a:pathLst>
              <a:path w="539750">
                <a:moveTo>
                  <a:pt x="0" y="0"/>
                </a:moveTo>
                <a:lnTo>
                  <a:pt x="53949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3730511" y="4335195"/>
            <a:ext cx="156322" cy="0"/>
          </a:xfrm>
          <a:custGeom>
            <a:avLst/>
            <a:gdLst/>
            <a:ahLst/>
            <a:cxnLst/>
            <a:rect l="l" t="t" r="r" b="b"/>
            <a:pathLst>
              <a:path w="177164">
                <a:moveTo>
                  <a:pt x="0" y="0"/>
                </a:moveTo>
                <a:lnTo>
                  <a:pt x="17678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 txBox="1"/>
          <p:nvPr/>
        </p:nvSpPr>
        <p:spPr>
          <a:xfrm>
            <a:off x="2960890" y="4305613"/>
            <a:ext cx="96202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Arial"/>
                <a:cs typeface="Arial"/>
              </a:rPr>
              <a:t>B</a:t>
            </a:r>
            <a:r>
              <a:rPr sz="2118" spc="-265" dirty="0">
                <a:latin typeface="Arial"/>
                <a:cs typeface="Arial"/>
              </a:rPr>
              <a:t> </a:t>
            </a:r>
            <a:r>
              <a:rPr sz="2118" spc="53" dirty="0">
                <a:latin typeface="Symbol"/>
                <a:cs typeface="Symbol"/>
              </a:rPr>
              <a:t></a:t>
            </a:r>
            <a:r>
              <a:rPr sz="2118" spc="53" dirty="0">
                <a:latin typeface="Arial"/>
                <a:cs typeface="Arial"/>
              </a:rPr>
              <a:t>B</a:t>
            </a:r>
            <a:r>
              <a:rPr sz="2118" spc="-207" dirty="0">
                <a:latin typeface="Arial"/>
                <a:cs typeface="Arial"/>
              </a:rPr>
              <a:t> </a:t>
            </a:r>
            <a:r>
              <a:rPr sz="2118" spc="119" dirty="0">
                <a:latin typeface="Arial"/>
                <a:cs typeface="Arial"/>
              </a:rPr>
              <a:t>=B</a:t>
            </a:r>
            <a:r>
              <a:rPr sz="2118" spc="-344" dirty="0">
                <a:latin typeface="Arial"/>
                <a:cs typeface="Arial"/>
              </a:rPr>
              <a:t> </a:t>
            </a:r>
            <a:endParaRPr sz="2118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60890" y="4955554"/>
            <a:ext cx="3249146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(c) 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gate</a:t>
            </a:r>
            <a:r>
              <a:rPr sz="1765" spc="-2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implementation.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76881" y="1992718"/>
            <a:ext cx="2519643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b="1" spc="-4" dirty="0">
                <a:solidFill>
                  <a:srgbClr val="FFFFFF"/>
                </a:solidFill>
                <a:latin typeface="Verdana"/>
                <a:cs typeface="Verdana"/>
              </a:rPr>
              <a:t>and OR Gates</a:t>
            </a:r>
            <a:r>
              <a:rPr sz="2118" b="1" spc="-1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118" b="1" spc="-4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26F775C1-2D86-4F5B-A3B9-9C8896053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163" y="478315"/>
            <a:ext cx="8574087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36194" marR="4483" algn="l"/>
            <a:r>
              <a:rPr lang="en-US" sz="3200" b="1" dirty="0">
                <a:latin typeface="+mn-lt"/>
              </a:rPr>
              <a:t>Implementation of NOT,</a:t>
            </a:r>
            <a:r>
              <a:rPr lang="en-US" sz="3200" b="1" spc="-66" dirty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AND  </a:t>
            </a:r>
            <a:r>
              <a:rPr lang="en-US" sz="3200" b="1" dirty="0" err="1">
                <a:latin typeface="+mn-lt"/>
              </a:rPr>
              <a:t>and</a:t>
            </a:r>
            <a:r>
              <a:rPr lang="en-US" sz="3200" b="1" dirty="0">
                <a:latin typeface="+mn-lt"/>
              </a:rPr>
              <a:t> OR Gates by NAND</a:t>
            </a:r>
            <a:r>
              <a:rPr lang="en-US" sz="3200" b="1" spc="-66" dirty="0">
                <a:latin typeface="+mn-lt"/>
              </a:rPr>
              <a:t> </a:t>
            </a:r>
            <a:r>
              <a:rPr lang="en-US" sz="3200" b="1" spc="-4" dirty="0">
                <a:latin typeface="+mn-lt"/>
              </a:rPr>
              <a:t>Gates (</a:t>
            </a:r>
            <a:r>
              <a:rPr lang="en-GB" sz="3200" b="1" i="1" dirty="0">
                <a:cs typeface="Verdana"/>
              </a:rPr>
              <a:t>Continued from previous</a:t>
            </a:r>
            <a:r>
              <a:rPr lang="en-GB" sz="3200" b="1" i="1" spc="-26" dirty="0">
                <a:cs typeface="Verdana"/>
              </a:rPr>
              <a:t> </a:t>
            </a:r>
            <a:r>
              <a:rPr lang="en-GB" sz="3200" b="1" i="1" spc="-4" dirty="0">
                <a:cs typeface="Verdana"/>
              </a:rPr>
              <a:t>slide..)</a:t>
            </a:r>
            <a:endParaRPr sz="3200" b="1" dirty="0">
              <a:latin typeface="+mn-lt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54293" y="2267629"/>
            <a:ext cx="7312398" cy="543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988" marR="4483" indent="-1006342">
              <a:tabLst>
                <a:tab pos="661743" algn="l"/>
                <a:tab pos="1043323" algn="l"/>
                <a:tab pos="1761098" algn="l"/>
                <a:tab pos="2062553" algn="l"/>
                <a:tab pos="2263709" algn="l"/>
                <a:tab pos="2661539" algn="l"/>
                <a:tab pos="3014543" algn="l"/>
                <a:tab pos="3355780" algn="l"/>
                <a:tab pos="3888088" algn="l"/>
                <a:tab pos="4170492" algn="l"/>
                <a:tab pos="4425999" algn="l"/>
                <a:tab pos="5028908" algn="l"/>
                <a:tab pos="5593714" algn="l"/>
                <a:tab pos="5843619" algn="l"/>
                <a:tab pos="6281791" algn="l"/>
                <a:tab pos="6781601" algn="l"/>
                <a:tab pos="6844358" algn="l"/>
              </a:tabLst>
            </a:pP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Step	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1:		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From	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the	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given	algebraic	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expression, 	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draw	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the	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logic</a:t>
            </a:r>
            <a:r>
              <a:rPr sz="1765" spc="1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diagram	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with	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AND,	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OR,	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and	NOT 	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gates.	Assume		that</a:t>
            </a:r>
            <a:endParaRPr sz="1765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54241" y="2805512"/>
            <a:ext cx="1209115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836003" algn="l"/>
              </a:tabLst>
            </a:pP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put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0133" y="2805512"/>
            <a:ext cx="1943660" cy="543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tabLst>
                <a:tab pos="650536" algn="l"/>
                <a:tab pos="1147544" algn="l"/>
              </a:tabLst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th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n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mal 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available</a:t>
            </a:r>
            <a:endParaRPr sz="1765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4293" y="3612335"/>
            <a:ext cx="863973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1765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2: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0132" y="3612335"/>
            <a:ext cx="6301067" cy="543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1681"/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Draw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second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logic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diagram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with 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equivalent NAND 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logic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substituted 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AND, 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OR,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and NOT</a:t>
            </a:r>
            <a:r>
              <a:rPr sz="1765" spc="-2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gate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4293" y="4419159"/>
            <a:ext cx="535641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St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6418" y="4419159"/>
            <a:ext cx="1362635" cy="543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902" marR="4483" indent="-304256">
              <a:tabLst>
                <a:tab pos="443777" algn="l"/>
              </a:tabLst>
            </a:pP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3: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	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9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e  diagram</a:t>
            </a:r>
            <a:endParaRPr sz="1765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8715" y="4419159"/>
            <a:ext cx="5213537" cy="543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134478">
              <a:tabLst>
                <a:tab pos="421924" algn="l"/>
                <a:tab pos="592262" algn="l"/>
                <a:tab pos="1325166" algn="l"/>
                <a:tab pos="1722996" algn="l"/>
                <a:tab pos="2517536" algn="l"/>
                <a:tab pos="2938339" algn="l"/>
                <a:tab pos="3203372" algn="l"/>
                <a:tab pos="3733439" algn="l"/>
                <a:tab pos="4121183" algn="l"/>
                <a:tab pos="4793011" algn="l"/>
                <a:tab pos="4836717" algn="l"/>
              </a:tabLst>
            </a:pP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	p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te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ro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	th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e  as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d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ub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53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31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d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n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pe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endParaRPr sz="1765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5809" y="4957040"/>
            <a:ext cx="3766857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1145863" algn="l"/>
                <a:tab pos="1762219" algn="l"/>
                <a:tab pos="2757915" algn="l"/>
              </a:tabLst>
            </a:pP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spc="-22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.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26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ve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te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rs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60132" y="4957040"/>
            <a:ext cx="3030631" cy="543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logical</a:t>
            </a:r>
            <a:endParaRPr sz="1765">
              <a:latin typeface="Verdana"/>
              <a:cs typeface="Verdana"/>
            </a:endParaRPr>
          </a:p>
          <a:p>
            <a:pPr marL="11206">
              <a:tabLst>
                <a:tab pos="1038280" algn="l"/>
                <a:tab pos="2326465" algn="l"/>
              </a:tabLst>
            </a:pP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22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x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al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22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ut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8453" y="5225981"/>
            <a:ext cx="2195232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796220" algn="l"/>
              </a:tabLst>
            </a:pP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and	complement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20647" y="4957040"/>
            <a:ext cx="1546412" cy="543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284" algn="r">
              <a:tabLst>
                <a:tab pos="1296029" algn="l"/>
              </a:tabLst>
            </a:pP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nne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t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endParaRPr sz="1765">
              <a:latin typeface="Verdana"/>
              <a:cs typeface="Verdana"/>
            </a:endParaRPr>
          </a:p>
          <a:p>
            <a:pPr marR="4483" algn="r"/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60133" y="5494923"/>
            <a:ext cx="3244663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corresponding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input</a:t>
            </a:r>
            <a:r>
              <a:rPr sz="1765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variable</a:t>
            </a:r>
            <a:endParaRPr sz="1765" dirty="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80498" y="2860196"/>
            <a:ext cx="183216" cy="0"/>
          </a:xfrm>
          <a:custGeom>
            <a:avLst/>
            <a:gdLst/>
            <a:ahLst/>
            <a:cxnLst/>
            <a:rect l="l" t="t" r="r" b="b"/>
            <a:pathLst>
              <a:path w="207645">
                <a:moveTo>
                  <a:pt x="0" y="0"/>
                </a:moveTo>
                <a:lnTo>
                  <a:pt x="20726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4019211" y="2760688"/>
            <a:ext cx="2922494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503171" algn="l"/>
                <a:tab pos="1052288" algn="l"/>
                <a:tab pos="2572447" algn="l"/>
              </a:tabLst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(A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26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mp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110" dirty="0">
                <a:solidFill>
                  <a:srgbClr val="333333"/>
                </a:solidFill>
                <a:latin typeface="Verdana"/>
                <a:cs typeface="Verdana"/>
              </a:rPr>
              <a:t>(</a:t>
            </a:r>
            <a:r>
              <a:rPr sz="3177" spc="-370" baseline="-13888" dirty="0">
                <a:latin typeface="Arial"/>
                <a:cs typeface="Arial"/>
              </a:rPr>
              <a:t>A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)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30306" y="601704"/>
            <a:ext cx="8283388" cy="86177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36194" marR="4483" algn="l"/>
            <a:r>
              <a:rPr lang="en-GB" sz="2800" b="1" dirty="0">
                <a:latin typeface="+mn-lt"/>
              </a:rPr>
              <a:t>Method of Implementing a Boolean </a:t>
            </a:r>
            <a:r>
              <a:rPr lang="en-GB" sz="2800" b="1" spc="-4" dirty="0">
                <a:latin typeface="+mn-lt"/>
              </a:rPr>
              <a:t>Expression  </a:t>
            </a:r>
            <a:r>
              <a:rPr lang="en-GB" sz="2800" b="1" dirty="0">
                <a:latin typeface="+mn-lt"/>
              </a:rPr>
              <a:t>with </a:t>
            </a:r>
            <a:r>
              <a:rPr lang="en-GB" sz="2800" b="1" spc="-4" dirty="0">
                <a:latin typeface="+mn-lt"/>
              </a:rPr>
              <a:t>Only </a:t>
            </a:r>
            <a:r>
              <a:rPr lang="en-GB" sz="2800" b="1" dirty="0">
                <a:latin typeface="+mn-lt"/>
              </a:rPr>
              <a:t>NAND</a:t>
            </a:r>
            <a:r>
              <a:rPr lang="en-GB" sz="2800" b="1" spc="-44" dirty="0">
                <a:latin typeface="+mn-lt"/>
              </a:rPr>
              <a:t> </a:t>
            </a:r>
            <a:r>
              <a:rPr lang="en-GB" sz="2800" b="1" dirty="0">
                <a:latin typeface="+mn-lt"/>
              </a:rPr>
              <a:t>Gates</a:t>
            </a:r>
            <a:endParaRPr sz="2800" b="1" dirty="0">
              <a:latin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849195" y="2311455"/>
            <a:ext cx="2472578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Boolean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Expression</a:t>
            </a:r>
            <a:r>
              <a:rPr sz="1765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=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5677" y="5821137"/>
            <a:ext cx="4250951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505973" algn="l"/>
              </a:tabLst>
            </a:pP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(a)	</a:t>
            </a:r>
            <a:r>
              <a:rPr sz="1765" b="1" spc="-9" dirty="0">
                <a:solidFill>
                  <a:srgbClr val="333333"/>
                </a:solidFill>
                <a:latin typeface="Verdana"/>
                <a:cs typeface="Verdana"/>
              </a:rPr>
              <a:t>Step </a:t>
            </a:r>
            <a:r>
              <a:rPr sz="1765" b="1" spc="4" dirty="0">
                <a:solidFill>
                  <a:srgbClr val="333333"/>
                </a:solidFill>
                <a:latin typeface="Verdana"/>
                <a:cs typeface="Verdana"/>
              </a:rPr>
              <a:t>1: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AND/OR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implementation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67885" y="3380048"/>
            <a:ext cx="0" cy="395567"/>
          </a:xfrm>
          <a:custGeom>
            <a:avLst/>
            <a:gdLst/>
            <a:ahLst/>
            <a:cxnLst/>
            <a:rect l="l" t="t" r="r" b="b"/>
            <a:pathLst>
              <a:path h="448310">
                <a:moveTo>
                  <a:pt x="0" y="448055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6311377" y="3842626"/>
            <a:ext cx="505946" cy="0"/>
          </a:xfrm>
          <a:custGeom>
            <a:avLst/>
            <a:gdLst/>
            <a:ahLst/>
            <a:cxnLst/>
            <a:rect l="l" t="t" r="r" b="b"/>
            <a:pathLst>
              <a:path w="573404">
                <a:moveTo>
                  <a:pt x="0" y="0"/>
                </a:moveTo>
                <a:lnTo>
                  <a:pt x="5730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1225700" y="3224062"/>
            <a:ext cx="261097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29565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1225700" y="3546790"/>
            <a:ext cx="261097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29565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5267885" y="3772701"/>
            <a:ext cx="409015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46329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5273264" y="4014749"/>
            <a:ext cx="403412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468669" y="4646760"/>
            <a:ext cx="1011331" cy="5603"/>
          </a:xfrm>
          <a:custGeom>
            <a:avLst/>
            <a:gdLst/>
            <a:ahLst/>
            <a:cxnLst/>
            <a:rect l="l" t="t" r="r" b="b"/>
            <a:pathLst>
              <a:path w="1146175" h="6350">
                <a:moveTo>
                  <a:pt x="0" y="0"/>
                </a:moveTo>
                <a:lnTo>
                  <a:pt x="1146048" y="609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1236457" y="4130394"/>
            <a:ext cx="263899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29870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1836195" y="4332099"/>
            <a:ext cx="602876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75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2438624" y="4579524"/>
            <a:ext cx="409015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2438624" y="4332100"/>
            <a:ext cx="0" cy="250451"/>
          </a:xfrm>
          <a:custGeom>
            <a:avLst/>
            <a:gdLst/>
            <a:ahLst/>
            <a:cxnLst/>
            <a:rect l="l" t="t" r="r" b="b"/>
            <a:pathLst>
              <a:path h="283845">
                <a:moveTo>
                  <a:pt x="0" y="0"/>
                </a:moveTo>
                <a:lnTo>
                  <a:pt x="0" y="28346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1260661" y="4789299"/>
            <a:ext cx="1586753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4474509" y="4652139"/>
            <a:ext cx="0" cy="234203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17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4474509" y="4886118"/>
            <a:ext cx="193862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45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1822749" y="3374669"/>
            <a:ext cx="3440206" cy="0"/>
          </a:xfrm>
          <a:custGeom>
            <a:avLst/>
            <a:gdLst/>
            <a:ahLst/>
            <a:cxnLst/>
            <a:rect l="l" t="t" r="r" b="b"/>
            <a:pathLst>
              <a:path w="3898900">
                <a:moveTo>
                  <a:pt x="0" y="0"/>
                </a:moveTo>
                <a:lnTo>
                  <a:pt x="38983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4996255" y="5012521"/>
            <a:ext cx="293594" cy="0"/>
          </a:xfrm>
          <a:custGeom>
            <a:avLst/>
            <a:gdLst/>
            <a:ahLst/>
            <a:cxnLst/>
            <a:rect l="l" t="t" r="r" b="b"/>
            <a:pathLst>
              <a:path w="332739">
                <a:moveTo>
                  <a:pt x="0" y="0"/>
                </a:moveTo>
                <a:lnTo>
                  <a:pt x="33223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1239146" y="4488084"/>
            <a:ext cx="263899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29870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1239146" y="5141612"/>
            <a:ext cx="3426759" cy="11206"/>
          </a:xfrm>
          <a:custGeom>
            <a:avLst/>
            <a:gdLst/>
            <a:ahLst/>
            <a:cxnLst/>
            <a:rect l="l" t="t" r="r" b="b"/>
            <a:pathLst>
              <a:path w="3883660" h="12700">
                <a:moveTo>
                  <a:pt x="0" y="12192"/>
                </a:moveTo>
                <a:lnTo>
                  <a:pt x="388315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5278642" y="4017438"/>
            <a:ext cx="0" cy="995082"/>
          </a:xfrm>
          <a:custGeom>
            <a:avLst/>
            <a:gdLst/>
            <a:ahLst/>
            <a:cxnLst/>
            <a:rect l="l" t="t" r="r" b="b"/>
            <a:pathLst>
              <a:path h="1127760">
                <a:moveTo>
                  <a:pt x="0" y="1127759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1494641" y="3108416"/>
            <a:ext cx="328332" cy="551329"/>
          </a:xfrm>
          <a:custGeom>
            <a:avLst/>
            <a:gdLst/>
            <a:ahLst/>
            <a:cxnLst/>
            <a:rect l="l" t="t" r="r" b="b"/>
            <a:pathLst>
              <a:path w="372110" h="624839">
                <a:moveTo>
                  <a:pt x="185928" y="0"/>
                </a:moveTo>
                <a:lnTo>
                  <a:pt x="251186" y="19600"/>
                </a:lnTo>
                <a:lnTo>
                  <a:pt x="306108" y="73720"/>
                </a:lnTo>
                <a:lnTo>
                  <a:pt x="328439" y="111530"/>
                </a:lnTo>
                <a:lnTo>
                  <a:pt x="346681" y="155335"/>
                </a:lnTo>
                <a:lnTo>
                  <a:pt x="360332" y="204257"/>
                </a:lnTo>
                <a:lnTo>
                  <a:pt x="368891" y="257420"/>
                </a:lnTo>
                <a:lnTo>
                  <a:pt x="371856" y="313943"/>
                </a:lnTo>
                <a:lnTo>
                  <a:pt x="368891" y="370363"/>
                </a:lnTo>
                <a:lnTo>
                  <a:pt x="360332" y="423245"/>
                </a:lnTo>
                <a:lnTo>
                  <a:pt x="346681" y="471762"/>
                </a:lnTo>
                <a:lnTo>
                  <a:pt x="328439" y="515086"/>
                </a:lnTo>
                <a:lnTo>
                  <a:pt x="306108" y="552390"/>
                </a:lnTo>
                <a:lnTo>
                  <a:pt x="280190" y="582845"/>
                </a:lnTo>
                <a:lnTo>
                  <a:pt x="219598" y="619897"/>
                </a:lnTo>
                <a:lnTo>
                  <a:pt x="185928" y="624839"/>
                </a:lnTo>
                <a:lnTo>
                  <a:pt x="0" y="624839"/>
                </a:lnTo>
                <a:lnTo>
                  <a:pt x="0" y="0"/>
                </a:lnTo>
                <a:lnTo>
                  <a:pt x="185928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1508087" y="4028196"/>
            <a:ext cx="328332" cy="554131"/>
          </a:xfrm>
          <a:custGeom>
            <a:avLst/>
            <a:gdLst/>
            <a:ahLst/>
            <a:cxnLst/>
            <a:rect l="l" t="t" r="r" b="b"/>
            <a:pathLst>
              <a:path w="372110" h="628014">
                <a:moveTo>
                  <a:pt x="185928" y="0"/>
                </a:moveTo>
                <a:lnTo>
                  <a:pt x="249956" y="19600"/>
                </a:lnTo>
                <a:lnTo>
                  <a:pt x="304854" y="73720"/>
                </a:lnTo>
                <a:lnTo>
                  <a:pt x="327436" y="111530"/>
                </a:lnTo>
                <a:lnTo>
                  <a:pt x="346004" y="155335"/>
                </a:lnTo>
                <a:lnTo>
                  <a:pt x="359981" y="204257"/>
                </a:lnTo>
                <a:lnTo>
                  <a:pt x="368791" y="257420"/>
                </a:lnTo>
                <a:lnTo>
                  <a:pt x="371855" y="313944"/>
                </a:lnTo>
                <a:lnTo>
                  <a:pt x="368791" y="370467"/>
                </a:lnTo>
                <a:lnTo>
                  <a:pt x="359981" y="423630"/>
                </a:lnTo>
                <a:lnTo>
                  <a:pt x="346004" y="472552"/>
                </a:lnTo>
                <a:lnTo>
                  <a:pt x="327436" y="516357"/>
                </a:lnTo>
                <a:lnTo>
                  <a:pt x="304854" y="554167"/>
                </a:lnTo>
                <a:lnTo>
                  <a:pt x="278835" y="585103"/>
                </a:lnTo>
                <a:lnTo>
                  <a:pt x="218795" y="622841"/>
                </a:lnTo>
                <a:lnTo>
                  <a:pt x="185928" y="627888"/>
                </a:lnTo>
                <a:lnTo>
                  <a:pt x="0" y="627888"/>
                </a:lnTo>
                <a:lnTo>
                  <a:pt x="0" y="0"/>
                </a:lnTo>
                <a:lnTo>
                  <a:pt x="185928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4668147" y="4743580"/>
            <a:ext cx="328332" cy="551329"/>
          </a:xfrm>
          <a:custGeom>
            <a:avLst/>
            <a:gdLst/>
            <a:ahLst/>
            <a:cxnLst/>
            <a:rect l="l" t="t" r="r" b="b"/>
            <a:pathLst>
              <a:path w="372110" h="624839">
                <a:moveTo>
                  <a:pt x="185927" y="0"/>
                </a:moveTo>
                <a:lnTo>
                  <a:pt x="249956" y="19567"/>
                </a:lnTo>
                <a:lnTo>
                  <a:pt x="304854" y="73453"/>
                </a:lnTo>
                <a:lnTo>
                  <a:pt x="327436" y="111007"/>
                </a:lnTo>
                <a:lnTo>
                  <a:pt x="346004" y="154431"/>
                </a:lnTo>
                <a:lnTo>
                  <a:pt x="359981" y="202823"/>
                </a:lnTo>
                <a:lnTo>
                  <a:pt x="368791" y="255279"/>
                </a:lnTo>
                <a:lnTo>
                  <a:pt x="371855" y="310895"/>
                </a:lnTo>
                <a:lnTo>
                  <a:pt x="368791" y="367419"/>
                </a:lnTo>
                <a:lnTo>
                  <a:pt x="359981" y="420582"/>
                </a:lnTo>
                <a:lnTo>
                  <a:pt x="346004" y="469504"/>
                </a:lnTo>
                <a:lnTo>
                  <a:pt x="327436" y="513309"/>
                </a:lnTo>
                <a:lnTo>
                  <a:pt x="304854" y="551119"/>
                </a:lnTo>
                <a:lnTo>
                  <a:pt x="278835" y="582055"/>
                </a:lnTo>
                <a:lnTo>
                  <a:pt x="218795" y="619793"/>
                </a:lnTo>
                <a:lnTo>
                  <a:pt x="185927" y="624839"/>
                </a:lnTo>
                <a:lnTo>
                  <a:pt x="0" y="624839"/>
                </a:lnTo>
                <a:lnTo>
                  <a:pt x="0" y="0"/>
                </a:lnTo>
                <a:lnTo>
                  <a:pt x="185927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2718322" y="4309604"/>
            <a:ext cx="750794" cy="337297"/>
          </a:xfrm>
          <a:custGeom>
            <a:avLst/>
            <a:gdLst/>
            <a:ahLst/>
            <a:cxnLst/>
            <a:rect l="l" t="t" r="r" b="b"/>
            <a:pathLst>
              <a:path w="850900" h="382270">
                <a:moveTo>
                  <a:pt x="0" y="65118"/>
                </a:moveTo>
                <a:lnTo>
                  <a:pt x="61329" y="27872"/>
                </a:lnTo>
                <a:lnTo>
                  <a:pt x="131094" y="6345"/>
                </a:lnTo>
                <a:lnTo>
                  <a:pt x="207779" y="0"/>
                </a:lnTo>
                <a:lnTo>
                  <a:pt x="248242" y="2352"/>
                </a:lnTo>
                <a:lnTo>
                  <a:pt x="289867" y="8299"/>
                </a:lnTo>
                <a:lnTo>
                  <a:pt x="332463" y="17772"/>
                </a:lnTo>
                <a:lnTo>
                  <a:pt x="375841" y="30705"/>
                </a:lnTo>
                <a:lnTo>
                  <a:pt x="419811" y="47031"/>
                </a:lnTo>
                <a:lnTo>
                  <a:pt x="464184" y="66682"/>
                </a:lnTo>
                <a:lnTo>
                  <a:pt x="508771" y="89592"/>
                </a:lnTo>
                <a:lnTo>
                  <a:pt x="553381" y="115693"/>
                </a:lnTo>
                <a:lnTo>
                  <a:pt x="597825" y="144917"/>
                </a:lnTo>
                <a:lnTo>
                  <a:pt x="641914" y="177199"/>
                </a:lnTo>
                <a:lnTo>
                  <a:pt x="685458" y="212470"/>
                </a:lnTo>
                <a:lnTo>
                  <a:pt x="728267" y="250664"/>
                </a:lnTo>
                <a:lnTo>
                  <a:pt x="770152" y="291714"/>
                </a:lnTo>
                <a:lnTo>
                  <a:pt x="810924" y="335551"/>
                </a:lnTo>
                <a:lnTo>
                  <a:pt x="850392" y="38211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2729081" y="4641381"/>
            <a:ext cx="739588" cy="413497"/>
          </a:xfrm>
          <a:custGeom>
            <a:avLst/>
            <a:gdLst/>
            <a:ahLst/>
            <a:cxnLst/>
            <a:rect l="l" t="t" r="r" b="b"/>
            <a:pathLst>
              <a:path w="838200" h="468629">
                <a:moveTo>
                  <a:pt x="0" y="420623"/>
                </a:moveTo>
                <a:lnTo>
                  <a:pt x="68024" y="451566"/>
                </a:lnTo>
                <a:lnTo>
                  <a:pt x="141559" y="466694"/>
                </a:lnTo>
                <a:lnTo>
                  <a:pt x="179988" y="468533"/>
                </a:lnTo>
                <a:lnTo>
                  <a:pt x="219311" y="466666"/>
                </a:lnTo>
                <a:lnTo>
                  <a:pt x="259366" y="461176"/>
                </a:lnTo>
                <a:lnTo>
                  <a:pt x="299990" y="452143"/>
                </a:lnTo>
                <a:lnTo>
                  <a:pt x="341024" y="439652"/>
                </a:lnTo>
                <a:lnTo>
                  <a:pt x="382305" y="423784"/>
                </a:lnTo>
                <a:lnTo>
                  <a:pt x="423672" y="404621"/>
                </a:lnTo>
                <a:lnTo>
                  <a:pt x="464963" y="382248"/>
                </a:lnTo>
                <a:lnTo>
                  <a:pt x="506017" y="356744"/>
                </a:lnTo>
                <a:lnTo>
                  <a:pt x="546672" y="328194"/>
                </a:lnTo>
                <a:lnTo>
                  <a:pt x="586768" y="296680"/>
                </a:lnTo>
                <a:lnTo>
                  <a:pt x="626143" y="262283"/>
                </a:lnTo>
                <a:lnTo>
                  <a:pt x="664634" y="225087"/>
                </a:lnTo>
                <a:lnTo>
                  <a:pt x="702081" y="185174"/>
                </a:lnTo>
                <a:lnTo>
                  <a:pt x="738323" y="142626"/>
                </a:lnTo>
                <a:lnTo>
                  <a:pt x="773198" y="97526"/>
                </a:lnTo>
                <a:lnTo>
                  <a:pt x="806544" y="49957"/>
                </a:lnTo>
                <a:lnTo>
                  <a:pt x="8382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2721013" y="4369750"/>
            <a:ext cx="130549" cy="637615"/>
          </a:xfrm>
          <a:custGeom>
            <a:avLst/>
            <a:gdLst/>
            <a:ahLst/>
            <a:cxnLst/>
            <a:rect l="l" t="t" r="r" b="b"/>
            <a:pathLst>
              <a:path w="147955" h="722629">
                <a:moveTo>
                  <a:pt x="6095" y="722376"/>
                </a:moveTo>
                <a:lnTo>
                  <a:pt x="37958" y="694266"/>
                </a:lnTo>
                <a:lnTo>
                  <a:pt x="65774" y="662851"/>
                </a:lnTo>
                <a:lnTo>
                  <a:pt x="89547" y="628432"/>
                </a:lnTo>
                <a:lnTo>
                  <a:pt x="109282" y="591311"/>
                </a:lnTo>
                <a:lnTo>
                  <a:pt x="124982" y="551789"/>
                </a:lnTo>
                <a:lnTo>
                  <a:pt x="136650" y="510167"/>
                </a:lnTo>
                <a:lnTo>
                  <a:pt x="144291" y="466747"/>
                </a:lnTo>
                <a:lnTo>
                  <a:pt x="147908" y="421831"/>
                </a:lnTo>
                <a:lnTo>
                  <a:pt x="147505" y="375721"/>
                </a:lnTo>
                <a:lnTo>
                  <a:pt x="143085" y="328716"/>
                </a:lnTo>
                <a:lnTo>
                  <a:pt x="134652" y="281120"/>
                </a:lnTo>
                <a:lnTo>
                  <a:pt x="122211" y="233234"/>
                </a:lnTo>
                <a:lnTo>
                  <a:pt x="105764" y="185359"/>
                </a:lnTo>
                <a:lnTo>
                  <a:pt x="85316" y="137796"/>
                </a:lnTo>
                <a:lnTo>
                  <a:pt x="60870" y="90848"/>
                </a:lnTo>
                <a:lnTo>
                  <a:pt x="32430" y="44815"/>
                </a:ln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5558341" y="3506496"/>
            <a:ext cx="750794" cy="336176"/>
          </a:xfrm>
          <a:custGeom>
            <a:avLst/>
            <a:gdLst/>
            <a:ahLst/>
            <a:cxnLst/>
            <a:rect l="l" t="t" r="r" b="b"/>
            <a:pathLst>
              <a:path w="850900" h="381000">
                <a:moveTo>
                  <a:pt x="0" y="67003"/>
                </a:moveTo>
                <a:lnTo>
                  <a:pt x="57591" y="30347"/>
                </a:lnTo>
                <a:lnTo>
                  <a:pt x="123083" y="8173"/>
                </a:lnTo>
                <a:lnTo>
                  <a:pt x="195156" y="0"/>
                </a:lnTo>
                <a:lnTo>
                  <a:pt x="233249" y="1013"/>
                </a:lnTo>
                <a:lnTo>
                  <a:pt x="272492" y="5347"/>
                </a:lnTo>
                <a:lnTo>
                  <a:pt x="312721" y="12940"/>
                </a:lnTo>
                <a:lnTo>
                  <a:pt x="353771" y="23733"/>
                </a:lnTo>
                <a:lnTo>
                  <a:pt x="395477" y="37666"/>
                </a:lnTo>
                <a:lnTo>
                  <a:pt x="437675" y="54678"/>
                </a:lnTo>
                <a:lnTo>
                  <a:pt x="480199" y="74710"/>
                </a:lnTo>
                <a:lnTo>
                  <a:pt x="522884" y="97700"/>
                </a:lnTo>
                <a:lnTo>
                  <a:pt x="565566" y="123590"/>
                </a:lnTo>
                <a:lnTo>
                  <a:pt x="608079" y="152319"/>
                </a:lnTo>
                <a:lnTo>
                  <a:pt x="650259" y="183827"/>
                </a:lnTo>
                <a:lnTo>
                  <a:pt x="691941" y="218054"/>
                </a:lnTo>
                <a:lnTo>
                  <a:pt x="732960" y="254939"/>
                </a:lnTo>
                <a:lnTo>
                  <a:pt x="773152" y="294423"/>
                </a:lnTo>
                <a:lnTo>
                  <a:pt x="812350" y="336446"/>
                </a:lnTo>
                <a:lnTo>
                  <a:pt x="850392" y="3809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5566410" y="3839936"/>
            <a:ext cx="742390" cy="411256"/>
          </a:xfrm>
          <a:custGeom>
            <a:avLst/>
            <a:gdLst/>
            <a:ahLst/>
            <a:cxnLst/>
            <a:rect l="l" t="t" r="r" b="b"/>
            <a:pathLst>
              <a:path w="841375" h="466089">
                <a:moveTo>
                  <a:pt x="0" y="417576"/>
                </a:moveTo>
                <a:lnTo>
                  <a:pt x="68095" y="448589"/>
                </a:lnTo>
                <a:lnTo>
                  <a:pt x="141824" y="463912"/>
                </a:lnTo>
                <a:lnTo>
                  <a:pt x="180389" y="465886"/>
                </a:lnTo>
                <a:lnTo>
                  <a:pt x="219868" y="464175"/>
                </a:lnTo>
                <a:lnTo>
                  <a:pt x="260095" y="458857"/>
                </a:lnTo>
                <a:lnTo>
                  <a:pt x="300906" y="450011"/>
                </a:lnTo>
                <a:lnTo>
                  <a:pt x="342137" y="437717"/>
                </a:lnTo>
                <a:lnTo>
                  <a:pt x="383622" y="422052"/>
                </a:lnTo>
                <a:lnTo>
                  <a:pt x="425195" y="403098"/>
                </a:lnTo>
                <a:lnTo>
                  <a:pt x="466694" y="380931"/>
                </a:lnTo>
                <a:lnTo>
                  <a:pt x="507952" y="355631"/>
                </a:lnTo>
                <a:lnTo>
                  <a:pt x="548804" y="327278"/>
                </a:lnTo>
                <a:lnTo>
                  <a:pt x="589087" y="295950"/>
                </a:lnTo>
                <a:lnTo>
                  <a:pt x="628634" y="261727"/>
                </a:lnTo>
                <a:lnTo>
                  <a:pt x="667281" y="224686"/>
                </a:lnTo>
                <a:lnTo>
                  <a:pt x="704864" y="184908"/>
                </a:lnTo>
                <a:lnTo>
                  <a:pt x="741217" y="142472"/>
                </a:lnTo>
                <a:lnTo>
                  <a:pt x="776175" y="97455"/>
                </a:lnTo>
                <a:lnTo>
                  <a:pt x="809573" y="49938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5558341" y="3568306"/>
            <a:ext cx="130549" cy="637615"/>
          </a:xfrm>
          <a:custGeom>
            <a:avLst/>
            <a:gdLst/>
            <a:ahLst/>
            <a:cxnLst/>
            <a:rect l="l" t="t" r="r" b="b"/>
            <a:pathLst>
              <a:path w="147954" h="722629">
                <a:moveTo>
                  <a:pt x="6095" y="722376"/>
                </a:moveTo>
                <a:lnTo>
                  <a:pt x="37958" y="694266"/>
                </a:lnTo>
                <a:lnTo>
                  <a:pt x="65774" y="662851"/>
                </a:lnTo>
                <a:lnTo>
                  <a:pt x="89547" y="628432"/>
                </a:lnTo>
                <a:lnTo>
                  <a:pt x="109282" y="591311"/>
                </a:lnTo>
                <a:lnTo>
                  <a:pt x="124982" y="551789"/>
                </a:lnTo>
                <a:lnTo>
                  <a:pt x="136650" y="510167"/>
                </a:lnTo>
                <a:lnTo>
                  <a:pt x="144291" y="466747"/>
                </a:lnTo>
                <a:lnTo>
                  <a:pt x="147908" y="421831"/>
                </a:lnTo>
                <a:lnTo>
                  <a:pt x="147505" y="375721"/>
                </a:lnTo>
                <a:lnTo>
                  <a:pt x="143085" y="328716"/>
                </a:lnTo>
                <a:lnTo>
                  <a:pt x="134652" y="281120"/>
                </a:lnTo>
                <a:lnTo>
                  <a:pt x="122211" y="233234"/>
                </a:lnTo>
                <a:lnTo>
                  <a:pt x="105764" y="185359"/>
                </a:lnTo>
                <a:lnTo>
                  <a:pt x="85316" y="137796"/>
                </a:lnTo>
                <a:lnTo>
                  <a:pt x="60870" y="90848"/>
                </a:lnTo>
                <a:lnTo>
                  <a:pt x="32430" y="44815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 txBox="1"/>
          <p:nvPr/>
        </p:nvSpPr>
        <p:spPr>
          <a:xfrm>
            <a:off x="969757" y="3986564"/>
            <a:ext cx="216834" cy="134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algn="just">
              <a:lnSpc>
                <a:spcPct val="97900"/>
              </a:lnSpc>
            </a:pPr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B  </a:t>
            </a:r>
            <a:r>
              <a:rPr sz="2118" spc="-4" dirty="0">
                <a:solidFill>
                  <a:srgbClr val="333333"/>
                </a:solidFill>
                <a:latin typeface="Arial"/>
                <a:cs typeface="Arial"/>
              </a:rPr>
              <a:t>D  </a:t>
            </a:r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  <a:p>
            <a:pPr marL="11206" algn="just">
              <a:spcBef>
                <a:spcPts val="507"/>
              </a:spcBef>
            </a:pPr>
            <a:r>
              <a:rPr sz="2118" spc="-4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endParaRPr sz="2118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79949" y="3062696"/>
            <a:ext cx="147918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 txBox="1"/>
          <p:nvPr/>
        </p:nvSpPr>
        <p:spPr>
          <a:xfrm>
            <a:off x="1964839" y="3046561"/>
            <a:ext cx="484654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260" dirty="0">
                <a:latin typeface="Arial"/>
                <a:cs typeface="Arial"/>
              </a:rPr>
              <a:t>A</a:t>
            </a:r>
            <a:r>
              <a:rPr sz="2118" spc="18" dirty="0">
                <a:latin typeface="Symbol"/>
                <a:cs typeface="Symbol"/>
              </a:rPr>
              <a:t></a:t>
            </a:r>
            <a:r>
              <a:rPr sz="2118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94410" y="3449972"/>
            <a:ext cx="147918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 txBox="1"/>
          <p:nvPr/>
        </p:nvSpPr>
        <p:spPr>
          <a:xfrm>
            <a:off x="953621" y="2974054"/>
            <a:ext cx="212912" cy="80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853" marR="4483" indent="-11206">
              <a:lnSpc>
                <a:spcPct val="120800"/>
              </a:lnSpc>
            </a:pPr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A  </a:t>
            </a:r>
            <a:endParaRPr lang="en-US" sz="2118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1853" marR="4483" indent="-11206">
              <a:lnSpc>
                <a:spcPct val="120800"/>
              </a:lnSpc>
            </a:pPr>
            <a:endParaRPr lang="en-US" sz="200" dirty="0">
              <a:solidFill>
                <a:srgbClr val="333333"/>
              </a:solidFill>
              <a:latin typeface="Arial"/>
              <a:cs typeface="Arial"/>
            </a:endParaRPr>
          </a:p>
          <a:p>
            <a:pPr marL="21853" marR="4483" indent="-11206">
              <a:lnSpc>
                <a:spcPct val="120800"/>
              </a:lnSpc>
            </a:pPr>
            <a:r>
              <a:rPr sz="2118" dirty="0">
                <a:latin typeface="Arial"/>
                <a:cs typeface="Arial"/>
              </a:rPr>
              <a:t>B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473600" y="4286379"/>
            <a:ext cx="867896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Arial"/>
                <a:cs typeface="Arial"/>
              </a:rPr>
              <a:t>A</a:t>
            </a:r>
            <a:r>
              <a:rPr sz="2118" spc="-401" dirty="0">
                <a:latin typeface="Arial"/>
                <a:cs typeface="Arial"/>
              </a:rPr>
              <a:t> </a:t>
            </a:r>
            <a:r>
              <a:rPr sz="2118" spc="62" dirty="0">
                <a:latin typeface="Arial"/>
                <a:cs typeface="Arial"/>
              </a:rPr>
              <a:t>+B</a:t>
            </a:r>
            <a:r>
              <a:rPr sz="2118" spc="62" dirty="0">
                <a:latin typeface="Symbol"/>
                <a:cs typeface="Symbol"/>
              </a:rPr>
              <a:t></a:t>
            </a:r>
            <a:r>
              <a:rPr sz="2118" spc="62" dirty="0">
                <a:latin typeface="Arial"/>
                <a:cs typeface="Arial"/>
              </a:rPr>
              <a:t>D</a:t>
            </a:r>
            <a:endParaRPr sz="2118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851884" y="3995924"/>
            <a:ext cx="482974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132" dirty="0">
                <a:latin typeface="Arial"/>
                <a:cs typeface="Arial"/>
              </a:rPr>
              <a:t>B</a:t>
            </a:r>
            <a:r>
              <a:rPr sz="2118" spc="18" dirty="0">
                <a:latin typeface="Symbol"/>
                <a:cs typeface="Symbol"/>
              </a:rPr>
              <a:t></a:t>
            </a:r>
            <a:r>
              <a:rPr sz="2118" spc="-4" dirty="0">
                <a:latin typeface="Arial"/>
                <a:cs typeface="Arial"/>
              </a:rPr>
              <a:t>D</a:t>
            </a:r>
            <a:endParaRPr sz="2118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03875" y="5019917"/>
            <a:ext cx="1385607" cy="427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57" dirty="0">
                <a:latin typeface="Arial"/>
                <a:cs typeface="Arial"/>
              </a:rPr>
              <a:t>C</a:t>
            </a:r>
            <a:r>
              <a:rPr sz="2118" spc="57" dirty="0">
                <a:latin typeface="Symbol"/>
                <a:cs typeface="Symbol"/>
              </a:rPr>
              <a:t></a:t>
            </a:r>
            <a:r>
              <a:rPr sz="4169" spc="86" baseline="-2645" dirty="0">
                <a:latin typeface="Symbol"/>
                <a:cs typeface="Symbol"/>
              </a:rPr>
              <a:t></a:t>
            </a:r>
            <a:r>
              <a:rPr sz="2118" spc="57" dirty="0">
                <a:latin typeface="Arial"/>
                <a:cs typeface="Arial"/>
              </a:rPr>
              <a:t>A</a:t>
            </a:r>
            <a:r>
              <a:rPr sz="2118" spc="-383" dirty="0">
                <a:latin typeface="Arial"/>
                <a:cs typeface="Arial"/>
              </a:rPr>
              <a:t> </a:t>
            </a:r>
            <a:r>
              <a:rPr sz="2118" spc="22" dirty="0">
                <a:latin typeface="Arial"/>
                <a:cs typeface="Arial"/>
              </a:rPr>
              <a:t>+B</a:t>
            </a:r>
            <a:r>
              <a:rPr sz="2118" spc="22" dirty="0">
                <a:latin typeface="Symbol"/>
                <a:cs typeface="Symbol"/>
              </a:rPr>
              <a:t></a:t>
            </a:r>
            <a:r>
              <a:rPr sz="2118" spc="22" dirty="0">
                <a:latin typeface="Arial"/>
                <a:cs typeface="Arial"/>
              </a:rPr>
              <a:t>D</a:t>
            </a:r>
            <a:r>
              <a:rPr sz="4169" spc="33" baseline="-2645" dirty="0">
                <a:latin typeface="Symbol"/>
                <a:cs typeface="Symbol"/>
              </a:rPr>
              <a:t></a:t>
            </a:r>
            <a:endParaRPr sz="4169" baseline="-2645">
              <a:latin typeface="Symbol"/>
              <a:cs typeface="Symbo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529220" y="3267092"/>
            <a:ext cx="169769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 txBox="1"/>
          <p:nvPr/>
        </p:nvSpPr>
        <p:spPr>
          <a:xfrm>
            <a:off x="6066191" y="3164222"/>
            <a:ext cx="2452968" cy="427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304256" algn="l"/>
              </a:tabLst>
            </a:pPr>
            <a:r>
              <a:rPr sz="2118" dirty="0">
                <a:latin typeface="Arial"/>
                <a:cs typeface="Arial"/>
              </a:rPr>
              <a:t>A	</a:t>
            </a:r>
            <a:r>
              <a:rPr sz="2118" dirty="0">
                <a:latin typeface="Symbol"/>
                <a:cs typeface="Symbol"/>
              </a:rPr>
              <a:t></a:t>
            </a:r>
            <a:r>
              <a:rPr sz="2118" spc="-13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"/>
                <a:cs typeface="Arial"/>
              </a:rPr>
              <a:t>B</a:t>
            </a:r>
            <a:r>
              <a:rPr sz="2118" spc="-66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+</a:t>
            </a:r>
            <a:r>
              <a:rPr sz="2118" spc="-247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C</a:t>
            </a:r>
            <a:r>
              <a:rPr sz="2118" spc="-221" dirty="0">
                <a:latin typeface="Arial"/>
                <a:cs typeface="Arial"/>
              </a:rPr>
              <a:t> </a:t>
            </a:r>
            <a:r>
              <a:rPr sz="2118" spc="88" dirty="0">
                <a:latin typeface="Symbol"/>
                <a:cs typeface="Symbol"/>
              </a:rPr>
              <a:t></a:t>
            </a:r>
            <a:r>
              <a:rPr sz="4169" spc="132" baseline="-2645" dirty="0">
                <a:latin typeface="Symbol"/>
                <a:cs typeface="Symbol"/>
              </a:rPr>
              <a:t></a:t>
            </a:r>
            <a:r>
              <a:rPr sz="2118" spc="88" dirty="0">
                <a:latin typeface="Arial"/>
                <a:cs typeface="Arial"/>
              </a:rPr>
              <a:t>A</a:t>
            </a:r>
            <a:r>
              <a:rPr sz="2118" spc="-66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+</a:t>
            </a:r>
            <a:r>
              <a:rPr sz="2118" spc="-313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B</a:t>
            </a:r>
            <a:r>
              <a:rPr sz="2118" spc="-234" dirty="0">
                <a:latin typeface="Arial"/>
                <a:cs typeface="Arial"/>
              </a:rPr>
              <a:t> </a:t>
            </a:r>
            <a:r>
              <a:rPr sz="2118" spc="49" dirty="0">
                <a:latin typeface="Symbol"/>
                <a:cs typeface="Symbol"/>
              </a:rPr>
              <a:t></a:t>
            </a:r>
            <a:r>
              <a:rPr sz="2118" spc="49" dirty="0">
                <a:latin typeface="Arial"/>
                <a:cs typeface="Arial"/>
              </a:rPr>
              <a:t>D</a:t>
            </a:r>
            <a:r>
              <a:rPr sz="2118" spc="-243" dirty="0">
                <a:latin typeface="Arial"/>
                <a:cs typeface="Arial"/>
              </a:rPr>
              <a:t> </a:t>
            </a:r>
            <a:r>
              <a:rPr sz="4169" spc="-199" baseline="-2645" dirty="0">
                <a:latin typeface="Symbol"/>
                <a:cs typeface="Symbol"/>
              </a:rPr>
              <a:t></a:t>
            </a:r>
            <a:endParaRPr sz="4169" baseline="-2645">
              <a:latin typeface="Symbol"/>
              <a:cs typeface="Symbo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033906" y="2293524"/>
            <a:ext cx="169769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 txBox="1"/>
          <p:nvPr/>
        </p:nvSpPr>
        <p:spPr>
          <a:xfrm>
            <a:off x="4570878" y="2190655"/>
            <a:ext cx="2452968" cy="427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304256" algn="l"/>
              </a:tabLst>
            </a:pPr>
            <a:r>
              <a:rPr sz="2118" dirty="0">
                <a:latin typeface="Arial"/>
                <a:cs typeface="Arial"/>
              </a:rPr>
              <a:t>A	</a:t>
            </a:r>
            <a:r>
              <a:rPr sz="2118" dirty="0">
                <a:latin typeface="Symbol"/>
                <a:cs typeface="Symbol"/>
              </a:rPr>
              <a:t></a:t>
            </a:r>
            <a:r>
              <a:rPr sz="2118" spc="-13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"/>
                <a:cs typeface="Arial"/>
              </a:rPr>
              <a:t>B</a:t>
            </a:r>
            <a:r>
              <a:rPr sz="2118" spc="-66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+</a:t>
            </a:r>
            <a:r>
              <a:rPr sz="2118" spc="-247" dirty="0">
                <a:latin typeface="Arial"/>
                <a:cs typeface="Arial"/>
              </a:rPr>
              <a:t> </a:t>
            </a:r>
            <a:r>
              <a:rPr sz="2118" spc="-4" dirty="0">
                <a:latin typeface="Arial"/>
                <a:cs typeface="Arial"/>
              </a:rPr>
              <a:t>C</a:t>
            </a:r>
            <a:r>
              <a:rPr sz="2118" spc="-221" dirty="0">
                <a:latin typeface="Arial"/>
                <a:cs typeface="Arial"/>
              </a:rPr>
              <a:t> </a:t>
            </a:r>
            <a:r>
              <a:rPr sz="2118" spc="88" dirty="0">
                <a:latin typeface="Symbol"/>
                <a:cs typeface="Symbol"/>
              </a:rPr>
              <a:t></a:t>
            </a:r>
            <a:r>
              <a:rPr sz="4169" spc="132" baseline="-2645" dirty="0">
                <a:latin typeface="Symbol"/>
                <a:cs typeface="Symbol"/>
              </a:rPr>
              <a:t></a:t>
            </a:r>
            <a:r>
              <a:rPr sz="2118" spc="88" dirty="0">
                <a:latin typeface="Arial"/>
                <a:cs typeface="Arial"/>
              </a:rPr>
              <a:t>A</a:t>
            </a:r>
            <a:r>
              <a:rPr sz="2118" spc="-66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+</a:t>
            </a:r>
            <a:r>
              <a:rPr sz="2118" spc="-313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B</a:t>
            </a:r>
            <a:r>
              <a:rPr sz="2118" spc="-234" dirty="0">
                <a:latin typeface="Arial"/>
                <a:cs typeface="Arial"/>
              </a:rPr>
              <a:t> </a:t>
            </a:r>
            <a:r>
              <a:rPr sz="2118" spc="49" dirty="0">
                <a:latin typeface="Symbol"/>
                <a:cs typeface="Symbol"/>
              </a:rPr>
              <a:t></a:t>
            </a:r>
            <a:r>
              <a:rPr sz="2118" spc="49" dirty="0">
                <a:latin typeface="Arial"/>
                <a:cs typeface="Arial"/>
              </a:rPr>
              <a:t>D</a:t>
            </a:r>
            <a:r>
              <a:rPr sz="2118" spc="-243" dirty="0">
                <a:latin typeface="Arial"/>
                <a:cs typeface="Arial"/>
              </a:rPr>
              <a:t> </a:t>
            </a:r>
            <a:r>
              <a:rPr sz="4169" spc="-199" baseline="-2645" dirty="0">
                <a:latin typeface="Symbol"/>
                <a:cs typeface="Symbol"/>
              </a:rPr>
              <a:t></a:t>
            </a:r>
            <a:endParaRPr sz="4169" baseline="-2645">
              <a:latin typeface="Symbol"/>
              <a:cs typeface="Symbo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332815" y="504676"/>
            <a:ext cx="8283388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36194" marR="4483" algn="l"/>
            <a:r>
              <a:rPr lang="en-GB" sz="3200" spc="-4" dirty="0">
                <a:latin typeface="+mn-lt"/>
              </a:rPr>
              <a:t>Implementing </a:t>
            </a:r>
            <a:r>
              <a:rPr lang="en-GB" sz="3200" dirty="0">
                <a:latin typeface="+mn-lt"/>
              </a:rPr>
              <a:t>a Boolean Expression with Only  NAND </a:t>
            </a:r>
            <a:r>
              <a:rPr lang="en-GB" sz="3200" spc="-4" dirty="0">
                <a:latin typeface="+mn-lt"/>
              </a:rPr>
              <a:t>Gates</a:t>
            </a:r>
            <a:r>
              <a:rPr lang="en-GB" sz="3200" spc="-57" dirty="0">
                <a:latin typeface="+mn-lt"/>
              </a:rPr>
              <a:t> </a:t>
            </a:r>
            <a:r>
              <a:rPr lang="en-GB" sz="3200" spc="-4" dirty="0">
                <a:latin typeface="+mn-lt"/>
              </a:rPr>
              <a:t>(Example)</a:t>
            </a:r>
            <a:endParaRPr sz="3200" dirty="0">
              <a:latin typeface="+mn-l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76688" y="6298060"/>
            <a:ext cx="150495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i="1" spc="-4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059" i="1" spc="-9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059" i="1" spc="-53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59" i="1" spc="-9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094940" y="5837898"/>
            <a:ext cx="1203512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(b) </a:t>
            </a:r>
            <a:r>
              <a:rPr sz="1588" b="1" spc="-4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1588" b="1" spc="-88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588" b="1" spc="-9" dirty="0">
                <a:solidFill>
                  <a:srgbClr val="333333"/>
                </a:solidFill>
                <a:latin typeface="Verdana"/>
                <a:cs typeface="Verdana"/>
              </a:rPr>
              <a:t>2:</a:t>
            </a:r>
            <a:endParaRPr sz="1588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48362" y="5213954"/>
            <a:ext cx="94129" cy="99732"/>
          </a:xfrm>
          <a:custGeom>
            <a:avLst/>
            <a:gdLst/>
            <a:ahLst/>
            <a:cxnLst/>
            <a:rect l="l" t="t" r="r" b="b"/>
            <a:pathLst>
              <a:path w="106679" h="113029">
                <a:moveTo>
                  <a:pt x="54863" y="0"/>
                </a:moveTo>
                <a:lnTo>
                  <a:pt x="33432" y="4286"/>
                </a:lnTo>
                <a:lnTo>
                  <a:pt x="16001" y="16002"/>
                </a:lnTo>
                <a:lnTo>
                  <a:pt x="4286" y="33432"/>
                </a:lnTo>
                <a:lnTo>
                  <a:pt x="0" y="54864"/>
                </a:lnTo>
                <a:lnTo>
                  <a:pt x="4286" y="78057"/>
                </a:lnTo>
                <a:lnTo>
                  <a:pt x="16001" y="96393"/>
                </a:lnTo>
                <a:lnTo>
                  <a:pt x="33432" y="108442"/>
                </a:lnTo>
                <a:lnTo>
                  <a:pt x="54863" y="112776"/>
                </a:lnTo>
                <a:lnTo>
                  <a:pt x="74533" y="108442"/>
                </a:lnTo>
                <a:lnTo>
                  <a:pt x="91058" y="96393"/>
                </a:lnTo>
                <a:lnTo>
                  <a:pt x="102441" y="78057"/>
                </a:lnTo>
                <a:lnTo>
                  <a:pt x="106679" y="54864"/>
                </a:lnTo>
                <a:lnTo>
                  <a:pt x="102441" y="33432"/>
                </a:lnTo>
                <a:lnTo>
                  <a:pt x="91058" y="16002"/>
                </a:lnTo>
                <a:lnTo>
                  <a:pt x="74533" y="4286"/>
                </a:lnTo>
                <a:lnTo>
                  <a:pt x="54863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515860" y="5213954"/>
            <a:ext cx="94129" cy="99732"/>
          </a:xfrm>
          <a:custGeom>
            <a:avLst/>
            <a:gdLst/>
            <a:ahLst/>
            <a:cxnLst/>
            <a:rect l="l" t="t" r="r" b="b"/>
            <a:pathLst>
              <a:path w="106679" h="113029">
                <a:moveTo>
                  <a:pt x="51815" y="0"/>
                </a:moveTo>
                <a:lnTo>
                  <a:pt x="32146" y="4286"/>
                </a:lnTo>
                <a:lnTo>
                  <a:pt x="15621" y="16002"/>
                </a:lnTo>
                <a:lnTo>
                  <a:pt x="4238" y="33432"/>
                </a:lnTo>
                <a:lnTo>
                  <a:pt x="0" y="54864"/>
                </a:lnTo>
                <a:lnTo>
                  <a:pt x="4238" y="78057"/>
                </a:lnTo>
                <a:lnTo>
                  <a:pt x="15621" y="96393"/>
                </a:lnTo>
                <a:lnTo>
                  <a:pt x="32146" y="108442"/>
                </a:lnTo>
                <a:lnTo>
                  <a:pt x="51815" y="112776"/>
                </a:lnTo>
                <a:lnTo>
                  <a:pt x="73247" y="108442"/>
                </a:lnTo>
                <a:lnTo>
                  <a:pt x="90677" y="96393"/>
                </a:lnTo>
                <a:lnTo>
                  <a:pt x="102393" y="78057"/>
                </a:lnTo>
                <a:lnTo>
                  <a:pt x="106679" y="54864"/>
                </a:lnTo>
                <a:lnTo>
                  <a:pt x="102393" y="33432"/>
                </a:lnTo>
                <a:lnTo>
                  <a:pt x="90677" y="16002"/>
                </a:lnTo>
                <a:lnTo>
                  <a:pt x="73247" y="4286"/>
                </a:lnTo>
                <a:lnTo>
                  <a:pt x="51815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4609988" y="5265052"/>
            <a:ext cx="201706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3889226" y="5154787"/>
            <a:ext cx="384922" cy="8404"/>
          </a:xfrm>
          <a:custGeom>
            <a:avLst/>
            <a:gdLst/>
            <a:ahLst/>
            <a:cxnLst/>
            <a:rect l="l" t="t" r="r" b="b"/>
            <a:pathLst>
              <a:path w="436245" h="9525">
                <a:moveTo>
                  <a:pt x="435863" y="9143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 txBox="1"/>
          <p:nvPr/>
        </p:nvSpPr>
        <p:spPr>
          <a:xfrm>
            <a:off x="4913445" y="4861642"/>
            <a:ext cx="310963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b="1" spc="-31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059" b="1" spc="-4" dirty="0">
                <a:solidFill>
                  <a:srgbClr val="333333"/>
                </a:solidFill>
                <a:latin typeface="Arial"/>
                <a:cs typeface="Arial"/>
              </a:rPr>
              <a:t>ND</a:t>
            </a:r>
            <a:endParaRPr sz="1059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72106" y="4791716"/>
            <a:ext cx="1215838" cy="917201"/>
          </a:xfrm>
          <a:custGeom>
            <a:avLst/>
            <a:gdLst/>
            <a:ahLst/>
            <a:cxnLst/>
            <a:rect l="l" t="t" r="r" b="b"/>
            <a:pathLst>
              <a:path w="1377950" h="1039495">
                <a:moveTo>
                  <a:pt x="1371600" y="6095"/>
                </a:moveTo>
                <a:lnTo>
                  <a:pt x="1365503" y="6095"/>
                </a:lnTo>
                <a:lnTo>
                  <a:pt x="1365503" y="39623"/>
                </a:lnTo>
                <a:lnTo>
                  <a:pt x="1377696" y="39623"/>
                </a:lnTo>
                <a:lnTo>
                  <a:pt x="1377696" y="12191"/>
                </a:lnTo>
                <a:lnTo>
                  <a:pt x="1371600" y="12191"/>
                </a:lnTo>
                <a:lnTo>
                  <a:pt x="1371600" y="6095"/>
                </a:lnTo>
                <a:close/>
              </a:path>
              <a:path w="1377950" h="1039495">
                <a:moveTo>
                  <a:pt x="1371600" y="0"/>
                </a:moveTo>
                <a:lnTo>
                  <a:pt x="1271015" y="0"/>
                </a:lnTo>
                <a:lnTo>
                  <a:pt x="1271015" y="12191"/>
                </a:lnTo>
                <a:lnTo>
                  <a:pt x="1365503" y="12191"/>
                </a:lnTo>
                <a:lnTo>
                  <a:pt x="1365503" y="6095"/>
                </a:lnTo>
                <a:lnTo>
                  <a:pt x="1371600" y="6095"/>
                </a:lnTo>
                <a:lnTo>
                  <a:pt x="1371600" y="0"/>
                </a:lnTo>
                <a:close/>
              </a:path>
              <a:path w="1377950" h="1039495">
                <a:moveTo>
                  <a:pt x="1377696" y="6095"/>
                </a:moveTo>
                <a:lnTo>
                  <a:pt x="1371600" y="6095"/>
                </a:lnTo>
                <a:lnTo>
                  <a:pt x="1371600" y="12191"/>
                </a:lnTo>
                <a:lnTo>
                  <a:pt x="1377696" y="12191"/>
                </a:lnTo>
                <a:lnTo>
                  <a:pt x="1377696" y="6095"/>
                </a:lnTo>
                <a:close/>
              </a:path>
              <a:path w="1377950" h="1039495">
                <a:moveTo>
                  <a:pt x="1231391" y="0"/>
                </a:moveTo>
                <a:lnTo>
                  <a:pt x="1130808" y="0"/>
                </a:lnTo>
                <a:lnTo>
                  <a:pt x="1130808" y="12191"/>
                </a:lnTo>
                <a:lnTo>
                  <a:pt x="1231391" y="12191"/>
                </a:lnTo>
                <a:lnTo>
                  <a:pt x="1231391" y="0"/>
                </a:lnTo>
                <a:close/>
              </a:path>
              <a:path w="1377950" h="1039495">
                <a:moveTo>
                  <a:pt x="1094232" y="0"/>
                </a:moveTo>
                <a:lnTo>
                  <a:pt x="990600" y="0"/>
                </a:lnTo>
                <a:lnTo>
                  <a:pt x="990600" y="12191"/>
                </a:lnTo>
                <a:lnTo>
                  <a:pt x="1094232" y="12191"/>
                </a:lnTo>
                <a:lnTo>
                  <a:pt x="1094232" y="0"/>
                </a:lnTo>
                <a:close/>
              </a:path>
              <a:path w="1377950" h="1039495">
                <a:moveTo>
                  <a:pt x="954024" y="0"/>
                </a:moveTo>
                <a:lnTo>
                  <a:pt x="850391" y="0"/>
                </a:lnTo>
                <a:lnTo>
                  <a:pt x="850391" y="12191"/>
                </a:lnTo>
                <a:lnTo>
                  <a:pt x="954024" y="12191"/>
                </a:lnTo>
                <a:lnTo>
                  <a:pt x="954024" y="0"/>
                </a:lnTo>
                <a:close/>
              </a:path>
              <a:path w="1377950" h="1039495">
                <a:moveTo>
                  <a:pt x="813815" y="0"/>
                </a:moveTo>
                <a:lnTo>
                  <a:pt x="713232" y="0"/>
                </a:lnTo>
                <a:lnTo>
                  <a:pt x="713232" y="12191"/>
                </a:lnTo>
                <a:lnTo>
                  <a:pt x="813815" y="12191"/>
                </a:lnTo>
                <a:lnTo>
                  <a:pt x="813815" y="0"/>
                </a:lnTo>
                <a:close/>
              </a:path>
              <a:path w="1377950" h="1039495">
                <a:moveTo>
                  <a:pt x="673608" y="0"/>
                </a:moveTo>
                <a:lnTo>
                  <a:pt x="573024" y="0"/>
                </a:lnTo>
                <a:lnTo>
                  <a:pt x="573024" y="12191"/>
                </a:lnTo>
                <a:lnTo>
                  <a:pt x="673608" y="12191"/>
                </a:lnTo>
                <a:lnTo>
                  <a:pt x="673608" y="0"/>
                </a:lnTo>
                <a:close/>
              </a:path>
              <a:path w="1377950" h="1039495">
                <a:moveTo>
                  <a:pt x="533400" y="0"/>
                </a:moveTo>
                <a:lnTo>
                  <a:pt x="432815" y="0"/>
                </a:lnTo>
                <a:lnTo>
                  <a:pt x="432815" y="12191"/>
                </a:lnTo>
                <a:lnTo>
                  <a:pt x="533400" y="12191"/>
                </a:lnTo>
                <a:lnTo>
                  <a:pt x="533400" y="0"/>
                </a:lnTo>
                <a:close/>
              </a:path>
              <a:path w="1377950" h="1039495">
                <a:moveTo>
                  <a:pt x="393191" y="0"/>
                </a:moveTo>
                <a:lnTo>
                  <a:pt x="292608" y="0"/>
                </a:lnTo>
                <a:lnTo>
                  <a:pt x="292608" y="12191"/>
                </a:lnTo>
                <a:lnTo>
                  <a:pt x="393191" y="12191"/>
                </a:lnTo>
                <a:lnTo>
                  <a:pt x="393191" y="0"/>
                </a:lnTo>
                <a:close/>
              </a:path>
              <a:path w="1377950" h="1039495">
                <a:moveTo>
                  <a:pt x="256032" y="0"/>
                </a:moveTo>
                <a:lnTo>
                  <a:pt x="152400" y="0"/>
                </a:lnTo>
                <a:lnTo>
                  <a:pt x="152400" y="12191"/>
                </a:lnTo>
                <a:lnTo>
                  <a:pt x="256032" y="12191"/>
                </a:lnTo>
                <a:lnTo>
                  <a:pt x="256032" y="0"/>
                </a:lnTo>
                <a:close/>
              </a:path>
              <a:path w="1377950" h="1039495">
                <a:moveTo>
                  <a:pt x="115824" y="0"/>
                </a:moveTo>
                <a:lnTo>
                  <a:pt x="12191" y="0"/>
                </a:lnTo>
                <a:lnTo>
                  <a:pt x="12191" y="12191"/>
                </a:lnTo>
                <a:lnTo>
                  <a:pt x="115824" y="12191"/>
                </a:lnTo>
                <a:lnTo>
                  <a:pt x="115824" y="0"/>
                </a:lnTo>
                <a:close/>
              </a:path>
              <a:path w="1377950" h="1039495">
                <a:moveTo>
                  <a:pt x="12191" y="39623"/>
                </a:moveTo>
                <a:lnTo>
                  <a:pt x="0" y="39623"/>
                </a:lnTo>
                <a:lnTo>
                  <a:pt x="0" y="140207"/>
                </a:lnTo>
                <a:lnTo>
                  <a:pt x="12191" y="140207"/>
                </a:lnTo>
                <a:lnTo>
                  <a:pt x="12191" y="39623"/>
                </a:lnTo>
                <a:close/>
              </a:path>
              <a:path w="1377950" h="1039495">
                <a:moveTo>
                  <a:pt x="12191" y="176783"/>
                </a:moveTo>
                <a:lnTo>
                  <a:pt x="0" y="176783"/>
                </a:lnTo>
                <a:lnTo>
                  <a:pt x="0" y="280415"/>
                </a:lnTo>
                <a:lnTo>
                  <a:pt x="12191" y="280415"/>
                </a:lnTo>
                <a:lnTo>
                  <a:pt x="12191" y="176783"/>
                </a:lnTo>
                <a:close/>
              </a:path>
              <a:path w="1377950" h="1039495">
                <a:moveTo>
                  <a:pt x="12191" y="316991"/>
                </a:moveTo>
                <a:lnTo>
                  <a:pt x="0" y="316991"/>
                </a:lnTo>
                <a:lnTo>
                  <a:pt x="0" y="420623"/>
                </a:lnTo>
                <a:lnTo>
                  <a:pt x="12191" y="420623"/>
                </a:lnTo>
                <a:lnTo>
                  <a:pt x="12191" y="316991"/>
                </a:lnTo>
                <a:close/>
              </a:path>
              <a:path w="1377950" h="1039495">
                <a:moveTo>
                  <a:pt x="12191" y="457199"/>
                </a:moveTo>
                <a:lnTo>
                  <a:pt x="0" y="457199"/>
                </a:lnTo>
                <a:lnTo>
                  <a:pt x="0" y="557783"/>
                </a:lnTo>
                <a:lnTo>
                  <a:pt x="12191" y="557783"/>
                </a:lnTo>
                <a:lnTo>
                  <a:pt x="12191" y="457199"/>
                </a:lnTo>
                <a:close/>
              </a:path>
              <a:path w="1377950" h="1039495">
                <a:moveTo>
                  <a:pt x="12191" y="597407"/>
                </a:moveTo>
                <a:lnTo>
                  <a:pt x="0" y="597407"/>
                </a:lnTo>
                <a:lnTo>
                  <a:pt x="0" y="697991"/>
                </a:lnTo>
                <a:lnTo>
                  <a:pt x="12191" y="697991"/>
                </a:lnTo>
                <a:lnTo>
                  <a:pt x="12191" y="597407"/>
                </a:lnTo>
                <a:close/>
              </a:path>
              <a:path w="1377950" h="1039495">
                <a:moveTo>
                  <a:pt x="12191" y="737615"/>
                </a:moveTo>
                <a:lnTo>
                  <a:pt x="0" y="737615"/>
                </a:lnTo>
                <a:lnTo>
                  <a:pt x="0" y="838199"/>
                </a:lnTo>
                <a:lnTo>
                  <a:pt x="12191" y="838199"/>
                </a:lnTo>
                <a:lnTo>
                  <a:pt x="12191" y="737615"/>
                </a:lnTo>
                <a:close/>
              </a:path>
              <a:path w="1377950" h="1039495">
                <a:moveTo>
                  <a:pt x="12191" y="877823"/>
                </a:moveTo>
                <a:lnTo>
                  <a:pt x="0" y="877823"/>
                </a:lnTo>
                <a:lnTo>
                  <a:pt x="0" y="978407"/>
                </a:lnTo>
                <a:lnTo>
                  <a:pt x="12191" y="978407"/>
                </a:lnTo>
                <a:lnTo>
                  <a:pt x="12191" y="877823"/>
                </a:lnTo>
                <a:close/>
              </a:path>
              <a:path w="1377950" h="1039495">
                <a:moveTo>
                  <a:pt x="12191" y="1014983"/>
                </a:moveTo>
                <a:lnTo>
                  <a:pt x="0" y="1014983"/>
                </a:lnTo>
                <a:lnTo>
                  <a:pt x="0" y="1039367"/>
                </a:lnTo>
                <a:lnTo>
                  <a:pt x="91439" y="1039367"/>
                </a:lnTo>
                <a:lnTo>
                  <a:pt x="91439" y="1033271"/>
                </a:lnTo>
                <a:lnTo>
                  <a:pt x="12191" y="1033271"/>
                </a:lnTo>
                <a:lnTo>
                  <a:pt x="6096" y="1027175"/>
                </a:lnTo>
                <a:lnTo>
                  <a:pt x="12191" y="1027175"/>
                </a:lnTo>
                <a:lnTo>
                  <a:pt x="12191" y="1014983"/>
                </a:lnTo>
                <a:close/>
              </a:path>
              <a:path w="1377950" h="1039495">
                <a:moveTo>
                  <a:pt x="12191" y="1027175"/>
                </a:moveTo>
                <a:lnTo>
                  <a:pt x="6096" y="1027175"/>
                </a:lnTo>
                <a:lnTo>
                  <a:pt x="12191" y="1033271"/>
                </a:lnTo>
                <a:lnTo>
                  <a:pt x="12191" y="1027175"/>
                </a:lnTo>
                <a:close/>
              </a:path>
              <a:path w="1377950" h="1039495">
                <a:moveTo>
                  <a:pt x="91439" y="1027175"/>
                </a:moveTo>
                <a:lnTo>
                  <a:pt x="12191" y="1027175"/>
                </a:lnTo>
                <a:lnTo>
                  <a:pt x="12191" y="1033271"/>
                </a:lnTo>
                <a:lnTo>
                  <a:pt x="91439" y="1033271"/>
                </a:lnTo>
                <a:lnTo>
                  <a:pt x="91439" y="1027175"/>
                </a:lnTo>
                <a:close/>
              </a:path>
              <a:path w="1377950" h="1039495">
                <a:moveTo>
                  <a:pt x="231648" y="1027175"/>
                </a:moveTo>
                <a:lnTo>
                  <a:pt x="131063" y="1027175"/>
                </a:lnTo>
                <a:lnTo>
                  <a:pt x="131063" y="1039367"/>
                </a:lnTo>
                <a:lnTo>
                  <a:pt x="231648" y="1039367"/>
                </a:lnTo>
                <a:lnTo>
                  <a:pt x="231648" y="1027175"/>
                </a:lnTo>
                <a:close/>
              </a:path>
              <a:path w="1377950" h="1039495">
                <a:moveTo>
                  <a:pt x="371855" y="1027175"/>
                </a:moveTo>
                <a:lnTo>
                  <a:pt x="271272" y="1027175"/>
                </a:lnTo>
                <a:lnTo>
                  <a:pt x="271272" y="1039367"/>
                </a:lnTo>
                <a:lnTo>
                  <a:pt x="371855" y="1039367"/>
                </a:lnTo>
                <a:lnTo>
                  <a:pt x="371855" y="1027175"/>
                </a:lnTo>
                <a:close/>
              </a:path>
              <a:path w="1377950" h="1039495">
                <a:moveTo>
                  <a:pt x="512063" y="1027175"/>
                </a:moveTo>
                <a:lnTo>
                  <a:pt x="411479" y="1027175"/>
                </a:lnTo>
                <a:lnTo>
                  <a:pt x="411479" y="1039367"/>
                </a:lnTo>
                <a:lnTo>
                  <a:pt x="512063" y="1039367"/>
                </a:lnTo>
                <a:lnTo>
                  <a:pt x="512063" y="1027175"/>
                </a:lnTo>
                <a:close/>
              </a:path>
              <a:path w="1377950" h="1039495">
                <a:moveTo>
                  <a:pt x="652272" y="1027175"/>
                </a:moveTo>
                <a:lnTo>
                  <a:pt x="548639" y="1027175"/>
                </a:lnTo>
                <a:lnTo>
                  <a:pt x="548639" y="1039367"/>
                </a:lnTo>
                <a:lnTo>
                  <a:pt x="652272" y="1039367"/>
                </a:lnTo>
                <a:lnTo>
                  <a:pt x="652272" y="1027175"/>
                </a:lnTo>
                <a:close/>
              </a:path>
              <a:path w="1377950" h="1039495">
                <a:moveTo>
                  <a:pt x="792479" y="1027175"/>
                </a:moveTo>
                <a:lnTo>
                  <a:pt x="688848" y="1027175"/>
                </a:lnTo>
                <a:lnTo>
                  <a:pt x="688848" y="1039367"/>
                </a:lnTo>
                <a:lnTo>
                  <a:pt x="792479" y="1039367"/>
                </a:lnTo>
                <a:lnTo>
                  <a:pt x="792479" y="1027175"/>
                </a:lnTo>
                <a:close/>
              </a:path>
              <a:path w="1377950" h="1039495">
                <a:moveTo>
                  <a:pt x="929639" y="1027175"/>
                </a:moveTo>
                <a:lnTo>
                  <a:pt x="829055" y="1027175"/>
                </a:lnTo>
                <a:lnTo>
                  <a:pt x="829055" y="1039367"/>
                </a:lnTo>
                <a:lnTo>
                  <a:pt x="929639" y="1039367"/>
                </a:lnTo>
                <a:lnTo>
                  <a:pt x="929639" y="1027175"/>
                </a:lnTo>
                <a:close/>
              </a:path>
              <a:path w="1377950" h="1039495">
                <a:moveTo>
                  <a:pt x="1069848" y="1027175"/>
                </a:moveTo>
                <a:lnTo>
                  <a:pt x="969263" y="1027175"/>
                </a:lnTo>
                <a:lnTo>
                  <a:pt x="969263" y="1039367"/>
                </a:lnTo>
                <a:lnTo>
                  <a:pt x="1069848" y="1039367"/>
                </a:lnTo>
                <a:lnTo>
                  <a:pt x="1069848" y="1027175"/>
                </a:lnTo>
                <a:close/>
              </a:path>
              <a:path w="1377950" h="1039495">
                <a:moveTo>
                  <a:pt x="1210055" y="1027175"/>
                </a:moveTo>
                <a:lnTo>
                  <a:pt x="1109472" y="1027175"/>
                </a:lnTo>
                <a:lnTo>
                  <a:pt x="1109472" y="1039367"/>
                </a:lnTo>
                <a:lnTo>
                  <a:pt x="1210055" y="1039367"/>
                </a:lnTo>
                <a:lnTo>
                  <a:pt x="1210055" y="1027175"/>
                </a:lnTo>
                <a:close/>
              </a:path>
              <a:path w="1377950" h="1039495">
                <a:moveTo>
                  <a:pt x="1350264" y="1027175"/>
                </a:moveTo>
                <a:lnTo>
                  <a:pt x="1249679" y="1027175"/>
                </a:lnTo>
                <a:lnTo>
                  <a:pt x="1249679" y="1039367"/>
                </a:lnTo>
                <a:lnTo>
                  <a:pt x="1350264" y="1039367"/>
                </a:lnTo>
                <a:lnTo>
                  <a:pt x="1350264" y="1027175"/>
                </a:lnTo>
                <a:close/>
              </a:path>
              <a:path w="1377950" h="1039495">
                <a:moveTo>
                  <a:pt x="1377696" y="914399"/>
                </a:moveTo>
                <a:lnTo>
                  <a:pt x="1365503" y="914399"/>
                </a:lnTo>
                <a:lnTo>
                  <a:pt x="1365503" y="1014983"/>
                </a:lnTo>
                <a:lnTo>
                  <a:pt x="1377696" y="1014983"/>
                </a:lnTo>
                <a:lnTo>
                  <a:pt x="1377696" y="914399"/>
                </a:lnTo>
                <a:close/>
              </a:path>
              <a:path w="1377950" h="1039495">
                <a:moveTo>
                  <a:pt x="1377696" y="774191"/>
                </a:moveTo>
                <a:lnTo>
                  <a:pt x="1365503" y="774191"/>
                </a:lnTo>
                <a:lnTo>
                  <a:pt x="1365503" y="877823"/>
                </a:lnTo>
                <a:lnTo>
                  <a:pt x="1377696" y="877823"/>
                </a:lnTo>
                <a:lnTo>
                  <a:pt x="1377696" y="774191"/>
                </a:lnTo>
                <a:close/>
              </a:path>
              <a:path w="1377950" h="1039495">
                <a:moveTo>
                  <a:pt x="1377696" y="633983"/>
                </a:moveTo>
                <a:lnTo>
                  <a:pt x="1365503" y="633983"/>
                </a:lnTo>
                <a:lnTo>
                  <a:pt x="1365503" y="737615"/>
                </a:lnTo>
                <a:lnTo>
                  <a:pt x="1377696" y="737615"/>
                </a:lnTo>
                <a:lnTo>
                  <a:pt x="1377696" y="633983"/>
                </a:lnTo>
                <a:close/>
              </a:path>
              <a:path w="1377950" h="1039495">
                <a:moveTo>
                  <a:pt x="1377696" y="496823"/>
                </a:moveTo>
                <a:lnTo>
                  <a:pt x="1365503" y="496823"/>
                </a:lnTo>
                <a:lnTo>
                  <a:pt x="1365503" y="597407"/>
                </a:lnTo>
                <a:lnTo>
                  <a:pt x="1377696" y="597407"/>
                </a:lnTo>
                <a:lnTo>
                  <a:pt x="1377696" y="496823"/>
                </a:lnTo>
                <a:close/>
              </a:path>
              <a:path w="1377950" h="1039495">
                <a:moveTo>
                  <a:pt x="1377696" y="356615"/>
                </a:moveTo>
                <a:lnTo>
                  <a:pt x="1365503" y="356615"/>
                </a:lnTo>
                <a:lnTo>
                  <a:pt x="1365503" y="457199"/>
                </a:lnTo>
                <a:lnTo>
                  <a:pt x="1377696" y="457199"/>
                </a:lnTo>
                <a:lnTo>
                  <a:pt x="1377696" y="356615"/>
                </a:lnTo>
                <a:close/>
              </a:path>
              <a:path w="1377950" h="1039495">
                <a:moveTo>
                  <a:pt x="1377696" y="216407"/>
                </a:moveTo>
                <a:lnTo>
                  <a:pt x="1365503" y="216407"/>
                </a:lnTo>
                <a:lnTo>
                  <a:pt x="1365503" y="316991"/>
                </a:lnTo>
                <a:lnTo>
                  <a:pt x="1377696" y="316991"/>
                </a:lnTo>
                <a:lnTo>
                  <a:pt x="1377696" y="216407"/>
                </a:lnTo>
                <a:close/>
              </a:path>
              <a:path w="1377950" h="1039495">
                <a:moveTo>
                  <a:pt x="1377696" y="76199"/>
                </a:moveTo>
                <a:lnTo>
                  <a:pt x="1365503" y="76199"/>
                </a:lnTo>
                <a:lnTo>
                  <a:pt x="1365503" y="176783"/>
                </a:lnTo>
                <a:lnTo>
                  <a:pt x="1377696" y="176783"/>
                </a:lnTo>
                <a:lnTo>
                  <a:pt x="1377696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4727874" y="3291026"/>
            <a:ext cx="224118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b="1" spc="-4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endParaRPr sz="1059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53833" y="4272659"/>
            <a:ext cx="2130238" cy="0"/>
          </a:xfrm>
          <a:custGeom>
            <a:avLst/>
            <a:gdLst/>
            <a:ahLst/>
            <a:cxnLst/>
            <a:rect l="l" t="t" r="r" b="b"/>
            <a:pathLst>
              <a:path w="2414270">
                <a:moveTo>
                  <a:pt x="241401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4919271" y="3941863"/>
            <a:ext cx="207309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5126356" y="3947242"/>
            <a:ext cx="0" cy="782730"/>
          </a:xfrm>
          <a:custGeom>
            <a:avLst/>
            <a:gdLst/>
            <a:ahLst/>
            <a:cxnLst/>
            <a:rect l="l" t="t" r="r" b="b"/>
            <a:pathLst>
              <a:path h="887095">
                <a:moveTo>
                  <a:pt x="0" y="0"/>
                </a:moveTo>
                <a:lnTo>
                  <a:pt x="0" y="88696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3894606" y="4729860"/>
            <a:ext cx="1232087" cy="0"/>
          </a:xfrm>
          <a:custGeom>
            <a:avLst/>
            <a:gdLst/>
            <a:ahLst/>
            <a:cxnLst/>
            <a:rect l="l" t="t" r="r" b="b"/>
            <a:pathLst>
              <a:path w="1396364">
                <a:moveTo>
                  <a:pt x="139598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3894605" y="4729860"/>
            <a:ext cx="0" cy="428065"/>
          </a:xfrm>
          <a:custGeom>
            <a:avLst/>
            <a:gdLst/>
            <a:ahLst/>
            <a:cxnLst/>
            <a:rect l="l" t="t" r="r" b="b"/>
            <a:pathLst>
              <a:path h="485139">
                <a:moveTo>
                  <a:pt x="0" y="0"/>
                </a:moveTo>
                <a:lnTo>
                  <a:pt x="0" y="48463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5137114" y="5273121"/>
            <a:ext cx="309282" cy="2801"/>
          </a:xfrm>
          <a:custGeom>
            <a:avLst/>
            <a:gdLst/>
            <a:ahLst/>
            <a:cxnLst/>
            <a:rect l="l" t="t" r="r" b="b"/>
            <a:pathLst>
              <a:path w="350520" h="3175">
                <a:moveTo>
                  <a:pt x="0" y="0"/>
                </a:moveTo>
                <a:lnTo>
                  <a:pt x="350519" y="30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6648115" y="2270842"/>
            <a:ext cx="256615" cy="190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235" b="1" spc="-9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endParaRPr sz="123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72811" y="2817688"/>
            <a:ext cx="9749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b="1" spc="-4" dirty="0">
                <a:solidFill>
                  <a:srgbClr val="333333"/>
                </a:solidFill>
                <a:latin typeface="Arial"/>
                <a:cs typeface="Arial"/>
              </a:rPr>
              <a:t>5</a:t>
            </a:r>
            <a:endParaRPr sz="1059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116059" y="3226480"/>
            <a:ext cx="193862" cy="2801"/>
          </a:xfrm>
          <a:custGeom>
            <a:avLst/>
            <a:gdLst/>
            <a:ahLst/>
            <a:cxnLst/>
            <a:rect l="l" t="t" r="r" b="b"/>
            <a:pathLst>
              <a:path w="219709" h="3175">
                <a:moveTo>
                  <a:pt x="0" y="3047"/>
                </a:moveTo>
                <a:lnTo>
                  <a:pt x="2194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6118749" y="2581019"/>
            <a:ext cx="199465" cy="0"/>
          </a:xfrm>
          <a:custGeom>
            <a:avLst/>
            <a:gdLst/>
            <a:ahLst/>
            <a:cxnLst/>
            <a:rect l="l" t="t" r="r" b="b"/>
            <a:pathLst>
              <a:path w="226059">
                <a:moveTo>
                  <a:pt x="0" y="0"/>
                </a:moveTo>
                <a:lnTo>
                  <a:pt x="2255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6021930" y="2527231"/>
            <a:ext cx="96931" cy="99732"/>
          </a:xfrm>
          <a:custGeom>
            <a:avLst/>
            <a:gdLst/>
            <a:ahLst/>
            <a:cxnLst/>
            <a:rect l="l" t="t" r="r" b="b"/>
            <a:pathLst>
              <a:path w="109854" h="113030">
                <a:moveTo>
                  <a:pt x="54864" y="0"/>
                </a:moveTo>
                <a:lnTo>
                  <a:pt x="33432" y="4762"/>
                </a:lnTo>
                <a:lnTo>
                  <a:pt x="16001" y="17525"/>
                </a:lnTo>
                <a:lnTo>
                  <a:pt x="4286" y="36004"/>
                </a:lnTo>
                <a:lnTo>
                  <a:pt x="0" y="57912"/>
                </a:lnTo>
                <a:lnTo>
                  <a:pt x="4286" y="79343"/>
                </a:lnTo>
                <a:lnTo>
                  <a:pt x="16001" y="96774"/>
                </a:lnTo>
                <a:lnTo>
                  <a:pt x="33432" y="108489"/>
                </a:lnTo>
                <a:lnTo>
                  <a:pt x="54864" y="112775"/>
                </a:lnTo>
                <a:lnTo>
                  <a:pt x="76295" y="108489"/>
                </a:lnTo>
                <a:lnTo>
                  <a:pt x="93726" y="96774"/>
                </a:lnTo>
                <a:lnTo>
                  <a:pt x="105441" y="79343"/>
                </a:lnTo>
                <a:lnTo>
                  <a:pt x="109728" y="57912"/>
                </a:lnTo>
                <a:lnTo>
                  <a:pt x="105441" y="36004"/>
                </a:lnTo>
                <a:lnTo>
                  <a:pt x="93726" y="17526"/>
                </a:lnTo>
                <a:lnTo>
                  <a:pt x="76295" y="4762"/>
                </a:lnTo>
                <a:lnTo>
                  <a:pt x="5486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6021929" y="3186137"/>
            <a:ext cx="94129" cy="99732"/>
          </a:xfrm>
          <a:custGeom>
            <a:avLst/>
            <a:gdLst/>
            <a:ahLst/>
            <a:cxnLst/>
            <a:rect l="l" t="t" r="r" b="b"/>
            <a:pathLst>
              <a:path w="106679" h="113030">
                <a:moveTo>
                  <a:pt x="51816" y="0"/>
                </a:moveTo>
                <a:lnTo>
                  <a:pt x="32146" y="4762"/>
                </a:lnTo>
                <a:lnTo>
                  <a:pt x="15621" y="17525"/>
                </a:lnTo>
                <a:lnTo>
                  <a:pt x="4238" y="36004"/>
                </a:lnTo>
                <a:lnTo>
                  <a:pt x="0" y="57912"/>
                </a:lnTo>
                <a:lnTo>
                  <a:pt x="4238" y="79343"/>
                </a:lnTo>
                <a:lnTo>
                  <a:pt x="15621" y="96774"/>
                </a:lnTo>
                <a:lnTo>
                  <a:pt x="32146" y="108489"/>
                </a:lnTo>
                <a:lnTo>
                  <a:pt x="51816" y="112775"/>
                </a:lnTo>
                <a:lnTo>
                  <a:pt x="73247" y="108489"/>
                </a:lnTo>
                <a:lnTo>
                  <a:pt x="90678" y="96774"/>
                </a:lnTo>
                <a:lnTo>
                  <a:pt x="102393" y="79343"/>
                </a:lnTo>
                <a:lnTo>
                  <a:pt x="106680" y="57912"/>
                </a:lnTo>
                <a:lnTo>
                  <a:pt x="102393" y="36004"/>
                </a:lnTo>
                <a:lnTo>
                  <a:pt x="90678" y="17526"/>
                </a:lnTo>
                <a:lnTo>
                  <a:pt x="73247" y="4762"/>
                </a:lnTo>
                <a:lnTo>
                  <a:pt x="518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6309696" y="2589088"/>
            <a:ext cx="0" cy="199465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6309696" y="2785416"/>
            <a:ext cx="172571" cy="0"/>
          </a:xfrm>
          <a:custGeom>
            <a:avLst/>
            <a:gdLst/>
            <a:ahLst/>
            <a:cxnLst/>
            <a:rect l="l" t="t" r="r" b="b"/>
            <a:pathLst>
              <a:path w="195579">
                <a:moveTo>
                  <a:pt x="0" y="0"/>
                </a:moveTo>
                <a:lnTo>
                  <a:pt x="19507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6309696" y="3032841"/>
            <a:ext cx="0" cy="199465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6312386" y="3038220"/>
            <a:ext cx="169769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5629276" y="2223328"/>
            <a:ext cx="1326216" cy="1382806"/>
          </a:xfrm>
          <a:custGeom>
            <a:avLst/>
            <a:gdLst/>
            <a:ahLst/>
            <a:cxnLst/>
            <a:rect l="l" t="t" r="r" b="b"/>
            <a:pathLst>
              <a:path w="1503045" h="1567179">
                <a:moveTo>
                  <a:pt x="1496568" y="6096"/>
                </a:moveTo>
                <a:lnTo>
                  <a:pt x="1487424" y="6096"/>
                </a:lnTo>
                <a:lnTo>
                  <a:pt x="1487424" y="85344"/>
                </a:lnTo>
                <a:lnTo>
                  <a:pt x="1502664" y="85344"/>
                </a:lnTo>
                <a:lnTo>
                  <a:pt x="1502664" y="12192"/>
                </a:lnTo>
                <a:lnTo>
                  <a:pt x="1496568" y="12192"/>
                </a:lnTo>
                <a:lnTo>
                  <a:pt x="1496568" y="6096"/>
                </a:lnTo>
                <a:close/>
              </a:path>
              <a:path w="1503045" h="1567179">
                <a:moveTo>
                  <a:pt x="1496568" y="0"/>
                </a:moveTo>
                <a:lnTo>
                  <a:pt x="1392936" y="0"/>
                </a:lnTo>
                <a:lnTo>
                  <a:pt x="1392936" y="12192"/>
                </a:lnTo>
                <a:lnTo>
                  <a:pt x="1487424" y="12192"/>
                </a:lnTo>
                <a:lnTo>
                  <a:pt x="1487424" y="6096"/>
                </a:lnTo>
                <a:lnTo>
                  <a:pt x="1496568" y="6096"/>
                </a:lnTo>
                <a:lnTo>
                  <a:pt x="1496568" y="0"/>
                </a:lnTo>
                <a:close/>
              </a:path>
              <a:path w="1503045" h="1567179">
                <a:moveTo>
                  <a:pt x="1502664" y="6096"/>
                </a:moveTo>
                <a:lnTo>
                  <a:pt x="1496568" y="6096"/>
                </a:lnTo>
                <a:lnTo>
                  <a:pt x="1496568" y="12192"/>
                </a:lnTo>
                <a:lnTo>
                  <a:pt x="1502664" y="12192"/>
                </a:lnTo>
                <a:lnTo>
                  <a:pt x="1502664" y="6096"/>
                </a:lnTo>
                <a:close/>
              </a:path>
              <a:path w="1503045" h="1567179">
                <a:moveTo>
                  <a:pt x="1356360" y="0"/>
                </a:moveTo>
                <a:lnTo>
                  <a:pt x="1252727" y="0"/>
                </a:lnTo>
                <a:lnTo>
                  <a:pt x="1252727" y="12192"/>
                </a:lnTo>
                <a:lnTo>
                  <a:pt x="1356360" y="12192"/>
                </a:lnTo>
                <a:lnTo>
                  <a:pt x="1356360" y="0"/>
                </a:lnTo>
                <a:close/>
              </a:path>
              <a:path w="1503045" h="1567179">
                <a:moveTo>
                  <a:pt x="1216152" y="0"/>
                </a:moveTo>
                <a:lnTo>
                  <a:pt x="1115568" y="0"/>
                </a:lnTo>
                <a:lnTo>
                  <a:pt x="1115568" y="12192"/>
                </a:lnTo>
                <a:lnTo>
                  <a:pt x="1216152" y="12192"/>
                </a:lnTo>
                <a:lnTo>
                  <a:pt x="1216152" y="0"/>
                </a:lnTo>
                <a:close/>
              </a:path>
              <a:path w="1503045" h="1567179">
                <a:moveTo>
                  <a:pt x="1075944" y="0"/>
                </a:moveTo>
                <a:lnTo>
                  <a:pt x="975360" y="0"/>
                </a:lnTo>
                <a:lnTo>
                  <a:pt x="975360" y="12192"/>
                </a:lnTo>
                <a:lnTo>
                  <a:pt x="1075944" y="12192"/>
                </a:lnTo>
                <a:lnTo>
                  <a:pt x="1075944" y="0"/>
                </a:lnTo>
                <a:close/>
              </a:path>
              <a:path w="1503045" h="1567179">
                <a:moveTo>
                  <a:pt x="935736" y="0"/>
                </a:moveTo>
                <a:lnTo>
                  <a:pt x="835151" y="0"/>
                </a:lnTo>
                <a:lnTo>
                  <a:pt x="835151" y="12192"/>
                </a:lnTo>
                <a:lnTo>
                  <a:pt x="935736" y="12192"/>
                </a:lnTo>
                <a:lnTo>
                  <a:pt x="935736" y="0"/>
                </a:lnTo>
                <a:close/>
              </a:path>
              <a:path w="1503045" h="1567179">
                <a:moveTo>
                  <a:pt x="795527" y="0"/>
                </a:moveTo>
                <a:lnTo>
                  <a:pt x="694944" y="0"/>
                </a:lnTo>
                <a:lnTo>
                  <a:pt x="694944" y="12192"/>
                </a:lnTo>
                <a:lnTo>
                  <a:pt x="795527" y="12192"/>
                </a:lnTo>
                <a:lnTo>
                  <a:pt x="795527" y="0"/>
                </a:lnTo>
                <a:close/>
              </a:path>
              <a:path w="1503045" h="1567179">
                <a:moveTo>
                  <a:pt x="658368" y="0"/>
                </a:moveTo>
                <a:lnTo>
                  <a:pt x="554736" y="0"/>
                </a:lnTo>
                <a:lnTo>
                  <a:pt x="554736" y="12192"/>
                </a:lnTo>
                <a:lnTo>
                  <a:pt x="658368" y="12192"/>
                </a:lnTo>
                <a:lnTo>
                  <a:pt x="658368" y="0"/>
                </a:lnTo>
                <a:close/>
              </a:path>
              <a:path w="1503045" h="1567179">
                <a:moveTo>
                  <a:pt x="518160" y="0"/>
                </a:moveTo>
                <a:lnTo>
                  <a:pt x="414527" y="0"/>
                </a:lnTo>
                <a:lnTo>
                  <a:pt x="414527" y="12192"/>
                </a:lnTo>
                <a:lnTo>
                  <a:pt x="518160" y="12192"/>
                </a:lnTo>
                <a:lnTo>
                  <a:pt x="518160" y="0"/>
                </a:lnTo>
                <a:close/>
              </a:path>
              <a:path w="1503045" h="1567179">
                <a:moveTo>
                  <a:pt x="377951" y="0"/>
                </a:moveTo>
                <a:lnTo>
                  <a:pt x="277368" y="0"/>
                </a:lnTo>
                <a:lnTo>
                  <a:pt x="277368" y="12192"/>
                </a:lnTo>
                <a:lnTo>
                  <a:pt x="377951" y="12192"/>
                </a:lnTo>
                <a:lnTo>
                  <a:pt x="377951" y="0"/>
                </a:lnTo>
                <a:close/>
              </a:path>
              <a:path w="1503045" h="1567179">
                <a:moveTo>
                  <a:pt x="237744" y="0"/>
                </a:moveTo>
                <a:lnTo>
                  <a:pt x="137160" y="0"/>
                </a:lnTo>
                <a:lnTo>
                  <a:pt x="137160" y="12192"/>
                </a:lnTo>
                <a:lnTo>
                  <a:pt x="237744" y="12192"/>
                </a:lnTo>
                <a:lnTo>
                  <a:pt x="237744" y="0"/>
                </a:lnTo>
                <a:close/>
              </a:path>
              <a:path w="1503045" h="1567179">
                <a:moveTo>
                  <a:pt x="97536" y="0"/>
                </a:moveTo>
                <a:lnTo>
                  <a:pt x="0" y="0"/>
                </a:lnTo>
                <a:lnTo>
                  <a:pt x="0" y="15239"/>
                </a:lnTo>
                <a:lnTo>
                  <a:pt x="12192" y="15239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97536" y="6096"/>
                </a:lnTo>
                <a:lnTo>
                  <a:pt x="97536" y="0"/>
                </a:lnTo>
                <a:close/>
              </a:path>
              <a:path w="1503045" h="1567179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1503045" h="1567179">
                <a:moveTo>
                  <a:pt x="97536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97536" y="12192"/>
                </a:lnTo>
                <a:lnTo>
                  <a:pt x="97536" y="6096"/>
                </a:lnTo>
                <a:close/>
              </a:path>
              <a:path w="1503045" h="1567179">
                <a:moveTo>
                  <a:pt x="12192" y="54863"/>
                </a:moveTo>
                <a:lnTo>
                  <a:pt x="0" y="54863"/>
                </a:lnTo>
                <a:lnTo>
                  <a:pt x="0" y="155448"/>
                </a:lnTo>
                <a:lnTo>
                  <a:pt x="12192" y="155448"/>
                </a:lnTo>
                <a:lnTo>
                  <a:pt x="12192" y="54863"/>
                </a:lnTo>
                <a:close/>
              </a:path>
              <a:path w="1503045" h="1567179">
                <a:moveTo>
                  <a:pt x="12192" y="192024"/>
                </a:moveTo>
                <a:lnTo>
                  <a:pt x="0" y="192024"/>
                </a:lnTo>
                <a:lnTo>
                  <a:pt x="0" y="295656"/>
                </a:lnTo>
                <a:lnTo>
                  <a:pt x="12192" y="295656"/>
                </a:lnTo>
                <a:lnTo>
                  <a:pt x="12192" y="192024"/>
                </a:lnTo>
                <a:close/>
              </a:path>
              <a:path w="1503045" h="1567179">
                <a:moveTo>
                  <a:pt x="12192" y="332232"/>
                </a:moveTo>
                <a:lnTo>
                  <a:pt x="0" y="332232"/>
                </a:lnTo>
                <a:lnTo>
                  <a:pt x="0" y="435863"/>
                </a:lnTo>
                <a:lnTo>
                  <a:pt x="12192" y="435863"/>
                </a:lnTo>
                <a:lnTo>
                  <a:pt x="12192" y="332232"/>
                </a:lnTo>
                <a:close/>
              </a:path>
              <a:path w="1503045" h="1567179">
                <a:moveTo>
                  <a:pt x="12192" y="472439"/>
                </a:moveTo>
                <a:lnTo>
                  <a:pt x="0" y="472439"/>
                </a:lnTo>
                <a:lnTo>
                  <a:pt x="0" y="573024"/>
                </a:lnTo>
                <a:lnTo>
                  <a:pt x="12192" y="573024"/>
                </a:lnTo>
                <a:lnTo>
                  <a:pt x="12192" y="472439"/>
                </a:lnTo>
                <a:close/>
              </a:path>
              <a:path w="1503045" h="1567179">
                <a:moveTo>
                  <a:pt x="12192" y="612648"/>
                </a:moveTo>
                <a:lnTo>
                  <a:pt x="0" y="612648"/>
                </a:lnTo>
                <a:lnTo>
                  <a:pt x="0" y="713232"/>
                </a:lnTo>
                <a:lnTo>
                  <a:pt x="12192" y="713232"/>
                </a:lnTo>
                <a:lnTo>
                  <a:pt x="12192" y="612648"/>
                </a:lnTo>
                <a:close/>
              </a:path>
              <a:path w="1503045" h="1567179">
                <a:moveTo>
                  <a:pt x="12192" y="752856"/>
                </a:moveTo>
                <a:lnTo>
                  <a:pt x="0" y="752856"/>
                </a:lnTo>
                <a:lnTo>
                  <a:pt x="0" y="853439"/>
                </a:lnTo>
                <a:lnTo>
                  <a:pt x="12192" y="853439"/>
                </a:lnTo>
                <a:lnTo>
                  <a:pt x="12192" y="752856"/>
                </a:lnTo>
                <a:close/>
              </a:path>
              <a:path w="1503045" h="1567179">
                <a:moveTo>
                  <a:pt x="12192" y="893063"/>
                </a:moveTo>
                <a:lnTo>
                  <a:pt x="0" y="893063"/>
                </a:lnTo>
                <a:lnTo>
                  <a:pt x="0" y="993648"/>
                </a:lnTo>
                <a:lnTo>
                  <a:pt x="12192" y="993648"/>
                </a:lnTo>
                <a:lnTo>
                  <a:pt x="12192" y="893063"/>
                </a:lnTo>
                <a:close/>
              </a:path>
              <a:path w="1503045" h="1567179">
                <a:moveTo>
                  <a:pt x="12192" y="1030224"/>
                </a:moveTo>
                <a:lnTo>
                  <a:pt x="0" y="1030224"/>
                </a:lnTo>
                <a:lnTo>
                  <a:pt x="0" y="1133856"/>
                </a:lnTo>
                <a:lnTo>
                  <a:pt x="12192" y="1133856"/>
                </a:lnTo>
                <a:lnTo>
                  <a:pt x="12192" y="1030224"/>
                </a:lnTo>
                <a:close/>
              </a:path>
              <a:path w="1503045" h="1567179">
                <a:moveTo>
                  <a:pt x="12192" y="1170432"/>
                </a:moveTo>
                <a:lnTo>
                  <a:pt x="0" y="1170432"/>
                </a:lnTo>
                <a:lnTo>
                  <a:pt x="0" y="1274064"/>
                </a:lnTo>
                <a:lnTo>
                  <a:pt x="12192" y="1274064"/>
                </a:lnTo>
                <a:lnTo>
                  <a:pt x="12192" y="1170432"/>
                </a:lnTo>
                <a:close/>
              </a:path>
              <a:path w="1503045" h="1567179">
                <a:moveTo>
                  <a:pt x="12192" y="1310639"/>
                </a:moveTo>
                <a:lnTo>
                  <a:pt x="0" y="1310639"/>
                </a:lnTo>
                <a:lnTo>
                  <a:pt x="0" y="1411224"/>
                </a:lnTo>
                <a:lnTo>
                  <a:pt x="12192" y="1411224"/>
                </a:lnTo>
                <a:lnTo>
                  <a:pt x="12192" y="1310639"/>
                </a:lnTo>
                <a:close/>
              </a:path>
              <a:path w="1503045" h="1567179">
                <a:moveTo>
                  <a:pt x="12192" y="1450848"/>
                </a:moveTo>
                <a:lnTo>
                  <a:pt x="0" y="1450848"/>
                </a:lnTo>
                <a:lnTo>
                  <a:pt x="0" y="1551432"/>
                </a:lnTo>
                <a:lnTo>
                  <a:pt x="12192" y="1551432"/>
                </a:lnTo>
                <a:lnTo>
                  <a:pt x="12192" y="1450848"/>
                </a:lnTo>
                <a:close/>
              </a:path>
              <a:path w="1503045" h="1567179">
                <a:moveTo>
                  <a:pt x="137160" y="1554480"/>
                </a:moveTo>
                <a:lnTo>
                  <a:pt x="36575" y="1554480"/>
                </a:lnTo>
                <a:lnTo>
                  <a:pt x="36575" y="1566672"/>
                </a:lnTo>
                <a:lnTo>
                  <a:pt x="137160" y="1566672"/>
                </a:lnTo>
                <a:lnTo>
                  <a:pt x="137160" y="1554480"/>
                </a:lnTo>
                <a:close/>
              </a:path>
              <a:path w="1503045" h="1567179">
                <a:moveTo>
                  <a:pt x="277368" y="1554480"/>
                </a:moveTo>
                <a:lnTo>
                  <a:pt x="176784" y="1554480"/>
                </a:lnTo>
                <a:lnTo>
                  <a:pt x="176784" y="1566672"/>
                </a:lnTo>
                <a:lnTo>
                  <a:pt x="277368" y="1566672"/>
                </a:lnTo>
                <a:lnTo>
                  <a:pt x="277368" y="1554480"/>
                </a:lnTo>
                <a:close/>
              </a:path>
              <a:path w="1503045" h="1567179">
                <a:moveTo>
                  <a:pt x="417575" y="1554480"/>
                </a:moveTo>
                <a:lnTo>
                  <a:pt x="316992" y="1554480"/>
                </a:lnTo>
                <a:lnTo>
                  <a:pt x="316992" y="1566672"/>
                </a:lnTo>
                <a:lnTo>
                  <a:pt x="417575" y="1566672"/>
                </a:lnTo>
                <a:lnTo>
                  <a:pt x="417575" y="1554480"/>
                </a:lnTo>
                <a:close/>
              </a:path>
              <a:path w="1503045" h="1567179">
                <a:moveTo>
                  <a:pt x="557784" y="1554480"/>
                </a:moveTo>
                <a:lnTo>
                  <a:pt x="454151" y="1554480"/>
                </a:lnTo>
                <a:lnTo>
                  <a:pt x="454151" y="1566672"/>
                </a:lnTo>
                <a:lnTo>
                  <a:pt x="557784" y="1566672"/>
                </a:lnTo>
                <a:lnTo>
                  <a:pt x="557784" y="1554480"/>
                </a:lnTo>
                <a:close/>
              </a:path>
              <a:path w="1503045" h="1567179">
                <a:moveTo>
                  <a:pt x="697992" y="1554480"/>
                </a:moveTo>
                <a:lnTo>
                  <a:pt x="594360" y="1554480"/>
                </a:lnTo>
                <a:lnTo>
                  <a:pt x="594360" y="1566672"/>
                </a:lnTo>
                <a:lnTo>
                  <a:pt x="697992" y="1566672"/>
                </a:lnTo>
                <a:lnTo>
                  <a:pt x="697992" y="1554480"/>
                </a:lnTo>
                <a:close/>
              </a:path>
              <a:path w="1503045" h="1567179">
                <a:moveTo>
                  <a:pt x="835151" y="1554480"/>
                </a:moveTo>
                <a:lnTo>
                  <a:pt x="734568" y="1554480"/>
                </a:lnTo>
                <a:lnTo>
                  <a:pt x="734568" y="1566672"/>
                </a:lnTo>
                <a:lnTo>
                  <a:pt x="835151" y="1566672"/>
                </a:lnTo>
                <a:lnTo>
                  <a:pt x="835151" y="1554480"/>
                </a:lnTo>
                <a:close/>
              </a:path>
              <a:path w="1503045" h="1567179">
                <a:moveTo>
                  <a:pt x="975360" y="1554480"/>
                </a:moveTo>
                <a:lnTo>
                  <a:pt x="874776" y="1554480"/>
                </a:lnTo>
                <a:lnTo>
                  <a:pt x="874776" y="1566672"/>
                </a:lnTo>
                <a:lnTo>
                  <a:pt x="975360" y="1566672"/>
                </a:lnTo>
                <a:lnTo>
                  <a:pt x="975360" y="1554480"/>
                </a:lnTo>
                <a:close/>
              </a:path>
              <a:path w="1503045" h="1567179">
                <a:moveTo>
                  <a:pt x="1115568" y="1554480"/>
                </a:moveTo>
                <a:lnTo>
                  <a:pt x="1014984" y="1554480"/>
                </a:lnTo>
                <a:lnTo>
                  <a:pt x="1014984" y="1566672"/>
                </a:lnTo>
                <a:lnTo>
                  <a:pt x="1115568" y="1566672"/>
                </a:lnTo>
                <a:lnTo>
                  <a:pt x="1115568" y="1554480"/>
                </a:lnTo>
                <a:close/>
              </a:path>
              <a:path w="1503045" h="1567179">
                <a:moveTo>
                  <a:pt x="1255776" y="1554480"/>
                </a:moveTo>
                <a:lnTo>
                  <a:pt x="1155192" y="1554480"/>
                </a:lnTo>
                <a:lnTo>
                  <a:pt x="1155192" y="1566672"/>
                </a:lnTo>
                <a:lnTo>
                  <a:pt x="1255776" y="1566672"/>
                </a:lnTo>
                <a:lnTo>
                  <a:pt x="1255776" y="1554480"/>
                </a:lnTo>
                <a:close/>
              </a:path>
              <a:path w="1503045" h="1567179">
                <a:moveTo>
                  <a:pt x="1395984" y="1554480"/>
                </a:moveTo>
                <a:lnTo>
                  <a:pt x="1292352" y="1554480"/>
                </a:lnTo>
                <a:lnTo>
                  <a:pt x="1292352" y="1566672"/>
                </a:lnTo>
                <a:lnTo>
                  <a:pt x="1395984" y="1566672"/>
                </a:lnTo>
                <a:lnTo>
                  <a:pt x="1395984" y="1554480"/>
                </a:lnTo>
                <a:close/>
              </a:path>
              <a:path w="1503045" h="1567179">
                <a:moveTo>
                  <a:pt x="1487424" y="1554480"/>
                </a:moveTo>
                <a:lnTo>
                  <a:pt x="1432560" y="1554480"/>
                </a:lnTo>
                <a:lnTo>
                  <a:pt x="1432560" y="1566672"/>
                </a:lnTo>
                <a:lnTo>
                  <a:pt x="1502664" y="1566672"/>
                </a:lnTo>
                <a:lnTo>
                  <a:pt x="1502664" y="1560576"/>
                </a:lnTo>
                <a:lnTo>
                  <a:pt x="1487424" y="1560576"/>
                </a:lnTo>
                <a:lnTo>
                  <a:pt x="1487424" y="1554480"/>
                </a:lnTo>
                <a:close/>
              </a:path>
              <a:path w="1503045" h="1567179">
                <a:moveTo>
                  <a:pt x="1502664" y="1520952"/>
                </a:moveTo>
                <a:lnTo>
                  <a:pt x="1487424" y="1520952"/>
                </a:lnTo>
                <a:lnTo>
                  <a:pt x="1487424" y="1560576"/>
                </a:lnTo>
                <a:lnTo>
                  <a:pt x="1496568" y="1554480"/>
                </a:lnTo>
                <a:lnTo>
                  <a:pt x="1502664" y="1554480"/>
                </a:lnTo>
                <a:lnTo>
                  <a:pt x="1502664" y="1520952"/>
                </a:lnTo>
                <a:close/>
              </a:path>
              <a:path w="1503045" h="1567179">
                <a:moveTo>
                  <a:pt x="1502664" y="1554480"/>
                </a:moveTo>
                <a:lnTo>
                  <a:pt x="1496568" y="1554480"/>
                </a:lnTo>
                <a:lnTo>
                  <a:pt x="1487424" y="1560576"/>
                </a:lnTo>
                <a:lnTo>
                  <a:pt x="1502664" y="1560576"/>
                </a:lnTo>
                <a:lnTo>
                  <a:pt x="1502664" y="1554480"/>
                </a:lnTo>
                <a:close/>
              </a:path>
              <a:path w="1503045" h="1567179">
                <a:moveTo>
                  <a:pt x="1502664" y="1380744"/>
                </a:moveTo>
                <a:lnTo>
                  <a:pt x="1487424" y="1380744"/>
                </a:lnTo>
                <a:lnTo>
                  <a:pt x="1487424" y="1481327"/>
                </a:lnTo>
                <a:lnTo>
                  <a:pt x="1502664" y="1481327"/>
                </a:lnTo>
                <a:lnTo>
                  <a:pt x="1502664" y="1380744"/>
                </a:lnTo>
                <a:close/>
              </a:path>
              <a:path w="1503045" h="1567179">
                <a:moveTo>
                  <a:pt x="1502664" y="1240536"/>
                </a:moveTo>
                <a:lnTo>
                  <a:pt x="1487424" y="1240536"/>
                </a:lnTo>
                <a:lnTo>
                  <a:pt x="1487424" y="1344168"/>
                </a:lnTo>
                <a:lnTo>
                  <a:pt x="1502664" y="1344168"/>
                </a:lnTo>
                <a:lnTo>
                  <a:pt x="1502664" y="1240536"/>
                </a:lnTo>
                <a:close/>
              </a:path>
              <a:path w="1503045" h="1567179">
                <a:moveTo>
                  <a:pt x="1502664" y="1100327"/>
                </a:moveTo>
                <a:lnTo>
                  <a:pt x="1487424" y="1100327"/>
                </a:lnTo>
                <a:lnTo>
                  <a:pt x="1487424" y="1203960"/>
                </a:lnTo>
                <a:lnTo>
                  <a:pt x="1502664" y="1203960"/>
                </a:lnTo>
                <a:lnTo>
                  <a:pt x="1502664" y="1100327"/>
                </a:lnTo>
                <a:close/>
              </a:path>
              <a:path w="1503045" h="1567179">
                <a:moveTo>
                  <a:pt x="1502664" y="963168"/>
                </a:moveTo>
                <a:lnTo>
                  <a:pt x="1487424" y="963168"/>
                </a:lnTo>
                <a:lnTo>
                  <a:pt x="1487424" y="1063752"/>
                </a:lnTo>
                <a:lnTo>
                  <a:pt x="1502664" y="1063752"/>
                </a:lnTo>
                <a:lnTo>
                  <a:pt x="1502664" y="963168"/>
                </a:lnTo>
                <a:close/>
              </a:path>
              <a:path w="1503045" h="1567179">
                <a:moveTo>
                  <a:pt x="1502664" y="822960"/>
                </a:moveTo>
                <a:lnTo>
                  <a:pt x="1487424" y="822960"/>
                </a:lnTo>
                <a:lnTo>
                  <a:pt x="1487424" y="923544"/>
                </a:lnTo>
                <a:lnTo>
                  <a:pt x="1502664" y="923544"/>
                </a:lnTo>
                <a:lnTo>
                  <a:pt x="1502664" y="822960"/>
                </a:lnTo>
                <a:close/>
              </a:path>
              <a:path w="1503045" h="1567179">
                <a:moveTo>
                  <a:pt x="1502664" y="682751"/>
                </a:moveTo>
                <a:lnTo>
                  <a:pt x="1487424" y="682751"/>
                </a:lnTo>
                <a:lnTo>
                  <a:pt x="1487424" y="783336"/>
                </a:lnTo>
                <a:lnTo>
                  <a:pt x="1502664" y="783336"/>
                </a:lnTo>
                <a:lnTo>
                  <a:pt x="1502664" y="682751"/>
                </a:lnTo>
                <a:close/>
              </a:path>
              <a:path w="1503045" h="1567179">
                <a:moveTo>
                  <a:pt x="1502664" y="542544"/>
                </a:moveTo>
                <a:lnTo>
                  <a:pt x="1487424" y="542544"/>
                </a:lnTo>
                <a:lnTo>
                  <a:pt x="1487424" y="643127"/>
                </a:lnTo>
                <a:lnTo>
                  <a:pt x="1502664" y="643127"/>
                </a:lnTo>
                <a:lnTo>
                  <a:pt x="1502664" y="542544"/>
                </a:lnTo>
                <a:close/>
              </a:path>
              <a:path w="1503045" h="1567179">
                <a:moveTo>
                  <a:pt x="1502664" y="402336"/>
                </a:moveTo>
                <a:lnTo>
                  <a:pt x="1487424" y="402336"/>
                </a:lnTo>
                <a:lnTo>
                  <a:pt x="1487424" y="505968"/>
                </a:lnTo>
                <a:lnTo>
                  <a:pt x="1502664" y="505968"/>
                </a:lnTo>
                <a:lnTo>
                  <a:pt x="1502664" y="402336"/>
                </a:lnTo>
                <a:close/>
              </a:path>
              <a:path w="1503045" h="1567179">
                <a:moveTo>
                  <a:pt x="1502664" y="262127"/>
                </a:moveTo>
                <a:lnTo>
                  <a:pt x="1487424" y="262127"/>
                </a:lnTo>
                <a:lnTo>
                  <a:pt x="1487424" y="365760"/>
                </a:lnTo>
                <a:lnTo>
                  <a:pt x="1502664" y="365760"/>
                </a:lnTo>
                <a:lnTo>
                  <a:pt x="1502664" y="262127"/>
                </a:lnTo>
                <a:close/>
              </a:path>
              <a:path w="1503045" h="1567179">
                <a:moveTo>
                  <a:pt x="1502664" y="124968"/>
                </a:moveTo>
                <a:lnTo>
                  <a:pt x="1487424" y="124968"/>
                </a:lnTo>
                <a:lnTo>
                  <a:pt x="1487424" y="225551"/>
                </a:lnTo>
                <a:lnTo>
                  <a:pt x="1502664" y="225551"/>
                </a:lnTo>
                <a:lnTo>
                  <a:pt x="1502664" y="1249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6729245" y="2844583"/>
            <a:ext cx="94129" cy="99732"/>
          </a:xfrm>
          <a:custGeom>
            <a:avLst/>
            <a:gdLst/>
            <a:ahLst/>
            <a:cxnLst/>
            <a:rect l="l" t="t" r="r" b="b"/>
            <a:pathLst>
              <a:path w="106679" h="113030">
                <a:moveTo>
                  <a:pt x="51816" y="0"/>
                </a:moveTo>
                <a:lnTo>
                  <a:pt x="32146" y="4286"/>
                </a:lnTo>
                <a:lnTo>
                  <a:pt x="15621" y="16001"/>
                </a:lnTo>
                <a:lnTo>
                  <a:pt x="4238" y="33432"/>
                </a:lnTo>
                <a:lnTo>
                  <a:pt x="0" y="54863"/>
                </a:lnTo>
                <a:lnTo>
                  <a:pt x="4238" y="76771"/>
                </a:lnTo>
                <a:lnTo>
                  <a:pt x="15621" y="95250"/>
                </a:lnTo>
                <a:lnTo>
                  <a:pt x="32146" y="108013"/>
                </a:lnTo>
                <a:lnTo>
                  <a:pt x="51816" y="112775"/>
                </a:lnTo>
                <a:lnTo>
                  <a:pt x="73247" y="108013"/>
                </a:lnTo>
                <a:lnTo>
                  <a:pt x="90678" y="95250"/>
                </a:lnTo>
                <a:lnTo>
                  <a:pt x="102393" y="76771"/>
                </a:lnTo>
                <a:lnTo>
                  <a:pt x="106680" y="54863"/>
                </a:lnTo>
                <a:lnTo>
                  <a:pt x="102393" y="33432"/>
                </a:lnTo>
                <a:lnTo>
                  <a:pt x="90678" y="16001"/>
                </a:lnTo>
                <a:lnTo>
                  <a:pt x="73247" y="4286"/>
                </a:lnTo>
                <a:lnTo>
                  <a:pt x="518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5451774" y="3253372"/>
            <a:ext cx="328332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0" y="0"/>
                </a:moveTo>
                <a:lnTo>
                  <a:pt x="3718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6820685" y="2895681"/>
            <a:ext cx="314885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0" y="0"/>
                </a:moveTo>
                <a:lnTo>
                  <a:pt x="3566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1737698" y="5399523"/>
            <a:ext cx="2536451" cy="0"/>
          </a:xfrm>
          <a:custGeom>
            <a:avLst/>
            <a:gdLst/>
            <a:ahLst/>
            <a:cxnLst/>
            <a:rect l="l" t="t" r="r" b="b"/>
            <a:pathLst>
              <a:path w="2874645">
                <a:moveTo>
                  <a:pt x="2874264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5137114" y="3804703"/>
            <a:ext cx="497541" cy="11206"/>
          </a:xfrm>
          <a:custGeom>
            <a:avLst/>
            <a:gdLst/>
            <a:ahLst/>
            <a:cxnLst/>
            <a:rect l="l" t="t" r="r" b="b"/>
            <a:pathLst>
              <a:path w="563879" h="12700">
                <a:moveTo>
                  <a:pt x="563879" y="0"/>
                </a:moveTo>
                <a:lnTo>
                  <a:pt x="0" y="12192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5037605" y="3810081"/>
            <a:ext cx="105335" cy="142875"/>
          </a:xfrm>
          <a:custGeom>
            <a:avLst/>
            <a:gdLst/>
            <a:ahLst/>
            <a:cxnLst/>
            <a:rect l="l" t="t" r="r" b="b"/>
            <a:pathLst>
              <a:path w="119379" h="161925">
                <a:moveTo>
                  <a:pt x="9143" y="106679"/>
                </a:moveTo>
                <a:lnTo>
                  <a:pt x="0" y="161543"/>
                </a:lnTo>
                <a:lnTo>
                  <a:pt x="43349" y="137160"/>
                </a:lnTo>
                <a:lnTo>
                  <a:pt x="27431" y="137160"/>
                </a:lnTo>
                <a:lnTo>
                  <a:pt x="12191" y="124967"/>
                </a:lnTo>
                <a:lnTo>
                  <a:pt x="20049" y="114229"/>
                </a:lnTo>
                <a:lnTo>
                  <a:pt x="9143" y="106679"/>
                </a:lnTo>
                <a:close/>
              </a:path>
              <a:path w="119379" h="161925">
                <a:moveTo>
                  <a:pt x="20049" y="114229"/>
                </a:moveTo>
                <a:lnTo>
                  <a:pt x="12191" y="124967"/>
                </a:lnTo>
                <a:lnTo>
                  <a:pt x="27431" y="137160"/>
                </a:lnTo>
                <a:lnTo>
                  <a:pt x="35948" y="125236"/>
                </a:lnTo>
                <a:lnTo>
                  <a:pt x="20049" y="114229"/>
                </a:lnTo>
                <a:close/>
              </a:path>
              <a:path w="119379" h="161925">
                <a:moveTo>
                  <a:pt x="35948" y="125236"/>
                </a:moveTo>
                <a:lnTo>
                  <a:pt x="27431" y="137160"/>
                </a:lnTo>
                <a:lnTo>
                  <a:pt x="43349" y="137160"/>
                </a:lnTo>
                <a:lnTo>
                  <a:pt x="48767" y="134112"/>
                </a:lnTo>
                <a:lnTo>
                  <a:pt x="35948" y="125236"/>
                </a:lnTo>
                <a:close/>
              </a:path>
              <a:path w="119379" h="161925">
                <a:moveTo>
                  <a:pt x="103631" y="0"/>
                </a:moveTo>
                <a:lnTo>
                  <a:pt x="20049" y="114229"/>
                </a:lnTo>
                <a:lnTo>
                  <a:pt x="35948" y="125236"/>
                </a:lnTo>
                <a:lnTo>
                  <a:pt x="118871" y="9143"/>
                </a:lnTo>
                <a:lnTo>
                  <a:pt x="103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5449085" y="3250684"/>
            <a:ext cx="0" cy="2036109"/>
          </a:xfrm>
          <a:custGeom>
            <a:avLst/>
            <a:gdLst/>
            <a:ahLst/>
            <a:cxnLst/>
            <a:rect l="l" t="t" r="r" b="b"/>
            <a:pathLst>
              <a:path h="2307590">
                <a:moveTo>
                  <a:pt x="0" y="2307336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4279191" y="5066037"/>
            <a:ext cx="239806" cy="379319"/>
          </a:xfrm>
          <a:custGeom>
            <a:avLst/>
            <a:gdLst/>
            <a:ahLst/>
            <a:cxnLst/>
            <a:rect l="l" t="t" r="r" b="b"/>
            <a:pathLst>
              <a:path w="271779" h="429895">
                <a:moveTo>
                  <a:pt x="137159" y="0"/>
                </a:moveTo>
                <a:lnTo>
                  <a:pt x="204441" y="29689"/>
                </a:lnTo>
                <a:lnTo>
                  <a:pt x="231648" y="63626"/>
                </a:lnTo>
                <a:lnTo>
                  <a:pt x="252758" y="107470"/>
                </a:lnTo>
                <a:lnTo>
                  <a:pt x="266417" y="159102"/>
                </a:lnTo>
                <a:lnTo>
                  <a:pt x="271271" y="216408"/>
                </a:lnTo>
                <a:lnTo>
                  <a:pt x="266417" y="273487"/>
                </a:lnTo>
                <a:lnTo>
                  <a:pt x="252758" y="324555"/>
                </a:lnTo>
                <a:lnTo>
                  <a:pt x="231648" y="367665"/>
                </a:lnTo>
                <a:lnTo>
                  <a:pt x="204441" y="400868"/>
                </a:lnTo>
                <a:lnTo>
                  <a:pt x="172494" y="422218"/>
                </a:lnTo>
                <a:lnTo>
                  <a:pt x="137159" y="429768"/>
                </a:lnTo>
                <a:lnTo>
                  <a:pt x="0" y="429768"/>
                </a:lnTo>
                <a:lnTo>
                  <a:pt x="0" y="0"/>
                </a:lnTo>
                <a:lnTo>
                  <a:pt x="137159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4811694" y="5066037"/>
            <a:ext cx="237004" cy="379319"/>
          </a:xfrm>
          <a:custGeom>
            <a:avLst/>
            <a:gdLst/>
            <a:ahLst/>
            <a:cxnLst/>
            <a:rect l="l" t="t" r="r" b="b"/>
            <a:pathLst>
              <a:path w="268604" h="429895">
                <a:moveTo>
                  <a:pt x="134112" y="0"/>
                </a:moveTo>
                <a:lnTo>
                  <a:pt x="201393" y="29689"/>
                </a:lnTo>
                <a:lnTo>
                  <a:pt x="228600" y="63626"/>
                </a:lnTo>
                <a:lnTo>
                  <a:pt x="249710" y="107470"/>
                </a:lnTo>
                <a:lnTo>
                  <a:pt x="263369" y="159102"/>
                </a:lnTo>
                <a:lnTo>
                  <a:pt x="268224" y="216408"/>
                </a:lnTo>
                <a:lnTo>
                  <a:pt x="263369" y="273487"/>
                </a:lnTo>
                <a:lnTo>
                  <a:pt x="249710" y="324555"/>
                </a:lnTo>
                <a:lnTo>
                  <a:pt x="228600" y="367665"/>
                </a:lnTo>
                <a:lnTo>
                  <a:pt x="201393" y="400868"/>
                </a:lnTo>
                <a:lnTo>
                  <a:pt x="169446" y="422218"/>
                </a:lnTo>
                <a:lnTo>
                  <a:pt x="134112" y="429768"/>
                </a:lnTo>
                <a:lnTo>
                  <a:pt x="0" y="429768"/>
                </a:lnTo>
                <a:lnTo>
                  <a:pt x="0" y="0"/>
                </a:lnTo>
                <a:lnTo>
                  <a:pt x="134112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5785262" y="2395451"/>
            <a:ext cx="237004" cy="379319"/>
          </a:xfrm>
          <a:custGeom>
            <a:avLst/>
            <a:gdLst/>
            <a:ahLst/>
            <a:cxnLst/>
            <a:rect l="l" t="t" r="r" b="b"/>
            <a:pathLst>
              <a:path w="268604" h="429894">
                <a:moveTo>
                  <a:pt x="134112" y="0"/>
                </a:moveTo>
                <a:lnTo>
                  <a:pt x="202748" y="29689"/>
                </a:lnTo>
                <a:lnTo>
                  <a:pt x="229743" y="63626"/>
                </a:lnTo>
                <a:lnTo>
                  <a:pt x="250387" y="107470"/>
                </a:lnTo>
                <a:lnTo>
                  <a:pt x="263581" y="159102"/>
                </a:lnTo>
                <a:lnTo>
                  <a:pt x="268223" y="216408"/>
                </a:lnTo>
                <a:lnTo>
                  <a:pt x="263581" y="273487"/>
                </a:lnTo>
                <a:lnTo>
                  <a:pt x="250387" y="324555"/>
                </a:lnTo>
                <a:lnTo>
                  <a:pt x="229742" y="367664"/>
                </a:lnTo>
                <a:lnTo>
                  <a:pt x="202748" y="400868"/>
                </a:lnTo>
                <a:lnTo>
                  <a:pt x="170504" y="422218"/>
                </a:lnTo>
                <a:lnTo>
                  <a:pt x="134112" y="429767"/>
                </a:lnTo>
                <a:lnTo>
                  <a:pt x="0" y="429767"/>
                </a:lnTo>
                <a:lnTo>
                  <a:pt x="0" y="0"/>
                </a:lnTo>
                <a:lnTo>
                  <a:pt x="134112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5785262" y="3040910"/>
            <a:ext cx="237004" cy="379319"/>
          </a:xfrm>
          <a:custGeom>
            <a:avLst/>
            <a:gdLst/>
            <a:ahLst/>
            <a:cxnLst/>
            <a:rect l="l" t="t" r="r" b="b"/>
            <a:pathLst>
              <a:path w="268604" h="429894">
                <a:moveTo>
                  <a:pt x="134112" y="0"/>
                </a:moveTo>
                <a:lnTo>
                  <a:pt x="202748" y="29689"/>
                </a:lnTo>
                <a:lnTo>
                  <a:pt x="229743" y="63626"/>
                </a:lnTo>
                <a:lnTo>
                  <a:pt x="250387" y="107470"/>
                </a:lnTo>
                <a:lnTo>
                  <a:pt x="263581" y="159102"/>
                </a:lnTo>
                <a:lnTo>
                  <a:pt x="268223" y="216407"/>
                </a:lnTo>
                <a:lnTo>
                  <a:pt x="263581" y="273487"/>
                </a:lnTo>
                <a:lnTo>
                  <a:pt x="250387" y="324555"/>
                </a:lnTo>
                <a:lnTo>
                  <a:pt x="229742" y="367664"/>
                </a:lnTo>
                <a:lnTo>
                  <a:pt x="202748" y="400868"/>
                </a:lnTo>
                <a:lnTo>
                  <a:pt x="170504" y="422218"/>
                </a:lnTo>
                <a:lnTo>
                  <a:pt x="134112" y="429767"/>
                </a:lnTo>
                <a:lnTo>
                  <a:pt x="0" y="429767"/>
                </a:lnTo>
                <a:lnTo>
                  <a:pt x="0" y="0"/>
                </a:lnTo>
                <a:lnTo>
                  <a:pt x="134112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492576" y="2712802"/>
            <a:ext cx="239806" cy="379319"/>
          </a:xfrm>
          <a:custGeom>
            <a:avLst/>
            <a:gdLst/>
            <a:ahLst/>
            <a:cxnLst/>
            <a:rect l="l" t="t" r="r" b="b"/>
            <a:pathLst>
              <a:path w="271779" h="429894">
                <a:moveTo>
                  <a:pt x="137160" y="0"/>
                </a:moveTo>
                <a:lnTo>
                  <a:pt x="204441" y="28899"/>
                </a:lnTo>
                <a:lnTo>
                  <a:pt x="231648" y="62103"/>
                </a:lnTo>
                <a:lnTo>
                  <a:pt x="252758" y="105212"/>
                </a:lnTo>
                <a:lnTo>
                  <a:pt x="266417" y="156280"/>
                </a:lnTo>
                <a:lnTo>
                  <a:pt x="271272" y="213360"/>
                </a:lnTo>
                <a:lnTo>
                  <a:pt x="266417" y="270665"/>
                </a:lnTo>
                <a:lnTo>
                  <a:pt x="252758" y="322297"/>
                </a:lnTo>
                <a:lnTo>
                  <a:pt x="231648" y="366141"/>
                </a:lnTo>
                <a:lnTo>
                  <a:pt x="204441" y="400078"/>
                </a:lnTo>
                <a:lnTo>
                  <a:pt x="172494" y="421992"/>
                </a:lnTo>
                <a:lnTo>
                  <a:pt x="137160" y="429768"/>
                </a:lnTo>
                <a:lnTo>
                  <a:pt x="0" y="429768"/>
                </a:lnTo>
                <a:lnTo>
                  <a:pt x="0" y="0"/>
                </a:lnTo>
                <a:lnTo>
                  <a:pt x="137160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4585783" y="3758982"/>
            <a:ext cx="234203" cy="379319"/>
          </a:xfrm>
          <a:custGeom>
            <a:avLst/>
            <a:gdLst/>
            <a:ahLst/>
            <a:cxnLst/>
            <a:rect l="l" t="t" r="r" b="b"/>
            <a:pathLst>
              <a:path w="265429" h="429895">
                <a:moveTo>
                  <a:pt x="134112" y="0"/>
                </a:moveTo>
                <a:lnTo>
                  <a:pt x="200603" y="28899"/>
                </a:lnTo>
                <a:lnTo>
                  <a:pt x="227075" y="62103"/>
                </a:lnTo>
                <a:lnTo>
                  <a:pt x="247452" y="105212"/>
                </a:lnTo>
                <a:lnTo>
                  <a:pt x="260547" y="156280"/>
                </a:lnTo>
                <a:lnTo>
                  <a:pt x="265175" y="213360"/>
                </a:lnTo>
                <a:lnTo>
                  <a:pt x="260547" y="270665"/>
                </a:lnTo>
                <a:lnTo>
                  <a:pt x="247452" y="322297"/>
                </a:lnTo>
                <a:lnTo>
                  <a:pt x="227076" y="366140"/>
                </a:lnTo>
                <a:lnTo>
                  <a:pt x="200603" y="400078"/>
                </a:lnTo>
                <a:lnTo>
                  <a:pt x="169220" y="421992"/>
                </a:lnTo>
                <a:lnTo>
                  <a:pt x="134112" y="429767"/>
                </a:lnTo>
                <a:lnTo>
                  <a:pt x="0" y="429767"/>
                </a:lnTo>
                <a:lnTo>
                  <a:pt x="0" y="0"/>
                </a:lnTo>
                <a:lnTo>
                  <a:pt x="134112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 txBox="1"/>
          <p:nvPr/>
        </p:nvSpPr>
        <p:spPr>
          <a:xfrm>
            <a:off x="4655261" y="3869248"/>
            <a:ext cx="9749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b="1" spc="-4" dirty="0">
                <a:solidFill>
                  <a:srgbClr val="333333"/>
                </a:solidFill>
                <a:latin typeface="Arial"/>
                <a:cs typeface="Arial"/>
              </a:rPr>
              <a:t>3</a:t>
            </a:r>
            <a:endParaRPr sz="1059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220024" y="4272659"/>
            <a:ext cx="180415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2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4187752" y="3667542"/>
            <a:ext cx="210110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74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4096312" y="3621823"/>
            <a:ext cx="91887" cy="96931"/>
          </a:xfrm>
          <a:custGeom>
            <a:avLst/>
            <a:gdLst/>
            <a:ahLst/>
            <a:cxnLst/>
            <a:rect l="l" t="t" r="r" b="b"/>
            <a:pathLst>
              <a:path w="104139" h="109854">
                <a:moveTo>
                  <a:pt x="51815" y="0"/>
                </a:moveTo>
                <a:lnTo>
                  <a:pt x="30860" y="4286"/>
                </a:lnTo>
                <a:lnTo>
                  <a:pt x="14477" y="16001"/>
                </a:lnTo>
                <a:lnTo>
                  <a:pt x="3809" y="33432"/>
                </a:lnTo>
                <a:lnTo>
                  <a:pt x="0" y="54863"/>
                </a:lnTo>
                <a:lnTo>
                  <a:pt x="3810" y="76295"/>
                </a:lnTo>
                <a:lnTo>
                  <a:pt x="14477" y="93725"/>
                </a:lnTo>
                <a:lnTo>
                  <a:pt x="30861" y="105441"/>
                </a:lnTo>
                <a:lnTo>
                  <a:pt x="51815" y="109727"/>
                </a:lnTo>
                <a:lnTo>
                  <a:pt x="72770" y="105441"/>
                </a:lnTo>
                <a:lnTo>
                  <a:pt x="89153" y="93725"/>
                </a:lnTo>
                <a:lnTo>
                  <a:pt x="99821" y="76295"/>
                </a:lnTo>
                <a:lnTo>
                  <a:pt x="103631" y="54863"/>
                </a:lnTo>
                <a:lnTo>
                  <a:pt x="99821" y="33432"/>
                </a:lnTo>
                <a:lnTo>
                  <a:pt x="89153" y="16001"/>
                </a:lnTo>
                <a:lnTo>
                  <a:pt x="72770" y="4286"/>
                </a:lnTo>
                <a:lnTo>
                  <a:pt x="518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4125894" y="4218872"/>
            <a:ext cx="94129" cy="99732"/>
          </a:xfrm>
          <a:custGeom>
            <a:avLst/>
            <a:gdLst/>
            <a:ahLst/>
            <a:cxnLst/>
            <a:rect l="l" t="t" r="r" b="b"/>
            <a:pathLst>
              <a:path w="106679" h="113029">
                <a:moveTo>
                  <a:pt x="51815" y="0"/>
                </a:moveTo>
                <a:lnTo>
                  <a:pt x="30861" y="4286"/>
                </a:lnTo>
                <a:lnTo>
                  <a:pt x="14477" y="16001"/>
                </a:lnTo>
                <a:lnTo>
                  <a:pt x="3810" y="33432"/>
                </a:lnTo>
                <a:lnTo>
                  <a:pt x="0" y="54863"/>
                </a:lnTo>
                <a:lnTo>
                  <a:pt x="3810" y="78057"/>
                </a:lnTo>
                <a:lnTo>
                  <a:pt x="14477" y="96393"/>
                </a:lnTo>
                <a:lnTo>
                  <a:pt x="30861" y="108442"/>
                </a:lnTo>
                <a:lnTo>
                  <a:pt x="51815" y="112775"/>
                </a:lnTo>
                <a:lnTo>
                  <a:pt x="73247" y="108442"/>
                </a:lnTo>
                <a:lnTo>
                  <a:pt x="90677" y="96392"/>
                </a:lnTo>
                <a:lnTo>
                  <a:pt x="102393" y="78057"/>
                </a:lnTo>
                <a:lnTo>
                  <a:pt x="106679" y="54863"/>
                </a:lnTo>
                <a:lnTo>
                  <a:pt x="102393" y="33432"/>
                </a:lnTo>
                <a:lnTo>
                  <a:pt x="90677" y="16001"/>
                </a:lnTo>
                <a:lnTo>
                  <a:pt x="73247" y="4286"/>
                </a:lnTo>
                <a:lnTo>
                  <a:pt x="51815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4397525" y="3667542"/>
            <a:ext cx="0" cy="164166"/>
          </a:xfrm>
          <a:custGeom>
            <a:avLst/>
            <a:gdLst/>
            <a:ahLst/>
            <a:cxnLst/>
            <a:rect l="l" t="t" r="r" b="b"/>
            <a:pathLst>
              <a:path h="186054">
                <a:moveTo>
                  <a:pt x="0" y="0"/>
                </a:moveTo>
                <a:lnTo>
                  <a:pt x="0" y="18592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4397525" y="3836976"/>
            <a:ext cx="180415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2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4400214" y="4081713"/>
            <a:ext cx="0" cy="191060"/>
          </a:xfrm>
          <a:custGeom>
            <a:avLst/>
            <a:gdLst/>
            <a:ahLst/>
            <a:cxnLst/>
            <a:rect l="l" t="t" r="r" b="b"/>
            <a:pathLst>
              <a:path h="216535">
                <a:moveTo>
                  <a:pt x="0" y="0"/>
                </a:moveTo>
                <a:lnTo>
                  <a:pt x="0" y="21640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4397525" y="4073644"/>
            <a:ext cx="180415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2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3719793" y="3253372"/>
            <a:ext cx="1323415" cy="1382806"/>
          </a:xfrm>
          <a:custGeom>
            <a:avLst/>
            <a:gdLst/>
            <a:ahLst/>
            <a:cxnLst/>
            <a:rect l="l" t="t" r="r" b="b"/>
            <a:pathLst>
              <a:path w="1499870" h="1567179">
                <a:moveTo>
                  <a:pt x="1493520" y="6096"/>
                </a:moveTo>
                <a:lnTo>
                  <a:pt x="1484376" y="6096"/>
                </a:lnTo>
                <a:lnTo>
                  <a:pt x="1484376" y="82296"/>
                </a:lnTo>
                <a:lnTo>
                  <a:pt x="1499615" y="82296"/>
                </a:lnTo>
                <a:lnTo>
                  <a:pt x="1499615" y="12191"/>
                </a:lnTo>
                <a:lnTo>
                  <a:pt x="1493520" y="12191"/>
                </a:lnTo>
                <a:lnTo>
                  <a:pt x="1493520" y="6096"/>
                </a:lnTo>
                <a:close/>
              </a:path>
              <a:path w="1499870" h="1567179">
                <a:moveTo>
                  <a:pt x="1493520" y="0"/>
                </a:moveTo>
                <a:lnTo>
                  <a:pt x="1389888" y="0"/>
                </a:lnTo>
                <a:lnTo>
                  <a:pt x="1389888" y="12191"/>
                </a:lnTo>
                <a:lnTo>
                  <a:pt x="1484376" y="12191"/>
                </a:lnTo>
                <a:lnTo>
                  <a:pt x="1484376" y="6096"/>
                </a:lnTo>
                <a:lnTo>
                  <a:pt x="1493520" y="6096"/>
                </a:lnTo>
                <a:lnTo>
                  <a:pt x="1493520" y="0"/>
                </a:lnTo>
                <a:close/>
              </a:path>
              <a:path w="1499870" h="1567179">
                <a:moveTo>
                  <a:pt x="1499615" y="6096"/>
                </a:moveTo>
                <a:lnTo>
                  <a:pt x="1493520" y="6096"/>
                </a:lnTo>
                <a:lnTo>
                  <a:pt x="1493520" y="12191"/>
                </a:lnTo>
                <a:lnTo>
                  <a:pt x="1499615" y="12191"/>
                </a:lnTo>
                <a:lnTo>
                  <a:pt x="1499615" y="6096"/>
                </a:lnTo>
                <a:close/>
              </a:path>
              <a:path w="1499870" h="1567179">
                <a:moveTo>
                  <a:pt x="1353312" y="0"/>
                </a:moveTo>
                <a:lnTo>
                  <a:pt x="1249679" y="0"/>
                </a:lnTo>
                <a:lnTo>
                  <a:pt x="1249679" y="12191"/>
                </a:lnTo>
                <a:lnTo>
                  <a:pt x="1353312" y="12191"/>
                </a:lnTo>
                <a:lnTo>
                  <a:pt x="1353312" y="0"/>
                </a:lnTo>
                <a:close/>
              </a:path>
              <a:path w="1499870" h="1567179">
                <a:moveTo>
                  <a:pt x="1213103" y="0"/>
                </a:moveTo>
                <a:lnTo>
                  <a:pt x="1112520" y="0"/>
                </a:lnTo>
                <a:lnTo>
                  <a:pt x="1112520" y="12191"/>
                </a:lnTo>
                <a:lnTo>
                  <a:pt x="1213103" y="12191"/>
                </a:lnTo>
                <a:lnTo>
                  <a:pt x="1213103" y="0"/>
                </a:lnTo>
                <a:close/>
              </a:path>
              <a:path w="1499870" h="1567179">
                <a:moveTo>
                  <a:pt x="1072896" y="0"/>
                </a:moveTo>
                <a:lnTo>
                  <a:pt x="972312" y="0"/>
                </a:lnTo>
                <a:lnTo>
                  <a:pt x="972312" y="12191"/>
                </a:lnTo>
                <a:lnTo>
                  <a:pt x="1072896" y="12191"/>
                </a:lnTo>
                <a:lnTo>
                  <a:pt x="1072896" y="0"/>
                </a:lnTo>
                <a:close/>
              </a:path>
              <a:path w="1499870" h="1567179">
                <a:moveTo>
                  <a:pt x="932688" y="0"/>
                </a:moveTo>
                <a:lnTo>
                  <a:pt x="832103" y="0"/>
                </a:lnTo>
                <a:lnTo>
                  <a:pt x="832103" y="12191"/>
                </a:lnTo>
                <a:lnTo>
                  <a:pt x="932688" y="12191"/>
                </a:lnTo>
                <a:lnTo>
                  <a:pt x="932688" y="0"/>
                </a:lnTo>
                <a:close/>
              </a:path>
              <a:path w="1499870" h="1567179">
                <a:moveTo>
                  <a:pt x="792479" y="0"/>
                </a:moveTo>
                <a:lnTo>
                  <a:pt x="691896" y="0"/>
                </a:lnTo>
                <a:lnTo>
                  <a:pt x="691896" y="12191"/>
                </a:lnTo>
                <a:lnTo>
                  <a:pt x="792479" y="12191"/>
                </a:lnTo>
                <a:lnTo>
                  <a:pt x="792479" y="0"/>
                </a:lnTo>
                <a:close/>
              </a:path>
              <a:path w="1499870" h="1567179">
                <a:moveTo>
                  <a:pt x="655320" y="0"/>
                </a:moveTo>
                <a:lnTo>
                  <a:pt x="551688" y="0"/>
                </a:lnTo>
                <a:lnTo>
                  <a:pt x="551688" y="12191"/>
                </a:lnTo>
                <a:lnTo>
                  <a:pt x="655320" y="12191"/>
                </a:lnTo>
                <a:lnTo>
                  <a:pt x="655320" y="0"/>
                </a:lnTo>
                <a:close/>
              </a:path>
              <a:path w="1499870" h="1567179">
                <a:moveTo>
                  <a:pt x="515112" y="0"/>
                </a:moveTo>
                <a:lnTo>
                  <a:pt x="411479" y="0"/>
                </a:lnTo>
                <a:lnTo>
                  <a:pt x="411479" y="12191"/>
                </a:lnTo>
                <a:lnTo>
                  <a:pt x="515112" y="12191"/>
                </a:lnTo>
                <a:lnTo>
                  <a:pt x="515112" y="0"/>
                </a:lnTo>
                <a:close/>
              </a:path>
              <a:path w="1499870" h="1567179">
                <a:moveTo>
                  <a:pt x="374903" y="0"/>
                </a:moveTo>
                <a:lnTo>
                  <a:pt x="274320" y="0"/>
                </a:lnTo>
                <a:lnTo>
                  <a:pt x="274320" y="12191"/>
                </a:lnTo>
                <a:lnTo>
                  <a:pt x="374903" y="12191"/>
                </a:lnTo>
                <a:lnTo>
                  <a:pt x="374903" y="0"/>
                </a:lnTo>
                <a:close/>
              </a:path>
              <a:path w="1499870" h="1567179">
                <a:moveTo>
                  <a:pt x="234696" y="0"/>
                </a:moveTo>
                <a:lnTo>
                  <a:pt x="134112" y="0"/>
                </a:lnTo>
                <a:lnTo>
                  <a:pt x="134112" y="12191"/>
                </a:lnTo>
                <a:lnTo>
                  <a:pt x="234696" y="12191"/>
                </a:lnTo>
                <a:lnTo>
                  <a:pt x="234696" y="0"/>
                </a:lnTo>
                <a:close/>
              </a:path>
              <a:path w="1499870" h="1567179">
                <a:moveTo>
                  <a:pt x="94487" y="0"/>
                </a:moveTo>
                <a:lnTo>
                  <a:pt x="0" y="0"/>
                </a:lnTo>
                <a:lnTo>
                  <a:pt x="0" y="18287"/>
                </a:lnTo>
                <a:lnTo>
                  <a:pt x="12191" y="18287"/>
                </a:lnTo>
                <a:lnTo>
                  <a:pt x="12191" y="12191"/>
                </a:lnTo>
                <a:lnTo>
                  <a:pt x="6096" y="12191"/>
                </a:lnTo>
                <a:lnTo>
                  <a:pt x="12191" y="6096"/>
                </a:lnTo>
                <a:lnTo>
                  <a:pt x="94487" y="6096"/>
                </a:lnTo>
                <a:lnTo>
                  <a:pt x="94487" y="0"/>
                </a:lnTo>
                <a:close/>
              </a:path>
              <a:path w="1499870" h="1567179">
                <a:moveTo>
                  <a:pt x="12191" y="6096"/>
                </a:moveTo>
                <a:lnTo>
                  <a:pt x="6096" y="12191"/>
                </a:lnTo>
                <a:lnTo>
                  <a:pt x="12191" y="12191"/>
                </a:lnTo>
                <a:lnTo>
                  <a:pt x="12191" y="6096"/>
                </a:lnTo>
                <a:close/>
              </a:path>
              <a:path w="1499870" h="1567179">
                <a:moveTo>
                  <a:pt x="94487" y="6096"/>
                </a:moveTo>
                <a:lnTo>
                  <a:pt x="12191" y="6096"/>
                </a:lnTo>
                <a:lnTo>
                  <a:pt x="12191" y="12191"/>
                </a:lnTo>
                <a:lnTo>
                  <a:pt x="94487" y="12191"/>
                </a:lnTo>
                <a:lnTo>
                  <a:pt x="94487" y="6096"/>
                </a:lnTo>
                <a:close/>
              </a:path>
              <a:path w="1499870" h="1567179">
                <a:moveTo>
                  <a:pt x="12191" y="54863"/>
                </a:moveTo>
                <a:lnTo>
                  <a:pt x="0" y="54863"/>
                </a:lnTo>
                <a:lnTo>
                  <a:pt x="0" y="158496"/>
                </a:lnTo>
                <a:lnTo>
                  <a:pt x="12191" y="158496"/>
                </a:lnTo>
                <a:lnTo>
                  <a:pt x="12191" y="54863"/>
                </a:lnTo>
                <a:close/>
              </a:path>
              <a:path w="1499870" h="1567179">
                <a:moveTo>
                  <a:pt x="12191" y="195072"/>
                </a:moveTo>
                <a:lnTo>
                  <a:pt x="0" y="195072"/>
                </a:lnTo>
                <a:lnTo>
                  <a:pt x="0" y="298703"/>
                </a:lnTo>
                <a:lnTo>
                  <a:pt x="12191" y="298703"/>
                </a:lnTo>
                <a:lnTo>
                  <a:pt x="12191" y="195072"/>
                </a:lnTo>
                <a:close/>
              </a:path>
              <a:path w="1499870" h="1567179">
                <a:moveTo>
                  <a:pt x="12191" y="335279"/>
                </a:moveTo>
                <a:lnTo>
                  <a:pt x="0" y="335279"/>
                </a:lnTo>
                <a:lnTo>
                  <a:pt x="0" y="435863"/>
                </a:lnTo>
                <a:lnTo>
                  <a:pt x="12191" y="435863"/>
                </a:lnTo>
                <a:lnTo>
                  <a:pt x="12191" y="335279"/>
                </a:lnTo>
                <a:close/>
              </a:path>
              <a:path w="1499870" h="1567179">
                <a:moveTo>
                  <a:pt x="12191" y="475488"/>
                </a:moveTo>
                <a:lnTo>
                  <a:pt x="0" y="475488"/>
                </a:lnTo>
                <a:lnTo>
                  <a:pt x="0" y="576072"/>
                </a:lnTo>
                <a:lnTo>
                  <a:pt x="12191" y="576072"/>
                </a:lnTo>
                <a:lnTo>
                  <a:pt x="12191" y="475488"/>
                </a:lnTo>
                <a:close/>
              </a:path>
              <a:path w="1499870" h="1567179">
                <a:moveTo>
                  <a:pt x="12191" y="615696"/>
                </a:moveTo>
                <a:lnTo>
                  <a:pt x="0" y="615696"/>
                </a:lnTo>
                <a:lnTo>
                  <a:pt x="0" y="716279"/>
                </a:lnTo>
                <a:lnTo>
                  <a:pt x="12191" y="716279"/>
                </a:lnTo>
                <a:lnTo>
                  <a:pt x="12191" y="615696"/>
                </a:lnTo>
                <a:close/>
              </a:path>
              <a:path w="1499870" h="1567179">
                <a:moveTo>
                  <a:pt x="12191" y="755903"/>
                </a:moveTo>
                <a:lnTo>
                  <a:pt x="0" y="755903"/>
                </a:lnTo>
                <a:lnTo>
                  <a:pt x="0" y="856488"/>
                </a:lnTo>
                <a:lnTo>
                  <a:pt x="12191" y="856488"/>
                </a:lnTo>
                <a:lnTo>
                  <a:pt x="12191" y="755903"/>
                </a:lnTo>
                <a:close/>
              </a:path>
              <a:path w="1499870" h="1567179">
                <a:moveTo>
                  <a:pt x="12191" y="893063"/>
                </a:moveTo>
                <a:lnTo>
                  <a:pt x="0" y="893063"/>
                </a:lnTo>
                <a:lnTo>
                  <a:pt x="0" y="996696"/>
                </a:lnTo>
                <a:lnTo>
                  <a:pt x="12191" y="996696"/>
                </a:lnTo>
                <a:lnTo>
                  <a:pt x="12191" y="893063"/>
                </a:lnTo>
                <a:close/>
              </a:path>
              <a:path w="1499870" h="1567179">
                <a:moveTo>
                  <a:pt x="12191" y="1033272"/>
                </a:moveTo>
                <a:lnTo>
                  <a:pt x="0" y="1033272"/>
                </a:lnTo>
                <a:lnTo>
                  <a:pt x="0" y="1136903"/>
                </a:lnTo>
                <a:lnTo>
                  <a:pt x="12191" y="1136903"/>
                </a:lnTo>
                <a:lnTo>
                  <a:pt x="12191" y="1033272"/>
                </a:lnTo>
                <a:close/>
              </a:path>
              <a:path w="1499870" h="1567179">
                <a:moveTo>
                  <a:pt x="12191" y="1173479"/>
                </a:moveTo>
                <a:lnTo>
                  <a:pt x="0" y="1173479"/>
                </a:lnTo>
                <a:lnTo>
                  <a:pt x="0" y="1274064"/>
                </a:lnTo>
                <a:lnTo>
                  <a:pt x="12191" y="1274064"/>
                </a:lnTo>
                <a:lnTo>
                  <a:pt x="12191" y="1173479"/>
                </a:lnTo>
                <a:close/>
              </a:path>
              <a:path w="1499870" h="1567179">
                <a:moveTo>
                  <a:pt x="12191" y="1313688"/>
                </a:moveTo>
                <a:lnTo>
                  <a:pt x="0" y="1313688"/>
                </a:lnTo>
                <a:lnTo>
                  <a:pt x="0" y="1414272"/>
                </a:lnTo>
                <a:lnTo>
                  <a:pt x="12191" y="1414272"/>
                </a:lnTo>
                <a:lnTo>
                  <a:pt x="12191" y="1313688"/>
                </a:lnTo>
                <a:close/>
              </a:path>
              <a:path w="1499870" h="1567179">
                <a:moveTo>
                  <a:pt x="12191" y="1453896"/>
                </a:moveTo>
                <a:lnTo>
                  <a:pt x="0" y="1453896"/>
                </a:lnTo>
                <a:lnTo>
                  <a:pt x="0" y="1554480"/>
                </a:lnTo>
                <a:lnTo>
                  <a:pt x="12191" y="1554480"/>
                </a:lnTo>
                <a:lnTo>
                  <a:pt x="12191" y="1453896"/>
                </a:lnTo>
                <a:close/>
              </a:path>
              <a:path w="1499870" h="1567179">
                <a:moveTo>
                  <a:pt x="140208" y="1554480"/>
                </a:moveTo>
                <a:lnTo>
                  <a:pt x="36575" y="1554480"/>
                </a:lnTo>
                <a:lnTo>
                  <a:pt x="36575" y="1566671"/>
                </a:lnTo>
                <a:lnTo>
                  <a:pt x="140208" y="1566671"/>
                </a:lnTo>
                <a:lnTo>
                  <a:pt x="140208" y="1554480"/>
                </a:lnTo>
                <a:close/>
              </a:path>
              <a:path w="1499870" h="1567179">
                <a:moveTo>
                  <a:pt x="280415" y="1554480"/>
                </a:moveTo>
                <a:lnTo>
                  <a:pt x="176784" y="1554480"/>
                </a:lnTo>
                <a:lnTo>
                  <a:pt x="176784" y="1566671"/>
                </a:lnTo>
                <a:lnTo>
                  <a:pt x="280415" y="1566671"/>
                </a:lnTo>
                <a:lnTo>
                  <a:pt x="280415" y="1554480"/>
                </a:lnTo>
                <a:close/>
              </a:path>
              <a:path w="1499870" h="1567179">
                <a:moveTo>
                  <a:pt x="417575" y="1554480"/>
                </a:moveTo>
                <a:lnTo>
                  <a:pt x="316991" y="1554480"/>
                </a:lnTo>
                <a:lnTo>
                  <a:pt x="316991" y="1566671"/>
                </a:lnTo>
                <a:lnTo>
                  <a:pt x="417575" y="1566671"/>
                </a:lnTo>
                <a:lnTo>
                  <a:pt x="417575" y="1554480"/>
                </a:lnTo>
                <a:close/>
              </a:path>
              <a:path w="1499870" h="1567179">
                <a:moveTo>
                  <a:pt x="557784" y="1554480"/>
                </a:moveTo>
                <a:lnTo>
                  <a:pt x="457200" y="1554480"/>
                </a:lnTo>
                <a:lnTo>
                  <a:pt x="457200" y="1566671"/>
                </a:lnTo>
                <a:lnTo>
                  <a:pt x="557784" y="1566671"/>
                </a:lnTo>
                <a:lnTo>
                  <a:pt x="557784" y="1554480"/>
                </a:lnTo>
                <a:close/>
              </a:path>
              <a:path w="1499870" h="1567179">
                <a:moveTo>
                  <a:pt x="697991" y="1554480"/>
                </a:moveTo>
                <a:lnTo>
                  <a:pt x="597408" y="1554480"/>
                </a:lnTo>
                <a:lnTo>
                  <a:pt x="597408" y="1566671"/>
                </a:lnTo>
                <a:lnTo>
                  <a:pt x="697991" y="1566671"/>
                </a:lnTo>
                <a:lnTo>
                  <a:pt x="697991" y="1554480"/>
                </a:lnTo>
                <a:close/>
              </a:path>
              <a:path w="1499870" h="1567179">
                <a:moveTo>
                  <a:pt x="838200" y="1554480"/>
                </a:moveTo>
                <a:lnTo>
                  <a:pt x="737615" y="1554480"/>
                </a:lnTo>
                <a:lnTo>
                  <a:pt x="737615" y="1566671"/>
                </a:lnTo>
                <a:lnTo>
                  <a:pt x="838200" y="1566671"/>
                </a:lnTo>
                <a:lnTo>
                  <a:pt x="838200" y="1554480"/>
                </a:lnTo>
                <a:close/>
              </a:path>
              <a:path w="1499870" h="1567179">
                <a:moveTo>
                  <a:pt x="978408" y="1554480"/>
                </a:moveTo>
                <a:lnTo>
                  <a:pt x="874776" y="1554480"/>
                </a:lnTo>
                <a:lnTo>
                  <a:pt x="874776" y="1566671"/>
                </a:lnTo>
                <a:lnTo>
                  <a:pt x="978408" y="1566671"/>
                </a:lnTo>
                <a:lnTo>
                  <a:pt x="978408" y="1554480"/>
                </a:lnTo>
                <a:close/>
              </a:path>
              <a:path w="1499870" h="1567179">
                <a:moveTo>
                  <a:pt x="1118615" y="1554480"/>
                </a:moveTo>
                <a:lnTo>
                  <a:pt x="1014984" y="1554480"/>
                </a:lnTo>
                <a:lnTo>
                  <a:pt x="1014984" y="1566671"/>
                </a:lnTo>
                <a:lnTo>
                  <a:pt x="1118615" y="1566671"/>
                </a:lnTo>
                <a:lnTo>
                  <a:pt x="1118615" y="1554480"/>
                </a:lnTo>
                <a:close/>
              </a:path>
              <a:path w="1499870" h="1567179">
                <a:moveTo>
                  <a:pt x="1255776" y="1554480"/>
                </a:moveTo>
                <a:lnTo>
                  <a:pt x="1155191" y="1554480"/>
                </a:lnTo>
                <a:lnTo>
                  <a:pt x="1155191" y="1566671"/>
                </a:lnTo>
                <a:lnTo>
                  <a:pt x="1255776" y="1566671"/>
                </a:lnTo>
                <a:lnTo>
                  <a:pt x="1255776" y="1554480"/>
                </a:lnTo>
                <a:close/>
              </a:path>
              <a:path w="1499870" h="1567179">
                <a:moveTo>
                  <a:pt x="1395984" y="1554480"/>
                </a:moveTo>
                <a:lnTo>
                  <a:pt x="1295400" y="1554480"/>
                </a:lnTo>
                <a:lnTo>
                  <a:pt x="1295400" y="1566671"/>
                </a:lnTo>
                <a:lnTo>
                  <a:pt x="1395984" y="1566671"/>
                </a:lnTo>
                <a:lnTo>
                  <a:pt x="1395984" y="1554480"/>
                </a:lnTo>
                <a:close/>
              </a:path>
              <a:path w="1499870" h="1567179">
                <a:moveTo>
                  <a:pt x="1484376" y="1554480"/>
                </a:moveTo>
                <a:lnTo>
                  <a:pt x="1435608" y="1554480"/>
                </a:lnTo>
                <a:lnTo>
                  <a:pt x="1435608" y="1566671"/>
                </a:lnTo>
                <a:lnTo>
                  <a:pt x="1499615" y="1566671"/>
                </a:lnTo>
                <a:lnTo>
                  <a:pt x="1499615" y="1560576"/>
                </a:lnTo>
                <a:lnTo>
                  <a:pt x="1484376" y="1560576"/>
                </a:lnTo>
                <a:lnTo>
                  <a:pt x="1484376" y="1554480"/>
                </a:lnTo>
                <a:close/>
              </a:path>
              <a:path w="1499870" h="1567179">
                <a:moveTo>
                  <a:pt x="1499615" y="1517904"/>
                </a:moveTo>
                <a:lnTo>
                  <a:pt x="1484376" y="1517904"/>
                </a:lnTo>
                <a:lnTo>
                  <a:pt x="1484376" y="1560576"/>
                </a:lnTo>
                <a:lnTo>
                  <a:pt x="1493520" y="1554480"/>
                </a:lnTo>
                <a:lnTo>
                  <a:pt x="1499615" y="1554480"/>
                </a:lnTo>
                <a:lnTo>
                  <a:pt x="1499615" y="1517904"/>
                </a:lnTo>
                <a:close/>
              </a:path>
              <a:path w="1499870" h="1567179">
                <a:moveTo>
                  <a:pt x="1499615" y="1554480"/>
                </a:moveTo>
                <a:lnTo>
                  <a:pt x="1493520" y="1554480"/>
                </a:lnTo>
                <a:lnTo>
                  <a:pt x="1484376" y="1560576"/>
                </a:lnTo>
                <a:lnTo>
                  <a:pt x="1499615" y="1560576"/>
                </a:lnTo>
                <a:lnTo>
                  <a:pt x="1499615" y="1554480"/>
                </a:lnTo>
                <a:close/>
              </a:path>
              <a:path w="1499870" h="1567179">
                <a:moveTo>
                  <a:pt x="1499615" y="1377696"/>
                </a:moveTo>
                <a:lnTo>
                  <a:pt x="1484376" y="1377696"/>
                </a:lnTo>
                <a:lnTo>
                  <a:pt x="1484376" y="1478279"/>
                </a:lnTo>
                <a:lnTo>
                  <a:pt x="1499615" y="1478279"/>
                </a:lnTo>
                <a:lnTo>
                  <a:pt x="1499615" y="1377696"/>
                </a:lnTo>
                <a:close/>
              </a:path>
              <a:path w="1499870" h="1567179">
                <a:moveTo>
                  <a:pt x="1499615" y="1237488"/>
                </a:moveTo>
                <a:lnTo>
                  <a:pt x="1484376" y="1237488"/>
                </a:lnTo>
                <a:lnTo>
                  <a:pt x="1484376" y="1338072"/>
                </a:lnTo>
                <a:lnTo>
                  <a:pt x="1499615" y="1338072"/>
                </a:lnTo>
                <a:lnTo>
                  <a:pt x="1499615" y="1237488"/>
                </a:lnTo>
                <a:close/>
              </a:path>
              <a:path w="1499870" h="1567179">
                <a:moveTo>
                  <a:pt x="1499615" y="1097279"/>
                </a:moveTo>
                <a:lnTo>
                  <a:pt x="1484376" y="1097279"/>
                </a:lnTo>
                <a:lnTo>
                  <a:pt x="1484376" y="1197864"/>
                </a:lnTo>
                <a:lnTo>
                  <a:pt x="1499615" y="1197864"/>
                </a:lnTo>
                <a:lnTo>
                  <a:pt x="1499615" y="1097279"/>
                </a:lnTo>
                <a:close/>
              </a:path>
              <a:path w="1499870" h="1567179">
                <a:moveTo>
                  <a:pt x="1499615" y="957072"/>
                </a:moveTo>
                <a:lnTo>
                  <a:pt x="1484376" y="957072"/>
                </a:lnTo>
                <a:lnTo>
                  <a:pt x="1484376" y="1060703"/>
                </a:lnTo>
                <a:lnTo>
                  <a:pt x="1499615" y="1060703"/>
                </a:lnTo>
                <a:lnTo>
                  <a:pt x="1499615" y="957072"/>
                </a:lnTo>
                <a:close/>
              </a:path>
              <a:path w="1499870" h="1567179">
                <a:moveTo>
                  <a:pt x="1499615" y="816863"/>
                </a:moveTo>
                <a:lnTo>
                  <a:pt x="1484376" y="816863"/>
                </a:lnTo>
                <a:lnTo>
                  <a:pt x="1484376" y="920496"/>
                </a:lnTo>
                <a:lnTo>
                  <a:pt x="1499615" y="920496"/>
                </a:lnTo>
                <a:lnTo>
                  <a:pt x="1499615" y="816863"/>
                </a:lnTo>
                <a:close/>
              </a:path>
              <a:path w="1499870" h="1567179">
                <a:moveTo>
                  <a:pt x="1499615" y="679703"/>
                </a:moveTo>
                <a:lnTo>
                  <a:pt x="1484376" y="679703"/>
                </a:lnTo>
                <a:lnTo>
                  <a:pt x="1484376" y="780288"/>
                </a:lnTo>
                <a:lnTo>
                  <a:pt x="1499615" y="780288"/>
                </a:lnTo>
                <a:lnTo>
                  <a:pt x="1499615" y="679703"/>
                </a:lnTo>
                <a:close/>
              </a:path>
              <a:path w="1499870" h="1567179">
                <a:moveTo>
                  <a:pt x="1499615" y="539496"/>
                </a:moveTo>
                <a:lnTo>
                  <a:pt x="1484376" y="539496"/>
                </a:lnTo>
                <a:lnTo>
                  <a:pt x="1484376" y="640079"/>
                </a:lnTo>
                <a:lnTo>
                  <a:pt x="1499615" y="640079"/>
                </a:lnTo>
                <a:lnTo>
                  <a:pt x="1499615" y="539496"/>
                </a:lnTo>
                <a:close/>
              </a:path>
              <a:path w="1499870" h="1567179">
                <a:moveTo>
                  <a:pt x="1499615" y="399288"/>
                </a:moveTo>
                <a:lnTo>
                  <a:pt x="1484376" y="399288"/>
                </a:lnTo>
                <a:lnTo>
                  <a:pt x="1484376" y="499872"/>
                </a:lnTo>
                <a:lnTo>
                  <a:pt x="1499615" y="499872"/>
                </a:lnTo>
                <a:lnTo>
                  <a:pt x="1499615" y="399288"/>
                </a:lnTo>
                <a:close/>
              </a:path>
              <a:path w="1499870" h="1567179">
                <a:moveTo>
                  <a:pt x="1499615" y="259079"/>
                </a:moveTo>
                <a:lnTo>
                  <a:pt x="1484376" y="259079"/>
                </a:lnTo>
                <a:lnTo>
                  <a:pt x="1484376" y="359663"/>
                </a:lnTo>
                <a:lnTo>
                  <a:pt x="1499615" y="359663"/>
                </a:lnTo>
                <a:lnTo>
                  <a:pt x="1499615" y="259079"/>
                </a:lnTo>
                <a:close/>
              </a:path>
              <a:path w="1499870" h="1567179">
                <a:moveTo>
                  <a:pt x="1499615" y="118872"/>
                </a:moveTo>
                <a:lnTo>
                  <a:pt x="1484376" y="118872"/>
                </a:lnTo>
                <a:lnTo>
                  <a:pt x="1484376" y="222503"/>
                </a:lnTo>
                <a:lnTo>
                  <a:pt x="1499615" y="222503"/>
                </a:lnTo>
                <a:lnTo>
                  <a:pt x="1499615" y="1188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4825142" y="3893453"/>
            <a:ext cx="94129" cy="99732"/>
          </a:xfrm>
          <a:custGeom>
            <a:avLst/>
            <a:gdLst/>
            <a:ahLst/>
            <a:cxnLst/>
            <a:rect l="l" t="t" r="r" b="b"/>
            <a:pathLst>
              <a:path w="106679" h="113029">
                <a:moveTo>
                  <a:pt x="51815" y="0"/>
                </a:moveTo>
                <a:lnTo>
                  <a:pt x="32146" y="4286"/>
                </a:lnTo>
                <a:lnTo>
                  <a:pt x="15621" y="16001"/>
                </a:lnTo>
                <a:lnTo>
                  <a:pt x="4238" y="33432"/>
                </a:lnTo>
                <a:lnTo>
                  <a:pt x="0" y="54863"/>
                </a:lnTo>
                <a:lnTo>
                  <a:pt x="4238" y="76771"/>
                </a:lnTo>
                <a:lnTo>
                  <a:pt x="15621" y="95249"/>
                </a:lnTo>
                <a:lnTo>
                  <a:pt x="32146" y="108013"/>
                </a:lnTo>
                <a:lnTo>
                  <a:pt x="51815" y="112775"/>
                </a:lnTo>
                <a:lnTo>
                  <a:pt x="73247" y="108013"/>
                </a:lnTo>
                <a:lnTo>
                  <a:pt x="90677" y="95250"/>
                </a:lnTo>
                <a:lnTo>
                  <a:pt x="102393" y="76771"/>
                </a:lnTo>
                <a:lnTo>
                  <a:pt x="106680" y="54863"/>
                </a:lnTo>
                <a:lnTo>
                  <a:pt x="102393" y="33432"/>
                </a:lnTo>
                <a:lnTo>
                  <a:pt x="90678" y="16001"/>
                </a:lnTo>
                <a:lnTo>
                  <a:pt x="73247" y="4286"/>
                </a:lnTo>
                <a:lnTo>
                  <a:pt x="518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3883848" y="4073644"/>
            <a:ext cx="237004" cy="382121"/>
          </a:xfrm>
          <a:custGeom>
            <a:avLst/>
            <a:gdLst/>
            <a:ahLst/>
            <a:cxnLst/>
            <a:rect l="l" t="t" r="r" b="b"/>
            <a:pathLst>
              <a:path w="268604" h="433070">
                <a:moveTo>
                  <a:pt x="134112" y="0"/>
                </a:moveTo>
                <a:lnTo>
                  <a:pt x="201393" y="29689"/>
                </a:lnTo>
                <a:lnTo>
                  <a:pt x="228600" y="63626"/>
                </a:lnTo>
                <a:lnTo>
                  <a:pt x="249710" y="107470"/>
                </a:lnTo>
                <a:lnTo>
                  <a:pt x="263369" y="159102"/>
                </a:lnTo>
                <a:lnTo>
                  <a:pt x="268224" y="216408"/>
                </a:lnTo>
                <a:lnTo>
                  <a:pt x="263369" y="273713"/>
                </a:lnTo>
                <a:lnTo>
                  <a:pt x="249710" y="325345"/>
                </a:lnTo>
                <a:lnTo>
                  <a:pt x="228600" y="369188"/>
                </a:lnTo>
                <a:lnTo>
                  <a:pt x="201393" y="403126"/>
                </a:lnTo>
                <a:lnTo>
                  <a:pt x="169446" y="425040"/>
                </a:lnTo>
                <a:lnTo>
                  <a:pt x="134112" y="432815"/>
                </a:lnTo>
                <a:lnTo>
                  <a:pt x="0" y="432815"/>
                </a:lnTo>
                <a:lnTo>
                  <a:pt x="0" y="0"/>
                </a:lnTo>
                <a:lnTo>
                  <a:pt x="134112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3865022" y="3490041"/>
            <a:ext cx="237004" cy="379319"/>
          </a:xfrm>
          <a:custGeom>
            <a:avLst/>
            <a:gdLst/>
            <a:ahLst/>
            <a:cxnLst/>
            <a:rect l="l" t="t" r="r" b="b"/>
            <a:pathLst>
              <a:path w="268604" h="429895">
                <a:moveTo>
                  <a:pt x="134112" y="0"/>
                </a:moveTo>
                <a:lnTo>
                  <a:pt x="201393" y="28899"/>
                </a:lnTo>
                <a:lnTo>
                  <a:pt x="228600" y="62103"/>
                </a:lnTo>
                <a:lnTo>
                  <a:pt x="249710" y="105212"/>
                </a:lnTo>
                <a:lnTo>
                  <a:pt x="263369" y="156280"/>
                </a:lnTo>
                <a:lnTo>
                  <a:pt x="268224" y="213360"/>
                </a:lnTo>
                <a:lnTo>
                  <a:pt x="263369" y="270665"/>
                </a:lnTo>
                <a:lnTo>
                  <a:pt x="249710" y="322297"/>
                </a:lnTo>
                <a:lnTo>
                  <a:pt x="228600" y="366140"/>
                </a:lnTo>
                <a:lnTo>
                  <a:pt x="201393" y="400078"/>
                </a:lnTo>
                <a:lnTo>
                  <a:pt x="169446" y="421992"/>
                </a:lnTo>
                <a:lnTo>
                  <a:pt x="134112" y="429767"/>
                </a:lnTo>
                <a:lnTo>
                  <a:pt x="0" y="429767"/>
                </a:lnTo>
                <a:lnTo>
                  <a:pt x="0" y="0"/>
                </a:lnTo>
                <a:lnTo>
                  <a:pt x="134112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6984739" y="2949470"/>
            <a:ext cx="67235" cy="699247"/>
          </a:xfrm>
          <a:custGeom>
            <a:avLst/>
            <a:gdLst/>
            <a:ahLst/>
            <a:cxnLst/>
            <a:rect l="l" t="t" r="r" b="b"/>
            <a:pathLst>
              <a:path w="76200" h="792479">
                <a:moveTo>
                  <a:pt x="45720" y="64008"/>
                </a:moveTo>
                <a:lnTo>
                  <a:pt x="27431" y="64008"/>
                </a:lnTo>
                <a:lnTo>
                  <a:pt x="27431" y="792479"/>
                </a:lnTo>
                <a:lnTo>
                  <a:pt x="45720" y="792479"/>
                </a:lnTo>
                <a:lnTo>
                  <a:pt x="45720" y="64008"/>
                </a:lnTo>
                <a:close/>
              </a:path>
              <a:path w="76200" h="792479">
                <a:moveTo>
                  <a:pt x="36575" y="0"/>
                </a:moveTo>
                <a:lnTo>
                  <a:pt x="0" y="76200"/>
                </a:lnTo>
                <a:lnTo>
                  <a:pt x="27431" y="76200"/>
                </a:lnTo>
                <a:lnTo>
                  <a:pt x="27431" y="64008"/>
                </a:lnTo>
                <a:lnTo>
                  <a:pt x="69860" y="64008"/>
                </a:lnTo>
                <a:lnTo>
                  <a:pt x="36575" y="0"/>
                </a:lnTo>
                <a:close/>
              </a:path>
              <a:path w="76200" h="792479">
                <a:moveTo>
                  <a:pt x="69860" y="64008"/>
                </a:moveTo>
                <a:lnTo>
                  <a:pt x="45720" y="64008"/>
                </a:lnTo>
                <a:lnTo>
                  <a:pt x="45720" y="76200"/>
                </a:lnTo>
                <a:lnTo>
                  <a:pt x="76200" y="76200"/>
                </a:lnTo>
                <a:lnTo>
                  <a:pt x="69860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6489888" y="3648716"/>
            <a:ext cx="527237" cy="344581"/>
          </a:xfrm>
          <a:custGeom>
            <a:avLst/>
            <a:gdLst/>
            <a:ahLst/>
            <a:cxnLst/>
            <a:rect l="l" t="t" r="r" b="b"/>
            <a:pathLst>
              <a:path w="597534" h="390525">
                <a:moveTo>
                  <a:pt x="597407" y="0"/>
                </a:moveTo>
                <a:lnTo>
                  <a:pt x="0" y="39014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 txBox="1"/>
          <p:nvPr/>
        </p:nvSpPr>
        <p:spPr>
          <a:xfrm>
            <a:off x="4364804" y="5176303"/>
            <a:ext cx="9749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b="1" spc="-4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endParaRPr sz="1059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090010" y="3468527"/>
            <a:ext cx="237004" cy="379319"/>
          </a:xfrm>
          <a:custGeom>
            <a:avLst/>
            <a:gdLst/>
            <a:ahLst/>
            <a:cxnLst/>
            <a:rect l="l" t="t" r="r" b="b"/>
            <a:pathLst>
              <a:path w="268605" h="429895">
                <a:moveTo>
                  <a:pt x="134112" y="0"/>
                </a:moveTo>
                <a:lnTo>
                  <a:pt x="202748" y="29689"/>
                </a:lnTo>
                <a:lnTo>
                  <a:pt x="229743" y="63626"/>
                </a:lnTo>
                <a:lnTo>
                  <a:pt x="250387" y="107470"/>
                </a:lnTo>
                <a:lnTo>
                  <a:pt x="263581" y="159102"/>
                </a:lnTo>
                <a:lnTo>
                  <a:pt x="268224" y="216408"/>
                </a:lnTo>
                <a:lnTo>
                  <a:pt x="263581" y="272429"/>
                </a:lnTo>
                <a:lnTo>
                  <a:pt x="250387" y="323200"/>
                </a:lnTo>
                <a:lnTo>
                  <a:pt x="229743" y="366522"/>
                </a:lnTo>
                <a:lnTo>
                  <a:pt x="202748" y="400191"/>
                </a:lnTo>
                <a:lnTo>
                  <a:pt x="170504" y="422006"/>
                </a:lnTo>
                <a:lnTo>
                  <a:pt x="134112" y="429768"/>
                </a:lnTo>
                <a:lnTo>
                  <a:pt x="0" y="429768"/>
                </a:lnTo>
                <a:lnTo>
                  <a:pt x="0" y="0"/>
                </a:lnTo>
                <a:lnTo>
                  <a:pt x="134112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1729629" y="2484201"/>
            <a:ext cx="347382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393191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1729629" y="2685907"/>
            <a:ext cx="347382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393191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 txBox="1"/>
          <p:nvPr/>
        </p:nvSpPr>
        <p:spPr>
          <a:xfrm>
            <a:off x="2686610" y="2139059"/>
            <a:ext cx="364191" cy="190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235" b="1" spc="-31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235" b="1" spc="13" dirty="0">
                <a:solidFill>
                  <a:srgbClr val="333333"/>
                </a:solidFill>
                <a:latin typeface="Arial"/>
                <a:cs typeface="Arial"/>
              </a:rPr>
              <a:t>ND</a:t>
            </a:r>
            <a:endParaRPr sz="1235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538233" y="3448805"/>
            <a:ext cx="17649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1" marR="4483" indent="-8405">
              <a:lnSpc>
                <a:spcPts val="1755"/>
              </a:lnSpc>
            </a:pPr>
            <a:r>
              <a:rPr sz="1588" dirty="0">
                <a:solidFill>
                  <a:srgbClr val="333333"/>
                </a:solidFill>
                <a:latin typeface="Arial"/>
                <a:cs typeface="Arial"/>
              </a:rPr>
              <a:t>B  </a:t>
            </a:r>
            <a:r>
              <a:rPr sz="1588" spc="-4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endParaRPr sz="1588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414980" y="3425495"/>
            <a:ext cx="250451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238698" algn="l"/>
              </a:tabLst>
            </a:pPr>
            <a:r>
              <a:rPr sz="1588" u="heavy" dirty="0">
                <a:solidFill>
                  <a:srgbClr val="333333"/>
                </a:solidFill>
                <a:latin typeface="Arial"/>
                <a:cs typeface="Arial"/>
              </a:rPr>
              <a:t> 	</a:t>
            </a:r>
            <a:endParaRPr sz="1588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2851114" y="3621823"/>
            <a:ext cx="91887" cy="96931"/>
          </a:xfrm>
          <a:custGeom>
            <a:avLst/>
            <a:gdLst/>
            <a:ahLst/>
            <a:cxnLst/>
            <a:rect l="l" t="t" r="r" b="b"/>
            <a:pathLst>
              <a:path w="104139" h="109854">
                <a:moveTo>
                  <a:pt x="51816" y="0"/>
                </a:moveTo>
                <a:lnTo>
                  <a:pt x="30861" y="4286"/>
                </a:lnTo>
                <a:lnTo>
                  <a:pt x="14478" y="16001"/>
                </a:lnTo>
                <a:lnTo>
                  <a:pt x="3810" y="33432"/>
                </a:lnTo>
                <a:lnTo>
                  <a:pt x="0" y="54863"/>
                </a:lnTo>
                <a:lnTo>
                  <a:pt x="3810" y="76295"/>
                </a:lnTo>
                <a:lnTo>
                  <a:pt x="14478" y="93725"/>
                </a:lnTo>
                <a:lnTo>
                  <a:pt x="30861" y="105441"/>
                </a:lnTo>
                <a:lnTo>
                  <a:pt x="51816" y="109727"/>
                </a:lnTo>
                <a:lnTo>
                  <a:pt x="71485" y="105441"/>
                </a:lnTo>
                <a:lnTo>
                  <a:pt x="88010" y="93725"/>
                </a:lnTo>
                <a:lnTo>
                  <a:pt x="99393" y="76295"/>
                </a:lnTo>
                <a:lnTo>
                  <a:pt x="103631" y="54863"/>
                </a:lnTo>
                <a:lnTo>
                  <a:pt x="99393" y="33432"/>
                </a:lnTo>
                <a:lnTo>
                  <a:pt x="88010" y="16001"/>
                </a:lnTo>
                <a:lnTo>
                  <a:pt x="71485" y="4286"/>
                </a:lnTo>
                <a:lnTo>
                  <a:pt x="518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2329367" y="3616443"/>
            <a:ext cx="96931" cy="102534"/>
          </a:xfrm>
          <a:custGeom>
            <a:avLst/>
            <a:gdLst/>
            <a:ahLst/>
            <a:cxnLst/>
            <a:rect l="l" t="t" r="r" b="b"/>
            <a:pathLst>
              <a:path w="109855" h="116204">
                <a:moveTo>
                  <a:pt x="54864" y="0"/>
                </a:moveTo>
                <a:lnTo>
                  <a:pt x="33432" y="4762"/>
                </a:lnTo>
                <a:lnTo>
                  <a:pt x="16002" y="17525"/>
                </a:lnTo>
                <a:lnTo>
                  <a:pt x="4286" y="36004"/>
                </a:lnTo>
                <a:lnTo>
                  <a:pt x="0" y="57912"/>
                </a:lnTo>
                <a:lnTo>
                  <a:pt x="4286" y="81105"/>
                </a:lnTo>
                <a:lnTo>
                  <a:pt x="16002" y="99441"/>
                </a:lnTo>
                <a:lnTo>
                  <a:pt x="33432" y="111490"/>
                </a:lnTo>
                <a:lnTo>
                  <a:pt x="54864" y="115824"/>
                </a:lnTo>
                <a:lnTo>
                  <a:pt x="76295" y="111490"/>
                </a:lnTo>
                <a:lnTo>
                  <a:pt x="93726" y="99440"/>
                </a:lnTo>
                <a:lnTo>
                  <a:pt x="105441" y="81105"/>
                </a:lnTo>
                <a:lnTo>
                  <a:pt x="109728" y="57912"/>
                </a:lnTo>
                <a:lnTo>
                  <a:pt x="105441" y="36004"/>
                </a:lnTo>
                <a:lnTo>
                  <a:pt x="93725" y="17526"/>
                </a:lnTo>
                <a:lnTo>
                  <a:pt x="76295" y="4762"/>
                </a:lnTo>
                <a:lnTo>
                  <a:pt x="54864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 txBox="1"/>
          <p:nvPr/>
        </p:nvSpPr>
        <p:spPr>
          <a:xfrm>
            <a:off x="1726491" y="3589550"/>
            <a:ext cx="535641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392227" algn="l"/>
              </a:tabLst>
            </a:pPr>
            <a:r>
              <a:rPr sz="1059" b="1" u="heavy" dirty="0">
                <a:solidFill>
                  <a:srgbClr val="333333"/>
                </a:solidFill>
                <a:latin typeface="Arial"/>
                <a:cs typeface="Arial"/>
              </a:rPr>
              <a:t> 	</a:t>
            </a:r>
            <a:r>
              <a:rPr sz="1059" b="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9" b="1" spc="-14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9" b="1" spc="-4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endParaRPr sz="1059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1737697" y="3557276"/>
            <a:ext cx="347382" cy="0"/>
          </a:xfrm>
          <a:custGeom>
            <a:avLst/>
            <a:gdLst/>
            <a:ahLst/>
            <a:cxnLst/>
            <a:rect l="l" t="t" r="r" b="b"/>
            <a:pathLst>
              <a:path w="393700">
                <a:moveTo>
                  <a:pt x="393191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1885615" y="3191516"/>
            <a:ext cx="1215838" cy="914399"/>
          </a:xfrm>
          <a:custGeom>
            <a:avLst/>
            <a:gdLst/>
            <a:ahLst/>
            <a:cxnLst/>
            <a:rect l="l" t="t" r="r" b="b"/>
            <a:pathLst>
              <a:path w="1377950" h="1036320">
                <a:moveTo>
                  <a:pt x="1371600" y="6095"/>
                </a:moveTo>
                <a:lnTo>
                  <a:pt x="1365503" y="6095"/>
                </a:lnTo>
                <a:lnTo>
                  <a:pt x="1365503" y="36575"/>
                </a:lnTo>
                <a:lnTo>
                  <a:pt x="1377696" y="36575"/>
                </a:lnTo>
                <a:lnTo>
                  <a:pt x="1377696" y="12191"/>
                </a:lnTo>
                <a:lnTo>
                  <a:pt x="1371600" y="12191"/>
                </a:lnTo>
                <a:lnTo>
                  <a:pt x="1371600" y="6095"/>
                </a:lnTo>
                <a:close/>
              </a:path>
              <a:path w="1377950" h="1036320">
                <a:moveTo>
                  <a:pt x="1371600" y="0"/>
                </a:moveTo>
                <a:lnTo>
                  <a:pt x="1271015" y="0"/>
                </a:lnTo>
                <a:lnTo>
                  <a:pt x="1271015" y="12191"/>
                </a:lnTo>
                <a:lnTo>
                  <a:pt x="1365503" y="12191"/>
                </a:lnTo>
                <a:lnTo>
                  <a:pt x="1365503" y="6095"/>
                </a:lnTo>
                <a:lnTo>
                  <a:pt x="1371600" y="6095"/>
                </a:lnTo>
                <a:lnTo>
                  <a:pt x="1371600" y="0"/>
                </a:lnTo>
                <a:close/>
              </a:path>
              <a:path w="1377950" h="1036320">
                <a:moveTo>
                  <a:pt x="1377696" y="6095"/>
                </a:moveTo>
                <a:lnTo>
                  <a:pt x="1371600" y="6095"/>
                </a:lnTo>
                <a:lnTo>
                  <a:pt x="1371600" y="12191"/>
                </a:lnTo>
                <a:lnTo>
                  <a:pt x="1377696" y="12191"/>
                </a:lnTo>
                <a:lnTo>
                  <a:pt x="1377696" y="6095"/>
                </a:lnTo>
                <a:close/>
              </a:path>
              <a:path w="1377950" h="1036320">
                <a:moveTo>
                  <a:pt x="1231392" y="0"/>
                </a:moveTo>
                <a:lnTo>
                  <a:pt x="1130808" y="0"/>
                </a:lnTo>
                <a:lnTo>
                  <a:pt x="1130808" y="12191"/>
                </a:lnTo>
                <a:lnTo>
                  <a:pt x="1231392" y="12191"/>
                </a:lnTo>
                <a:lnTo>
                  <a:pt x="1231392" y="0"/>
                </a:lnTo>
                <a:close/>
              </a:path>
              <a:path w="1377950" h="1036320">
                <a:moveTo>
                  <a:pt x="1094232" y="0"/>
                </a:moveTo>
                <a:lnTo>
                  <a:pt x="990600" y="0"/>
                </a:lnTo>
                <a:lnTo>
                  <a:pt x="990600" y="12191"/>
                </a:lnTo>
                <a:lnTo>
                  <a:pt x="1094232" y="12191"/>
                </a:lnTo>
                <a:lnTo>
                  <a:pt x="1094232" y="0"/>
                </a:lnTo>
                <a:close/>
              </a:path>
              <a:path w="1377950" h="1036320">
                <a:moveTo>
                  <a:pt x="954024" y="0"/>
                </a:moveTo>
                <a:lnTo>
                  <a:pt x="850392" y="0"/>
                </a:lnTo>
                <a:lnTo>
                  <a:pt x="850392" y="12191"/>
                </a:lnTo>
                <a:lnTo>
                  <a:pt x="954024" y="12191"/>
                </a:lnTo>
                <a:lnTo>
                  <a:pt x="954024" y="0"/>
                </a:lnTo>
                <a:close/>
              </a:path>
              <a:path w="1377950" h="1036320">
                <a:moveTo>
                  <a:pt x="813816" y="0"/>
                </a:moveTo>
                <a:lnTo>
                  <a:pt x="713232" y="0"/>
                </a:lnTo>
                <a:lnTo>
                  <a:pt x="713232" y="12191"/>
                </a:lnTo>
                <a:lnTo>
                  <a:pt x="813816" y="12191"/>
                </a:lnTo>
                <a:lnTo>
                  <a:pt x="813816" y="0"/>
                </a:lnTo>
                <a:close/>
              </a:path>
              <a:path w="1377950" h="1036320">
                <a:moveTo>
                  <a:pt x="673607" y="0"/>
                </a:moveTo>
                <a:lnTo>
                  <a:pt x="573024" y="0"/>
                </a:lnTo>
                <a:lnTo>
                  <a:pt x="573024" y="12191"/>
                </a:lnTo>
                <a:lnTo>
                  <a:pt x="673607" y="12191"/>
                </a:lnTo>
                <a:lnTo>
                  <a:pt x="673607" y="0"/>
                </a:lnTo>
                <a:close/>
              </a:path>
              <a:path w="1377950" h="1036320">
                <a:moveTo>
                  <a:pt x="533400" y="0"/>
                </a:moveTo>
                <a:lnTo>
                  <a:pt x="432816" y="0"/>
                </a:lnTo>
                <a:lnTo>
                  <a:pt x="432816" y="12191"/>
                </a:lnTo>
                <a:lnTo>
                  <a:pt x="533400" y="12191"/>
                </a:lnTo>
                <a:lnTo>
                  <a:pt x="533400" y="0"/>
                </a:lnTo>
                <a:close/>
              </a:path>
              <a:path w="1377950" h="1036320">
                <a:moveTo>
                  <a:pt x="393192" y="0"/>
                </a:moveTo>
                <a:lnTo>
                  <a:pt x="292607" y="0"/>
                </a:lnTo>
                <a:lnTo>
                  <a:pt x="292607" y="12191"/>
                </a:lnTo>
                <a:lnTo>
                  <a:pt x="393192" y="12191"/>
                </a:lnTo>
                <a:lnTo>
                  <a:pt x="393192" y="0"/>
                </a:lnTo>
                <a:close/>
              </a:path>
              <a:path w="1377950" h="1036320">
                <a:moveTo>
                  <a:pt x="256031" y="0"/>
                </a:moveTo>
                <a:lnTo>
                  <a:pt x="152400" y="0"/>
                </a:lnTo>
                <a:lnTo>
                  <a:pt x="152400" y="12191"/>
                </a:lnTo>
                <a:lnTo>
                  <a:pt x="256031" y="12191"/>
                </a:lnTo>
                <a:lnTo>
                  <a:pt x="256031" y="0"/>
                </a:lnTo>
                <a:close/>
              </a:path>
              <a:path w="1377950" h="1036320">
                <a:moveTo>
                  <a:pt x="115824" y="0"/>
                </a:moveTo>
                <a:lnTo>
                  <a:pt x="12192" y="0"/>
                </a:lnTo>
                <a:lnTo>
                  <a:pt x="12192" y="12191"/>
                </a:lnTo>
                <a:lnTo>
                  <a:pt x="115824" y="12191"/>
                </a:lnTo>
                <a:lnTo>
                  <a:pt x="115824" y="0"/>
                </a:lnTo>
                <a:close/>
              </a:path>
              <a:path w="1377950" h="1036320">
                <a:moveTo>
                  <a:pt x="12192" y="36575"/>
                </a:moveTo>
                <a:lnTo>
                  <a:pt x="0" y="36575"/>
                </a:lnTo>
                <a:lnTo>
                  <a:pt x="0" y="137159"/>
                </a:lnTo>
                <a:lnTo>
                  <a:pt x="12192" y="137159"/>
                </a:lnTo>
                <a:lnTo>
                  <a:pt x="12192" y="36575"/>
                </a:lnTo>
                <a:close/>
              </a:path>
              <a:path w="1377950" h="1036320">
                <a:moveTo>
                  <a:pt x="12192" y="176783"/>
                </a:moveTo>
                <a:lnTo>
                  <a:pt x="0" y="176783"/>
                </a:lnTo>
                <a:lnTo>
                  <a:pt x="0" y="277367"/>
                </a:lnTo>
                <a:lnTo>
                  <a:pt x="12192" y="277367"/>
                </a:lnTo>
                <a:lnTo>
                  <a:pt x="12192" y="176783"/>
                </a:lnTo>
                <a:close/>
              </a:path>
              <a:path w="1377950" h="1036320">
                <a:moveTo>
                  <a:pt x="12192" y="313943"/>
                </a:moveTo>
                <a:lnTo>
                  <a:pt x="0" y="313943"/>
                </a:lnTo>
                <a:lnTo>
                  <a:pt x="0" y="417575"/>
                </a:lnTo>
                <a:lnTo>
                  <a:pt x="12192" y="417575"/>
                </a:lnTo>
                <a:lnTo>
                  <a:pt x="12192" y="313943"/>
                </a:lnTo>
                <a:close/>
              </a:path>
              <a:path w="1377950" h="1036320">
                <a:moveTo>
                  <a:pt x="12192" y="454151"/>
                </a:moveTo>
                <a:lnTo>
                  <a:pt x="0" y="454151"/>
                </a:lnTo>
                <a:lnTo>
                  <a:pt x="0" y="557783"/>
                </a:lnTo>
                <a:lnTo>
                  <a:pt x="12192" y="557783"/>
                </a:lnTo>
                <a:lnTo>
                  <a:pt x="12192" y="454151"/>
                </a:lnTo>
                <a:close/>
              </a:path>
              <a:path w="1377950" h="1036320">
                <a:moveTo>
                  <a:pt x="12192" y="594359"/>
                </a:moveTo>
                <a:lnTo>
                  <a:pt x="0" y="594359"/>
                </a:lnTo>
                <a:lnTo>
                  <a:pt x="0" y="694943"/>
                </a:lnTo>
                <a:lnTo>
                  <a:pt x="12192" y="694943"/>
                </a:lnTo>
                <a:lnTo>
                  <a:pt x="12192" y="594359"/>
                </a:lnTo>
                <a:close/>
              </a:path>
              <a:path w="1377950" h="1036320">
                <a:moveTo>
                  <a:pt x="12192" y="734567"/>
                </a:moveTo>
                <a:lnTo>
                  <a:pt x="0" y="734567"/>
                </a:lnTo>
                <a:lnTo>
                  <a:pt x="0" y="835151"/>
                </a:lnTo>
                <a:lnTo>
                  <a:pt x="12192" y="835151"/>
                </a:lnTo>
                <a:lnTo>
                  <a:pt x="12192" y="734567"/>
                </a:lnTo>
                <a:close/>
              </a:path>
              <a:path w="1377950" h="1036320">
                <a:moveTo>
                  <a:pt x="12192" y="874776"/>
                </a:moveTo>
                <a:lnTo>
                  <a:pt x="0" y="874776"/>
                </a:lnTo>
                <a:lnTo>
                  <a:pt x="0" y="975359"/>
                </a:lnTo>
                <a:lnTo>
                  <a:pt x="12192" y="975359"/>
                </a:lnTo>
                <a:lnTo>
                  <a:pt x="12192" y="874776"/>
                </a:lnTo>
                <a:close/>
              </a:path>
              <a:path w="1377950" h="1036320">
                <a:moveTo>
                  <a:pt x="12192" y="1014983"/>
                </a:moveTo>
                <a:lnTo>
                  <a:pt x="0" y="1014983"/>
                </a:lnTo>
                <a:lnTo>
                  <a:pt x="0" y="1036319"/>
                </a:lnTo>
                <a:lnTo>
                  <a:pt x="91439" y="1036319"/>
                </a:lnTo>
                <a:lnTo>
                  <a:pt x="91439" y="1030224"/>
                </a:lnTo>
                <a:lnTo>
                  <a:pt x="12192" y="1030224"/>
                </a:lnTo>
                <a:lnTo>
                  <a:pt x="6095" y="1024127"/>
                </a:lnTo>
                <a:lnTo>
                  <a:pt x="12192" y="1024127"/>
                </a:lnTo>
                <a:lnTo>
                  <a:pt x="12192" y="1014983"/>
                </a:lnTo>
                <a:close/>
              </a:path>
              <a:path w="1377950" h="1036320">
                <a:moveTo>
                  <a:pt x="12192" y="1024127"/>
                </a:moveTo>
                <a:lnTo>
                  <a:pt x="6095" y="1024127"/>
                </a:lnTo>
                <a:lnTo>
                  <a:pt x="12192" y="1030224"/>
                </a:lnTo>
                <a:lnTo>
                  <a:pt x="12192" y="1024127"/>
                </a:lnTo>
                <a:close/>
              </a:path>
              <a:path w="1377950" h="1036320">
                <a:moveTo>
                  <a:pt x="91439" y="1024127"/>
                </a:moveTo>
                <a:lnTo>
                  <a:pt x="12192" y="1024127"/>
                </a:lnTo>
                <a:lnTo>
                  <a:pt x="12192" y="1030224"/>
                </a:lnTo>
                <a:lnTo>
                  <a:pt x="91439" y="1030224"/>
                </a:lnTo>
                <a:lnTo>
                  <a:pt x="91439" y="1024127"/>
                </a:lnTo>
                <a:close/>
              </a:path>
              <a:path w="1377950" h="1036320">
                <a:moveTo>
                  <a:pt x="231648" y="1024127"/>
                </a:moveTo>
                <a:lnTo>
                  <a:pt x="128016" y="1024127"/>
                </a:lnTo>
                <a:lnTo>
                  <a:pt x="128016" y="1036319"/>
                </a:lnTo>
                <a:lnTo>
                  <a:pt x="231648" y="1036319"/>
                </a:lnTo>
                <a:lnTo>
                  <a:pt x="231648" y="1024127"/>
                </a:lnTo>
                <a:close/>
              </a:path>
              <a:path w="1377950" h="1036320">
                <a:moveTo>
                  <a:pt x="371856" y="1024127"/>
                </a:moveTo>
                <a:lnTo>
                  <a:pt x="268224" y="1024127"/>
                </a:lnTo>
                <a:lnTo>
                  <a:pt x="268224" y="1036319"/>
                </a:lnTo>
                <a:lnTo>
                  <a:pt x="371856" y="1036319"/>
                </a:lnTo>
                <a:lnTo>
                  <a:pt x="371856" y="1024127"/>
                </a:lnTo>
                <a:close/>
              </a:path>
              <a:path w="1377950" h="1036320">
                <a:moveTo>
                  <a:pt x="509016" y="1024127"/>
                </a:moveTo>
                <a:lnTo>
                  <a:pt x="408431" y="1024127"/>
                </a:lnTo>
                <a:lnTo>
                  <a:pt x="408431" y="1036319"/>
                </a:lnTo>
                <a:lnTo>
                  <a:pt x="509016" y="1036319"/>
                </a:lnTo>
                <a:lnTo>
                  <a:pt x="509016" y="1024127"/>
                </a:lnTo>
                <a:close/>
              </a:path>
              <a:path w="1377950" h="1036320">
                <a:moveTo>
                  <a:pt x="649224" y="1024127"/>
                </a:moveTo>
                <a:lnTo>
                  <a:pt x="548639" y="1024127"/>
                </a:lnTo>
                <a:lnTo>
                  <a:pt x="548639" y="1036319"/>
                </a:lnTo>
                <a:lnTo>
                  <a:pt x="649224" y="1036319"/>
                </a:lnTo>
                <a:lnTo>
                  <a:pt x="649224" y="1024127"/>
                </a:lnTo>
                <a:close/>
              </a:path>
              <a:path w="1377950" h="1036320">
                <a:moveTo>
                  <a:pt x="789432" y="1024127"/>
                </a:moveTo>
                <a:lnTo>
                  <a:pt x="688848" y="1024127"/>
                </a:lnTo>
                <a:lnTo>
                  <a:pt x="688848" y="1036319"/>
                </a:lnTo>
                <a:lnTo>
                  <a:pt x="789432" y="1036319"/>
                </a:lnTo>
                <a:lnTo>
                  <a:pt x="789432" y="1024127"/>
                </a:lnTo>
                <a:close/>
              </a:path>
              <a:path w="1377950" h="1036320">
                <a:moveTo>
                  <a:pt x="929639" y="1024127"/>
                </a:moveTo>
                <a:lnTo>
                  <a:pt x="829056" y="1024127"/>
                </a:lnTo>
                <a:lnTo>
                  <a:pt x="829056" y="1036319"/>
                </a:lnTo>
                <a:lnTo>
                  <a:pt x="929639" y="1036319"/>
                </a:lnTo>
                <a:lnTo>
                  <a:pt x="929639" y="1024127"/>
                </a:lnTo>
                <a:close/>
              </a:path>
              <a:path w="1377950" h="1036320">
                <a:moveTo>
                  <a:pt x="1069848" y="1024127"/>
                </a:moveTo>
                <a:lnTo>
                  <a:pt x="966216" y="1024127"/>
                </a:lnTo>
                <a:lnTo>
                  <a:pt x="966216" y="1036319"/>
                </a:lnTo>
                <a:lnTo>
                  <a:pt x="1069848" y="1036319"/>
                </a:lnTo>
                <a:lnTo>
                  <a:pt x="1069848" y="1024127"/>
                </a:lnTo>
                <a:close/>
              </a:path>
              <a:path w="1377950" h="1036320">
                <a:moveTo>
                  <a:pt x="1210056" y="1024127"/>
                </a:moveTo>
                <a:lnTo>
                  <a:pt x="1106424" y="1024127"/>
                </a:lnTo>
                <a:lnTo>
                  <a:pt x="1106424" y="1036319"/>
                </a:lnTo>
                <a:lnTo>
                  <a:pt x="1210056" y="1036319"/>
                </a:lnTo>
                <a:lnTo>
                  <a:pt x="1210056" y="1024127"/>
                </a:lnTo>
                <a:close/>
              </a:path>
              <a:path w="1377950" h="1036320">
                <a:moveTo>
                  <a:pt x="1347215" y="1024127"/>
                </a:moveTo>
                <a:lnTo>
                  <a:pt x="1246632" y="1024127"/>
                </a:lnTo>
                <a:lnTo>
                  <a:pt x="1246632" y="1036319"/>
                </a:lnTo>
                <a:lnTo>
                  <a:pt x="1347215" y="1036319"/>
                </a:lnTo>
                <a:lnTo>
                  <a:pt x="1347215" y="1024127"/>
                </a:lnTo>
                <a:close/>
              </a:path>
              <a:path w="1377950" h="1036320">
                <a:moveTo>
                  <a:pt x="1377696" y="914400"/>
                </a:moveTo>
                <a:lnTo>
                  <a:pt x="1365503" y="914400"/>
                </a:lnTo>
                <a:lnTo>
                  <a:pt x="1365503" y="1014983"/>
                </a:lnTo>
                <a:lnTo>
                  <a:pt x="1377696" y="1014983"/>
                </a:lnTo>
                <a:lnTo>
                  <a:pt x="1377696" y="914400"/>
                </a:lnTo>
                <a:close/>
              </a:path>
              <a:path w="1377950" h="1036320">
                <a:moveTo>
                  <a:pt x="1377696" y="774191"/>
                </a:moveTo>
                <a:lnTo>
                  <a:pt x="1365503" y="774191"/>
                </a:lnTo>
                <a:lnTo>
                  <a:pt x="1365503" y="874776"/>
                </a:lnTo>
                <a:lnTo>
                  <a:pt x="1377696" y="874776"/>
                </a:lnTo>
                <a:lnTo>
                  <a:pt x="1377696" y="774191"/>
                </a:lnTo>
                <a:close/>
              </a:path>
              <a:path w="1377950" h="1036320">
                <a:moveTo>
                  <a:pt x="1377696" y="633983"/>
                </a:moveTo>
                <a:lnTo>
                  <a:pt x="1365503" y="633983"/>
                </a:lnTo>
                <a:lnTo>
                  <a:pt x="1365503" y="734567"/>
                </a:lnTo>
                <a:lnTo>
                  <a:pt x="1377696" y="734567"/>
                </a:lnTo>
                <a:lnTo>
                  <a:pt x="1377696" y="633983"/>
                </a:lnTo>
                <a:close/>
              </a:path>
              <a:path w="1377950" h="1036320">
                <a:moveTo>
                  <a:pt x="1377696" y="493775"/>
                </a:moveTo>
                <a:lnTo>
                  <a:pt x="1365503" y="493775"/>
                </a:lnTo>
                <a:lnTo>
                  <a:pt x="1365503" y="597407"/>
                </a:lnTo>
                <a:lnTo>
                  <a:pt x="1377696" y="597407"/>
                </a:lnTo>
                <a:lnTo>
                  <a:pt x="1377696" y="493775"/>
                </a:lnTo>
                <a:close/>
              </a:path>
              <a:path w="1377950" h="1036320">
                <a:moveTo>
                  <a:pt x="1377696" y="353567"/>
                </a:moveTo>
                <a:lnTo>
                  <a:pt x="1365503" y="353567"/>
                </a:lnTo>
                <a:lnTo>
                  <a:pt x="1365503" y="457200"/>
                </a:lnTo>
                <a:lnTo>
                  <a:pt x="1377696" y="457200"/>
                </a:lnTo>
                <a:lnTo>
                  <a:pt x="1377696" y="353567"/>
                </a:lnTo>
                <a:close/>
              </a:path>
              <a:path w="1377950" h="1036320">
                <a:moveTo>
                  <a:pt x="1377696" y="216407"/>
                </a:moveTo>
                <a:lnTo>
                  <a:pt x="1365503" y="216407"/>
                </a:lnTo>
                <a:lnTo>
                  <a:pt x="1365503" y="316991"/>
                </a:lnTo>
                <a:lnTo>
                  <a:pt x="1377696" y="316991"/>
                </a:lnTo>
                <a:lnTo>
                  <a:pt x="1377696" y="216407"/>
                </a:lnTo>
                <a:close/>
              </a:path>
              <a:path w="1377950" h="1036320">
                <a:moveTo>
                  <a:pt x="1377696" y="76200"/>
                </a:moveTo>
                <a:lnTo>
                  <a:pt x="1365503" y="76200"/>
                </a:lnTo>
                <a:lnTo>
                  <a:pt x="1365503" y="176783"/>
                </a:lnTo>
                <a:lnTo>
                  <a:pt x="1377696" y="176783"/>
                </a:lnTo>
                <a:lnTo>
                  <a:pt x="1377696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 txBox="1"/>
          <p:nvPr/>
        </p:nvSpPr>
        <p:spPr>
          <a:xfrm>
            <a:off x="1543611" y="4132811"/>
            <a:ext cx="157443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1588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32853" y="5278499"/>
            <a:ext cx="168088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spc="-4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endParaRPr sz="1588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87321" y="2390073"/>
            <a:ext cx="234203" cy="379319"/>
          </a:xfrm>
          <a:custGeom>
            <a:avLst/>
            <a:gdLst/>
            <a:ahLst/>
            <a:cxnLst/>
            <a:rect l="l" t="t" r="r" b="b"/>
            <a:pathLst>
              <a:path w="265430" h="429894">
                <a:moveTo>
                  <a:pt x="131063" y="0"/>
                </a:moveTo>
                <a:lnTo>
                  <a:pt x="199700" y="28899"/>
                </a:lnTo>
                <a:lnTo>
                  <a:pt x="226694" y="62102"/>
                </a:lnTo>
                <a:lnTo>
                  <a:pt x="247339" y="105212"/>
                </a:lnTo>
                <a:lnTo>
                  <a:pt x="260533" y="156280"/>
                </a:lnTo>
                <a:lnTo>
                  <a:pt x="265175" y="213360"/>
                </a:lnTo>
                <a:lnTo>
                  <a:pt x="260533" y="270665"/>
                </a:lnTo>
                <a:lnTo>
                  <a:pt x="247339" y="322297"/>
                </a:lnTo>
                <a:lnTo>
                  <a:pt x="226694" y="366141"/>
                </a:lnTo>
                <a:lnTo>
                  <a:pt x="199700" y="400078"/>
                </a:lnTo>
                <a:lnTo>
                  <a:pt x="167456" y="421992"/>
                </a:lnTo>
                <a:lnTo>
                  <a:pt x="131063" y="429768"/>
                </a:lnTo>
                <a:lnTo>
                  <a:pt x="0" y="429768"/>
                </a:lnTo>
                <a:lnTo>
                  <a:pt x="0" y="0"/>
                </a:lnTo>
                <a:lnTo>
                  <a:pt x="131063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2856493" y="2537990"/>
            <a:ext cx="94129" cy="99732"/>
          </a:xfrm>
          <a:custGeom>
            <a:avLst/>
            <a:gdLst/>
            <a:ahLst/>
            <a:cxnLst/>
            <a:rect l="l" t="t" r="r" b="b"/>
            <a:pathLst>
              <a:path w="106680" h="113030">
                <a:moveTo>
                  <a:pt x="54863" y="0"/>
                </a:moveTo>
                <a:lnTo>
                  <a:pt x="33432" y="4286"/>
                </a:lnTo>
                <a:lnTo>
                  <a:pt x="16001" y="16001"/>
                </a:lnTo>
                <a:lnTo>
                  <a:pt x="4286" y="33432"/>
                </a:lnTo>
                <a:lnTo>
                  <a:pt x="0" y="54863"/>
                </a:lnTo>
                <a:lnTo>
                  <a:pt x="4286" y="78057"/>
                </a:lnTo>
                <a:lnTo>
                  <a:pt x="16001" y="96393"/>
                </a:lnTo>
                <a:lnTo>
                  <a:pt x="33432" y="108442"/>
                </a:lnTo>
                <a:lnTo>
                  <a:pt x="54863" y="112775"/>
                </a:lnTo>
                <a:lnTo>
                  <a:pt x="74533" y="108442"/>
                </a:lnTo>
                <a:lnTo>
                  <a:pt x="91058" y="96392"/>
                </a:lnTo>
                <a:lnTo>
                  <a:pt x="102441" y="78057"/>
                </a:lnTo>
                <a:lnTo>
                  <a:pt x="106679" y="54863"/>
                </a:lnTo>
                <a:lnTo>
                  <a:pt x="102441" y="33432"/>
                </a:lnTo>
                <a:lnTo>
                  <a:pt x="91058" y="16001"/>
                </a:lnTo>
                <a:lnTo>
                  <a:pt x="74533" y="4286"/>
                </a:lnTo>
                <a:lnTo>
                  <a:pt x="54863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2321300" y="2537990"/>
            <a:ext cx="94129" cy="99732"/>
          </a:xfrm>
          <a:custGeom>
            <a:avLst/>
            <a:gdLst/>
            <a:ahLst/>
            <a:cxnLst/>
            <a:rect l="l" t="t" r="r" b="b"/>
            <a:pathLst>
              <a:path w="106680" h="113030">
                <a:moveTo>
                  <a:pt x="51816" y="0"/>
                </a:moveTo>
                <a:lnTo>
                  <a:pt x="32146" y="4286"/>
                </a:lnTo>
                <a:lnTo>
                  <a:pt x="15620" y="16001"/>
                </a:lnTo>
                <a:lnTo>
                  <a:pt x="4238" y="33432"/>
                </a:lnTo>
                <a:lnTo>
                  <a:pt x="0" y="54863"/>
                </a:lnTo>
                <a:lnTo>
                  <a:pt x="4238" y="78057"/>
                </a:lnTo>
                <a:lnTo>
                  <a:pt x="15621" y="96393"/>
                </a:lnTo>
                <a:lnTo>
                  <a:pt x="32146" y="108442"/>
                </a:lnTo>
                <a:lnTo>
                  <a:pt x="51816" y="112775"/>
                </a:lnTo>
                <a:lnTo>
                  <a:pt x="73247" y="108442"/>
                </a:lnTo>
                <a:lnTo>
                  <a:pt x="90678" y="96392"/>
                </a:lnTo>
                <a:lnTo>
                  <a:pt x="102393" y="78057"/>
                </a:lnTo>
                <a:lnTo>
                  <a:pt x="106680" y="54863"/>
                </a:lnTo>
                <a:lnTo>
                  <a:pt x="102393" y="33432"/>
                </a:lnTo>
                <a:lnTo>
                  <a:pt x="90678" y="16001"/>
                </a:lnTo>
                <a:lnTo>
                  <a:pt x="73247" y="4286"/>
                </a:lnTo>
                <a:lnTo>
                  <a:pt x="518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2415429" y="2586398"/>
            <a:ext cx="199465" cy="0"/>
          </a:xfrm>
          <a:custGeom>
            <a:avLst/>
            <a:gdLst/>
            <a:ahLst/>
            <a:cxnLst/>
            <a:rect l="l" t="t" r="r" b="b"/>
            <a:pathLst>
              <a:path w="226060">
                <a:moveTo>
                  <a:pt x="0" y="0"/>
                </a:moveTo>
                <a:lnTo>
                  <a:pt x="2255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 txBox="1"/>
          <p:nvPr/>
        </p:nvSpPr>
        <p:spPr>
          <a:xfrm>
            <a:off x="2151419" y="2505717"/>
            <a:ext cx="9749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b="1" spc="-4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endParaRPr sz="1059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1885615" y="2118441"/>
            <a:ext cx="1215838" cy="914399"/>
          </a:xfrm>
          <a:custGeom>
            <a:avLst/>
            <a:gdLst/>
            <a:ahLst/>
            <a:cxnLst/>
            <a:rect l="l" t="t" r="r" b="b"/>
            <a:pathLst>
              <a:path w="1377950" h="1036319">
                <a:moveTo>
                  <a:pt x="1371600" y="6096"/>
                </a:moveTo>
                <a:lnTo>
                  <a:pt x="1365503" y="6096"/>
                </a:lnTo>
                <a:lnTo>
                  <a:pt x="1365503" y="36576"/>
                </a:lnTo>
                <a:lnTo>
                  <a:pt x="1377696" y="36576"/>
                </a:lnTo>
                <a:lnTo>
                  <a:pt x="1377696" y="15240"/>
                </a:lnTo>
                <a:lnTo>
                  <a:pt x="1371600" y="15240"/>
                </a:lnTo>
                <a:lnTo>
                  <a:pt x="1371600" y="6096"/>
                </a:lnTo>
                <a:close/>
              </a:path>
              <a:path w="1377950" h="1036319">
                <a:moveTo>
                  <a:pt x="1371600" y="0"/>
                </a:moveTo>
                <a:lnTo>
                  <a:pt x="1271015" y="0"/>
                </a:lnTo>
                <a:lnTo>
                  <a:pt x="1271015" y="15240"/>
                </a:lnTo>
                <a:lnTo>
                  <a:pt x="1365503" y="15240"/>
                </a:lnTo>
                <a:lnTo>
                  <a:pt x="1365503" y="6096"/>
                </a:lnTo>
                <a:lnTo>
                  <a:pt x="1371600" y="6096"/>
                </a:lnTo>
                <a:lnTo>
                  <a:pt x="1371600" y="0"/>
                </a:lnTo>
                <a:close/>
              </a:path>
              <a:path w="1377950" h="1036319">
                <a:moveTo>
                  <a:pt x="1377696" y="6096"/>
                </a:moveTo>
                <a:lnTo>
                  <a:pt x="1371600" y="6096"/>
                </a:lnTo>
                <a:lnTo>
                  <a:pt x="1371600" y="15240"/>
                </a:lnTo>
                <a:lnTo>
                  <a:pt x="1377696" y="15240"/>
                </a:lnTo>
                <a:lnTo>
                  <a:pt x="1377696" y="6096"/>
                </a:lnTo>
                <a:close/>
              </a:path>
              <a:path w="1377950" h="1036319">
                <a:moveTo>
                  <a:pt x="1231392" y="0"/>
                </a:moveTo>
                <a:lnTo>
                  <a:pt x="1130808" y="0"/>
                </a:lnTo>
                <a:lnTo>
                  <a:pt x="1130808" y="15240"/>
                </a:lnTo>
                <a:lnTo>
                  <a:pt x="1231392" y="15240"/>
                </a:lnTo>
                <a:lnTo>
                  <a:pt x="1231392" y="0"/>
                </a:lnTo>
                <a:close/>
              </a:path>
              <a:path w="1377950" h="1036319">
                <a:moveTo>
                  <a:pt x="1094232" y="0"/>
                </a:moveTo>
                <a:lnTo>
                  <a:pt x="990600" y="0"/>
                </a:lnTo>
                <a:lnTo>
                  <a:pt x="990600" y="15240"/>
                </a:lnTo>
                <a:lnTo>
                  <a:pt x="1094232" y="15240"/>
                </a:lnTo>
                <a:lnTo>
                  <a:pt x="1094232" y="0"/>
                </a:lnTo>
                <a:close/>
              </a:path>
              <a:path w="1377950" h="1036319">
                <a:moveTo>
                  <a:pt x="954024" y="0"/>
                </a:moveTo>
                <a:lnTo>
                  <a:pt x="850392" y="0"/>
                </a:lnTo>
                <a:lnTo>
                  <a:pt x="850392" y="15240"/>
                </a:lnTo>
                <a:lnTo>
                  <a:pt x="954024" y="15240"/>
                </a:lnTo>
                <a:lnTo>
                  <a:pt x="954024" y="0"/>
                </a:lnTo>
                <a:close/>
              </a:path>
              <a:path w="1377950" h="1036319">
                <a:moveTo>
                  <a:pt x="813816" y="0"/>
                </a:moveTo>
                <a:lnTo>
                  <a:pt x="713232" y="0"/>
                </a:lnTo>
                <a:lnTo>
                  <a:pt x="713232" y="15240"/>
                </a:lnTo>
                <a:lnTo>
                  <a:pt x="813816" y="15240"/>
                </a:lnTo>
                <a:lnTo>
                  <a:pt x="813816" y="0"/>
                </a:lnTo>
                <a:close/>
              </a:path>
              <a:path w="1377950" h="1036319">
                <a:moveTo>
                  <a:pt x="673607" y="0"/>
                </a:moveTo>
                <a:lnTo>
                  <a:pt x="573024" y="0"/>
                </a:lnTo>
                <a:lnTo>
                  <a:pt x="573024" y="15240"/>
                </a:lnTo>
                <a:lnTo>
                  <a:pt x="673607" y="15240"/>
                </a:lnTo>
                <a:lnTo>
                  <a:pt x="673607" y="0"/>
                </a:lnTo>
                <a:close/>
              </a:path>
              <a:path w="1377950" h="1036319">
                <a:moveTo>
                  <a:pt x="533400" y="0"/>
                </a:moveTo>
                <a:lnTo>
                  <a:pt x="432816" y="0"/>
                </a:lnTo>
                <a:lnTo>
                  <a:pt x="432816" y="15240"/>
                </a:lnTo>
                <a:lnTo>
                  <a:pt x="533400" y="15240"/>
                </a:lnTo>
                <a:lnTo>
                  <a:pt x="533400" y="0"/>
                </a:lnTo>
                <a:close/>
              </a:path>
              <a:path w="1377950" h="1036319">
                <a:moveTo>
                  <a:pt x="393192" y="0"/>
                </a:moveTo>
                <a:lnTo>
                  <a:pt x="292607" y="0"/>
                </a:lnTo>
                <a:lnTo>
                  <a:pt x="292607" y="15240"/>
                </a:lnTo>
                <a:lnTo>
                  <a:pt x="393192" y="15240"/>
                </a:lnTo>
                <a:lnTo>
                  <a:pt x="393192" y="0"/>
                </a:lnTo>
                <a:close/>
              </a:path>
              <a:path w="1377950" h="1036319">
                <a:moveTo>
                  <a:pt x="256031" y="0"/>
                </a:moveTo>
                <a:lnTo>
                  <a:pt x="152400" y="0"/>
                </a:lnTo>
                <a:lnTo>
                  <a:pt x="152400" y="15240"/>
                </a:lnTo>
                <a:lnTo>
                  <a:pt x="256031" y="15240"/>
                </a:lnTo>
                <a:lnTo>
                  <a:pt x="256031" y="0"/>
                </a:lnTo>
                <a:close/>
              </a:path>
              <a:path w="1377950" h="1036319">
                <a:moveTo>
                  <a:pt x="115824" y="0"/>
                </a:moveTo>
                <a:lnTo>
                  <a:pt x="12192" y="0"/>
                </a:lnTo>
                <a:lnTo>
                  <a:pt x="12192" y="15240"/>
                </a:lnTo>
                <a:lnTo>
                  <a:pt x="115824" y="15240"/>
                </a:lnTo>
                <a:lnTo>
                  <a:pt x="115824" y="0"/>
                </a:lnTo>
                <a:close/>
              </a:path>
              <a:path w="1377950" h="1036319">
                <a:moveTo>
                  <a:pt x="12192" y="36576"/>
                </a:moveTo>
                <a:lnTo>
                  <a:pt x="0" y="36576"/>
                </a:lnTo>
                <a:lnTo>
                  <a:pt x="0" y="140208"/>
                </a:lnTo>
                <a:lnTo>
                  <a:pt x="12192" y="140208"/>
                </a:lnTo>
                <a:lnTo>
                  <a:pt x="12192" y="36576"/>
                </a:lnTo>
                <a:close/>
              </a:path>
              <a:path w="1377950" h="1036319">
                <a:moveTo>
                  <a:pt x="12192" y="176784"/>
                </a:moveTo>
                <a:lnTo>
                  <a:pt x="0" y="176784"/>
                </a:lnTo>
                <a:lnTo>
                  <a:pt x="0" y="280416"/>
                </a:lnTo>
                <a:lnTo>
                  <a:pt x="12192" y="280416"/>
                </a:lnTo>
                <a:lnTo>
                  <a:pt x="12192" y="176784"/>
                </a:lnTo>
                <a:close/>
              </a:path>
              <a:path w="1377950" h="1036319">
                <a:moveTo>
                  <a:pt x="12192" y="316992"/>
                </a:moveTo>
                <a:lnTo>
                  <a:pt x="0" y="316992"/>
                </a:lnTo>
                <a:lnTo>
                  <a:pt x="0" y="417576"/>
                </a:lnTo>
                <a:lnTo>
                  <a:pt x="12192" y="417576"/>
                </a:lnTo>
                <a:lnTo>
                  <a:pt x="12192" y="316992"/>
                </a:lnTo>
                <a:close/>
              </a:path>
              <a:path w="1377950" h="1036319">
                <a:moveTo>
                  <a:pt x="12192" y="457200"/>
                </a:moveTo>
                <a:lnTo>
                  <a:pt x="0" y="457200"/>
                </a:lnTo>
                <a:lnTo>
                  <a:pt x="0" y="557784"/>
                </a:lnTo>
                <a:lnTo>
                  <a:pt x="12192" y="557784"/>
                </a:lnTo>
                <a:lnTo>
                  <a:pt x="12192" y="457200"/>
                </a:lnTo>
                <a:close/>
              </a:path>
              <a:path w="1377950" h="1036319">
                <a:moveTo>
                  <a:pt x="12192" y="597408"/>
                </a:moveTo>
                <a:lnTo>
                  <a:pt x="0" y="597408"/>
                </a:lnTo>
                <a:lnTo>
                  <a:pt x="0" y="697992"/>
                </a:lnTo>
                <a:lnTo>
                  <a:pt x="12192" y="697992"/>
                </a:lnTo>
                <a:lnTo>
                  <a:pt x="12192" y="597408"/>
                </a:lnTo>
                <a:close/>
              </a:path>
              <a:path w="1377950" h="1036319">
                <a:moveTo>
                  <a:pt x="12192" y="737616"/>
                </a:moveTo>
                <a:lnTo>
                  <a:pt x="0" y="737616"/>
                </a:lnTo>
                <a:lnTo>
                  <a:pt x="0" y="838200"/>
                </a:lnTo>
                <a:lnTo>
                  <a:pt x="12192" y="838200"/>
                </a:lnTo>
                <a:lnTo>
                  <a:pt x="12192" y="737616"/>
                </a:lnTo>
                <a:close/>
              </a:path>
              <a:path w="1377950" h="1036319">
                <a:moveTo>
                  <a:pt x="12192" y="874776"/>
                </a:moveTo>
                <a:lnTo>
                  <a:pt x="0" y="874776"/>
                </a:lnTo>
                <a:lnTo>
                  <a:pt x="0" y="978408"/>
                </a:lnTo>
                <a:lnTo>
                  <a:pt x="12192" y="978408"/>
                </a:lnTo>
                <a:lnTo>
                  <a:pt x="12192" y="874776"/>
                </a:lnTo>
                <a:close/>
              </a:path>
              <a:path w="1377950" h="1036319">
                <a:moveTo>
                  <a:pt x="12192" y="1014984"/>
                </a:moveTo>
                <a:lnTo>
                  <a:pt x="0" y="1014984"/>
                </a:lnTo>
                <a:lnTo>
                  <a:pt x="0" y="1036320"/>
                </a:lnTo>
                <a:lnTo>
                  <a:pt x="91439" y="1036320"/>
                </a:lnTo>
                <a:lnTo>
                  <a:pt x="91439" y="1030224"/>
                </a:lnTo>
                <a:lnTo>
                  <a:pt x="12192" y="1030224"/>
                </a:lnTo>
                <a:lnTo>
                  <a:pt x="6095" y="1024128"/>
                </a:lnTo>
                <a:lnTo>
                  <a:pt x="12192" y="1024128"/>
                </a:lnTo>
                <a:lnTo>
                  <a:pt x="12192" y="1014984"/>
                </a:lnTo>
                <a:close/>
              </a:path>
              <a:path w="1377950" h="1036319">
                <a:moveTo>
                  <a:pt x="12192" y="1024128"/>
                </a:moveTo>
                <a:lnTo>
                  <a:pt x="6095" y="1024128"/>
                </a:lnTo>
                <a:lnTo>
                  <a:pt x="12192" y="1030224"/>
                </a:lnTo>
                <a:lnTo>
                  <a:pt x="12192" y="1024128"/>
                </a:lnTo>
                <a:close/>
              </a:path>
              <a:path w="1377950" h="1036319">
                <a:moveTo>
                  <a:pt x="91439" y="1024128"/>
                </a:moveTo>
                <a:lnTo>
                  <a:pt x="12192" y="1024128"/>
                </a:lnTo>
                <a:lnTo>
                  <a:pt x="12192" y="1030224"/>
                </a:lnTo>
                <a:lnTo>
                  <a:pt x="91439" y="1030224"/>
                </a:lnTo>
                <a:lnTo>
                  <a:pt x="91439" y="1024128"/>
                </a:lnTo>
                <a:close/>
              </a:path>
              <a:path w="1377950" h="1036319">
                <a:moveTo>
                  <a:pt x="231648" y="1024128"/>
                </a:moveTo>
                <a:lnTo>
                  <a:pt x="131063" y="1024128"/>
                </a:lnTo>
                <a:lnTo>
                  <a:pt x="131063" y="1036320"/>
                </a:lnTo>
                <a:lnTo>
                  <a:pt x="231648" y="1036320"/>
                </a:lnTo>
                <a:lnTo>
                  <a:pt x="231648" y="1024128"/>
                </a:lnTo>
                <a:close/>
              </a:path>
              <a:path w="1377950" h="1036319">
                <a:moveTo>
                  <a:pt x="371856" y="1024128"/>
                </a:moveTo>
                <a:lnTo>
                  <a:pt x="271272" y="1024128"/>
                </a:lnTo>
                <a:lnTo>
                  <a:pt x="271272" y="1036320"/>
                </a:lnTo>
                <a:lnTo>
                  <a:pt x="371856" y="1036320"/>
                </a:lnTo>
                <a:lnTo>
                  <a:pt x="371856" y="1024128"/>
                </a:lnTo>
                <a:close/>
              </a:path>
              <a:path w="1377950" h="1036319">
                <a:moveTo>
                  <a:pt x="512063" y="1024128"/>
                </a:moveTo>
                <a:lnTo>
                  <a:pt x="411480" y="1024128"/>
                </a:lnTo>
                <a:lnTo>
                  <a:pt x="411480" y="1036320"/>
                </a:lnTo>
                <a:lnTo>
                  <a:pt x="512063" y="1036320"/>
                </a:lnTo>
                <a:lnTo>
                  <a:pt x="512063" y="1024128"/>
                </a:lnTo>
                <a:close/>
              </a:path>
              <a:path w="1377950" h="1036319">
                <a:moveTo>
                  <a:pt x="652272" y="1024128"/>
                </a:moveTo>
                <a:lnTo>
                  <a:pt x="548639" y="1024128"/>
                </a:lnTo>
                <a:lnTo>
                  <a:pt x="548639" y="1036320"/>
                </a:lnTo>
                <a:lnTo>
                  <a:pt x="652272" y="1036320"/>
                </a:lnTo>
                <a:lnTo>
                  <a:pt x="652272" y="1024128"/>
                </a:lnTo>
                <a:close/>
              </a:path>
              <a:path w="1377950" h="1036319">
                <a:moveTo>
                  <a:pt x="792480" y="1024128"/>
                </a:moveTo>
                <a:lnTo>
                  <a:pt x="688848" y="1024128"/>
                </a:lnTo>
                <a:lnTo>
                  <a:pt x="688848" y="1036320"/>
                </a:lnTo>
                <a:lnTo>
                  <a:pt x="792480" y="1036320"/>
                </a:lnTo>
                <a:lnTo>
                  <a:pt x="792480" y="1024128"/>
                </a:lnTo>
                <a:close/>
              </a:path>
              <a:path w="1377950" h="1036319">
                <a:moveTo>
                  <a:pt x="929639" y="1024128"/>
                </a:moveTo>
                <a:lnTo>
                  <a:pt x="829056" y="1024128"/>
                </a:lnTo>
                <a:lnTo>
                  <a:pt x="829056" y="1036320"/>
                </a:lnTo>
                <a:lnTo>
                  <a:pt x="929639" y="1036320"/>
                </a:lnTo>
                <a:lnTo>
                  <a:pt x="929639" y="1024128"/>
                </a:lnTo>
                <a:close/>
              </a:path>
              <a:path w="1377950" h="1036319">
                <a:moveTo>
                  <a:pt x="1069848" y="1024128"/>
                </a:moveTo>
                <a:lnTo>
                  <a:pt x="969263" y="1024128"/>
                </a:lnTo>
                <a:lnTo>
                  <a:pt x="969263" y="1036320"/>
                </a:lnTo>
                <a:lnTo>
                  <a:pt x="1069848" y="1036320"/>
                </a:lnTo>
                <a:lnTo>
                  <a:pt x="1069848" y="1024128"/>
                </a:lnTo>
                <a:close/>
              </a:path>
              <a:path w="1377950" h="1036319">
                <a:moveTo>
                  <a:pt x="1210056" y="1024128"/>
                </a:moveTo>
                <a:lnTo>
                  <a:pt x="1109472" y="1024128"/>
                </a:lnTo>
                <a:lnTo>
                  <a:pt x="1109472" y="1036320"/>
                </a:lnTo>
                <a:lnTo>
                  <a:pt x="1210056" y="1036320"/>
                </a:lnTo>
                <a:lnTo>
                  <a:pt x="1210056" y="1024128"/>
                </a:lnTo>
                <a:close/>
              </a:path>
              <a:path w="1377950" h="1036319">
                <a:moveTo>
                  <a:pt x="1350264" y="1024128"/>
                </a:moveTo>
                <a:lnTo>
                  <a:pt x="1249680" y="1024128"/>
                </a:lnTo>
                <a:lnTo>
                  <a:pt x="1249680" y="1036320"/>
                </a:lnTo>
                <a:lnTo>
                  <a:pt x="1350264" y="1036320"/>
                </a:lnTo>
                <a:lnTo>
                  <a:pt x="1350264" y="1024128"/>
                </a:lnTo>
                <a:close/>
              </a:path>
              <a:path w="1377950" h="1036319">
                <a:moveTo>
                  <a:pt x="1377696" y="911352"/>
                </a:moveTo>
                <a:lnTo>
                  <a:pt x="1365503" y="911352"/>
                </a:lnTo>
                <a:lnTo>
                  <a:pt x="1365503" y="1014984"/>
                </a:lnTo>
                <a:lnTo>
                  <a:pt x="1377696" y="1014984"/>
                </a:lnTo>
                <a:lnTo>
                  <a:pt x="1377696" y="911352"/>
                </a:lnTo>
                <a:close/>
              </a:path>
              <a:path w="1377950" h="1036319">
                <a:moveTo>
                  <a:pt x="1377696" y="771144"/>
                </a:moveTo>
                <a:lnTo>
                  <a:pt x="1365503" y="771144"/>
                </a:lnTo>
                <a:lnTo>
                  <a:pt x="1365503" y="874776"/>
                </a:lnTo>
                <a:lnTo>
                  <a:pt x="1377696" y="874776"/>
                </a:lnTo>
                <a:lnTo>
                  <a:pt x="1377696" y="771144"/>
                </a:lnTo>
                <a:close/>
              </a:path>
              <a:path w="1377950" h="1036319">
                <a:moveTo>
                  <a:pt x="1377696" y="633984"/>
                </a:moveTo>
                <a:lnTo>
                  <a:pt x="1365503" y="633984"/>
                </a:lnTo>
                <a:lnTo>
                  <a:pt x="1365503" y="734568"/>
                </a:lnTo>
                <a:lnTo>
                  <a:pt x="1377696" y="734568"/>
                </a:lnTo>
                <a:lnTo>
                  <a:pt x="1377696" y="633984"/>
                </a:lnTo>
                <a:close/>
              </a:path>
              <a:path w="1377950" h="1036319">
                <a:moveTo>
                  <a:pt x="1377696" y="493776"/>
                </a:moveTo>
                <a:lnTo>
                  <a:pt x="1365503" y="493776"/>
                </a:lnTo>
                <a:lnTo>
                  <a:pt x="1365503" y="594360"/>
                </a:lnTo>
                <a:lnTo>
                  <a:pt x="1377696" y="594360"/>
                </a:lnTo>
                <a:lnTo>
                  <a:pt x="1377696" y="493776"/>
                </a:lnTo>
                <a:close/>
              </a:path>
              <a:path w="1377950" h="1036319">
                <a:moveTo>
                  <a:pt x="1377696" y="353568"/>
                </a:moveTo>
                <a:lnTo>
                  <a:pt x="1365503" y="353568"/>
                </a:lnTo>
                <a:lnTo>
                  <a:pt x="1365503" y="454152"/>
                </a:lnTo>
                <a:lnTo>
                  <a:pt x="1377696" y="454152"/>
                </a:lnTo>
                <a:lnTo>
                  <a:pt x="1377696" y="353568"/>
                </a:lnTo>
                <a:close/>
              </a:path>
              <a:path w="1377950" h="1036319">
                <a:moveTo>
                  <a:pt x="1377696" y="213360"/>
                </a:moveTo>
                <a:lnTo>
                  <a:pt x="1365503" y="213360"/>
                </a:lnTo>
                <a:lnTo>
                  <a:pt x="1365503" y="313944"/>
                </a:lnTo>
                <a:lnTo>
                  <a:pt x="1377696" y="313944"/>
                </a:lnTo>
                <a:lnTo>
                  <a:pt x="1377696" y="213360"/>
                </a:lnTo>
                <a:close/>
              </a:path>
              <a:path w="1377950" h="1036319">
                <a:moveTo>
                  <a:pt x="1377696" y="73152"/>
                </a:moveTo>
                <a:lnTo>
                  <a:pt x="1365503" y="73152"/>
                </a:lnTo>
                <a:lnTo>
                  <a:pt x="1365503" y="176784"/>
                </a:lnTo>
                <a:lnTo>
                  <a:pt x="1377696" y="176784"/>
                </a:lnTo>
                <a:lnTo>
                  <a:pt x="1377696" y="731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2617135" y="2390073"/>
            <a:ext cx="237004" cy="379319"/>
          </a:xfrm>
          <a:custGeom>
            <a:avLst/>
            <a:gdLst/>
            <a:ahLst/>
            <a:cxnLst/>
            <a:rect l="l" t="t" r="r" b="b"/>
            <a:pathLst>
              <a:path w="268605" h="429894">
                <a:moveTo>
                  <a:pt x="134112" y="0"/>
                </a:moveTo>
                <a:lnTo>
                  <a:pt x="201393" y="28899"/>
                </a:lnTo>
                <a:lnTo>
                  <a:pt x="228600" y="62102"/>
                </a:lnTo>
                <a:lnTo>
                  <a:pt x="249710" y="105212"/>
                </a:lnTo>
                <a:lnTo>
                  <a:pt x="263369" y="156280"/>
                </a:lnTo>
                <a:lnTo>
                  <a:pt x="268224" y="213360"/>
                </a:lnTo>
                <a:lnTo>
                  <a:pt x="263369" y="270665"/>
                </a:lnTo>
                <a:lnTo>
                  <a:pt x="249710" y="322297"/>
                </a:lnTo>
                <a:lnTo>
                  <a:pt x="228600" y="366141"/>
                </a:lnTo>
                <a:lnTo>
                  <a:pt x="201393" y="400078"/>
                </a:lnTo>
                <a:lnTo>
                  <a:pt x="169446" y="421992"/>
                </a:lnTo>
                <a:lnTo>
                  <a:pt x="134112" y="429768"/>
                </a:lnTo>
                <a:lnTo>
                  <a:pt x="0" y="429768"/>
                </a:lnTo>
                <a:lnTo>
                  <a:pt x="0" y="0"/>
                </a:lnTo>
                <a:lnTo>
                  <a:pt x="134112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2606377" y="3476595"/>
            <a:ext cx="237004" cy="379319"/>
          </a:xfrm>
          <a:custGeom>
            <a:avLst/>
            <a:gdLst/>
            <a:ahLst/>
            <a:cxnLst/>
            <a:rect l="l" t="t" r="r" b="b"/>
            <a:pathLst>
              <a:path w="268605" h="429895">
                <a:moveTo>
                  <a:pt x="134112" y="0"/>
                </a:moveTo>
                <a:lnTo>
                  <a:pt x="202748" y="28899"/>
                </a:lnTo>
                <a:lnTo>
                  <a:pt x="229743" y="62102"/>
                </a:lnTo>
                <a:lnTo>
                  <a:pt x="250387" y="105212"/>
                </a:lnTo>
                <a:lnTo>
                  <a:pt x="263581" y="156280"/>
                </a:lnTo>
                <a:lnTo>
                  <a:pt x="268224" y="213359"/>
                </a:lnTo>
                <a:lnTo>
                  <a:pt x="263581" y="270665"/>
                </a:lnTo>
                <a:lnTo>
                  <a:pt x="250387" y="322297"/>
                </a:lnTo>
                <a:lnTo>
                  <a:pt x="229743" y="366140"/>
                </a:lnTo>
                <a:lnTo>
                  <a:pt x="202748" y="400078"/>
                </a:lnTo>
                <a:lnTo>
                  <a:pt x="170504" y="421992"/>
                </a:lnTo>
                <a:lnTo>
                  <a:pt x="134112" y="429767"/>
                </a:lnTo>
                <a:lnTo>
                  <a:pt x="0" y="429767"/>
                </a:lnTo>
                <a:lnTo>
                  <a:pt x="0" y="0"/>
                </a:lnTo>
                <a:lnTo>
                  <a:pt x="134112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1562885" y="2648255"/>
            <a:ext cx="91887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 txBox="1"/>
          <p:nvPr/>
        </p:nvSpPr>
        <p:spPr>
          <a:xfrm>
            <a:off x="1527475" y="2365948"/>
            <a:ext cx="178734" cy="48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21292">
              <a:lnSpc>
                <a:spcPct val="103299"/>
              </a:lnSpc>
            </a:pPr>
            <a:r>
              <a:rPr sz="1588" dirty="0">
                <a:solidFill>
                  <a:srgbClr val="333333"/>
                </a:solidFill>
                <a:latin typeface="Arial"/>
                <a:cs typeface="Arial"/>
              </a:rPr>
              <a:t>A  </a:t>
            </a:r>
            <a:r>
              <a:rPr sz="1588" dirty="0">
                <a:latin typeface="Arial"/>
                <a:cs typeface="Arial"/>
              </a:rPr>
              <a:t>B</a:t>
            </a:r>
            <a:endParaRPr sz="1588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676762" y="2341662"/>
            <a:ext cx="89087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 txBox="1"/>
          <p:nvPr/>
        </p:nvSpPr>
        <p:spPr>
          <a:xfrm>
            <a:off x="2939415" y="2320146"/>
            <a:ext cx="2859741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508214" algn="l"/>
                <a:tab pos="2848127" algn="l"/>
              </a:tabLst>
            </a:pPr>
            <a:r>
              <a:rPr sz="1588" u="heavy" spc="4" dirty="0">
                <a:latin typeface="Arial"/>
                <a:cs typeface="Arial"/>
              </a:rPr>
              <a:t> 	</a:t>
            </a:r>
            <a:r>
              <a:rPr sz="1588" u="heavy" spc="44" dirty="0">
                <a:latin typeface="Arial"/>
                <a:cs typeface="Arial"/>
              </a:rPr>
              <a:t>A</a:t>
            </a:r>
            <a:r>
              <a:rPr sz="1588" u="heavy" spc="44" dirty="0">
                <a:latin typeface="Symbol"/>
                <a:cs typeface="Symbol"/>
              </a:rPr>
              <a:t></a:t>
            </a:r>
            <a:r>
              <a:rPr sz="1588" u="heavy" spc="44" dirty="0">
                <a:latin typeface="Arial"/>
                <a:cs typeface="Arial"/>
              </a:rPr>
              <a:t>B	</a:t>
            </a:r>
            <a:endParaRPr sz="1588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6169848" y="4017166"/>
            <a:ext cx="91887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 txBox="1"/>
          <p:nvPr/>
        </p:nvSpPr>
        <p:spPr>
          <a:xfrm>
            <a:off x="5650342" y="3689058"/>
            <a:ext cx="1854574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730"/>
              </a:lnSpc>
            </a:pPr>
            <a:r>
              <a:rPr sz="1588" spc="49" dirty="0">
                <a:latin typeface="Arial"/>
                <a:cs typeface="Arial"/>
              </a:rPr>
              <a:t>A+B</a:t>
            </a:r>
            <a:r>
              <a:rPr sz="1588" spc="49" dirty="0">
                <a:latin typeface="Symbol"/>
                <a:cs typeface="Symbol"/>
              </a:rPr>
              <a:t></a:t>
            </a:r>
            <a:r>
              <a:rPr sz="1588" spc="49" dirty="0">
                <a:latin typeface="Arial"/>
                <a:cs typeface="Arial"/>
              </a:rPr>
              <a:t>D</a:t>
            </a:r>
            <a:r>
              <a:rPr sz="1588" spc="-13" dirty="0">
                <a:latin typeface="Arial"/>
                <a:cs typeface="Arial"/>
              </a:rPr>
              <a:t> </a:t>
            </a:r>
            <a:endParaRPr sz="1588">
              <a:latin typeface="Arial"/>
              <a:cs typeface="Arial"/>
            </a:endParaRPr>
          </a:p>
          <a:p>
            <a:pPr marL="247663">
              <a:lnSpc>
                <a:spcPts val="2735"/>
              </a:lnSpc>
            </a:pPr>
            <a:r>
              <a:rPr sz="1588" spc="13" dirty="0">
                <a:latin typeface="Arial"/>
                <a:cs typeface="Arial"/>
              </a:rPr>
              <a:t>A</a:t>
            </a:r>
            <a:r>
              <a:rPr sz="1588" spc="-172" dirty="0">
                <a:latin typeface="Arial"/>
                <a:cs typeface="Arial"/>
              </a:rPr>
              <a:t> </a:t>
            </a:r>
            <a:r>
              <a:rPr sz="1588" spc="79" dirty="0">
                <a:latin typeface="Symbol"/>
                <a:cs typeface="Symbol"/>
              </a:rPr>
              <a:t></a:t>
            </a:r>
            <a:r>
              <a:rPr sz="1588" spc="79" dirty="0">
                <a:latin typeface="Arial"/>
                <a:cs typeface="Arial"/>
              </a:rPr>
              <a:t>B</a:t>
            </a:r>
            <a:r>
              <a:rPr sz="1588" spc="-207" dirty="0">
                <a:latin typeface="Arial"/>
                <a:cs typeface="Arial"/>
              </a:rPr>
              <a:t> </a:t>
            </a:r>
            <a:r>
              <a:rPr sz="1588" spc="9" dirty="0">
                <a:latin typeface="Arial"/>
                <a:cs typeface="Arial"/>
              </a:rPr>
              <a:t>+</a:t>
            </a:r>
            <a:r>
              <a:rPr sz="1588" spc="-224" dirty="0">
                <a:latin typeface="Arial"/>
                <a:cs typeface="Arial"/>
              </a:rPr>
              <a:t> </a:t>
            </a:r>
            <a:r>
              <a:rPr sz="1588" spc="35" dirty="0">
                <a:latin typeface="Arial"/>
                <a:cs typeface="Arial"/>
              </a:rPr>
              <a:t>C</a:t>
            </a:r>
            <a:r>
              <a:rPr sz="1588" spc="35" dirty="0">
                <a:latin typeface="Symbol"/>
                <a:cs typeface="Symbol"/>
              </a:rPr>
              <a:t></a:t>
            </a:r>
            <a:r>
              <a:rPr sz="3640" spc="53" baseline="-3030" dirty="0">
                <a:latin typeface="Symbol"/>
                <a:cs typeface="Symbol"/>
              </a:rPr>
              <a:t></a:t>
            </a:r>
            <a:r>
              <a:rPr sz="1588" spc="35" dirty="0">
                <a:latin typeface="Arial"/>
                <a:cs typeface="Arial"/>
              </a:rPr>
              <a:t>A+B</a:t>
            </a:r>
            <a:r>
              <a:rPr sz="1588" spc="35" dirty="0">
                <a:latin typeface="Symbol"/>
                <a:cs typeface="Symbol"/>
              </a:rPr>
              <a:t></a:t>
            </a:r>
            <a:r>
              <a:rPr sz="1588" spc="35" dirty="0">
                <a:latin typeface="Arial"/>
                <a:cs typeface="Arial"/>
              </a:rPr>
              <a:t>D</a:t>
            </a:r>
            <a:r>
              <a:rPr sz="3640" spc="53" baseline="-3030" dirty="0">
                <a:latin typeface="Symbol"/>
                <a:cs typeface="Symbol"/>
              </a:rPr>
              <a:t></a:t>
            </a:r>
            <a:endParaRPr sz="3640" baseline="-3030">
              <a:latin typeface="Symbol"/>
              <a:cs typeface="Symbol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xfrm>
            <a:off x="258744" y="446575"/>
            <a:ext cx="8590615" cy="11079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36194" marR="4483" algn="l"/>
            <a:r>
              <a:rPr lang="en-GB" sz="2400" b="1" spc="-4" dirty="0">
                <a:latin typeface="+mn-lt"/>
              </a:rPr>
              <a:t>Implementing </a:t>
            </a:r>
            <a:r>
              <a:rPr lang="en-GB" sz="2400" b="1" dirty="0">
                <a:latin typeface="+mn-lt"/>
              </a:rPr>
              <a:t>a Boolean Expression with Only  NAND </a:t>
            </a:r>
            <a:r>
              <a:rPr lang="en-GB" sz="2400" b="1" spc="-4" dirty="0">
                <a:latin typeface="+mn-lt"/>
              </a:rPr>
              <a:t>Gates</a:t>
            </a:r>
            <a:r>
              <a:rPr lang="en-GB" sz="2400" b="1" spc="-57" dirty="0">
                <a:latin typeface="+mn-lt"/>
              </a:rPr>
              <a:t> </a:t>
            </a:r>
            <a:r>
              <a:rPr lang="en-GB" sz="2400" b="1" spc="-4" dirty="0">
                <a:latin typeface="+mn-lt"/>
              </a:rPr>
              <a:t>(Example)</a:t>
            </a:r>
            <a:r>
              <a:rPr lang="en-GB" sz="2400" b="1" i="1" dirty="0">
                <a:solidFill>
                  <a:srgbClr val="4D4D4D"/>
                </a:solidFill>
                <a:cs typeface="Verdana"/>
              </a:rPr>
              <a:t> </a:t>
            </a:r>
            <a:r>
              <a:rPr lang="en-GB" sz="2400" b="1" i="1" dirty="0">
                <a:cs typeface="Verdana"/>
              </a:rPr>
              <a:t>(Continued from previous</a:t>
            </a:r>
            <a:r>
              <a:rPr lang="en-GB" sz="2400" b="1" i="1" spc="-26" dirty="0">
                <a:cs typeface="Verdana"/>
              </a:rPr>
              <a:t> </a:t>
            </a:r>
            <a:r>
              <a:rPr lang="en-GB" sz="2400" b="1" i="1" spc="-4" dirty="0">
                <a:cs typeface="Verdana"/>
              </a:rPr>
              <a:t>slide..)</a:t>
            </a:r>
            <a:br>
              <a:rPr lang="en-GB" sz="2400" b="1" dirty="0">
                <a:latin typeface="+mn-lt"/>
              </a:rPr>
            </a:br>
            <a:endParaRPr sz="2400" b="1" dirty="0">
              <a:latin typeface="+mn-lt"/>
              <a:cs typeface="Verdan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35190" y="5193560"/>
            <a:ext cx="1053353" cy="373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spc="35" dirty="0">
                <a:latin typeface="Arial"/>
                <a:cs typeface="Arial"/>
              </a:rPr>
              <a:t>C</a:t>
            </a:r>
            <a:r>
              <a:rPr sz="1588" spc="35" dirty="0">
                <a:latin typeface="Symbol"/>
                <a:cs typeface="Symbol"/>
              </a:rPr>
              <a:t></a:t>
            </a:r>
            <a:r>
              <a:rPr sz="3640" spc="53" baseline="-3030" dirty="0">
                <a:latin typeface="Symbol"/>
                <a:cs typeface="Symbol"/>
              </a:rPr>
              <a:t></a:t>
            </a:r>
            <a:r>
              <a:rPr sz="1588" spc="35" dirty="0">
                <a:latin typeface="Arial"/>
                <a:cs typeface="Arial"/>
              </a:rPr>
              <a:t>A+B</a:t>
            </a:r>
            <a:r>
              <a:rPr sz="1588" spc="35" dirty="0">
                <a:latin typeface="Symbol"/>
                <a:cs typeface="Symbol"/>
              </a:rPr>
              <a:t></a:t>
            </a:r>
            <a:r>
              <a:rPr sz="1588" spc="35" dirty="0">
                <a:latin typeface="Arial"/>
                <a:cs typeface="Arial"/>
              </a:rPr>
              <a:t>D</a:t>
            </a:r>
            <a:r>
              <a:rPr sz="3640" spc="53" baseline="-3030" dirty="0">
                <a:latin typeface="Symbol"/>
                <a:cs typeface="Symbol"/>
              </a:rPr>
              <a:t></a:t>
            </a:r>
            <a:endParaRPr sz="3640" baseline="-3030">
              <a:latin typeface="Symbol"/>
              <a:cs typeface="Symbo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681233" y="3214824"/>
            <a:ext cx="1195107" cy="447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235" b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endParaRPr sz="1235">
              <a:latin typeface="Arial"/>
              <a:cs typeface="Arial"/>
            </a:endParaRPr>
          </a:p>
          <a:p>
            <a:pPr marL="261111">
              <a:spcBef>
                <a:spcPts val="88"/>
              </a:spcBef>
              <a:tabLst>
                <a:tab pos="564807" algn="l"/>
                <a:tab pos="1183404" algn="l"/>
              </a:tabLst>
            </a:pPr>
            <a:r>
              <a:rPr sz="1588" u="heavy" spc="4" dirty="0">
                <a:latin typeface="Arial"/>
                <a:cs typeface="Arial"/>
              </a:rPr>
              <a:t> 	</a:t>
            </a:r>
            <a:r>
              <a:rPr sz="1588" u="heavy" spc="18" dirty="0">
                <a:latin typeface="Arial"/>
                <a:cs typeface="Arial"/>
              </a:rPr>
              <a:t>B</a:t>
            </a:r>
            <a:r>
              <a:rPr sz="1588" u="heavy" spc="18" dirty="0">
                <a:latin typeface="Symbol"/>
                <a:cs typeface="Symbol"/>
              </a:rPr>
              <a:t></a:t>
            </a:r>
            <a:r>
              <a:rPr sz="1588" u="heavy" spc="18" dirty="0">
                <a:latin typeface="Arial"/>
                <a:cs typeface="Arial"/>
              </a:rPr>
              <a:t>D	</a:t>
            </a:r>
            <a:endParaRPr sz="1588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415441" y="5837898"/>
            <a:ext cx="4745691" cy="497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Substituting </a:t>
            </a:r>
            <a:r>
              <a:rPr sz="1588" spc="-4" dirty="0">
                <a:solidFill>
                  <a:srgbClr val="333333"/>
                </a:solidFill>
                <a:latin typeface="Verdana"/>
                <a:cs typeface="Verdana"/>
              </a:rPr>
              <a:t>equivalent NAND</a:t>
            </a:r>
            <a:r>
              <a:rPr sz="1588" spc="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588" spc="-4" dirty="0">
                <a:solidFill>
                  <a:srgbClr val="333333"/>
                </a:solidFill>
                <a:latin typeface="Verdana"/>
                <a:cs typeface="Verdana"/>
              </a:rPr>
              <a:t>functions</a:t>
            </a:r>
            <a:endParaRPr sz="1588">
              <a:latin typeface="Verdana"/>
              <a:cs typeface="Verdana"/>
            </a:endParaRPr>
          </a:p>
          <a:p>
            <a:pPr marR="4483" algn="r">
              <a:spcBef>
                <a:spcPts val="741"/>
              </a:spcBef>
            </a:pPr>
            <a:r>
              <a:rPr sz="1059" i="1" spc="-4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059" i="1" spc="-9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059" i="1" spc="-53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59" i="1" spc="-9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59998" y="2966421"/>
            <a:ext cx="0" cy="395567"/>
          </a:xfrm>
          <a:custGeom>
            <a:avLst/>
            <a:gdLst/>
            <a:ahLst/>
            <a:cxnLst/>
            <a:rect l="l" t="t" r="r" b="b"/>
            <a:pathLst>
              <a:path h="448310">
                <a:moveTo>
                  <a:pt x="0" y="448056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1317811" y="2813123"/>
            <a:ext cx="261097" cy="0"/>
          </a:xfrm>
          <a:custGeom>
            <a:avLst/>
            <a:gdLst/>
            <a:ahLst/>
            <a:cxnLst/>
            <a:rect l="l" t="t" r="r" b="b"/>
            <a:pathLst>
              <a:path w="295910">
                <a:moveTo>
                  <a:pt x="29565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1317811" y="3133163"/>
            <a:ext cx="261097" cy="0"/>
          </a:xfrm>
          <a:custGeom>
            <a:avLst/>
            <a:gdLst/>
            <a:ahLst/>
            <a:cxnLst/>
            <a:rect l="l" t="t" r="r" b="b"/>
            <a:pathLst>
              <a:path w="295910">
                <a:moveTo>
                  <a:pt x="29565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359998" y="3359074"/>
            <a:ext cx="409015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46329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5365375" y="3601121"/>
            <a:ext cx="403412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375212" y="4442906"/>
            <a:ext cx="1196788" cy="5603"/>
          </a:xfrm>
          <a:custGeom>
            <a:avLst/>
            <a:gdLst/>
            <a:ahLst/>
            <a:cxnLst/>
            <a:rect l="l" t="t" r="r" b="b"/>
            <a:pathLst>
              <a:path w="1356360" h="6350">
                <a:moveTo>
                  <a:pt x="0" y="0"/>
                </a:moveTo>
                <a:lnTo>
                  <a:pt x="1356360" y="609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1328569" y="3716765"/>
            <a:ext cx="263899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298704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2019748" y="3918472"/>
            <a:ext cx="510988" cy="0"/>
          </a:xfrm>
          <a:custGeom>
            <a:avLst/>
            <a:gdLst/>
            <a:ahLst/>
            <a:cxnLst/>
            <a:rect l="l" t="t" r="r" b="b"/>
            <a:pathLst>
              <a:path w="579119">
                <a:moveTo>
                  <a:pt x="0" y="0"/>
                </a:moveTo>
                <a:lnTo>
                  <a:pt x="57911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2530735" y="4327262"/>
            <a:ext cx="409015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2530736" y="3918472"/>
            <a:ext cx="0" cy="409015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29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1352774" y="4561241"/>
            <a:ext cx="1586753" cy="0"/>
          </a:xfrm>
          <a:custGeom>
            <a:avLst/>
            <a:gdLst/>
            <a:ahLst/>
            <a:cxnLst/>
            <a:rect l="l" t="t" r="r" b="b"/>
            <a:pathLst>
              <a:path w="1798320">
                <a:moveTo>
                  <a:pt x="0" y="0"/>
                </a:moveTo>
                <a:lnTo>
                  <a:pt x="179832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4566620" y="4440218"/>
            <a:ext cx="0" cy="317687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0" y="35966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4566620" y="4757568"/>
            <a:ext cx="193862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45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2014368" y="2961041"/>
            <a:ext cx="3340474" cy="0"/>
          </a:xfrm>
          <a:custGeom>
            <a:avLst/>
            <a:gdLst/>
            <a:ahLst/>
            <a:cxnLst/>
            <a:rect l="l" t="t" r="r" b="b"/>
            <a:pathLst>
              <a:path w="3785870">
                <a:moveTo>
                  <a:pt x="0" y="0"/>
                </a:moveTo>
                <a:lnTo>
                  <a:pt x="37856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5195942" y="4773705"/>
            <a:ext cx="186018" cy="2801"/>
          </a:xfrm>
          <a:custGeom>
            <a:avLst/>
            <a:gdLst/>
            <a:ahLst/>
            <a:cxnLst/>
            <a:rect l="l" t="t" r="r" b="b"/>
            <a:pathLst>
              <a:path w="210820" h="3175">
                <a:moveTo>
                  <a:pt x="0" y="3048"/>
                </a:moveTo>
                <a:lnTo>
                  <a:pt x="21031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1331259" y="4074457"/>
            <a:ext cx="263899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29870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1331259" y="4921623"/>
            <a:ext cx="3426759" cy="11206"/>
          </a:xfrm>
          <a:custGeom>
            <a:avLst/>
            <a:gdLst/>
            <a:ahLst/>
            <a:cxnLst/>
            <a:rect l="l" t="t" r="r" b="b"/>
            <a:pathLst>
              <a:path w="3883660" h="12700">
                <a:moveTo>
                  <a:pt x="0" y="12192"/>
                </a:moveTo>
                <a:lnTo>
                  <a:pt x="388315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5370754" y="3595742"/>
            <a:ext cx="0" cy="1181100"/>
          </a:xfrm>
          <a:custGeom>
            <a:avLst/>
            <a:gdLst/>
            <a:ahLst/>
            <a:cxnLst/>
            <a:rect l="l" t="t" r="r" b="b"/>
            <a:pathLst>
              <a:path h="1338579">
                <a:moveTo>
                  <a:pt x="0" y="1338072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1586753" y="2678653"/>
            <a:ext cx="328332" cy="551329"/>
          </a:xfrm>
          <a:custGeom>
            <a:avLst/>
            <a:gdLst/>
            <a:ahLst/>
            <a:cxnLst/>
            <a:rect l="l" t="t" r="r" b="b"/>
            <a:pathLst>
              <a:path w="372110" h="624839">
                <a:moveTo>
                  <a:pt x="185928" y="0"/>
                </a:moveTo>
                <a:lnTo>
                  <a:pt x="251186" y="19600"/>
                </a:lnTo>
                <a:lnTo>
                  <a:pt x="306108" y="73720"/>
                </a:lnTo>
                <a:lnTo>
                  <a:pt x="328439" y="111530"/>
                </a:lnTo>
                <a:lnTo>
                  <a:pt x="346681" y="155335"/>
                </a:lnTo>
                <a:lnTo>
                  <a:pt x="360332" y="204257"/>
                </a:lnTo>
                <a:lnTo>
                  <a:pt x="368891" y="257420"/>
                </a:lnTo>
                <a:lnTo>
                  <a:pt x="371856" y="313944"/>
                </a:lnTo>
                <a:lnTo>
                  <a:pt x="368891" y="369560"/>
                </a:lnTo>
                <a:lnTo>
                  <a:pt x="360332" y="422016"/>
                </a:lnTo>
                <a:lnTo>
                  <a:pt x="346681" y="470408"/>
                </a:lnTo>
                <a:lnTo>
                  <a:pt x="328439" y="513832"/>
                </a:lnTo>
                <a:lnTo>
                  <a:pt x="306108" y="551386"/>
                </a:lnTo>
                <a:lnTo>
                  <a:pt x="280190" y="582168"/>
                </a:lnTo>
                <a:lnTo>
                  <a:pt x="219598" y="619797"/>
                </a:lnTo>
                <a:lnTo>
                  <a:pt x="185928" y="624840"/>
                </a:lnTo>
                <a:lnTo>
                  <a:pt x="0" y="624840"/>
                </a:lnTo>
                <a:lnTo>
                  <a:pt x="0" y="0"/>
                </a:lnTo>
                <a:lnTo>
                  <a:pt x="185928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1600200" y="3617258"/>
            <a:ext cx="328332" cy="551329"/>
          </a:xfrm>
          <a:custGeom>
            <a:avLst/>
            <a:gdLst/>
            <a:ahLst/>
            <a:cxnLst/>
            <a:rect l="l" t="t" r="r" b="b"/>
            <a:pathLst>
              <a:path w="372110" h="624839">
                <a:moveTo>
                  <a:pt x="185927" y="0"/>
                </a:moveTo>
                <a:lnTo>
                  <a:pt x="249956" y="19216"/>
                </a:lnTo>
                <a:lnTo>
                  <a:pt x="304854" y="72449"/>
                </a:lnTo>
                <a:lnTo>
                  <a:pt x="327436" y="109753"/>
                </a:lnTo>
                <a:lnTo>
                  <a:pt x="346004" y="153077"/>
                </a:lnTo>
                <a:lnTo>
                  <a:pt x="359981" y="201594"/>
                </a:lnTo>
                <a:lnTo>
                  <a:pt x="368791" y="254476"/>
                </a:lnTo>
                <a:lnTo>
                  <a:pt x="371856" y="310895"/>
                </a:lnTo>
                <a:lnTo>
                  <a:pt x="368791" y="367419"/>
                </a:lnTo>
                <a:lnTo>
                  <a:pt x="359981" y="420582"/>
                </a:lnTo>
                <a:lnTo>
                  <a:pt x="346004" y="469504"/>
                </a:lnTo>
                <a:lnTo>
                  <a:pt x="327436" y="513309"/>
                </a:lnTo>
                <a:lnTo>
                  <a:pt x="304854" y="551119"/>
                </a:lnTo>
                <a:lnTo>
                  <a:pt x="278835" y="582055"/>
                </a:lnTo>
                <a:lnTo>
                  <a:pt x="218795" y="619793"/>
                </a:lnTo>
                <a:lnTo>
                  <a:pt x="185927" y="624839"/>
                </a:lnTo>
                <a:lnTo>
                  <a:pt x="0" y="624839"/>
                </a:lnTo>
                <a:lnTo>
                  <a:pt x="0" y="0"/>
                </a:lnTo>
                <a:lnTo>
                  <a:pt x="185927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4760258" y="4507453"/>
            <a:ext cx="328332" cy="549088"/>
          </a:xfrm>
          <a:custGeom>
            <a:avLst/>
            <a:gdLst/>
            <a:ahLst/>
            <a:cxnLst/>
            <a:rect l="l" t="t" r="r" b="b"/>
            <a:pathLst>
              <a:path w="372110" h="622300">
                <a:moveTo>
                  <a:pt x="185927" y="0"/>
                </a:moveTo>
                <a:lnTo>
                  <a:pt x="249956" y="19567"/>
                </a:lnTo>
                <a:lnTo>
                  <a:pt x="304854" y="73453"/>
                </a:lnTo>
                <a:lnTo>
                  <a:pt x="327436" y="111007"/>
                </a:lnTo>
                <a:lnTo>
                  <a:pt x="346004" y="154431"/>
                </a:lnTo>
                <a:lnTo>
                  <a:pt x="359981" y="202823"/>
                </a:lnTo>
                <a:lnTo>
                  <a:pt x="368791" y="255279"/>
                </a:lnTo>
                <a:lnTo>
                  <a:pt x="371855" y="310895"/>
                </a:lnTo>
                <a:lnTo>
                  <a:pt x="368791" y="367315"/>
                </a:lnTo>
                <a:lnTo>
                  <a:pt x="359981" y="420197"/>
                </a:lnTo>
                <a:lnTo>
                  <a:pt x="346004" y="468714"/>
                </a:lnTo>
                <a:lnTo>
                  <a:pt x="327436" y="512038"/>
                </a:lnTo>
                <a:lnTo>
                  <a:pt x="304854" y="549342"/>
                </a:lnTo>
                <a:lnTo>
                  <a:pt x="278835" y="579797"/>
                </a:lnTo>
                <a:lnTo>
                  <a:pt x="218795" y="616849"/>
                </a:lnTo>
                <a:lnTo>
                  <a:pt x="185927" y="621791"/>
                </a:lnTo>
                <a:lnTo>
                  <a:pt x="0" y="621791"/>
                </a:lnTo>
                <a:lnTo>
                  <a:pt x="0" y="0"/>
                </a:lnTo>
                <a:lnTo>
                  <a:pt x="185927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 txBox="1"/>
          <p:nvPr/>
        </p:nvSpPr>
        <p:spPr>
          <a:xfrm>
            <a:off x="2780403" y="5531222"/>
            <a:ext cx="1392331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486922" algn="l"/>
              </a:tabLst>
            </a:pP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(c)	</a:t>
            </a:r>
            <a:r>
              <a:rPr sz="1765" b="1" spc="-4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1765" b="1" spc="-6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b="1" spc="-4" dirty="0">
                <a:solidFill>
                  <a:srgbClr val="333333"/>
                </a:solidFill>
                <a:latin typeface="Verdana"/>
                <a:cs typeface="Verdana"/>
              </a:rPr>
              <a:t>3: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07990" y="5531222"/>
            <a:ext cx="2603687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NAND</a:t>
            </a:r>
            <a:r>
              <a:rPr sz="1765" spc="-8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implementation.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529891" y="3133163"/>
            <a:ext cx="147918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 txBox="1"/>
          <p:nvPr/>
        </p:nvSpPr>
        <p:spPr>
          <a:xfrm>
            <a:off x="6190578" y="3097367"/>
            <a:ext cx="2097741" cy="427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u="heavy" dirty="0">
                <a:latin typeface="Arial"/>
                <a:cs typeface="Arial"/>
              </a:rPr>
              <a:t>A</a:t>
            </a:r>
            <a:r>
              <a:rPr sz="2118" u="heavy" spc="-274" dirty="0">
                <a:latin typeface="Arial"/>
                <a:cs typeface="Arial"/>
              </a:rPr>
              <a:t> </a:t>
            </a:r>
            <a:r>
              <a:rPr sz="2118" u="heavy" spc="62" dirty="0">
                <a:latin typeface="Symbol"/>
                <a:cs typeface="Symbol"/>
              </a:rPr>
              <a:t></a:t>
            </a:r>
            <a:r>
              <a:rPr sz="2118" u="heavy" spc="62" dirty="0">
                <a:latin typeface="Arial"/>
                <a:cs typeface="Arial"/>
              </a:rPr>
              <a:t>B</a:t>
            </a:r>
            <a:r>
              <a:rPr sz="2118" u="heavy" spc="-331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+</a:t>
            </a:r>
            <a:r>
              <a:rPr sz="2118" spc="-361" dirty="0">
                <a:latin typeface="Arial"/>
                <a:cs typeface="Arial"/>
              </a:rPr>
              <a:t> </a:t>
            </a:r>
            <a:r>
              <a:rPr sz="2118" spc="57" dirty="0">
                <a:latin typeface="Arial"/>
                <a:cs typeface="Arial"/>
              </a:rPr>
              <a:t>C</a:t>
            </a:r>
            <a:r>
              <a:rPr sz="2118" spc="57" dirty="0">
                <a:latin typeface="Symbol"/>
                <a:cs typeface="Symbol"/>
              </a:rPr>
              <a:t></a:t>
            </a:r>
            <a:r>
              <a:rPr sz="4169" spc="86" baseline="-2645" dirty="0">
                <a:latin typeface="Symbol"/>
                <a:cs typeface="Symbol"/>
              </a:rPr>
              <a:t></a:t>
            </a:r>
            <a:r>
              <a:rPr sz="2118" spc="57" dirty="0">
                <a:latin typeface="Arial"/>
                <a:cs typeface="Arial"/>
              </a:rPr>
              <a:t>A</a:t>
            </a:r>
            <a:r>
              <a:rPr sz="2118" spc="-331" dirty="0">
                <a:latin typeface="Arial"/>
                <a:cs typeface="Arial"/>
              </a:rPr>
              <a:t> </a:t>
            </a:r>
            <a:r>
              <a:rPr sz="2118" spc="26" dirty="0">
                <a:latin typeface="Arial"/>
                <a:cs typeface="Arial"/>
              </a:rPr>
              <a:t>+B</a:t>
            </a:r>
            <a:r>
              <a:rPr sz="2118" spc="26" dirty="0">
                <a:latin typeface="Symbol"/>
                <a:cs typeface="Symbol"/>
              </a:rPr>
              <a:t></a:t>
            </a:r>
            <a:r>
              <a:rPr sz="2118" spc="26" dirty="0">
                <a:latin typeface="Arial"/>
                <a:cs typeface="Arial"/>
              </a:rPr>
              <a:t>D</a:t>
            </a:r>
            <a:r>
              <a:rPr sz="4169" spc="39" baseline="-2645" dirty="0">
                <a:latin typeface="Symbol"/>
                <a:cs typeface="Symbol"/>
              </a:rPr>
              <a:t></a:t>
            </a:r>
            <a:endParaRPr sz="4169" baseline="-2645" dirty="0">
              <a:latin typeface="Symbol"/>
              <a:cs typeface="Symbo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05347" y="4432150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 txBox="1"/>
          <p:nvPr/>
        </p:nvSpPr>
        <p:spPr>
          <a:xfrm>
            <a:off x="1069938" y="4399877"/>
            <a:ext cx="202266" cy="661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1" indent="-8405"/>
            <a:r>
              <a:rPr sz="2118" dirty="0">
                <a:latin typeface="Arial"/>
                <a:cs typeface="Arial"/>
              </a:rPr>
              <a:t>A</a:t>
            </a:r>
            <a:endParaRPr sz="2118">
              <a:latin typeface="Arial"/>
              <a:cs typeface="Arial"/>
            </a:endParaRPr>
          </a:p>
          <a:p>
            <a:pPr marL="19051">
              <a:spcBef>
                <a:spcPts val="499"/>
              </a:spcBef>
            </a:pP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06793" y="2904564"/>
            <a:ext cx="105335" cy="113179"/>
          </a:xfrm>
          <a:custGeom>
            <a:avLst/>
            <a:gdLst/>
            <a:ahLst/>
            <a:cxnLst/>
            <a:rect l="l" t="t" r="r" b="b"/>
            <a:pathLst>
              <a:path w="119380" h="128269">
                <a:moveTo>
                  <a:pt x="60960" y="0"/>
                </a:moveTo>
                <a:lnTo>
                  <a:pt x="37290" y="5286"/>
                </a:lnTo>
                <a:lnTo>
                  <a:pt x="17906" y="19430"/>
                </a:lnTo>
                <a:lnTo>
                  <a:pt x="4810" y="39862"/>
                </a:lnTo>
                <a:lnTo>
                  <a:pt x="0" y="64008"/>
                </a:lnTo>
                <a:lnTo>
                  <a:pt x="4810" y="88153"/>
                </a:lnTo>
                <a:lnTo>
                  <a:pt x="17906" y="108585"/>
                </a:lnTo>
                <a:lnTo>
                  <a:pt x="37290" y="122729"/>
                </a:lnTo>
                <a:lnTo>
                  <a:pt x="60960" y="128015"/>
                </a:lnTo>
                <a:lnTo>
                  <a:pt x="84153" y="122729"/>
                </a:lnTo>
                <a:lnTo>
                  <a:pt x="102488" y="108585"/>
                </a:lnTo>
                <a:lnTo>
                  <a:pt x="114538" y="88153"/>
                </a:lnTo>
                <a:lnTo>
                  <a:pt x="118872" y="64008"/>
                </a:lnTo>
                <a:lnTo>
                  <a:pt x="114538" y="39862"/>
                </a:lnTo>
                <a:lnTo>
                  <a:pt x="102489" y="19431"/>
                </a:lnTo>
                <a:lnTo>
                  <a:pt x="84153" y="5286"/>
                </a:lnTo>
                <a:lnTo>
                  <a:pt x="6096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1914861" y="3856615"/>
            <a:ext cx="107576" cy="110378"/>
          </a:xfrm>
          <a:custGeom>
            <a:avLst/>
            <a:gdLst/>
            <a:ahLst/>
            <a:cxnLst/>
            <a:rect l="l" t="t" r="r" b="b"/>
            <a:pathLst>
              <a:path w="121919" h="125095">
                <a:moveTo>
                  <a:pt x="60960" y="0"/>
                </a:moveTo>
                <a:lnTo>
                  <a:pt x="37290" y="4810"/>
                </a:lnTo>
                <a:lnTo>
                  <a:pt x="17906" y="17907"/>
                </a:lnTo>
                <a:lnTo>
                  <a:pt x="4810" y="37290"/>
                </a:lnTo>
                <a:lnTo>
                  <a:pt x="0" y="60960"/>
                </a:lnTo>
                <a:lnTo>
                  <a:pt x="4810" y="86391"/>
                </a:lnTo>
                <a:lnTo>
                  <a:pt x="17906" y="106680"/>
                </a:lnTo>
                <a:lnTo>
                  <a:pt x="37290" y="120110"/>
                </a:lnTo>
                <a:lnTo>
                  <a:pt x="60960" y="124968"/>
                </a:lnTo>
                <a:lnTo>
                  <a:pt x="84629" y="120110"/>
                </a:lnTo>
                <a:lnTo>
                  <a:pt x="104012" y="106680"/>
                </a:lnTo>
                <a:lnTo>
                  <a:pt x="117109" y="86391"/>
                </a:lnTo>
                <a:lnTo>
                  <a:pt x="121919" y="60960"/>
                </a:lnTo>
                <a:lnTo>
                  <a:pt x="117109" y="37290"/>
                </a:lnTo>
                <a:lnTo>
                  <a:pt x="104012" y="17907"/>
                </a:lnTo>
                <a:lnTo>
                  <a:pt x="84629" y="4810"/>
                </a:lnTo>
                <a:lnTo>
                  <a:pt x="6096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 txBox="1"/>
          <p:nvPr/>
        </p:nvSpPr>
        <p:spPr>
          <a:xfrm>
            <a:off x="1045733" y="2637416"/>
            <a:ext cx="762560" cy="1518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777"/>
              </a:lnSpc>
            </a:pP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1765">
              <a:latin typeface="Verdana"/>
              <a:cs typeface="Verdana"/>
            </a:endParaRPr>
          </a:p>
          <a:p>
            <a:pPr marL="40343">
              <a:lnSpc>
                <a:spcPts val="1496"/>
              </a:lnSpc>
              <a:tabLst>
                <a:tab pos="261111" algn="l"/>
                <a:tab pos="591702" algn="l"/>
              </a:tabLst>
            </a:pPr>
            <a:r>
              <a:rPr sz="1765" b="1" u="sng" spc="-4" dirty="0">
                <a:solidFill>
                  <a:srgbClr val="333333"/>
                </a:solidFill>
                <a:latin typeface="Verdana"/>
                <a:cs typeface="Verdana"/>
              </a:rPr>
              <a:t> 	</a:t>
            </a:r>
            <a:r>
              <a:rPr sz="1765" b="1" spc="-4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b="1" spc="-9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765">
              <a:latin typeface="Verdana"/>
              <a:cs typeface="Verdana"/>
            </a:endParaRPr>
          </a:p>
          <a:p>
            <a:pPr marL="26896" indent="-5603">
              <a:lnSpc>
                <a:spcPts val="2259"/>
              </a:lnSpc>
            </a:pPr>
            <a:r>
              <a:rPr sz="2118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  <a:p>
            <a:pPr marL="26896" marR="555841">
              <a:lnSpc>
                <a:spcPct val="118000"/>
              </a:lnSpc>
              <a:spcBef>
                <a:spcPts val="1452"/>
              </a:spcBef>
            </a:pP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B  D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45471" y="3745453"/>
            <a:ext cx="181535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b="1" spc="-9" dirty="0">
                <a:solidFill>
                  <a:srgbClr val="333333"/>
                </a:solidFill>
                <a:latin typeface="Verdana"/>
                <a:cs typeface="Verdana"/>
              </a:rPr>
              <a:t>2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98245" y="4315609"/>
            <a:ext cx="181535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b="1" spc="-9" dirty="0">
                <a:solidFill>
                  <a:srgbClr val="333333"/>
                </a:solidFill>
                <a:latin typeface="Verdana"/>
                <a:cs typeface="Verdana"/>
              </a:rPr>
              <a:t>3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813598" y="4643717"/>
            <a:ext cx="181535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b="1" spc="-9" dirty="0">
                <a:solidFill>
                  <a:srgbClr val="333333"/>
                </a:solidFill>
                <a:latin typeface="Verdana"/>
                <a:cs typeface="Verdana"/>
              </a:rPr>
              <a:t>4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22128" y="3358178"/>
            <a:ext cx="181535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b="1" spc="-9" dirty="0">
                <a:solidFill>
                  <a:srgbClr val="333333"/>
                </a:solidFill>
                <a:latin typeface="Verdana"/>
                <a:cs typeface="Verdana"/>
              </a:rPr>
              <a:t>5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944906" y="4179345"/>
            <a:ext cx="328332" cy="551329"/>
          </a:xfrm>
          <a:custGeom>
            <a:avLst/>
            <a:gdLst/>
            <a:ahLst/>
            <a:cxnLst/>
            <a:rect l="l" t="t" r="r" b="b"/>
            <a:pathLst>
              <a:path w="372110" h="624839">
                <a:moveTo>
                  <a:pt x="185927" y="0"/>
                </a:moveTo>
                <a:lnTo>
                  <a:pt x="249956" y="19600"/>
                </a:lnTo>
                <a:lnTo>
                  <a:pt x="304854" y="73720"/>
                </a:lnTo>
                <a:lnTo>
                  <a:pt x="327436" y="111530"/>
                </a:lnTo>
                <a:lnTo>
                  <a:pt x="346004" y="155335"/>
                </a:lnTo>
                <a:lnTo>
                  <a:pt x="359981" y="204257"/>
                </a:lnTo>
                <a:lnTo>
                  <a:pt x="368791" y="257420"/>
                </a:lnTo>
                <a:lnTo>
                  <a:pt x="371855" y="313944"/>
                </a:lnTo>
                <a:lnTo>
                  <a:pt x="368791" y="369560"/>
                </a:lnTo>
                <a:lnTo>
                  <a:pt x="359981" y="422016"/>
                </a:lnTo>
                <a:lnTo>
                  <a:pt x="346004" y="470408"/>
                </a:lnTo>
                <a:lnTo>
                  <a:pt x="327436" y="513832"/>
                </a:lnTo>
                <a:lnTo>
                  <a:pt x="304854" y="551386"/>
                </a:lnTo>
                <a:lnTo>
                  <a:pt x="278835" y="582168"/>
                </a:lnTo>
                <a:lnTo>
                  <a:pt x="218795" y="619797"/>
                </a:lnTo>
                <a:lnTo>
                  <a:pt x="185927" y="624839"/>
                </a:lnTo>
                <a:lnTo>
                  <a:pt x="0" y="624839"/>
                </a:lnTo>
                <a:lnTo>
                  <a:pt x="0" y="0"/>
                </a:lnTo>
                <a:lnTo>
                  <a:pt x="185927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3259567" y="4394497"/>
            <a:ext cx="107576" cy="110378"/>
          </a:xfrm>
          <a:custGeom>
            <a:avLst/>
            <a:gdLst/>
            <a:ahLst/>
            <a:cxnLst/>
            <a:rect l="l" t="t" r="r" b="b"/>
            <a:pathLst>
              <a:path w="121920" h="125095">
                <a:moveTo>
                  <a:pt x="60960" y="0"/>
                </a:moveTo>
                <a:lnTo>
                  <a:pt x="37290" y="4810"/>
                </a:lnTo>
                <a:lnTo>
                  <a:pt x="17907" y="17907"/>
                </a:lnTo>
                <a:lnTo>
                  <a:pt x="4810" y="37290"/>
                </a:lnTo>
                <a:lnTo>
                  <a:pt x="0" y="60960"/>
                </a:lnTo>
                <a:lnTo>
                  <a:pt x="4810" y="86391"/>
                </a:lnTo>
                <a:lnTo>
                  <a:pt x="17907" y="106680"/>
                </a:lnTo>
                <a:lnTo>
                  <a:pt x="37290" y="120110"/>
                </a:lnTo>
                <a:lnTo>
                  <a:pt x="60960" y="124968"/>
                </a:lnTo>
                <a:lnTo>
                  <a:pt x="84629" y="120110"/>
                </a:lnTo>
                <a:lnTo>
                  <a:pt x="104012" y="106680"/>
                </a:lnTo>
                <a:lnTo>
                  <a:pt x="117109" y="86391"/>
                </a:lnTo>
                <a:lnTo>
                  <a:pt x="121920" y="60960"/>
                </a:lnTo>
                <a:lnTo>
                  <a:pt x="117109" y="37290"/>
                </a:lnTo>
                <a:lnTo>
                  <a:pt x="104012" y="17907"/>
                </a:lnTo>
                <a:lnTo>
                  <a:pt x="84629" y="4810"/>
                </a:lnTo>
                <a:lnTo>
                  <a:pt x="6096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5760719" y="3213846"/>
            <a:ext cx="328332" cy="549088"/>
          </a:xfrm>
          <a:custGeom>
            <a:avLst/>
            <a:gdLst/>
            <a:ahLst/>
            <a:cxnLst/>
            <a:rect l="l" t="t" r="r" b="b"/>
            <a:pathLst>
              <a:path w="372109" h="622300">
                <a:moveTo>
                  <a:pt x="185928" y="0"/>
                </a:moveTo>
                <a:lnTo>
                  <a:pt x="249956" y="19216"/>
                </a:lnTo>
                <a:lnTo>
                  <a:pt x="304854" y="72449"/>
                </a:lnTo>
                <a:lnTo>
                  <a:pt x="327436" y="109753"/>
                </a:lnTo>
                <a:lnTo>
                  <a:pt x="346004" y="153077"/>
                </a:lnTo>
                <a:lnTo>
                  <a:pt x="359981" y="201594"/>
                </a:lnTo>
                <a:lnTo>
                  <a:pt x="368791" y="254476"/>
                </a:lnTo>
                <a:lnTo>
                  <a:pt x="371856" y="310895"/>
                </a:lnTo>
                <a:lnTo>
                  <a:pt x="368791" y="366512"/>
                </a:lnTo>
                <a:lnTo>
                  <a:pt x="359981" y="418968"/>
                </a:lnTo>
                <a:lnTo>
                  <a:pt x="346004" y="467359"/>
                </a:lnTo>
                <a:lnTo>
                  <a:pt x="327436" y="510784"/>
                </a:lnTo>
                <a:lnTo>
                  <a:pt x="304854" y="548338"/>
                </a:lnTo>
                <a:lnTo>
                  <a:pt x="278835" y="579119"/>
                </a:lnTo>
                <a:lnTo>
                  <a:pt x="218795" y="616749"/>
                </a:lnTo>
                <a:lnTo>
                  <a:pt x="185928" y="621791"/>
                </a:lnTo>
                <a:lnTo>
                  <a:pt x="0" y="621791"/>
                </a:lnTo>
                <a:lnTo>
                  <a:pt x="0" y="0"/>
                </a:lnTo>
                <a:lnTo>
                  <a:pt x="185928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5093745" y="4711848"/>
            <a:ext cx="105335" cy="113179"/>
          </a:xfrm>
          <a:custGeom>
            <a:avLst/>
            <a:gdLst/>
            <a:ahLst/>
            <a:cxnLst/>
            <a:rect l="l" t="t" r="r" b="b"/>
            <a:pathLst>
              <a:path w="119379" h="128270">
                <a:moveTo>
                  <a:pt x="57912" y="0"/>
                </a:moveTo>
                <a:lnTo>
                  <a:pt x="34718" y="5286"/>
                </a:lnTo>
                <a:lnTo>
                  <a:pt x="16382" y="19430"/>
                </a:lnTo>
                <a:lnTo>
                  <a:pt x="4333" y="39862"/>
                </a:lnTo>
                <a:lnTo>
                  <a:pt x="0" y="64008"/>
                </a:lnTo>
                <a:lnTo>
                  <a:pt x="4333" y="88153"/>
                </a:lnTo>
                <a:lnTo>
                  <a:pt x="16383" y="108585"/>
                </a:lnTo>
                <a:lnTo>
                  <a:pt x="34718" y="122729"/>
                </a:lnTo>
                <a:lnTo>
                  <a:pt x="57912" y="128016"/>
                </a:lnTo>
                <a:lnTo>
                  <a:pt x="81581" y="122729"/>
                </a:lnTo>
                <a:lnTo>
                  <a:pt x="100964" y="108585"/>
                </a:lnTo>
                <a:lnTo>
                  <a:pt x="114061" y="88153"/>
                </a:lnTo>
                <a:lnTo>
                  <a:pt x="118872" y="64008"/>
                </a:lnTo>
                <a:lnTo>
                  <a:pt x="114061" y="39862"/>
                </a:lnTo>
                <a:lnTo>
                  <a:pt x="100964" y="19431"/>
                </a:lnTo>
                <a:lnTo>
                  <a:pt x="81581" y="5286"/>
                </a:lnTo>
                <a:lnTo>
                  <a:pt x="5791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6083450" y="3402105"/>
            <a:ext cx="107576" cy="110378"/>
          </a:xfrm>
          <a:custGeom>
            <a:avLst/>
            <a:gdLst/>
            <a:ahLst/>
            <a:cxnLst/>
            <a:rect l="l" t="t" r="r" b="b"/>
            <a:pathLst>
              <a:path w="121920" h="125094">
                <a:moveTo>
                  <a:pt x="60959" y="0"/>
                </a:moveTo>
                <a:lnTo>
                  <a:pt x="37290" y="4810"/>
                </a:lnTo>
                <a:lnTo>
                  <a:pt x="17906" y="17907"/>
                </a:lnTo>
                <a:lnTo>
                  <a:pt x="4810" y="37290"/>
                </a:lnTo>
                <a:lnTo>
                  <a:pt x="0" y="60960"/>
                </a:lnTo>
                <a:lnTo>
                  <a:pt x="4810" y="86391"/>
                </a:lnTo>
                <a:lnTo>
                  <a:pt x="17906" y="106680"/>
                </a:lnTo>
                <a:lnTo>
                  <a:pt x="37290" y="120110"/>
                </a:lnTo>
                <a:lnTo>
                  <a:pt x="60959" y="124968"/>
                </a:lnTo>
                <a:lnTo>
                  <a:pt x="84629" y="120110"/>
                </a:lnTo>
                <a:lnTo>
                  <a:pt x="104013" y="106680"/>
                </a:lnTo>
                <a:lnTo>
                  <a:pt x="117109" y="86391"/>
                </a:lnTo>
                <a:lnTo>
                  <a:pt x="121920" y="60960"/>
                </a:lnTo>
                <a:lnTo>
                  <a:pt x="117109" y="37290"/>
                </a:lnTo>
                <a:lnTo>
                  <a:pt x="104013" y="17907"/>
                </a:lnTo>
                <a:lnTo>
                  <a:pt x="84629" y="4810"/>
                </a:lnTo>
                <a:lnTo>
                  <a:pt x="6095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B4849B50-02A6-4BFB-954B-66879E24F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3005" y="448545"/>
            <a:ext cx="8515865" cy="114646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36194" marR="4483" algn="l"/>
            <a:r>
              <a:rPr sz="2400" b="1" spc="-4" dirty="0">
                <a:latin typeface="+mn-lt"/>
              </a:rPr>
              <a:t>Implementing </a:t>
            </a:r>
            <a:r>
              <a:rPr sz="2400" b="1" dirty="0">
                <a:latin typeface="+mn-lt"/>
              </a:rPr>
              <a:t>a Boolean Expression with Only  NAND </a:t>
            </a:r>
            <a:r>
              <a:rPr sz="2400" b="1" spc="-4" dirty="0">
                <a:latin typeface="+mn-lt"/>
              </a:rPr>
              <a:t>Gates</a:t>
            </a:r>
            <a:r>
              <a:rPr sz="2400" b="1" spc="-57" dirty="0">
                <a:latin typeface="+mn-lt"/>
              </a:rPr>
              <a:t> </a:t>
            </a:r>
            <a:r>
              <a:rPr sz="2400" b="1" spc="-4" dirty="0">
                <a:latin typeface="+mn-lt"/>
              </a:rPr>
              <a:t>(Example)</a:t>
            </a:r>
            <a:r>
              <a:rPr lang="en-GB" sz="2400" b="1" i="1" dirty="0">
                <a:solidFill>
                  <a:srgbClr val="4D4D4D"/>
                </a:solidFill>
                <a:cs typeface="Verdana"/>
              </a:rPr>
              <a:t> (</a:t>
            </a:r>
            <a:r>
              <a:rPr lang="en-GB" sz="2400" b="1" i="1" dirty="0">
                <a:cs typeface="Verdana"/>
              </a:rPr>
              <a:t>Continued from previous</a:t>
            </a:r>
            <a:r>
              <a:rPr lang="en-GB" sz="2400" b="1" i="1" spc="-26" dirty="0">
                <a:cs typeface="Verdana"/>
              </a:rPr>
              <a:t> </a:t>
            </a:r>
            <a:r>
              <a:rPr lang="en-GB" sz="2400" b="1" i="1" spc="-4" dirty="0">
                <a:cs typeface="Verdana"/>
              </a:rPr>
              <a:t>slide..)</a:t>
            </a:r>
            <a:endParaRPr sz="2400" b="1" dirty="0">
              <a:latin typeface="+mn-lt"/>
            </a:endParaRPr>
          </a:p>
          <a:p>
            <a:pPr marL="11206" algn="l">
              <a:spcBef>
                <a:spcPts val="344"/>
              </a:spcBef>
            </a:pPr>
            <a:r>
              <a:rPr sz="2400" b="1" i="1" dirty="0">
                <a:solidFill>
                  <a:srgbClr val="4D4D4D"/>
                </a:solidFill>
                <a:latin typeface="+mn-lt"/>
                <a:cs typeface="Verdana"/>
              </a:rPr>
              <a:t>(</a:t>
            </a:r>
            <a:endParaRPr sz="2400" b="1" dirty="0">
              <a:latin typeface="+mn-lt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8518" y="2373854"/>
            <a:ext cx="6854638" cy="31624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902" marR="4483" indent="-303696">
              <a:buClr>
                <a:srgbClr val="FF3300"/>
              </a:buClr>
              <a:buFont typeface="Wingdings"/>
              <a:buChar char=""/>
              <a:tabLst>
                <a:tab pos="314902" algn="l"/>
                <a:tab pos="315462" algn="l"/>
                <a:tab pos="944146" algn="l"/>
                <a:tab pos="1570588" algn="l"/>
                <a:tab pos="1882689" algn="l"/>
                <a:tab pos="2291165" algn="l"/>
                <a:tab pos="3439829" algn="l"/>
                <a:tab pos="4144156" algn="l"/>
                <a:tab pos="4426560" algn="l"/>
                <a:tab pos="4735858" algn="l"/>
                <a:tab pos="5469883" algn="l"/>
                <a:tab pos="6618547" algn="l"/>
              </a:tabLst>
            </a:pPr>
            <a:r>
              <a:rPr sz="2400" spc="-9" dirty="0">
                <a:solidFill>
                  <a:srgbClr val="333333"/>
                </a:solidFill>
                <a:cs typeface="Verdana"/>
              </a:rPr>
              <a:t>N</a:t>
            </a:r>
            <a:r>
              <a:rPr sz="2400" spc="-18" dirty="0">
                <a:solidFill>
                  <a:srgbClr val="333333"/>
                </a:solidFill>
                <a:cs typeface="Verdana"/>
              </a:rPr>
              <a:t>O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R</a:t>
            </a:r>
            <a:r>
              <a:rPr sz="2400" dirty="0">
                <a:solidFill>
                  <a:srgbClr val="333333"/>
                </a:solidFill>
                <a:cs typeface="Verdana"/>
              </a:rPr>
              <a:t>	g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a</a:t>
            </a:r>
            <a:r>
              <a:rPr sz="2400" dirty="0">
                <a:solidFill>
                  <a:srgbClr val="333333"/>
                </a:solidFill>
                <a:cs typeface="Verdana"/>
              </a:rPr>
              <a:t>t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e</a:t>
            </a:r>
            <a:r>
              <a:rPr sz="2400" dirty="0">
                <a:solidFill>
                  <a:srgbClr val="333333"/>
                </a:solidFill>
                <a:cs typeface="Verdana"/>
              </a:rPr>
              <a:t>	</a:t>
            </a:r>
            <a:r>
              <a:rPr sz="2400" spc="22" dirty="0">
                <a:solidFill>
                  <a:srgbClr val="333333"/>
                </a:solidFill>
                <a:cs typeface="Verdana"/>
              </a:rPr>
              <a:t>i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s</a:t>
            </a:r>
            <a:r>
              <a:rPr sz="2400" dirty="0">
                <a:solidFill>
                  <a:srgbClr val="333333"/>
                </a:solidFill>
                <a:cs typeface="Verdana"/>
              </a:rPr>
              <a:t>	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an</a:t>
            </a:r>
            <a:r>
              <a:rPr sz="2400" dirty="0">
                <a:solidFill>
                  <a:srgbClr val="333333"/>
                </a:solidFill>
                <a:cs typeface="Verdana"/>
              </a:rPr>
              <a:t>	u</a:t>
            </a:r>
            <a:r>
              <a:rPr sz="2400" spc="-18" dirty="0">
                <a:solidFill>
                  <a:srgbClr val="333333"/>
                </a:solidFill>
                <a:cs typeface="Verdana"/>
              </a:rPr>
              <a:t>n</a:t>
            </a:r>
            <a:r>
              <a:rPr sz="2400" spc="22" dirty="0">
                <a:solidFill>
                  <a:srgbClr val="333333"/>
                </a:solidFill>
                <a:cs typeface="Verdana"/>
              </a:rPr>
              <a:t>i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v</a:t>
            </a:r>
            <a:r>
              <a:rPr sz="2400" spc="-18" dirty="0">
                <a:solidFill>
                  <a:srgbClr val="333333"/>
                </a:solidFill>
                <a:cs typeface="Verdana"/>
              </a:rPr>
              <a:t>er</a:t>
            </a:r>
            <a:r>
              <a:rPr sz="2400" spc="-13" dirty="0">
                <a:solidFill>
                  <a:srgbClr val="333333"/>
                </a:solidFill>
                <a:cs typeface="Verdana"/>
              </a:rPr>
              <a:t>s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al</a:t>
            </a:r>
            <a:r>
              <a:rPr sz="2400" dirty="0">
                <a:solidFill>
                  <a:srgbClr val="333333"/>
                </a:solidFill>
                <a:cs typeface="Verdana"/>
              </a:rPr>
              <a:t>	g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a</a:t>
            </a:r>
            <a:r>
              <a:rPr sz="2400" dirty="0">
                <a:solidFill>
                  <a:srgbClr val="333333"/>
                </a:solidFill>
                <a:cs typeface="Verdana"/>
              </a:rPr>
              <a:t>t</a:t>
            </a:r>
            <a:r>
              <a:rPr sz="2400" spc="-18" dirty="0">
                <a:solidFill>
                  <a:srgbClr val="333333"/>
                </a:solidFill>
                <a:cs typeface="Verdana"/>
              </a:rPr>
              <a:t>e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,</a:t>
            </a:r>
            <a:r>
              <a:rPr sz="2400" dirty="0">
                <a:solidFill>
                  <a:srgbClr val="333333"/>
                </a:solidFill>
                <a:cs typeface="Verdana"/>
              </a:rPr>
              <a:t>	</a:t>
            </a:r>
            <a:r>
              <a:rPr sz="2400" spc="22" dirty="0">
                <a:solidFill>
                  <a:srgbClr val="333333"/>
                </a:solidFill>
                <a:cs typeface="Verdana"/>
              </a:rPr>
              <a:t>i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t</a:t>
            </a:r>
            <a:r>
              <a:rPr sz="2400" dirty="0">
                <a:solidFill>
                  <a:srgbClr val="333333"/>
                </a:solidFill>
                <a:cs typeface="Verdana"/>
              </a:rPr>
              <a:t>	</a:t>
            </a:r>
            <a:r>
              <a:rPr sz="2400" spc="22" dirty="0">
                <a:solidFill>
                  <a:srgbClr val="333333"/>
                </a:solidFill>
                <a:cs typeface="Verdana"/>
              </a:rPr>
              <a:t>i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s</a:t>
            </a:r>
            <a:r>
              <a:rPr sz="2400" dirty="0">
                <a:solidFill>
                  <a:srgbClr val="333333"/>
                </a:solidFill>
                <a:cs typeface="Verdana"/>
              </a:rPr>
              <a:t>	</a:t>
            </a:r>
            <a:r>
              <a:rPr sz="2400" spc="-26" dirty="0">
                <a:solidFill>
                  <a:srgbClr val="333333"/>
                </a:solidFill>
                <a:cs typeface="Verdana"/>
              </a:rPr>
              <a:t>a</a:t>
            </a:r>
            <a:r>
              <a:rPr sz="2400" spc="22" dirty="0">
                <a:solidFill>
                  <a:srgbClr val="333333"/>
                </a:solidFill>
                <a:cs typeface="Verdana"/>
              </a:rPr>
              <a:t>l</a:t>
            </a:r>
            <a:r>
              <a:rPr sz="2400" spc="-13" dirty="0">
                <a:solidFill>
                  <a:srgbClr val="333333"/>
                </a:solidFill>
                <a:cs typeface="Verdana"/>
              </a:rPr>
              <a:t>o</a:t>
            </a:r>
            <a:r>
              <a:rPr sz="2400" dirty="0">
                <a:solidFill>
                  <a:srgbClr val="333333"/>
                </a:solidFill>
                <a:cs typeface="Verdana"/>
              </a:rPr>
              <a:t>n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e</a:t>
            </a:r>
            <a:r>
              <a:rPr sz="2400" dirty="0">
                <a:solidFill>
                  <a:srgbClr val="333333"/>
                </a:solidFill>
                <a:cs typeface="Verdana"/>
              </a:rPr>
              <a:t>	</a:t>
            </a:r>
            <a:r>
              <a:rPr sz="2400" spc="-13" dirty="0">
                <a:solidFill>
                  <a:srgbClr val="333333"/>
                </a:solidFill>
                <a:cs typeface="Verdana"/>
              </a:rPr>
              <a:t>s</a:t>
            </a:r>
            <a:r>
              <a:rPr sz="2400" dirty="0">
                <a:solidFill>
                  <a:srgbClr val="333333"/>
                </a:solidFill>
                <a:cs typeface="Verdana"/>
              </a:rPr>
              <a:t>u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ff</a:t>
            </a:r>
            <a:r>
              <a:rPr sz="2400" spc="22" dirty="0">
                <a:solidFill>
                  <a:srgbClr val="333333"/>
                </a:solidFill>
                <a:cs typeface="Verdana"/>
              </a:rPr>
              <a:t>i</a:t>
            </a:r>
            <a:r>
              <a:rPr sz="2400" spc="-31" dirty="0">
                <a:solidFill>
                  <a:srgbClr val="333333"/>
                </a:solidFill>
                <a:cs typeface="Verdana"/>
              </a:rPr>
              <a:t>c</a:t>
            </a:r>
            <a:r>
              <a:rPr sz="2400" spc="22" dirty="0">
                <a:solidFill>
                  <a:srgbClr val="333333"/>
                </a:solidFill>
                <a:cs typeface="Verdana"/>
              </a:rPr>
              <a:t>i</a:t>
            </a:r>
            <a:r>
              <a:rPr sz="2400" spc="-18" dirty="0">
                <a:solidFill>
                  <a:srgbClr val="333333"/>
                </a:solidFill>
                <a:cs typeface="Verdana"/>
              </a:rPr>
              <a:t>e</a:t>
            </a:r>
            <a:r>
              <a:rPr sz="2400" dirty="0">
                <a:solidFill>
                  <a:srgbClr val="333333"/>
                </a:solidFill>
                <a:cs typeface="Verdana"/>
              </a:rPr>
              <a:t>n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t</a:t>
            </a:r>
            <a:r>
              <a:rPr sz="2400" dirty="0">
                <a:solidFill>
                  <a:srgbClr val="333333"/>
                </a:solidFill>
                <a:cs typeface="Verdana"/>
              </a:rPr>
              <a:t>	t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o  implement any Boolean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 expression</a:t>
            </a:r>
            <a:endParaRPr sz="2400" dirty="0">
              <a:cs typeface="Verdana"/>
            </a:endParaRPr>
          </a:p>
          <a:p>
            <a:pPr marL="314902" indent="-303696">
              <a:spcBef>
                <a:spcPts val="1460"/>
              </a:spcBef>
              <a:buClr>
                <a:srgbClr val="FF3300"/>
              </a:buClr>
              <a:buFont typeface="Wingdings"/>
              <a:buChar char=""/>
              <a:tabLst>
                <a:tab pos="314902" algn="l"/>
                <a:tab pos="315462" algn="l"/>
              </a:tabLst>
            </a:pPr>
            <a:r>
              <a:rPr sz="2400" spc="-9" dirty="0">
                <a:solidFill>
                  <a:srgbClr val="333333"/>
                </a:solidFill>
                <a:cs typeface="Verdana"/>
              </a:rPr>
              <a:t>To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understand </a:t>
            </a:r>
            <a:r>
              <a:rPr sz="2400" dirty="0">
                <a:solidFill>
                  <a:srgbClr val="333333"/>
                </a:solidFill>
                <a:cs typeface="Verdana"/>
              </a:rPr>
              <a:t>this,</a:t>
            </a:r>
            <a:r>
              <a:rPr sz="2400" spc="-40" dirty="0">
                <a:solidFill>
                  <a:srgbClr val="333333"/>
                </a:solidFill>
                <a:cs typeface="Verdana"/>
              </a:rPr>
              <a:t>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consider:</a:t>
            </a:r>
            <a:endParaRPr sz="2400" dirty="0">
              <a:cs typeface="Verdana"/>
            </a:endParaRPr>
          </a:p>
          <a:p>
            <a:pPr marL="914448" marR="5043" lvl="1" indent="-392227">
              <a:spcBef>
                <a:spcPts val="1482"/>
              </a:spcBef>
              <a:buClr>
                <a:srgbClr val="FF3300"/>
              </a:buClr>
              <a:buFont typeface="Wingdings"/>
              <a:buChar char=""/>
              <a:tabLst>
                <a:tab pos="914448" algn="l"/>
                <a:tab pos="915009" algn="l"/>
              </a:tabLst>
            </a:pPr>
            <a:r>
              <a:rPr sz="2400" spc="-4" dirty="0">
                <a:solidFill>
                  <a:srgbClr val="333333"/>
                </a:solidFill>
                <a:cs typeface="Verdana"/>
              </a:rPr>
              <a:t>Basic </a:t>
            </a:r>
            <a:r>
              <a:rPr sz="2400" spc="4" dirty="0">
                <a:solidFill>
                  <a:srgbClr val="333333"/>
                </a:solidFill>
                <a:cs typeface="Verdana"/>
              </a:rPr>
              <a:t>logic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gates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(AND,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OR,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and NOT) are </a:t>
            </a:r>
            <a:r>
              <a:rPr sz="2400" dirty="0">
                <a:solidFill>
                  <a:srgbClr val="333333"/>
                </a:solidFill>
                <a:cs typeface="Verdana"/>
              </a:rPr>
              <a:t>logically 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complete</a:t>
            </a:r>
            <a:endParaRPr sz="2400" dirty="0">
              <a:cs typeface="Verdana"/>
            </a:endParaRPr>
          </a:p>
          <a:p>
            <a:pPr marL="914448" marR="7845" lvl="1" indent="-392227">
              <a:spcBef>
                <a:spcPts val="1482"/>
              </a:spcBef>
              <a:buClr>
                <a:srgbClr val="FF3300"/>
              </a:buClr>
              <a:buFont typeface="Wingdings"/>
              <a:buChar char=""/>
              <a:tabLst>
                <a:tab pos="914448" algn="l"/>
                <a:tab pos="915009" algn="l"/>
              </a:tabLst>
            </a:pPr>
            <a:r>
              <a:rPr sz="2400" spc="-4" dirty="0">
                <a:solidFill>
                  <a:srgbClr val="333333"/>
                </a:solidFill>
                <a:cs typeface="Verdana"/>
              </a:rPr>
              <a:t>Sufficient to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show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that AND,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OR,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and NOT </a:t>
            </a:r>
            <a:r>
              <a:rPr sz="2400" dirty="0">
                <a:solidFill>
                  <a:srgbClr val="333333"/>
                </a:solidFill>
                <a:cs typeface="Verdana"/>
              </a:rPr>
              <a:t>gates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can  </a:t>
            </a:r>
            <a:r>
              <a:rPr sz="2400" dirty="0">
                <a:solidFill>
                  <a:srgbClr val="333333"/>
                </a:solidFill>
                <a:cs typeface="Verdana"/>
              </a:rPr>
              <a:t>be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implemented </a:t>
            </a:r>
            <a:r>
              <a:rPr sz="2400" dirty="0">
                <a:solidFill>
                  <a:srgbClr val="333333"/>
                </a:solidFill>
                <a:cs typeface="Verdana"/>
              </a:rPr>
              <a:t>with </a:t>
            </a:r>
            <a:r>
              <a:rPr sz="2400" spc="-18" dirty="0">
                <a:solidFill>
                  <a:srgbClr val="333333"/>
                </a:solidFill>
                <a:cs typeface="Verdana"/>
              </a:rPr>
              <a:t>NOR</a:t>
            </a:r>
            <a:r>
              <a:rPr sz="2400" spc="-40" dirty="0">
                <a:solidFill>
                  <a:srgbClr val="333333"/>
                </a:solidFill>
                <a:cs typeface="Verdana"/>
              </a:rPr>
              <a:t>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gates</a:t>
            </a:r>
            <a:endParaRPr sz="2400" dirty="0"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306" y="675411"/>
            <a:ext cx="8283388" cy="6463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47401" algn="ctr"/>
            <a:r>
              <a:rPr spc="-4" dirty="0"/>
              <a:t>Universal </a:t>
            </a:r>
            <a:r>
              <a:rPr spc="4" dirty="0"/>
              <a:t>NOR</a:t>
            </a:r>
            <a:r>
              <a:rPr spc="-62" dirty="0"/>
              <a:t> </a:t>
            </a:r>
            <a:r>
              <a:rPr spc="4" dirty="0"/>
              <a:t>Gate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791161" y="3289486"/>
            <a:ext cx="3417794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(a) NOT gate</a:t>
            </a:r>
            <a:r>
              <a:rPr sz="1765" spc="-4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implementation.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4001" y="2736365"/>
            <a:ext cx="172571" cy="142875"/>
          </a:xfrm>
          <a:custGeom>
            <a:avLst/>
            <a:gdLst/>
            <a:ahLst/>
            <a:cxnLst/>
            <a:rect l="l" t="t" r="r" b="b"/>
            <a:pathLst>
              <a:path w="195579" h="161925">
                <a:moveTo>
                  <a:pt x="97536" y="0"/>
                </a:moveTo>
                <a:lnTo>
                  <a:pt x="59150" y="6429"/>
                </a:lnTo>
                <a:lnTo>
                  <a:pt x="28194" y="24003"/>
                </a:lnTo>
                <a:lnTo>
                  <a:pt x="7524" y="50149"/>
                </a:lnTo>
                <a:lnTo>
                  <a:pt x="0" y="82296"/>
                </a:lnTo>
                <a:lnTo>
                  <a:pt x="7524" y="112680"/>
                </a:lnTo>
                <a:lnTo>
                  <a:pt x="28194" y="137922"/>
                </a:lnTo>
                <a:lnTo>
                  <a:pt x="59150" y="155162"/>
                </a:lnTo>
                <a:lnTo>
                  <a:pt x="97536" y="161544"/>
                </a:lnTo>
                <a:lnTo>
                  <a:pt x="134635" y="155162"/>
                </a:lnTo>
                <a:lnTo>
                  <a:pt x="165735" y="137922"/>
                </a:lnTo>
                <a:lnTo>
                  <a:pt x="187118" y="112680"/>
                </a:lnTo>
                <a:lnTo>
                  <a:pt x="195072" y="82296"/>
                </a:lnTo>
                <a:lnTo>
                  <a:pt x="187118" y="50149"/>
                </a:lnTo>
                <a:lnTo>
                  <a:pt x="165734" y="24002"/>
                </a:lnTo>
                <a:lnTo>
                  <a:pt x="134635" y="6429"/>
                </a:lnTo>
                <a:lnTo>
                  <a:pt x="975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1527137" y="2654785"/>
            <a:ext cx="175372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17289" y="2631477"/>
            <a:ext cx="607919" cy="0"/>
          </a:xfrm>
          <a:custGeom>
            <a:avLst/>
            <a:gdLst/>
            <a:ahLst/>
            <a:cxnLst/>
            <a:rect l="l" t="t" r="r" b="b"/>
            <a:pathLst>
              <a:path w="688975">
                <a:moveTo>
                  <a:pt x="0" y="0"/>
                </a:moveTo>
                <a:lnTo>
                  <a:pt x="6888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2514599" y="3005305"/>
            <a:ext cx="632012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2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2514599" y="2634165"/>
            <a:ext cx="0" cy="376518"/>
          </a:xfrm>
          <a:custGeom>
            <a:avLst/>
            <a:gdLst/>
            <a:ahLst/>
            <a:cxnLst/>
            <a:rect l="l" t="t" r="r" b="b"/>
            <a:pathLst>
              <a:path h="426719">
                <a:moveTo>
                  <a:pt x="0" y="0"/>
                </a:moveTo>
                <a:lnTo>
                  <a:pt x="0" y="42672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1780391" y="2814356"/>
            <a:ext cx="731744" cy="0"/>
          </a:xfrm>
          <a:custGeom>
            <a:avLst/>
            <a:gdLst/>
            <a:ahLst/>
            <a:cxnLst/>
            <a:rect l="l" t="t" r="r" b="b"/>
            <a:pathLst>
              <a:path w="829310">
                <a:moveTo>
                  <a:pt x="0" y="0"/>
                </a:moveTo>
                <a:lnTo>
                  <a:pt x="82905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3996466" y="2537347"/>
            <a:ext cx="677956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809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4953895" y="2548105"/>
            <a:ext cx="153521" cy="0"/>
          </a:xfrm>
          <a:custGeom>
            <a:avLst/>
            <a:gdLst/>
            <a:ahLst/>
            <a:cxnLst/>
            <a:rect l="l" t="t" r="r" b="b"/>
            <a:pathLst>
              <a:path w="173989">
                <a:moveTo>
                  <a:pt x="0" y="0"/>
                </a:moveTo>
                <a:lnTo>
                  <a:pt x="17373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5300830" y="2548105"/>
            <a:ext cx="153521" cy="0"/>
          </a:xfrm>
          <a:custGeom>
            <a:avLst/>
            <a:gdLst/>
            <a:ahLst/>
            <a:cxnLst/>
            <a:rect l="l" t="t" r="r" b="b"/>
            <a:pathLst>
              <a:path w="173989">
                <a:moveTo>
                  <a:pt x="0" y="0"/>
                </a:moveTo>
                <a:lnTo>
                  <a:pt x="17373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5758030" y="2548105"/>
            <a:ext cx="153521" cy="0"/>
          </a:xfrm>
          <a:custGeom>
            <a:avLst/>
            <a:gdLst/>
            <a:ahLst/>
            <a:cxnLst/>
            <a:rect l="l" t="t" r="r" b="b"/>
            <a:pathLst>
              <a:path w="173990">
                <a:moveTo>
                  <a:pt x="0" y="0"/>
                </a:moveTo>
                <a:lnTo>
                  <a:pt x="17373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3944919" y="2522555"/>
            <a:ext cx="2206438" cy="2851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2194789" algn="l"/>
              </a:tabLst>
            </a:pPr>
            <a:r>
              <a:rPr sz="1853" u="heavy" spc="-202" dirty="0">
                <a:latin typeface="Arial"/>
                <a:cs typeface="Arial"/>
              </a:rPr>
              <a:t> </a:t>
            </a:r>
            <a:r>
              <a:rPr sz="1853" u="heavy" spc="4" dirty="0">
                <a:latin typeface="Arial"/>
                <a:cs typeface="Arial"/>
              </a:rPr>
              <a:t>A </a:t>
            </a:r>
            <a:r>
              <a:rPr sz="1853" u="heavy" spc="4" dirty="0">
                <a:latin typeface="Symbol"/>
                <a:cs typeface="Symbol"/>
              </a:rPr>
              <a:t></a:t>
            </a:r>
            <a:r>
              <a:rPr sz="1853" u="heavy" spc="4" dirty="0">
                <a:latin typeface="Times New Roman"/>
                <a:cs typeface="Times New Roman"/>
              </a:rPr>
              <a:t> </a:t>
            </a:r>
            <a:r>
              <a:rPr sz="1853" u="heavy" spc="4" dirty="0">
                <a:latin typeface="Arial"/>
                <a:cs typeface="Arial"/>
              </a:rPr>
              <a:t>A = A </a:t>
            </a:r>
            <a:r>
              <a:rPr sz="1853" u="heavy" dirty="0">
                <a:latin typeface="Symbol"/>
                <a:cs typeface="Symbol"/>
              </a:rPr>
              <a:t></a:t>
            </a:r>
            <a:r>
              <a:rPr sz="1853" u="heavy" dirty="0">
                <a:latin typeface="Times New Roman"/>
                <a:cs typeface="Times New Roman"/>
              </a:rPr>
              <a:t> </a:t>
            </a:r>
            <a:r>
              <a:rPr sz="1853" u="heavy" spc="4" dirty="0">
                <a:latin typeface="Arial"/>
                <a:cs typeface="Arial"/>
              </a:rPr>
              <a:t>A = </a:t>
            </a:r>
            <a:r>
              <a:rPr sz="1853" u="heavy" spc="375" dirty="0">
                <a:latin typeface="Arial"/>
                <a:cs typeface="Arial"/>
              </a:rPr>
              <a:t> </a:t>
            </a:r>
            <a:r>
              <a:rPr sz="1853" u="heavy" spc="4" dirty="0">
                <a:latin typeface="Arial"/>
                <a:cs typeface="Arial"/>
              </a:rPr>
              <a:t>A	</a:t>
            </a:r>
            <a:endParaRPr sz="1853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79420" y="4999953"/>
            <a:ext cx="3273238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(b) 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OR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gate</a:t>
            </a:r>
            <a:r>
              <a:rPr sz="1765" spc="-2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implementation.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57107" y="4468345"/>
            <a:ext cx="1196788" cy="0"/>
          </a:xfrm>
          <a:custGeom>
            <a:avLst/>
            <a:gdLst/>
            <a:ahLst/>
            <a:cxnLst/>
            <a:rect l="l" t="t" r="r" b="b"/>
            <a:pathLst>
              <a:path w="1356360">
                <a:moveTo>
                  <a:pt x="0" y="0"/>
                </a:moveTo>
                <a:lnTo>
                  <a:pt x="135636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3576917" y="4409178"/>
            <a:ext cx="172571" cy="134471"/>
          </a:xfrm>
          <a:custGeom>
            <a:avLst/>
            <a:gdLst/>
            <a:ahLst/>
            <a:cxnLst/>
            <a:rect l="l" t="t" r="r" b="b"/>
            <a:pathLst>
              <a:path w="195579" h="152400">
                <a:moveTo>
                  <a:pt x="97536" y="0"/>
                </a:moveTo>
                <a:lnTo>
                  <a:pt x="60436" y="5905"/>
                </a:lnTo>
                <a:lnTo>
                  <a:pt x="29337" y="22097"/>
                </a:lnTo>
                <a:lnTo>
                  <a:pt x="7953" y="46291"/>
                </a:lnTo>
                <a:lnTo>
                  <a:pt x="0" y="76200"/>
                </a:lnTo>
                <a:lnTo>
                  <a:pt x="7953" y="106108"/>
                </a:lnTo>
                <a:lnTo>
                  <a:pt x="29337" y="130301"/>
                </a:lnTo>
                <a:lnTo>
                  <a:pt x="60436" y="146494"/>
                </a:lnTo>
                <a:lnTo>
                  <a:pt x="97536" y="152400"/>
                </a:lnTo>
                <a:lnTo>
                  <a:pt x="135921" y="146494"/>
                </a:lnTo>
                <a:lnTo>
                  <a:pt x="166877" y="130301"/>
                </a:lnTo>
                <a:lnTo>
                  <a:pt x="187547" y="106108"/>
                </a:lnTo>
                <a:lnTo>
                  <a:pt x="195072" y="76200"/>
                </a:lnTo>
                <a:lnTo>
                  <a:pt x="187547" y="46291"/>
                </a:lnTo>
                <a:lnTo>
                  <a:pt x="166877" y="22098"/>
                </a:lnTo>
                <a:lnTo>
                  <a:pt x="135921" y="5905"/>
                </a:lnTo>
                <a:lnTo>
                  <a:pt x="975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2259106" y="4382284"/>
            <a:ext cx="677956" cy="0"/>
          </a:xfrm>
          <a:custGeom>
            <a:avLst/>
            <a:gdLst/>
            <a:ahLst/>
            <a:cxnLst/>
            <a:rect l="l" t="t" r="r" b="b"/>
            <a:pathLst>
              <a:path w="768350">
                <a:moveTo>
                  <a:pt x="0" y="0"/>
                </a:moveTo>
                <a:lnTo>
                  <a:pt x="76809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2264485" y="4672740"/>
            <a:ext cx="667310" cy="2801"/>
          </a:xfrm>
          <a:custGeom>
            <a:avLst/>
            <a:gdLst/>
            <a:ahLst/>
            <a:cxnLst/>
            <a:rect l="l" t="t" r="r" b="b"/>
            <a:pathLst>
              <a:path w="756285" h="3175">
                <a:moveTo>
                  <a:pt x="0" y="0"/>
                </a:moveTo>
                <a:lnTo>
                  <a:pt x="755903" y="30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5760719" y="4414557"/>
            <a:ext cx="1296521" cy="0"/>
          </a:xfrm>
          <a:custGeom>
            <a:avLst/>
            <a:gdLst/>
            <a:ahLst/>
            <a:cxnLst/>
            <a:rect l="l" t="t" r="r" b="b"/>
            <a:pathLst>
              <a:path w="1469390">
                <a:moveTo>
                  <a:pt x="0" y="0"/>
                </a:moveTo>
                <a:lnTo>
                  <a:pt x="14691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5580529" y="4344632"/>
            <a:ext cx="172571" cy="137272"/>
          </a:xfrm>
          <a:custGeom>
            <a:avLst/>
            <a:gdLst/>
            <a:ahLst/>
            <a:cxnLst/>
            <a:rect l="l" t="t" r="r" b="b"/>
            <a:pathLst>
              <a:path w="195579" h="155575">
                <a:moveTo>
                  <a:pt x="97536" y="0"/>
                </a:moveTo>
                <a:lnTo>
                  <a:pt x="59150" y="6381"/>
                </a:lnTo>
                <a:lnTo>
                  <a:pt x="28194" y="23622"/>
                </a:lnTo>
                <a:lnTo>
                  <a:pt x="7524" y="48863"/>
                </a:lnTo>
                <a:lnTo>
                  <a:pt x="0" y="79248"/>
                </a:lnTo>
                <a:lnTo>
                  <a:pt x="7524" y="109156"/>
                </a:lnTo>
                <a:lnTo>
                  <a:pt x="28194" y="133350"/>
                </a:lnTo>
                <a:lnTo>
                  <a:pt x="59150" y="149542"/>
                </a:lnTo>
                <a:lnTo>
                  <a:pt x="97536" y="155448"/>
                </a:lnTo>
                <a:lnTo>
                  <a:pt x="135921" y="149542"/>
                </a:lnTo>
                <a:lnTo>
                  <a:pt x="166877" y="133350"/>
                </a:lnTo>
                <a:lnTo>
                  <a:pt x="187547" y="109156"/>
                </a:lnTo>
                <a:lnTo>
                  <a:pt x="195072" y="79248"/>
                </a:lnTo>
                <a:lnTo>
                  <a:pt x="187547" y="48863"/>
                </a:lnTo>
                <a:lnTo>
                  <a:pt x="166877" y="23622"/>
                </a:lnTo>
                <a:lnTo>
                  <a:pt x="135921" y="6381"/>
                </a:lnTo>
                <a:lnTo>
                  <a:pt x="975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5798372" y="4081070"/>
            <a:ext cx="728943" cy="0"/>
          </a:xfrm>
          <a:custGeom>
            <a:avLst/>
            <a:gdLst/>
            <a:ahLst/>
            <a:cxnLst/>
            <a:rect l="l" t="t" r="r" b="b"/>
            <a:pathLst>
              <a:path w="826134">
                <a:moveTo>
                  <a:pt x="0" y="0"/>
                </a:moveTo>
                <a:lnTo>
                  <a:pt x="82600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5798372" y="4116032"/>
            <a:ext cx="728943" cy="0"/>
          </a:xfrm>
          <a:custGeom>
            <a:avLst/>
            <a:gdLst/>
            <a:ahLst/>
            <a:cxnLst/>
            <a:rect l="l" t="t" r="r" b="b"/>
            <a:pathLst>
              <a:path w="826134">
                <a:moveTo>
                  <a:pt x="0" y="0"/>
                </a:moveTo>
                <a:lnTo>
                  <a:pt x="826008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 txBox="1"/>
          <p:nvPr/>
        </p:nvSpPr>
        <p:spPr>
          <a:xfrm>
            <a:off x="5787166" y="4112446"/>
            <a:ext cx="1611406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298653" algn="l"/>
                <a:tab pos="546316" algn="l"/>
              </a:tabLst>
            </a:pPr>
            <a:r>
              <a:rPr sz="1765" spc="22" dirty="0">
                <a:latin typeface="Arial"/>
                <a:cs typeface="Arial"/>
              </a:rPr>
              <a:t>A	</a:t>
            </a:r>
            <a:r>
              <a:rPr sz="1765" spc="18" dirty="0">
                <a:latin typeface="Symbol"/>
                <a:cs typeface="Symbol"/>
              </a:rPr>
              <a:t></a:t>
            </a:r>
            <a:r>
              <a:rPr sz="1765" spc="18" dirty="0">
                <a:latin typeface="Times New Roman"/>
                <a:cs typeface="Times New Roman"/>
              </a:rPr>
              <a:t>	</a:t>
            </a:r>
            <a:r>
              <a:rPr sz="1765" spc="22" dirty="0">
                <a:latin typeface="Arial"/>
                <a:cs typeface="Arial"/>
              </a:rPr>
              <a:t>B </a:t>
            </a:r>
            <a:r>
              <a:rPr sz="1765" spc="18" dirty="0">
                <a:latin typeface="Symbol"/>
                <a:cs typeface="Symbol"/>
              </a:rPr>
              <a:t></a:t>
            </a:r>
            <a:r>
              <a:rPr sz="1765" spc="18" dirty="0">
                <a:latin typeface="Times New Roman"/>
                <a:cs typeface="Times New Roman"/>
              </a:rPr>
              <a:t> </a:t>
            </a:r>
            <a:r>
              <a:rPr sz="1765" spc="22" dirty="0">
                <a:latin typeface="Arial"/>
                <a:cs typeface="Arial"/>
              </a:rPr>
              <a:t>A  </a:t>
            </a:r>
            <a:r>
              <a:rPr sz="1765" spc="18" dirty="0">
                <a:latin typeface="Symbol"/>
                <a:cs typeface="Symbol"/>
              </a:rPr>
              <a:t></a:t>
            </a:r>
            <a:r>
              <a:rPr sz="1765" spc="185" dirty="0">
                <a:latin typeface="Times New Roman"/>
                <a:cs typeface="Times New Roman"/>
              </a:rPr>
              <a:t> </a:t>
            </a:r>
            <a:r>
              <a:rPr sz="1765" spc="22" dirty="0">
                <a:latin typeface="Arial"/>
                <a:cs typeface="Arial"/>
              </a:rPr>
              <a:t>B</a:t>
            </a:r>
            <a:endParaRPr sz="1765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017981" y="4169820"/>
            <a:ext cx="728943" cy="0"/>
          </a:xfrm>
          <a:custGeom>
            <a:avLst/>
            <a:gdLst/>
            <a:ahLst/>
            <a:cxnLst/>
            <a:rect l="l" t="t" r="r" b="b"/>
            <a:pathLst>
              <a:path w="826135">
                <a:moveTo>
                  <a:pt x="0" y="0"/>
                </a:moveTo>
                <a:lnTo>
                  <a:pt x="82600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 txBox="1"/>
          <p:nvPr/>
        </p:nvSpPr>
        <p:spPr>
          <a:xfrm>
            <a:off x="4006775" y="4151443"/>
            <a:ext cx="703169" cy="312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301454" algn="l"/>
              </a:tabLst>
            </a:pPr>
            <a:r>
              <a:rPr sz="2030" dirty="0">
                <a:latin typeface="Arial"/>
                <a:cs typeface="Arial"/>
              </a:rPr>
              <a:t>A	</a:t>
            </a:r>
            <a:r>
              <a:rPr sz="2030" dirty="0">
                <a:latin typeface="Symbol"/>
                <a:cs typeface="Symbol"/>
              </a:rPr>
              <a:t></a:t>
            </a:r>
            <a:r>
              <a:rPr sz="2030" dirty="0">
                <a:latin typeface="Times New Roman"/>
                <a:cs typeface="Times New Roman"/>
              </a:rPr>
              <a:t> </a:t>
            </a:r>
            <a:r>
              <a:rPr sz="2030" dirty="0">
                <a:latin typeface="Arial"/>
                <a:cs typeface="Arial"/>
              </a:rPr>
              <a:t>B</a:t>
            </a:r>
            <a:endParaRPr sz="203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024678" y="4163545"/>
            <a:ext cx="175932" cy="59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ct val="114999"/>
              </a:lnSpc>
            </a:pP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  B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036345" y="2449068"/>
            <a:ext cx="750794" cy="336176"/>
          </a:xfrm>
          <a:custGeom>
            <a:avLst/>
            <a:gdLst/>
            <a:ahLst/>
            <a:cxnLst/>
            <a:rect l="l" t="t" r="r" b="b"/>
            <a:pathLst>
              <a:path w="850900" h="381000">
                <a:moveTo>
                  <a:pt x="0" y="66522"/>
                </a:moveTo>
                <a:lnTo>
                  <a:pt x="61329" y="28561"/>
                </a:lnTo>
                <a:lnTo>
                  <a:pt x="131094" y="6587"/>
                </a:lnTo>
                <a:lnTo>
                  <a:pt x="207779" y="0"/>
                </a:lnTo>
                <a:lnTo>
                  <a:pt x="248242" y="2289"/>
                </a:lnTo>
                <a:lnTo>
                  <a:pt x="289867" y="8199"/>
                </a:lnTo>
                <a:lnTo>
                  <a:pt x="332463" y="17657"/>
                </a:lnTo>
                <a:lnTo>
                  <a:pt x="375841" y="30585"/>
                </a:lnTo>
                <a:lnTo>
                  <a:pt x="419811" y="46911"/>
                </a:lnTo>
                <a:lnTo>
                  <a:pt x="464184" y="66558"/>
                </a:lnTo>
                <a:lnTo>
                  <a:pt x="508771" y="89451"/>
                </a:lnTo>
                <a:lnTo>
                  <a:pt x="553381" y="115516"/>
                </a:lnTo>
                <a:lnTo>
                  <a:pt x="597825" y="144677"/>
                </a:lnTo>
                <a:lnTo>
                  <a:pt x="641914" y="176860"/>
                </a:lnTo>
                <a:lnTo>
                  <a:pt x="685458" y="211989"/>
                </a:lnTo>
                <a:lnTo>
                  <a:pt x="728267" y="249989"/>
                </a:lnTo>
                <a:lnTo>
                  <a:pt x="770152" y="290785"/>
                </a:lnTo>
                <a:lnTo>
                  <a:pt x="810924" y="334303"/>
                </a:lnTo>
                <a:lnTo>
                  <a:pt x="850392" y="38046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3044414" y="2782084"/>
            <a:ext cx="742390" cy="412376"/>
          </a:xfrm>
          <a:custGeom>
            <a:avLst/>
            <a:gdLst/>
            <a:ahLst/>
            <a:cxnLst/>
            <a:rect l="l" t="t" r="r" b="b"/>
            <a:pathLst>
              <a:path w="841375" h="467360">
                <a:moveTo>
                  <a:pt x="0" y="417575"/>
                </a:moveTo>
                <a:lnTo>
                  <a:pt x="68782" y="449276"/>
                </a:lnTo>
                <a:lnTo>
                  <a:pt x="142937" y="465024"/>
                </a:lnTo>
                <a:lnTo>
                  <a:pt x="181630" y="467127"/>
                </a:lnTo>
                <a:lnTo>
                  <a:pt x="221187" y="465494"/>
                </a:lnTo>
                <a:lnTo>
                  <a:pt x="261448" y="460209"/>
                </a:lnTo>
                <a:lnTo>
                  <a:pt x="302253" y="451358"/>
                </a:lnTo>
                <a:lnTo>
                  <a:pt x="343443" y="439023"/>
                </a:lnTo>
                <a:lnTo>
                  <a:pt x="384858" y="423289"/>
                </a:lnTo>
                <a:lnTo>
                  <a:pt x="426338" y="404241"/>
                </a:lnTo>
                <a:lnTo>
                  <a:pt x="467724" y="381961"/>
                </a:lnTo>
                <a:lnTo>
                  <a:pt x="508856" y="356536"/>
                </a:lnTo>
                <a:lnTo>
                  <a:pt x="549574" y="328048"/>
                </a:lnTo>
                <a:lnTo>
                  <a:pt x="589718" y="296582"/>
                </a:lnTo>
                <a:lnTo>
                  <a:pt x="629129" y="262221"/>
                </a:lnTo>
                <a:lnTo>
                  <a:pt x="667646" y="225051"/>
                </a:lnTo>
                <a:lnTo>
                  <a:pt x="705111" y="185156"/>
                </a:lnTo>
                <a:lnTo>
                  <a:pt x="741363" y="142619"/>
                </a:lnTo>
                <a:lnTo>
                  <a:pt x="776243" y="97524"/>
                </a:lnTo>
                <a:lnTo>
                  <a:pt x="809591" y="49956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3039036" y="2510453"/>
            <a:ext cx="130549" cy="637615"/>
          </a:xfrm>
          <a:custGeom>
            <a:avLst/>
            <a:gdLst/>
            <a:ahLst/>
            <a:cxnLst/>
            <a:rect l="l" t="t" r="r" b="b"/>
            <a:pathLst>
              <a:path w="147954" h="722630">
                <a:moveTo>
                  <a:pt x="6096" y="722376"/>
                </a:moveTo>
                <a:lnTo>
                  <a:pt x="37958" y="694266"/>
                </a:lnTo>
                <a:lnTo>
                  <a:pt x="65774" y="662851"/>
                </a:lnTo>
                <a:lnTo>
                  <a:pt x="89547" y="628432"/>
                </a:lnTo>
                <a:lnTo>
                  <a:pt x="109282" y="591311"/>
                </a:lnTo>
                <a:lnTo>
                  <a:pt x="124982" y="551789"/>
                </a:lnTo>
                <a:lnTo>
                  <a:pt x="136650" y="510167"/>
                </a:lnTo>
                <a:lnTo>
                  <a:pt x="144291" y="466747"/>
                </a:lnTo>
                <a:lnTo>
                  <a:pt x="147908" y="421831"/>
                </a:lnTo>
                <a:lnTo>
                  <a:pt x="147505" y="375721"/>
                </a:lnTo>
                <a:lnTo>
                  <a:pt x="143085" y="328716"/>
                </a:lnTo>
                <a:lnTo>
                  <a:pt x="134652" y="281120"/>
                </a:lnTo>
                <a:lnTo>
                  <a:pt x="122211" y="233234"/>
                </a:lnTo>
                <a:lnTo>
                  <a:pt x="105764" y="185359"/>
                </a:lnTo>
                <a:lnTo>
                  <a:pt x="85316" y="137796"/>
                </a:lnTo>
                <a:lnTo>
                  <a:pt x="60870" y="90848"/>
                </a:lnTo>
                <a:lnTo>
                  <a:pt x="32430" y="44815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2826572" y="4134904"/>
            <a:ext cx="750794" cy="336176"/>
          </a:xfrm>
          <a:custGeom>
            <a:avLst/>
            <a:gdLst/>
            <a:ahLst/>
            <a:cxnLst/>
            <a:rect l="l" t="t" r="r" b="b"/>
            <a:pathLst>
              <a:path w="850900" h="381000">
                <a:moveTo>
                  <a:pt x="0" y="67003"/>
                </a:moveTo>
                <a:lnTo>
                  <a:pt x="57591" y="30347"/>
                </a:lnTo>
                <a:lnTo>
                  <a:pt x="123083" y="8173"/>
                </a:lnTo>
                <a:lnTo>
                  <a:pt x="195156" y="0"/>
                </a:lnTo>
                <a:lnTo>
                  <a:pt x="233249" y="1013"/>
                </a:lnTo>
                <a:lnTo>
                  <a:pt x="272492" y="5347"/>
                </a:lnTo>
                <a:lnTo>
                  <a:pt x="312721" y="12940"/>
                </a:lnTo>
                <a:lnTo>
                  <a:pt x="353771" y="23733"/>
                </a:lnTo>
                <a:lnTo>
                  <a:pt x="395477" y="37666"/>
                </a:lnTo>
                <a:lnTo>
                  <a:pt x="437675" y="54678"/>
                </a:lnTo>
                <a:lnTo>
                  <a:pt x="480199" y="74710"/>
                </a:lnTo>
                <a:lnTo>
                  <a:pt x="522884" y="97700"/>
                </a:lnTo>
                <a:lnTo>
                  <a:pt x="565566" y="123590"/>
                </a:lnTo>
                <a:lnTo>
                  <a:pt x="608079" y="152319"/>
                </a:lnTo>
                <a:lnTo>
                  <a:pt x="650259" y="183827"/>
                </a:lnTo>
                <a:lnTo>
                  <a:pt x="691941" y="218054"/>
                </a:lnTo>
                <a:lnTo>
                  <a:pt x="732960" y="254939"/>
                </a:lnTo>
                <a:lnTo>
                  <a:pt x="773152" y="294423"/>
                </a:lnTo>
                <a:lnTo>
                  <a:pt x="812350" y="336446"/>
                </a:lnTo>
                <a:lnTo>
                  <a:pt x="850391" y="3809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2834640" y="4465656"/>
            <a:ext cx="742390" cy="413497"/>
          </a:xfrm>
          <a:custGeom>
            <a:avLst/>
            <a:gdLst/>
            <a:ahLst/>
            <a:cxnLst/>
            <a:rect l="l" t="t" r="r" b="b"/>
            <a:pathLst>
              <a:path w="841375" h="468629">
                <a:moveTo>
                  <a:pt x="0" y="420624"/>
                </a:moveTo>
                <a:lnTo>
                  <a:pt x="68095" y="451566"/>
                </a:lnTo>
                <a:lnTo>
                  <a:pt x="141824" y="466694"/>
                </a:lnTo>
                <a:lnTo>
                  <a:pt x="180389" y="468533"/>
                </a:lnTo>
                <a:lnTo>
                  <a:pt x="219868" y="466666"/>
                </a:lnTo>
                <a:lnTo>
                  <a:pt x="260095" y="461176"/>
                </a:lnTo>
                <a:lnTo>
                  <a:pt x="300906" y="452143"/>
                </a:lnTo>
                <a:lnTo>
                  <a:pt x="342137" y="439652"/>
                </a:lnTo>
                <a:lnTo>
                  <a:pt x="383622" y="423784"/>
                </a:lnTo>
                <a:lnTo>
                  <a:pt x="425195" y="404622"/>
                </a:lnTo>
                <a:lnTo>
                  <a:pt x="466694" y="382248"/>
                </a:lnTo>
                <a:lnTo>
                  <a:pt x="507952" y="356744"/>
                </a:lnTo>
                <a:lnTo>
                  <a:pt x="548804" y="328194"/>
                </a:lnTo>
                <a:lnTo>
                  <a:pt x="589087" y="296680"/>
                </a:lnTo>
                <a:lnTo>
                  <a:pt x="628634" y="262283"/>
                </a:lnTo>
                <a:lnTo>
                  <a:pt x="667281" y="225087"/>
                </a:lnTo>
                <a:lnTo>
                  <a:pt x="704864" y="185174"/>
                </a:lnTo>
                <a:lnTo>
                  <a:pt x="741217" y="142626"/>
                </a:lnTo>
                <a:lnTo>
                  <a:pt x="776175" y="97526"/>
                </a:lnTo>
                <a:lnTo>
                  <a:pt x="809573" y="49957"/>
                </a:lnTo>
                <a:lnTo>
                  <a:pt x="841247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2826572" y="4194025"/>
            <a:ext cx="130549" cy="640416"/>
          </a:xfrm>
          <a:custGeom>
            <a:avLst/>
            <a:gdLst/>
            <a:ahLst/>
            <a:cxnLst/>
            <a:rect l="l" t="t" r="r" b="b"/>
            <a:pathLst>
              <a:path w="147955" h="725804">
                <a:moveTo>
                  <a:pt x="6095" y="725424"/>
                </a:moveTo>
                <a:lnTo>
                  <a:pt x="37958" y="697284"/>
                </a:lnTo>
                <a:lnTo>
                  <a:pt x="65774" y="665782"/>
                </a:lnTo>
                <a:lnTo>
                  <a:pt x="89547" y="631229"/>
                </a:lnTo>
                <a:lnTo>
                  <a:pt x="109282" y="593932"/>
                </a:lnTo>
                <a:lnTo>
                  <a:pt x="124982" y="554201"/>
                </a:lnTo>
                <a:lnTo>
                  <a:pt x="136650" y="512344"/>
                </a:lnTo>
                <a:lnTo>
                  <a:pt x="144291" y="468671"/>
                </a:lnTo>
                <a:lnTo>
                  <a:pt x="147908" y="423490"/>
                </a:lnTo>
                <a:lnTo>
                  <a:pt x="147505" y="377110"/>
                </a:lnTo>
                <a:lnTo>
                  <a:pt x="143085" y="329841"/>
                </a:lnTo>
                <a:lnTo>
                  <a:pt x="134652" y="281991"/>
                </a:lnTo>
                <a:lnTo>
                  <a:pt x="122211" y="233870"/>
                </a:lnTo>
                <a:lnTo>
                  <a:pt x="105764" y="185785"/>
                </a:lnTo>
                <a:lnTo>
                  <a:pt x="85316" y="138047"/>
                </a:lnTo>
                <a:lnTo>
                  <a:pt x="60870" y="90964"/>
                </a:lnTo>
                <a:lnTo>
                  <a:pt x="32430" y="44845"/>
                </a:ln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4822115" y="4083805"/>
            <a:ext cx="750794" cy="336176"/>
          </a:xfrm>
          <a:custGeom>
            <a:avLst/>
            <a:gdLst/>
            <a:ahLst/>
            <a:cxnLst/>
            <a:rect l="l" t="t" r="r" b="b"/>
            <a:pathLst>
              <a:path w="850900" h="381000">
                <a:moveTo>
                  <a:pt x="0" y="67003"/>
                </a:moveTo>
                <a:lnTo>
                  <a:pt x="58347" y="30347"/>
                </a:lnTo>
                <a:lnTo>
                  <a:pt x="124443" y="8173"/>
                </a:lnTo>
                <a:lnTo>
                  <a:pt x="196970" y="0"/>
                </a:lnTo>
                <a:lnTo>
                  <a:pt x="235233" y="1013"/>
                </a:lnTo>
                <a:lnTo>
                  <a:pt x="274608" y="5347"/>
                </a:lnTo>
                <a:lnTo>
                  <a:pt x="314932" y="12940"/>
                </a:lnTo>
                <a:lnTo>
                  <a:pt x="356038" y="23733"/>
                </a:lnTo>
                <a:lnTo>
                  <a:pt x="397764" y="37666"/>
                </a:lnTo>
                <a:lnTo>
                  <a:pt x="439942" y="54678"/>
                </a:lnTo>
                <a:lnTo>
                  <a:pt x="482409" y="74710"/>
                </a:lnTo>
                <a:lnTo>
                  <a:pt x="525000" y="97700"/>
                </a:lnTo>
                <a:lnTo>
                  <a:pt x="567549" y="123590"/>
                </a:lnTo>
                <a:lnTo>
                  <a:pt x="609893" y="152319"/>
                </a:lnTo>
                <a:lnTo>
                  <a:pt x="651865" y="183827"/>
                </a:lnTo>
                <a:lnTo>
                  <a:pt x="693302" y="218054"/>
                </a:lnTo>
                <a:lnTo>
                  <a:pt x="734037" y="254939"/>
                </a:lnTo>
                <a:lnTo>
                  <a:pt x="773908" y="294423"/>
                </a:lnTo>
                <a:lnTo>
                  <a:pt x="812747" y="336446"/>
                </a:lnTo>
                <a:lnTo>
                  <a:pt x="850391" y="3809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4830184" y="4417246"/>
            <a:ext cx="742390" cy="411256"/>
          </a:xfrm>
          <a:custGeom>
            <a:avLst/>
            <a:gdLst/>
            <a:ahLst/>
            <a:cxnLst/>
            <a:rect l="l" t="t" r="r" b="b"/>
            <a:pathLst>
              <a:path w="841375" h="466089">
                <a:moveTo>
                  <a:pt x="0" y="417575"/>
                </a:moveTo>
                <a:lnTo>
                  <a:pt x="68782" y="448589"/>
                </a:lnTo>
                <a:lnTo>
                  <a:pt x="142937" y="463912"/>
                </a:lnTo>
                <a:lnTo>
                  <a:pt x="181630" y="465886"/>
                </a:lnTo>
                <a:lnTo>
                  <a:pt x="221187" y="464175"/>
                </a:lnTo>
                <a:lnTo>
                  <a:pt x="261448" y="458857"/>
                </a:lnTo>
                <a:lnTo>
                  <a:pt x="302253" y="450011"/>
                </a:lnTo>
                <a:lnTo>
                  <a:pt x="343443" y="437717"/>
                </a:lnTo>
                <a:lnTo>
                  <a:pt x="384858" y="422052"/>
                </a:lnTo>
                <a:lnTo>
                  <a:pt x="426338" y="403098"/>
                </a:lnTo>
                <a:lnTo>
                  <a:pt x="467724" y="380931"/>
                </a:lnTo>
                <a:lnTo>
                  <a:pt x="508856" y="355631"/>
                </a:lnTo>
                <a:lnTo>
                  <a:pt x="549574" y="327278"/>
                </a:lnTo>
                <a:lnTo>
                  <a:pt x="589718" y="295950"/>
                </a:lnTo>
                <a:lnTo>
                  <a:pt x="629129" y="261727"/>
                </a:lnTo>
                <a:lnTo>
                  <a:pt x="667646" y="224686"/>
                </a:lnTo>
                <a:lnTo>
                  <a:pt x="705111" y="184908"/>
                </a:lnTo>
                <a:lnTo>
                  <a:pt x="741363" y="142472"/>
                </a:lnTo>
                <a:lnTo>
                  <a:pt x="776243" y="97455"/>
                </a:lnTo>
                <a:lnTo>
                  <a:pt x="809591" y="49938"/>
                </a:lnTo>
                <a:lnTo>
                  <a:pt x="84124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4824804" y="4142926"/>
            <a:ext cx="130549" cy="640416"/>
          </a:xfrm>
          <a:custGeom>
            <a:avLst/>
            <a:gdLst/>
            <a:ahLst/>
            <a:cxnLst/>
            <a:rect l="l" t="t" r="r" b="b"/>
            <a:pathLst>
              <a:path w="147954" h="725804">
                <a:moveTo>
                  <a:pt x="6096" y="725424"/>
                </a:moveTo>
                <a:lnTo>
                  <a:pt x="37958" y="697313"/>
                </a:lnTo>
                <a:lnTo>
                  <a:pt x="65774" y="665894"/>
                </a:lnTo>
                <a:lnTo>
                  <a:pt x="89547" y="631463"/>
                </a:lnTo>
                <a:lnTo>
                  <a:pt x="109282" y="594319"/>
                </a:lnTo>
                <a:lnTo>
                  <a:pt x="124982" y="554759"/>
                </a:lnTo>
                <a:lnTo>
                  <a:pt x="136650" y="513081"/>
                </a:lnTo>
                <a:lnTo>
                  <a:pt x="144291" y="469583"/>
                </a:lnTo>
                <a:lnTo>
                  <a:pt x="147908" y="424562"/>
                </a:lnTo>
                <a:lnTo>
                  <a:pt x="147505" y="378316"/>
                </a:lnTo>
                <a:lnTo>
                  <a:pt x="143085" y="331144"/>
                </a:lnTo>
                <a:lnTo>
                  <a:pt x="134652" y="283343"/>
                </a:lnTo>
                <a:lnTo>
                  <a:pt x="122211" y="235210"/>
                </a:lnTo>
                <a:lnTo>
                  <a:pt x="105764" y="187044"/>
                </a:lnTo>
                <a:lnTo>
                  <a:pt x="85316" y="139142"/>
                </a:lnTo>
                <a:lnTo>
                  <a:pt x="60870" y="91802"/>
                </a:lnTo>
                <a:lnTo>
                  <a:pt x="32430" y="45322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 txBox="1"/>
          <p:nvPr/>
        </p:nvSpPr>
        <p:spPr>
          <a:xfrm>
            <a:off x="6669292" y="6213774"/>
            <a:ext cx="150495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i="1" spc="-4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059" i="1" spc="-9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059" i="1" spc="-53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59" i="1" spc="-9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059">
              <a:latin typeface="Arial"/>
              <a:cs typeface="Arial"/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C13BEF00-5E08-46B1-B4F4-7B65A1BFD0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5392" y="638725"/>
            <a:ext cx="7264549" cy="86177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 marR="4483" algn="ctr"/>
            <a:r>
              <a:rPr sz="2800" b="1" dirty="0">
                <a:latin typeface="+mn-lt"/>
              </a:rPr>
              <a:t>Implementation of NOT,</a:t>
            </a:r>
            <a:r>
              <a:rPr sz="2800" b="1" spc="-71" dirty="0">
                <a:latin typeface="+mn-lt"/>
              </a:rPr>
              <a:t> </a:t>
            </a:r>
            <a:r>
              <a:rPr sz="2800" b="1" spc="-4" dirty="0">
                <a:latin typeface="+mn-lt"/>
              </a:rPr>
              <a:t>OR  </a:t>
            </a:r>
            <a:r>
              <a:rPr lang="en-US" sz="2800" b="1" spc="-4" dirty="0">
                <a:latin typeface="+mn-lt"/>
              </a:rPr>
              <a:t>and </a:t>
            </a:r>
            <a:r>
              <a:rPr lang="en-US" sz="2800" b="1" spc="-4" dirty="0" err="1">
                <a:latin typeface="+mn-lt"/>
              </a:rPr>
              <a:t>AND</a:t>
            </a:r>
            <a:r>
              <a:rPr lang="en-US" sz="2800" b="1" spc="-4" dirty="0">
                <a:latin typeface="+mn-lt"/>
              </a:rPr>
              <a:t> Gates by </a:t>
            </a:r>
            <a:r>
              <a:rPr sz="2800" b="1" dirty="0">
                <a:latin typeface="+mn-lt"/>
              </a:rPr>
              <a:t>NOR</a:t>
            </a:r>
            <a:r>
              <a:rPr sz="2800" b="1" spc="-75" dirty="0">
                <a:latin typeface="+mn-lt"/>
              </a:rPr>
              <a:t> </a:t>
            </a:r>
            <a:r>
              <a:rPr sz="2800" b="1" spc="-4" dirty="0">
                <a:latin typeface="+mn-lt"/>
              </a:rPr>
              <a:t>Gates</a:t>
            </a:r>
            <a:endParaRPr sz="2800" b="1" dirty="0">
              <a:latin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940911" y="3655822"/>
            <a:ext cx="1299322" cy="0"/>
          </a:xfrm>
          <a:custGeom>
            <a:avLst/>
            <a:gdLst/>
            <a:ahLst/>
            <a:cxnLst/>
            <a:rect l="l" t="t" r="r" b="b"/>
            <a:pathLst>
              <a:path w="1472565">
                <a:moveTo>
                  <a:pt x="0" y="0"/>
                </a:moveTo>
                <a:lnTo>
                  <a:pt x="147218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5752652" y="3575139"/>
            <a:ext cx="172571" cy="159124"/>
          </a:xfrm>
          <a:custGeom>
            <a:avLst/>
            <a:gdLst/>
            <a:ahLst/>
            <a:cxnLst/>
            <a:rect l="l" t="t" r="r" b="b"/>
            <a:pathLst>
              <a:path w="195579" h="180339">
                <a:moveTo>
                  <a:pt x="97536" y="0"/>
                </a:moveTo>
                <a:lnTo>
                  <a:pt x="60436" y="7000"/>
                </a:lnTo>
                <a:lnTo>
                  <a:pt x="29337" y="26288"/>
                </a:lnTo>
                <a:lnTo>
                  <a:pt x="7953" y="55292"/>
                </a:lnTo>
                <a:lnTo>
                  <a:pt x="0" y="91439"/>
                </a:lnTo>
                <a:lnTo>
                  <a:pt x="7953" y="125825"/>
                </a:lnTo>
                <a:lnTo>
                  <a:pt x="29337" y="153923"/>
                </a:lnTo>
                <a:lnTo>
                  <a:pt x="60436" y="172878"/>
                </a:lnTo>
                <a:lnTo>
                  <a:pt x="97536" y="179831"/>
                </a:lnTo>
                <a:lnTo>
                  <a:pt x="135921" y="172878"/>
                </a:lnTo>
                <a:lnTo>
                  <a:pt x="166877" y="153923"/>
                </a:lnTo>
                <a:lnTo>
                  <a:pt x="187547" y="125825"/>
                </a:lnTo>
                <a:lnTo>
                  <a:pt x="195071" y="91439"/>
                </a:lnTo>
                <a:lnTo>
                  <a:pt x="187547" y="55292"/>
                </a:lnTo>
                <a:lnTo>
                  <a:pt x="166878" y="26288"/>
                </a:lnTo>
                <a:lnTo>
                  <a:pt x="135921" y="7000"/>
                </a:lnTo>
                <a:lnTo>
                  <a:pt x="975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5870986" y="3263167"/>
            <a:ext cx="207309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6333566" y="3263167"/>
            <a:ext cx="166968" cy="0"/>
          </a:xfrm>
          <a:custGeom>
            <a:avLst/>
            <a:gdLst/>
            <a:ahLst/>
            <a:cxnLst/>
            <a:rect l="l" t="t" r="r" b="b"/>
            <a:pathLst>
              <a:path w="189229">
                <a:moveTo>
                  <a:pt x="0" y="0"/>
                </a:moveTo>
                <a:lnTo>
                  <a:pt x="18897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5870986" y="3212069"/>
            <a:ext cx="629771" cy="0"/>
          </a:xfrm>
          <a:custGeom>
            <a:avLst/>
            <a:gdLst/>
            <a:ahLst/>
            <a:cxnLst/>
            <a:rect l="l" t="t" r="r" b="b"/>
            <a:pathLst>
              <a:path w="713740">
                <a:moveTo>
                  <a:pt x="0" y="0"/>
                </a:moveTo>
                <a:lnTo>
                  <a:pt x="71323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6761181" y="3212069"/>
            <a:ext cx="207309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761181" y="3252411"/>
            <a:ext cx="207309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7108117" y="3212069"/>
            <a:ext cx="169769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7108117" y="3252411"/>
            <a:ext cx="169769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1209789" y="2853481"/>
            <a:ext cx="175372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55664" y="3064151"/>
            <a:ext cx="1329018" cy="0"/>
          </a:xfrm>
          <a:custGeom>
            <a:avLst/>
            <a:gdLst/>
            <a:ahLst/>
            <a:cxnLst/>
            <a:rect l="l" t="t" r="r" b="b"/>
            <a:pathLst>
              <a:path w="1506220">
                <a:moveTo>
                  <a:pt x="0" y="0"/>
                </a:moveTo>
                <a:lnTo>
                  <a:pt x="150571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1503382" y="3031879"/>
            <a:ext cx="664509" cy="2801"/>
          </a:xfrm>
          <a:custGeom>
            <a:avLst/>
            <a:gdLst/>
            <a:ahLst/>
            <a:cxnLst/>
            <a:rect l="l" t="t" r="r" b="b"/>
            <a:pathLst>
              <a:path w="753110" h="3175">
                <a:moveTo>
                  <a:pt x="0" y="3048"/>
                </a:moveTo>
                <a:lnTo>
                  <a:pt x="7528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1223235" y="4168604"/>
            <a:ext cx="175932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B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66421" y="4260940"/>
            <a:ext cx="1331259" cy="0"/>
          </a:xfrm>
          <a:custGeom>
            <a:avLst/>
            <a:gdLst/>
            <a:ahLst/>
            <a:cxnLst/>
            <a:rect l="l" t="t" r="r" b="b"/>
            <a:pathLst>
              <a:path w="1508760">
                <a:moveTo>
                  <a:pt x="0" y="0"/>
                </a:moveTo>
                <a:lnTo>
                  <a:pt x="150876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1514140" y="4333555"/>
            <a:ext cx="667310" cy="2801"/>
          </a:xfrm>
          <a:custGeom>
            <a:avLst/>
            <a:gdLst/>
            <a:ahLst/>
            <a:cxnLst/>
            <a:rect l="l" t="t" r="r" b="b"/>
            <a:pathLst>
              <a:path w="756285" h="3175">
                <a:moveTo>
                  <a:pt x="0" y="0"/>
                </a:moveTo>
                <a:lnTo>
                  <a:pt x="755904" y="30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4265407" y="3061462"/>
            <a:ext cx="0" cy="505946"/>
          </a:xfrm>
          <a:custGeom>
            <a:avLst/>
            <a:gdLst/>
            <a:ahLst/>
            <a:cxnLst/>
            <a:rect l="l" t="t" r="r" b="b"/>
            <a:pathLst>
              <a:path h="573404">
                <a:moveTo>
                  <a:pt x="0" y="0"/>
                </a:moveTo>
                <a:lnTo>
                  <a:pt x="0" y="57302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4276165" y="3854839"/>
            <a:ext cx="0" cy="428065"/>
          </a:xfrm>
          <a:custGeom>
            <a:avLst/>
            <a:gdLst/>
            <a:ahLst/>
            <a:cxnLst/>
            <a:rect l="l" t="t" r="r" b="b"/>
            <a:pathLst>
              <a:path h="485139">
                <a:moveTo>
                  <a:pt x="0" y="0"/>
                </a:moveTo>
                <a:lnTo>
                  <a:pt x="0" y="484632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4262719" y="3561693"/>
            <a:ext cx="842122" cy="0"/>
          </a:xfrm>
          <a:custGeom>
            <a:avLst/>
            <a:gdLst/>
            <a:ahLst/>
            <a:cxnLst/>
            <a:rect l="l" t="t" r="r" b="b"/>
            <a:pathLst>
              <a:path w="954404">
                <a:moveTo>
                  <a:pt x="0" y="0"/>
                </a:moveTo>
                <a:lnTo>
                  <a:pt x="9540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4278856" y="3836012"/>
            <a:ext cx="842122" cy="0"/>
          </a:xfrm>
          <a:custGeom>
            <a:avLst/>
            <a:gdLst/>
            <a:ahLst/>
            <a:cxnLst/>
            <a:rect l="l" t="t" r="r" b="b"/>
            <a:pathLst>
              <a:path w="954404">
                <a:moveTo>
                  <a:pt x="0" y="0"/>
                </a:moveTo>
                <a:lnTo>
                  <a:pt x="9540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2947597" y="2727974"/>
            <a:ext cx="680757" cy="0"/>
          </a:xfrm>
          <a:custGeom>
            <a:avLst/>
            <a:gdLst/>
            <a:ahLst/>
            <a:cxnLst/>
            <a:rect l="l" t="t" r="r" b="b"/>
            <a:pathLst>
              <a:path w="771525">
                <a:moveTo>
                  <a:pt x="0" y="0"/>
                </a:moveTo>
                <a:lnTo>
                  <a:pt x="771143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3905026" y="2741422"/>
            <a:ext cx="153521" cy="0"/>
          </a:xfrm>
          <a:custGeom>
            <a:avLst/>
            <a:gdLst/>
            <a:ahLst/>
            <a:cxnLst/>
            <a:rect l="l" t="t" r="r" b="b"/>
            <a:pathLst>
              <a:path w="173989">
                <a:moveTo>
                  <a:pt x="0" y="0"/>
                </a:moveTo>
                <a:lnTo>
                  <a:pt x="17373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 txBox="1"/>
          <p:nvPr/>
        </p:nvSpPr>
        <p:spPr>
          <a:xfrm>
            <a:off x="2936390" y="2711839"/>
            <a:ext cx="1187824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Arial"/>
                <a:cs typeface="Arial"/>
              </a:rPr>
              <a:t>A </a:t>
            </a:r>
            <a:r>
              <a:rPr sz="2118" dirty="0">
                <a:latin typeface="Symbol"/>
                <a:cs typeface="Symbol"/>
              </a:rPr>
              <a:t></a:t>
            </a:r>
            <a:r>
              <a:rPr sz="2118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"/>
                <a:cs typeface="Arial"/>
              </a:rPr>
              <a:t>A</a:t>
            </a:r>
            <a:r>
              <a:rPr sz="2118" spc="-132" dirty="0">
                <a:latin typeface="Arial"/>
                <a:cs typeface="Arial"/>
              </a:rPr>
              <a:t> </a:t>
            </a:r>
            <a:r>
              <a:rPr sz="2118" spc="216" dirty="0">
                <a:latin typeface="Arial"/>
                <a:cs typeface="Arial"/>
              </a:rPr>
              <a:t>=A</a:t>
            </a:r>
            <a:r>
              <a:rPr sz="2118" spc="-154" dirty="0">
                <a:latin typeface="Arial"/>
                <a:cs typeface="Arial"/>
              </a:rPr>
              <a:t> </a:t>
            </a:r>
            <a:endParaRPr sz="2118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93317" y="3927452"/>
            <a:ext cx="602876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853927" y="3940900"/>
            <a:ext cx="153521" cy="0"/>
          </a:xfrm>
          <a:custGeom>
            <a:avLst/>
            <a:gdLst/>
            <a:ahLst/>
            <a:cxnLst/>
            <a:rect l="l" t="t" r="r" b="b"/>
            <a:pathLst>
              <a:path w="173989">
                <a:moveTo>
                  <a:pt x="0" y="0"/>
                </a:moveTo>
                <a:lnTo>
                  <a:pt x="17373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 txBox="1"/>
          <p:nvPr/>
        </p:nvSpPr>
        <p:spPr>
          <a:xfrm>
            <a:off x="2957906" y="3244343"/>
            <a:ext cx="5094194" cy="1011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3124"/>
            <a:r>
              <a:rPr sz="2118" dirty="0">
                <a:latin typeface="Arial"/>
                <a:cs typeface="Arial"/>
              </a:rPr>
              <a:t>A</a:t>
            </a:r>
            <a:r>
              <a:rPr sz="2118" spc="-88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+</a:t>
            </a:r>
            <a:r>
              <a:rPr sz="2118" spc="-313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B</a:t>
            </a:r>
            <a:r>
              <a:rPr sz="2118" spc="-132" dirty="0">
                <a:latin typeface="Arial"/>
                <a:cs typeface="Arial"/>
              </a:rPr>
              <a:t> </a:t>
            </a:r>
            <a:r>
              <a:rPr sz="2118" dirty="0">
                <a:latin typeface="Symbol"/>
                <a:cs typeface="Symbol"/>
              </a:rPr>
              <a:t></a:t>
            </a:r>
            <a:r>
              <a:rPr sz="2118" spc="-35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"/>
                <a:cs typeface="Arial"/>
              </a:rPr>
              <a:t>A</a:t>
            </a:r>
            <a:r>
              <a:rPr sz="2118" spc="-110" dirty="0">
                <a:latin typeface="Arial"/>
                <a:cs typeface="Arial"/>
              </a:rPr>
              <a:t> </a:t>
            </a:r>
            <a:r>
              <a:rPr sz="2118" spc="53" dirty="0">
                <a:latin typeface="Symbol"/>
                <a:cs typeface="Symbol"/>
              </a:rPr>
              <a:t></a:t>
            </a:r>
            <a:r>
              <a:rPr sz="2118" spc="53" dirty="0">
                <a:latin typeface="Arial"/>
                <a:cs typeface="Arial"/>
              </a:rPr>
              <a:t>B</a:t>
            </a:r>
            <a:r>
              <a:rPr sz="2118" spc="-110" dirty="0">
                <a:latin typeface="Arial"/>
                <a:cs typeface="Arial"/>
              </a:rPr>
              <a:t> </a:t>
            </a:r>
            <a:r>
              <a:rPr sz="2118" dirty="0">
                <a:latin typeface="Symbol"/>
                <a:cs typeface="Symbol"/>
              </a:rPr>
              <a:t></a:t>
            </a:r>
            <a:r>
              <a:rPr sz="2118" spc="-35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"/>
                <a:cs typeface="Arial"/>
              </a:rPr>
              <a:t>A</a:t>
            </a:r>
            <a:r>
              <a:rPr sz="2118" spc="-110" dirty="0">
                <a:latin typeface="Arial"/>
                <a:cs typeface="Arial"/>
              </a:rPr>
              <a:t> </a:t>
            </a:r>
            <a:r>
              <a:rPr sz="2118" spc="53" dirty="0">
                <a:latin typeface="Symbol"/>
                <a:cs typeface="Symbol"/>
              </a:rPr>
              <a:t></a:t>
            </a:r>
            <a:r>
              <a:rPr sz="2118" spc="53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  <a:p>
            <a:pPr>
              <a:spcBef>
                <a:spcPts val="18"/>
              </a:spcBef>
            </a:pPr>
            <a:endParaRPr sz="2338">
              <a:latin typeface="Times New Roman"/>
              <a:cs typeface="Times New Roman"/>
            </a:endParaRPr>
          </a:p>
          <a:p>
            <a:pPr marL="11206">
              <a:spcBef>
                <a:spcPts val="4"/>
              </a:spcBef>
            </a:pPr>
            <a:r>
              <a:rPr sz="2118" dirty="0">
                <a:latin typeface="Arial"/>
                <a:cs typeface="Arial"/>
              </a:rPr>
              <a:t>B</a:t>
            </a:r>
            <a:r>
              <a:rPr sz="2118" spc="-154" dirty="0">
                <a:latin typeface="Arial"/>
                <a:cs typeface="Arial"/>
              </a:rPr>
              <a:t> </a:t>
            </a:r>
            <a:r>
              <a:rPr sz="2118" dirty="0">
                <a:latin typeface="Symbol"/>
                <a:cs typeface="Symbol"/>
              </a:rPr>
              <a:t></a:t>
            </a:r>
            <a:r>
              <a:rPr sz="2118" spc="-194" dirty="0">
                <a:latin typeface="Times New Roman"/>
                <a:cs typeface="Times New Roman"/>
              </a:rPr>
              <a:t> </a:t>
            </a:r>
            <a:r>
              <a:rPr sz="2118" dirty="0">
                <a:latin typeface="Arial"/>
                <a:cs typeface="Arial"/>
              </a:rPr>
              <a:t>B</a:t>
            </a:r>
            <a:r>
              <a:rPr sz="2118" spc="-212" dirty="0">
                <a:latin typeface="Arial"/>
                <a:cs typeface="Arial"/>
              </a:rPr>
              <a:t> </a:t>
            </a:r>
            <a:r>
              <a:rPr sz="2118" spc="119" dirty="0">
                <a:latin typeface="Arial"/>
                <a:cs typeface="Arial"/>
              </a:rPr>
              <a:t>=B</a:t>
            </a:r>
            <a:r>
              <a:rPr sz="2118" spc="-344" dirty="0">
                <a:latin typeface="Arial"/>
                <a:cs typeface="Arial"/>
              </a:rPr>
              <a:t> </a:t>
            </a:r>
            <a:endParaRPr sz="2118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33196" y="2720378"/>
            <a:ext cx="750794" cy="336176"/>
          </a:xfrm>
          <a:custGeom>
            <a:avLst/>
            <a:gdLst/>
            <a:ahLst/>
            <a:cxnLst/>
            <a:rect l="l" t="t" r="r" b="b"/>
            <a:pathLst>
              <a:path w="850900" h="381000">
                <a:moveTo>
                  <a:pt x="0" y="66522"/>
                </a:moveTo>
                <a:lnTo>
                  <a:pt x="61329" y="28561"/>
                </a:lnTo>
                <a:lnTo>
                  <a:pt x="131094" y="6587"/>
                </a:lnTo>
                <a:lnTo>
                  <a:pt x="207779" y="0"/>
                </a:lnTo>
                <a:lnTo>
                  <a:pt x="248242" y="2289"/>
                </a:lnTo>
                <a:lnTo>
                  <a:pt x="289867" y="8199"/>
                </a:lnTo>
                <a:lnTo>
                  <a:pt x="332463" y="17657"/>
                </a:lnTo>
                <a:lnTo>
                  <a:pt x="375841" y="30585"/>
                </a:lnTo>
                <a:lnTo>
                  <a:pt x="419811" y="46911"/>
                </a:lnTo>
                <a:lnTo>
                  <a:pt x="464184" y="66558"/>
                </a:lnTo>
                <a:lnTo>
                  <a:pt x="508771" y="89451"/>
                </a:lnTo>
                <a:lnTo>
                  <a:pt x="553381" y="115516"/>
                </a:lnTo>
                <a:lnTo>
                  <a:pt x="597825" y="144677"/>
                </a:lnTo>
                <a:lnTo>
                  <a:pt x="641914" y="176860"/>
                </a:lnTo>
                <a:lnTo>
                  <a:pt x="685458" y="211989"/>
                </a:lnTo>
                <a:lnTo>
                  <a:pt x="728267" y="249989"/>
                </a:lnTo>
                <a:lnTo>
                  <a:pt x="770152" y="290785"/>
                </a:lnTo>
                <a:lnTo>
                  <a:pt x="810924" y="334303"/>
                </a:lnTo>
                <a:lnTo>
                  <a:pt x="850392" y="38046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2041265" y="3053393"/>
            <a:ext cx="742390" cy="413497"/>
          </a:xfrm>
          <a:custGeom>
            <a:avLst/>
            <a:gdLst/>
            <a:ahLst/>
            <a:cxnLst/>
            <a:rect l="l" t="t" r="r" b="b"/>
            <a:pathLst>
              <a:path w="841375" h="468630">
                <a:moveTo>
                  <a:pt x="0" y="420624"/>
                </a:moveTo>
                <a:lnTo>
                  <a:pt x="68782" y="451566"/>
                </a:lnTo>
                <a:lnTo>
                  <a:pt x="142937" y="466694"/>
                </a:lnTo>
                <a:lnTo>
                  <a:pt x="181630" y="468533"/>
                </a:lnTo>
                <a:lnTo>
                  <a:pt x="221187" y="466666"/>
                </a:lnTo>
                <a:lnTo>
                  <a:pt x="261448" y="461176"/>
                </a:lnTo>
                <a:lnTo>
                  <a:pt x="302253" y="452143"/>
                </a:lnTo>
                <a:lnTo>
                  <a:pt x="343443" y="439652"/>
                </a:lnTo>
                <a:lnTo>
                  <a:pt x="384858" y="423784"/>
                </a:lnTo>
                <a:lnTo>
                  <a:pt x="426339" y="404622"/>
                </a:lnTo>
                <a:lnTo>
                  <a:pt x="467724" y="382248"/>
                </a:lnTo>
                <a:lnTo>
                  <a:pt x="508856" y="356744"/>
                </a:lnTo>
                <a:lnTo>
                  <a:pt x="549574" y="328194"/>
                </a:lnTo>
                <a:lnTo>
                  <a:pt x="589718" y="296680"/>
                </a:lnTo>
                <a:lnTo>
                  <a:pt x="629129" y="262283"/>
                </a:lnTo>
                <a:lnTo>
                  <a:pt x="667646" y="225087"/>
                </a:lnTo>
                <a:lnTo>
                  <a:pt x="705111" y="185174"/>
                </a:lnTo>
                <a:lnTo>
                  <a:pt x="741363" y="142626"/>
                </a:lnTo>
                <a:lnTo>
                  <a:pt x="776243" y="97526"/>
                </a:lnTo>
                <a:lnTo>
                  <a:pt x="809591" y="49957"/>
                </a:lnTo>
                <a:lnTo>
                  <a:pt x="84124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2035886" y="2781763"/>
            <a:ext cx="130549" cy="637615"/>
          </a:xfrm>
          <a:custGeom>
            <a:avLst/>
            <a:gdLst/>
            <a:ahLst/>
            <a:cxnLst/>
            <a:rect l="l" t="t" r="r" b="b"/>
            <a:pathLst>
              <a:path w="147955" h="722630">
                <a:moveTo>
                  <a:pt x="6096" y="722376"/>
                </a:moveTo>
                <a:lnTo>
                  <a:pt x="37958" y="694266"/>
                </a:lnTo>
                <a:lnTo>
                  <a:pt x="65774" y="662851"/>
                </a:lnTo>
                <a:lnTo>
                  <a:pt x="89547" y="628432"/>
                </a:lnTo>
                <a:lnTo>
                  <a:pt x="109282" y="591311"/>
                </a:lnTo>
                <a:lnTo>
                  <a:pt x="124982" y="551789"/>
                </a:lnTo>
                <a:lnTo>
                  <a:pt x="136650" y="510167"/>
                </a:lnTo>
                <a:lnTo>
                  <a:pt x="144291" y="466747"/>
                </a:lnTo>
                <a:lnTo>
                  <a:pt x="147908" y="421831"/>
                </a:lnTo>
                <a:lnTo>
                  <a:pt x="147505" y="375721"/>
                </a:lnTo>
                <a:lnTo>
                  <a:pt x="143085" y="328716"/>
                </a:lnTo>
                <a:lnTo>
                  <a:pt x="134652" y="281120"/>
                </a:lnTo>
                <a:lnTo>
                  <a:pt x="122211" y="233234"/>
                </a:lnTo>
                <a:lnTo>
                  <a:pt x="105764" y="185359"/>
                </a:lnTo>
                <a:lnTo>
                  <a:pt x="85316" y="137796"/>
                </a:lnTo>
                <a:lnTo>
                  <a:pt x="60870" y="90848"/>
                </a:lnTo>
                <a:lnTo>
                  <a:pt x="32430" y="44815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2038574" y="3922545"/>
            <a:ext cx="750794" cy="336176"/>
          </a:xfrm>
          <a:custGeom>
            <a:avLst/>
            <a:gdLst/>
            <a:ahLst/>
            <a:cxnLst/>
            <a:rect l="l" t="t" r="r" b="b"/>
            <a:pathLst>
              <a:path w="850900" h="381000">
                <a:moveTo>
                  <a:pt x="0" y="66522"/>
                </a:moveTo>
                <a:lnTo>
                  <a:pt x="61329" y="28561"/>
                </a:lnTo>
                <a:lnTo>
                  <a:pt x="131094" y="6587"/>
                </a:lnTo>
                <a:lnTo>
                  <a:pt x="207779" y="0"/>
                </a:lnTo>
                <a:lnTo>
                  <a:pt x="248242" y="2289"/>
                </a:lnTo>
                <a:lnTo>
                  <a:pt x="289867" y="8199"/>
                </a:lnTo>
                <a:lnTo>
                  <a:pt x="332463" y="17657"/>
                </a:lnTo>
                <a:lnTo>
                  <a:pt x="375841" y="30585"/>
                </a:lnTo>
                <a:lnTo>
                  <a:pt x="419811" y="46911"/>
                </a:lnTo>
                <a:lnTo>
                  <a:pt x="464184" y="66558"/>
                </a:lnTo>
                <a:lnTo>
                  <a:pt x="508771" y="89451"/>
                </a:lnTo>
                <a:lnTo>
                  <a:pt x="553381" y="115516"/>
                </a:lnTo>
                <a:lnTo>
                  <a:pt x="597825" y="144677"/>
                </a:lnTo>
                <a:lnTo>
                  <a:pt x="641914" y="176860"/>
                </a:lnTo>
                <a:lnTo>
                  <a:pt x="685458" y="211989"/>
                </a:lnTo>
                <a:lnTo>
                  <a:pt x="728267" y="249989"/>
                </a:lnTo>
                <a:lnTo>
                  <a:pt x="770152" y="290785"/>
                </a:lnTo>
                <a:lnTo>
                  <a:pt x="810924" y="334303"/>
                </a:lnTo>
                <a:lnTo>
                  <a:pt x="850392" y="38046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2046643" y="4255561"/>
            <a:ext cx="742390" cy="412376"/>
          </a:xfrm>
          <a:custGeom>
            <a:avLst/>
            <a:gdLst/>
            <a:ahLst/>
            <a:cxnLst/>
            <a:rect l="l" t="t" r="r" b="b"/>
            <a:pathLst>
              <a:path w="841375" h="467360">
                <a:moveTo>
                  <a:pt x="0" y="417575"/>
                </a:moveTo>
                <a:lnTo>
                  <a:pt x="68782" y="449276"/>
                </a:lnTo>
                <a:lnTo>
                  <a:pt x="142937" y="465024"/>
                </a:lnTo>
                <a:lnTo>
                  <a:pt x="181630" y="467127"/>
                </a:lnTo>
                <a:lnTo>
                  <a:pt x="221187" y="465494"/>
                </a:lnTo>
                <a:lnTo>
                  <a:pt x="261448" y="460209"/>
                </a:lnTo>
                <a:lnTo>
                  <a:pt x="302253" y="451358"/>
                </a:lnTo>
                <a:lnTo>
                  <a:pt x="343443" y="439023"/>
                </a:lnTo>
                <a:lnTo>
                  <a:pt x="384858" y="423289"/>
                </a:lnTo>
                <a:lnTo>
                  <a:pt x="426339" y="404241"/>
                </a:lnTo>
                <a:lnTo>
                  <a:pt x="467724" y="381961"/>
                </a:lnTo>
                <a:lnTo>
                  <a:pt x="508856" y="356536"/>
                </a:lnTo>
                <a:lnTo>
                  <a:pt x="549574" y="328048"/>
                </a:lnTo>
                <a:lnTo>
                  <a:pt x="589718" y="296582"/>
                </a:lnTo>
                <a:lnTo>
                  <a:pt x="629129" y="262221"/>
                </a:lnTo>
                <a:lnTo>
                  <a:pt x="667646" y="225051"/>
                </a:lnTo>
                <a:lnTo>
                  <a:pt x="705111" y="185156"/>
                </a:lnTo>
                <a:lnTo>
                  <a:pt x="741363" y="142619"/>
                </a:lnTo>
                <a:lnTo>
                  <a:pt x="776243" y="97524"/>
                </a:lnTo>
                <a:lnTo>
                  <a:pt x="809591" y="49956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2041265" y="3983931"/>
            <a:ext cx="130549" cy="637615"/>
          </a:xfrm>
          <a:custGeom>
            <a:avLst/>
            <a:gdLst/>
            <a:ahLst/>
            <a:cxnLst/>
            <a:rect l="l" t="t" r="r" b="b"/>
            <a:pathLst>
              <a:path w="147955" h="722629">
                <a:moveTo>
                  <a:pt x="6095" y="722376"/>
                </a:moveTo>
                <a:lnTo>
                  <a:pt x="37958" y="694266"/>
                </a:lnTo>
                <a:lnTo>
                  <a:pt x="65774" y="662851"/>
                </a:lnTo>
                <a:lnTo>
                  <a:pt x="89547" y="628432"/>
                </a:lnTo>
                <a:lnTo>
                  <a:pt x="109282" y="591311"/>
                </a:lnTo>
                <a:lnTo>
                  <a:pt x="124982" y="551789"/>
                </a:lnTo>
                <a:lnTo>
                  <a:pt x="136650" y="510167"/>
                </a:lnTo>
                <a:lnTo>
                  <a:pt x="144291" y="466747"/>
                </a:lnTo>
                <a:lnTo>
                  <a:pt x="147908" y="421831"/>
                </a:lnTo>
                <a:lnTo>
                  <a:pt x="147505" y="375721"/>
                </a:lnTo>
                <a:lnTo>
                  <a:pt x="143085" y="328716"/>
                </a:lnTo>
                <a:lnTo>
                  <a:pt x="134652" y="281120"/>
                </a:lnTo>
                <a:lnTo>
                  <a:pt x="122211" y="233234"/>
                </a:lnTo>
                <a:lnTo>
                  <a:pt x="105764" y="185359"/>
                </a:lnTo>
                <a:lnTo>
                  <a:pt x="85316" y="137796"/>
                </a:lnTo>
                <a:lnTo>
                  <a:pt x="60870" y="90848"/>
                </a:lnTo>
                <a:lnTo>
                  <a:pt x="32430" y="44815"/>
                </a:ln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4996927" y="3317003"/>
            <a:ext cx="750794" cy="336176"/>
          </a:xfrm>
          <a:custGeom>
            <a:avLst/>
            <a:gdLst/>
            <a:ahLst/>
            <a:cxnLst/>
            <a:rect l="l" t="t" r="r" b="b"/>
            <a:pathLst>
              <a:path w="850900" h="381000">
                <a:moveTo>
                  <a:pt x="0" y="67003"/>
                </a:moveTo>
                <a:lnTo>
                  <a:pt x="58347" y="30347"/>
                </a:lnTo>
                <a:lnTo>
                  <a:pt x="124443" y="8173"/>
                </a:lnTo>
                <a:lnTo>
                  <a:pt x="196970" y="0"/>
                </a:lnTo>
                <a:lnTo>
                  <a:pt x="235233" y="1013"/>
                </a:lnTo>
                <a:lnTo>
                  <a:pt x="274608" y="5347"/>
                </a:lnTo>
                <a:lnTo>
                  <a:pt x="314932" y="12940"/>
                </a:lnTo>
                <a:lnTo>
                  <a:pt x="356038" y="23733"/>
                </a:lnTo>
                <a:lnTo>
                  <a:pt x="397764" y="37666"/>
                </a:lnTo>
                <a:lnTo>
                  <a:pt x="439942" y="54678"/>
                </a:lnTo>
                <a:lnTo>
                  <a:pt x="482409" y="74710"/>
                </a:lnTo>
                <a:lnTo>
                  <a:pt x="525000" y="97700"/>
                </a:lnTo>
                <a:lnTo>
                  <a:pt x="567549" y="123590"/>
                </a:lnTo>
                <a:lnTo>
                  <a:pt x="609893" y="152319"/>
                </a:lnTo>
                <a:lnTo>
                  <a:pt x="651865" y="183827"/>
                </a:lnTo>
                <a:lnTo>
                  <a:pt x="693302" y="218054"/>
                </a:lnTo>
                <a:lnTo>
                  <a:pt x="734037" y="254939"/>
                </a:lnTo>
                <a:lnTo>
                  <a:pt x="773908" y="294423"/>
                </a:lnTo>
                <a:lnTo>
                  <a:pt x="812747" y="336446"/>
                </a:lnTo>
                <a:lnTo>
                  <a:pt x="850391" y="3809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5004996" y="3647754"/>
            <a:ext cx="742390" cy="413497"/>
          </a:xfrm>
          <a:custGeom>
            <a:avLst/>
            <a:gdLst/>
            <a:ahLst/>
            <a:cxnLst/>
            <a:rect l="l" t="t" r="r" b="b"/>
            <a:pathLst>
              <a:path w="841375" h="468629">
                <a:moveTo>
                  <a:pt x="0" y="420623"/>
                </a:moveTo>
                <a:lnTo>
                  <a:pt x="68782" y="451566"/>
                </a:lnTo>
                <a:lnTo>
                  <a:pt x="142937" y="466694"/>
                </a:lnTo>
                <a:lnTo>
                  <a:pt x="181630" y="468533"/>
                </a:lnTo>
                <a:lnTo>
                  <a:pt x="221187" y="466666"/>
                </a:lnTo>
                <a:lnTo>
                  <a:pt x="261448" y="461176"/>
                </a:lnTo>
                <a:lnTo>
                  <a:pt x="302253" y="452143"/>
                </a:lnTo>
                <a:lnTo>
                  <a:pt x="343443" y="439652"/>
                </a:lnTo>
                <a:lnTo>
                  <a:pt x="384858" y="423784"/>
                </a:lnTo>
                <a:lnTo>
                  <a:pt x="426338" y="404622"/>
                </a:lnTo>
                <a:lnTo>
                  <a:pt x="467724" y="382248"/>
                </a:lnTo>
                <a:lnTo>
                  <a:pt x="508856" y="356744"/>
                </a:lnTo>
                <a:lnTo>
                  <a:pt x="549574" y="328194"/>
                </a:lnTo>
                <a:lnTo>
                  <a:pt x="589718" y="296680"/>
                </a:lnTo>
                <a:lnTo>
                  <a:pt x="629129" y="262283"/>
                </a:lnTo>
                <a:lnTo>
                  <a:pt x="667646" y="225087"/>
                </a:lnTo>
                <a:lnTo>
                  <a:pt x="705111" y="185174"/>
                </a:lnTo>
                <a:lnTo>
                  <a:pt x="741363" y="142626"/>
                </a:lnTo>
                <a:lnTo>
                  <a:pt x="776243" y="97526"/>
                </a:lnTo>
                <a:lnTo>
                  <a:pt x="809591" y="49957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4999617" y="3376123"/>
            <a:ext cx="130549" cy="640416"/>
          </a:xfrm>
          <a:custGeom>
            <a:avLst/>
            <a:gdLst/>
            <a:ahLst/>
            <a:cxnLst/>
            <a:rect l="l" t="t" r="r" b="b"/>
            <a:pathLst>
              <a:path w="147954" h="725804">
                <a:moveTo>
                  <a:pt x="6095" y="725424"/>
                </a:moveTo>
                <a:lnTo>
                  <a:pt x="37958" y="697284"/>
                </a:lnTo>
                <a:lnTo>
                  <a:pt x="65774" y="665782"/>
                </a:lnTo>
                <a:lnTo>
                  <a:pt x="89547" y="631229"/>
                </a:lnTo>
                <a:lnTo>
                  <a:pt x="109282" y="593932"/>
                </a:lnTo>
                <a:lnTo>
                  <a:pt x="124982" y="554201"/>
                </a:lnTo>
                <a:lnTo>
                  <a:pt x="136650" y="512344"/>
                </a:lnTo>
                <a:lnTo>
                  <a:pt x="144291" y="468671"/>
                </a:lnTo>
                <a:lnTo>
                  <a:pt x="147908" y="423490"/>
                </a:lnTo>
                <a:lnTo>
                  <a:pt x="147505" y="377110"/>
                </a:lnTo>
                <a:lnTo>
                  <a:pt x="143085" y="329841"/>
                </a:lnTo>
                <a:lnTo>
                  <a:pt x="134652" y="281991"/>
                </a:lnTo>
                <a:lnTo>
                  <a:pt x="122211" y="233870"/>
                </a:lnTo>
                <a:lnTo>
                  <a:pt x="105764" y="185785"/>
                </a:lnTo>
                <a:lnTo>
                  <a:pt x="85316" y="138047"/>
                </a:lnTo>
                <a:lnTo>
                  <a:pt x="60870" y="90964"/>
                </a:lnTo>
                <a:lnTo>
                  <a:pt x="32430" y="44845"/>
                </a:ln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2783542" y="2972711"/>
            <a:ext cx="172571" cy="159124"/>
          </a:xfrm>
          <a:custGeom>
            <a:avLst/>
            <a:gdLst/>
            <a:ahLst/>
            <a:cxnLst/>
            <a:rect l="l" t="t" r="r" b="b"/>
            <a:pathLst>
              <a:path w="195580" h="180339">
                <a:moveTo>
                  <a:pt x="97536" y="0"/>
                </a:moveTo>
                <a:lnTo>
                  <a:pt x="59150" y="7000"/>
                </a:lnTo>
                <a:lnTo>
                  <a:pt x="28193" y="26288"/>
                </a:lnTo>
                <a:lnTo>
                  <a:pt x="7524" y="55292"/>
                </a:lnTo>
                <a:lnTo>
                  <a:pt x="0" y="91439"/>
                </a:lnTo>
                <a:lnTo>
                  <a:pt x="7524" y="125825"/>
                </a:lnTo>
                <a:lnTo>
                  <a:pt x="28193" y="153923"/>
                </a:lnTo>
                <a:lnTo>
                  <a:pt x="59150" y="172878"/>
                </a:lnTo>
                <a:lnTo>
                  <a:pt x="97536" y="179831"/>
                </a:lnTo>
                <a:lnTo>
                  <a:pt x="134635" y="172878"/>
                </a:lnTo>
                <a:lnTo>
                  <a:pt x="165735" y="153923"/>
                </a:lnTo>
                <a:lnTo>
                  <a:pt x="187118" y="125825"/>
                </a:lnTo>
                <a:lnTo>
                  <a:pt x="195072" y="91439"/>
                </a:lnTo>
                <a:lnTo>
                  <a:pt x="187118" y="55292"/>
                </a:lnTo>
                <a:lnTo>
                  <a:pt x="165735" y="26288"/>
                </a:lnTo>
                <a:lnTo>
                  <a:pt x="134635" y="7000"/>
                </a:lnTo>
                <a:lnTo>
                  <a:pt x="97536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2783542" y="4177568"/>
            <a:ext cx="172571" cy="159124"/>
          </a:xfrm>
          <a:custGeom>
            <a:avLst/>
            <a:gdLst/>
            <a:ahLst/>
            <a:cxnLst/>
            <a:rect l="l" t="t" r="r" b="b"/>
            <a:pathLst>
              <a:path w="195580" h="180339">
                <a:moveTo>
                  <a:pt x="97536" y="0"/>
                </a:moveTo>
                <a:lnTo>
                  <a:pt x="59150" y="7000"/>
                </a:lnTo>
                <a:lnTo>
                  <a:pt x="28193" y="26288"/>
                </a:lnTo>
                <a:lnTo>
                  <a:pt x="7524" y="55292"/>
                </a:lnTo>
                <a:lnTo>
                  <a:pt x="0" y="91439"/>
                </a:lnTo>
                <a:lnTo>
                  <a:pt x="7524" y="125825"/>
                </a:lnTo>
                <a:lnTo>
                  <a:pt x="28193" y="153924"/>
                </a:lnTo>
                <a:lnTo>
                  <a:pt x="59150" y="172878"/>
                </a:lnTo>
                <a:lnTo>
                  <a:pt x="97536" y="179832"/>
                </a:lnTo>
                <a:lnTo>
                  <a:pt x="135921" y="172878"/>
                </a:lnTo>
                <a:lnTo>
                  <a:pt x="166878" y="153924"/>
                </a:lnTo>
                <a:lnTo>
                  <a:pt x="187547" y="125825"/>
                </a:lnTo>
                <a:lnTo>
                  <a:pt x="195072" y="91439"/>
                </a:lnTo>
                <a:lnTo>
                  <a:pt x="187547" y="55292"/>
                </a:lnTo>
                <a:lnTo>
                  <a:pt x="166878" y="26288"/>
                </a:lnTo>
                <a:lnTo>
                  <a:pt x="135921" y="7000"/>
                </a:lnTo>
                <a:lnTo>
                  <a:pt x="9753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 txBox="1"/>
          <p:nvPr/>
        </p:nvSpPr>
        <p:spPr>
          <a:xfrm>
            <a:off x="3025142" y="4555879"/>
            <a:ext cx="3410510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(c)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AND gate</a:t>
            </a:r>
            <a:r>
              <a:rPr sz="1765" spc="-4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implementation.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569931" y="662105"/>
            <a:ext cx="8004138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47401" marR="4483" algn="ctr"/>
            <a:r>
              <a:rPr lang="en-US" sz="2400" b="1" dirty="0">
                <a:latin typeface="+mn-lt"/>
              </a:rPr>
              <a:t>Implementation of NOT,</a:t>
            </a:r>
            <a:r>
              <a:rPr lang="en-US" sz="2400" b="1" spc="-71" dirty="0">
                <a:latin typeface="+mn-lt"/>
              </a:rPr>
              <a:t> </a:t>
            </a:r>
            <a:r>
              <a:rPr lang="en-US" sz="2400" b="1" spc="-4" dirty="0">
                <a:latin typeface="+mn-lt"/>
              </a:rPr>
              <a:t>OR  and </a:t>
            </a:r>
            <a:r>
              <a:rPr lang="en-US" sz="2400" b="1" spc="-4" dirty="0" err="1">
                <a:latin typeface="+mn-lt"/>
              </a:rPr>
              <a:t>AND</a:t>
            </a:r>
            <a:r>
              <a:rPr lang="en-US" sz="2400" b="1" spc="-4" dirty="0">
                <a:latin typeface="+mn-lt"/>
              </a:rPr>
              <a:t> Gates by </a:t>
            </a:r>
            <a:r>
              <a:rPr lang="en-US" sz="2400" b="1" dirty="0">
                <a:latin typeface="+mn-lt"/>
              </a:rPr>
              <a:t>NOR</a:t>
            </a:r>
            <a:r>
              <a:rPr lang="en-US" sz="2400" b="1" spc="-75" dirty="0">
                <a:latin typeface="+mn-lt"/>
              </a:rPr>
              <a:t> </a:t>
            </a:r>
            <a:r>
              <a:rPr lang="en-US" sz="2400" b="1" spc="-4" dirty="0">
                <a:latin typeface="+mn-lt"/>
              </a:rPr>
              <a:t>Gates</a:t>
            </a:r>
            <a:br>
              <a:rPr lang="en-US" sz="2400" b="1" spc="-4" dirty="0">
                <a:latin typeface="+mn-lt"/>
              </a:rPr>
            </a:br>
            <a:r>
              <a:rPr sz="2400" b="1" i="1" dirty="0">
                <a:latin typeface="+mn-lt"/>
                <a:cs typeface="Verdana"/>
              </a:rPr>
              <a:t>(Continued from previous</a:t>
            </a:r>
            <a:r>
              <a:rPr sz="2400" b="1" i="1" spc="-26" dirty="0">
                <a:latin typeface="+mn-lt"/>
                <a:cs typeface="Verdana"/>
              </a:rPr>
              <a:t> </a:t>
            </a:r>
            <a:r>
              <a:rPr sz="2400" b="1" i="1" spc="-4" dirty="0">
                <a:latin typeface="+mn-lt"/>
                <a:cs typeface="Verdana"/>
              </a:rPr>
              <a:t>slide..)</a:t>
            </a:r>
            <a:endParaRPr sz="2400" b="1" dirty="0">
              <a:latin typeface="+mn-lt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F6F08-82B2-4682-9B47-B45096F3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022C-0F72-4838-9B13-6D6B2F09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24D5567-B5C9-4639-94F5-ED855042C50E}"/>
              </a:ext>
            </a:extLst>
          </p:cNvPr>
          <p:cNvSpPr txBox="1">
            <a:spLocks/>
          </p:cNvSpPr>
          <p:nvPr/>
        </p:nvSpPr>
        <p:spPr>
          <a:xfrm>
            <a:off x="357770" y="2133600"/>
            <a:ext cx="6891565" cy="3009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600" dirty="0">
                <a:solidFill>
                  <a:schemeClr val="tx1"/>
                </a:solidFill>
              </a:rPr>
              <a:t>Logic gates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600" dirty="0">
                <a:solidFill>
                  <a:schemeClr val="tx1"/>
                </a:solidFill>
              </a:rPr>
              <a:t>Logic circuits and Boolean expressions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GB" sz="2600" dirty="0">
                <a:solidFill>
                  <a:schemeClr val="tx1"/>
                </a:solidFill>
              </a:rPr>
              <a:t>Combinational circuits and design</a:t>
            </a:r>
          </a:p>
          <a:p>
            <a:pPr lvl="1">
              <a:buClr>
                <a:schemeClr val="bg1">
                  <a:lumMod val="65000"/>
                </a:schemeClr>
              </a:buClr>
              <a:buFont typeface="Wingdings" pitchFamily="2" charset="2"/>
              <a:buChar char="§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719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55525" y="2576756"/>
            <a:ext cx="6302749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1056211" algn="l"/>
                <a:tab pos="1655757" algn="l"/>
                <a:tab pos="2349439" algn="l"/>
                <a:tab pos="2882307" algn="l"/>
                <a:tab pos="3420218" algn="l"/>
                <a:tab pos="4023126" algn="l"/>
                <a:tab pos="5838576" algn="l"/>
              </a:tabLst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am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w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h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AND,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R,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g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u="sng" spc="-4" dirty="0">
                <a:solidFill>
                  <a:srgbClr val="333333"/>
                </a:solidFill>
                <a:latin typeface="Verdana"/>
                <a:cs typeface="Verdana"/>
              </a:rPr>
              <a:t>.</a:t>
            </a:r>
            <a:r>
              <a:rPr sz="1765" u="sng" spc="26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ss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me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th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at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2221" y="2845697"/>
            <a:ext cx="1922369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1765" spc="5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complement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92423" y="2845697"/>
            <a:ext cx="1167653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inputs</a:t>
            </a:r>
            <a:r>
              <a:rPr sz="1765" spc="3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are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685" y="3652520"/>
            <a:ext cx="863973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1765" spc="-3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2: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55525" y="3652520"/>
            <a:ext cx="6304429" cy="543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1681">
              <a:tabLst>
                <a:tab pos="4054504" algn="l"/>
              </a:tabLst>
            </a:pP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Draw a second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logic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diagram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with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equivalent 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NOR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logic 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substituted 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each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AND,</a:t>
            </a:r>
            <a:r>
              <a:rPr sz="1765" spc="5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OR,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 and	NOT</a:t>
            </a:r>
            <a:r>
              <a:rPr sz="1765" spc="-8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9" dirty="0">
                <a:solidFill>
                  <a:srgbClr val="333333"/>
                </a:solidFill>
                <a:latin typeface="Verdana"/>
                <a:cs typeface="Verdana"/>
              </a:rPr>
              <a:t>gate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685" y="4459344"/>
            <a:ext cx="858370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1765" spc="-7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3: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5052" y="4459344"/>
            <a:ext cx="6302749" cy="543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-560">
              <a:tabLst>
                <a:tab pos="1099916" algn="l"/>
                <a:tab pos="1119527" algn="l"/>
                <a:tab pos="1511194" algn="l"/>
                <a:tab pos="1584596" algn="l"/>
                <a:tab pos="2358404" algn="l"/>
                <a:tab pos="2426203" algn="l"/>
                <a:tab pos="2772483" algn="l"/>
                <a:tab pos="3606806" algn="l"/>
                <a:tab pos="4000713" algn="l"/>
                <a:tab pos="4292642" algn="l"/>
                <a:tab pos="4822148" algn="l"/>
                <a:tab pos="5198126" algn="l"/>
                <a:tab pos="5882281" algn="l"/>
                <a:tab pos="5926547" algn="l"/>
              </a:tabLst>
            </a:pP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ve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	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	p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sc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ro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	th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e 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am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as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d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ub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	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31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d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n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pe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y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5525" y="4997225"/>
            <a:ext cx="4632512" cy="543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tabLst>
                <a:tab pos="876347" algn="l"/>
                <a:tab pos="1038280" algn="l"/>
                <a:tab pos="2011563" algn="l"/>
                <a:tab pos="2326465" algn="l"/>
                <a:tab pos="2627920" algn="l"/>
                <a:tab pos="3389400" algn="l"/>
                <a:tab pos="3623615" algn="l"/>
              </a:tabLst>
            </a:pP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-22" dirty="0">
                <a:solidFill>
                  <a:srgbClr val="333333"/>
                </a:solidFill>
                <a:latin typeface="Verdana"/>
                <a:cs typeface="Verdana"/>
              </a:rPr>
              <a:t>g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al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spc="-22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.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26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l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r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m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ve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</a:t>
            </a:r>
            <a:r>
              <a:rPr sz="1765" spc="22" dirty="0">
                <a:solidFill>
                  <a:srgbClr val="333333"/>
                </a:solidFill>
                <a:latin typeface="Verdana"/>
                <a:cs typeface="Verdana"/>
              </a:rPr>
              <a:t>i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v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er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te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rs 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single		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external		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inputs	and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19297" y="5266166"/>
            <a:ext cx="1410260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complement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16040" y="4997225"/>
            <a:ext cx="1546412" cy="5432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284" algn="r">
              <a:tabLst>
                <a:tab pos="1296029" algn="l"/>
              </a:tabLst>
            </a:pP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co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nne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</a:t>
            </a:r>
            <a:r>
              <a:rPr sz="1765" spc="-18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d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	t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endParaRPr sz="1765">
              <a:latin typeface="Verdana"/>
              <a:cs typeface="Verdana"/>
            </a:endParaRPr>
          </a:p>
          <a:p>
            <a:pPr marR="4483" algn="r"/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th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55526" y="5535108"/>
            <a:ext cx="3244663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corresponding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input</a:t>
            </a:r>
            <a:r>
              <a:rPr sz="1765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variable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81806" y="2688367"/>
            <a:ext cx="430866" cy="556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618" spc="-234" dirty="0">
                <a:latin typeface="Symbol"/>
                <a:cs typeface="Symbol"/>
              </a:rPr>
              <a:t></a:t>
            </a:r>
            <a:r>
              <a:rPr sz="3177" spc="-350" baseline="9259" dirty="0">
                <a:latin typeface="Arial"/>
                <a:cs typeface="Arial"/>
              </a:rPr>
              <a:t>A</a:t>
            </a:r>
            <a:r>
              <a:rPr sz="3618" spc="-234" dirty="0">
                <a:latin typeface="Symbol"/>
                <a:cs typeface="Symbol"/>
              </a:rPr>
              <a:t></a:t>
            </a:r>
            <a:endParaRPr sz="3618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5525" y="2733638"/>
            <a:ext cx="2336987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088"/>
              </a:lnSpc>
            </a:pP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both the 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normal</a:t>
            </a:r>
            <a:r>
              <a:rPr sz="1765" spc="437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3971" spc="-59" baseline="-10185" dirty="0">
                <a:latin typeface="Symbol"/>
                <a:cs typeface="Symbol"/>
              </a:rPr>
              <a:t></a:t>
            </a:r>
            <a:r>
              <a:rPr sz="2647" spc="-59" baseline="-11111" dirty="0">
                <a:latin typeface="Arial"/>
                <a:cs typeface="Arial"/>
              </a:rPr>
              <a:t>A</a:t>
            </a:r>
            <a:r>
              <a:rPr sz="3971" spc="-59" baseline="-10185" dirty="0">
                <a:latin typeface="Symbol"/>
                <a:cs typeface="Symbol"/>
              </a:rPr>
              <a:t></a:t>
            </a:r>
            <a:endParaRPr sz="3971" baseline="-10185" dirty="0">
              <a:latin typeface="Symbol"/>
              <a:cs typeface="Symbol"/>
            </a:endParaRPr>
          </a:p>
          <a:p>
            <a:pPr marL="11206">
              <a:lnSpc>
                <a:spcPts val="2030"/>
              </a:lnSpc>
            </a:pP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available</a:t>
            </a:r>
            <a:endParaRPr sz="1765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9686" y="1108337"/>
            <a:ext cx="7593666" cy="1276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539" marR="412398">
              <a:spcBef>
                <a:spcPts val="194"/>
              </a:spcBef>
            </a:pPr>
            <a:r>
              <a:rPr sz="2118" b="1" dirty="0">
                <a:solidFill>
                  <a:schemeClr val="accent3"/>
                </a:solidFill>
                <a:latin typeface="Verdana"/>
                <a:cs typeface="Verdana"/>
              </a:rPr>
              <a:t>Method of Implementing a Boolean </a:t>
            </a:r>
            <a:r>
              <a:rPr sz="2118" b="1" spc="-4" dirty="0">
                <a:solidFill>
                  <a:schemeClr val="accent3"/>
                </a:solidFill>
                <a:latin typeface="Verdana"/>
                <a:cs typeface="Verdana"/>
              </a:rPr>
              <a:t>Expression  </a:t>
            </a:r>
            <a:r>
              <a:rPr sz="2118" b="1" dirty="0">
                <a:solidFill>
                  <a:schemeClr val="accent3"/>
                </a:solidFill>
                <a:latin typeface="Verdana"/>
                <a:cs typeface="Verdana"/>
              </a:rPr>
              <a:t>with </a:t>
            </a:r>
            <a:r>
              <a:rPr sz="2118" b="1" spc="-4" dirty="0">
                <a:solidFill>
                  <a:schemeClr val="accent3"/>
                </a:solidFill>
                <a:latin typeface="Verdana"/>
                <a:cs typeface="Verdana"/>
              </a:rPr>
              <a:t>Only </a:t>
            </a:r>
            <a:r>
              <a:rPr sz="2118" b="1" dirty="0">
                <a:solidFill>
                  <a:schemeClr val="accent3"/>
                </a:solidFill>
                <a:latin typeface="Verdana"/>
                <a:cs typeface="Verdana"/>
              </a:rPr>
              <a:t>NOR</a:t>
            </a:r>
            <a:r>
              <a:rPr sz="2118" b="1" spc="-31" dirty="0">
                <a:solidFill>
                  <a:schemeClr val="accent3"/>
                </a:solidFill>
                <a:latin typeface="Verdana"/>
                <a:cs typeface="Verdana"/>
              </a:rPr>
              <a:t> </a:t>
            </a:r>
            <a:r>
              <a:rPr sz="2118" b="1" dirty="0">
                <a:solidFill>
                  <a:schemeClr val="accent3"/>
                </a:solidFill>
                <a:latin typeface="Verdana"/>
                <a:cs typeface="Verdana"/>
              </a:rPr>
              <a:t>Gates</a:t>
            </a:r>
            <a:endParaRPr sz="2118" dirty="0">
              <a:solidFill>
                <a:schemeClr val="accent3"/>
              </a:solidFill>
              <a:latin typeface="Verdana"/>
              <a:cs typeface="Verdana"/>
            </a:endParaRPr>
          </a:p>
          <a:p>
            <a:pPr>
              <a:spcBef>
                <a:spcPts val="44"/>
              </a:spcBef>
            </a:pPr>
            <a:endParaRPr sz="2294" dirty="0">
              <a:latin typeface="Times New Roman"/>
              <a:cs typeface="Times New Roman"/>
            </a:endParaRPr>
          </a:p>
          <a:p>
            <a:pPr marL="11206">
              <a:tabLst>
                <a:tab pos="1016428" algn="l"/>
                <a:tab pos="1546494" algn="l"/>
                <a:tab pos="2083845" algn="l"/>
                <a:tab pos="2866618" algn="l"/>
                <a:tab pos="4060108" algn="l"/>
                <a:tab pos="5518631" algn="l"/>
                <a:tab pos="6244251" algn="l"/>
                <a:tab pos="6782162" algn="l"/>
              </a:tabLst>
            </a:pP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1:	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For	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the	given	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algebraic	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expression,	draw	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the	logic</a:t>
            </a:r>
            <a:endParaRPr sz="1765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341508" y="3170126"/>
            <a:ext cx="0" cy="395567"/>
          </a:xfrm>
          <a:custGeom>
            <a:avLst/>
            <a:gdLst/>
            <a:ahLst/>
            <a:cxnLst/>
            <a:rect l="l" t="t" r="r" b="b"/>
            <a:pathLst>
              <a:path h="448310">
                <a:moveTo>
                  <a:pt x="0" y="448056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1304702" y="3016829"/>
            <a:ext cx="263899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29870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1304702" y="3336869"/>
            <a:ext cx="263899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29870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5341509" y="3562779"/>
            <a:ext cx="411816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466344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5349576" y="3804827"/>
            <a:ext cx="403412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544982" y="4436838"/>
            <a:ext cx="1011331" cy="0"/>
          </a:xfrm>
          <a:custGeom>
            <a:avLst/>
            <a:gdLst/>
            <a:ahLst/>
            <a:cxnLst/>
            <a:rect l="l" t="t" r="r" b="b"/>
            <a:pathLst>
              <a:path w="1146175">
                <a:moveTo>
                  <a:pt x="0" y="0"/>
                </a:moveTo>
                <a:lnTo>
                  <a:pt x="11460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1318148" y="3920472"/>
            <a:ext cx="261097" cy="0"/>
          </a:xfrm>
          <a:custGeom>
            <a:avLst/>
            <a:gdLst/>
            <a:ahLst/>
            <a:cxnLst/>
            <a:rect l="l" t="t" r="r" b="b"/>
            <a:pathLst>
              <a:path w="295909">
                <a:moveTo>
                  <a:pt x="29565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1909818" y="4122178"/>
            <a:ext cx="602876" cy="0"/>
          </a:xfrm>
          <a:custGeom>
            <a:avLst/>
            <a:gdLst/>
            <a:ahLst/>
            <a:cxnLst/>
            <a:rect l="l" t="t" r="r" b="b"/>
            <a:pathLst>
              <a:path w="683260">
                <a:moveTo>
                  <a:pt x="0" y="0"/>
                </a:moveTo>
                <a:lnTo>
                  <a:pt x="68275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2506867" y="4369603"/>
            <a:ext cx="409015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2512247" y="4122178"/>
            <a:ext cx="0" cy="250451"/>
          </a:xfrm>
          <a:custGeom>
            <a:avLst/>
            <a:gdLst/>
            <a:ahLst/>
            <a:cxnLst/>
            <a:rect l="l" t="t" r="r" b="b"/>
            <a:pathLst>
              <a:path h="283845">
                <a:moveTo>
                  <a:pt x="0" y="0"/>
                </a:moveTo>
                <a:lnTo>
                  <a:pt x="0" y="28346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1336973" y="4579377"/>
            <a:ext cx="1584512" cy="0"/>
          </a:xfrm>
          <a:custGeom>
            <a:avLst/>
            <a:gdLst/>
            <a:ahLst/>
            <a:cxnLst/>
            <a:rect l="l" t="t" r="r" b="b"/>
            <a:pathLst>
              <a:path w="1795780">
                <a:moveTo>
                  <a:pt x="0" y="0"/>
                </a:moveTo>
                <a:lnTo>
                  <a:pt x="179527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4550821" y="4442218"/>
            <a:ext cx="0" cy="234203"/>
          </a:xfrm>
          <a:custGeom>
            <a:avLst/>
            <a:gdLst/>
            <a:ahLst/>
            <a:cxnLst/>
            <a:rect l="l" t="t" r="r" b="b"/>
            <a:pathLst>
              <a:path h="265429">
                <a:moveTo>
                  <a:pt x="0" y="0"/>
                </a:moveTo>
                <a:lnTo>
                  <a:pt x="0" y="26517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4550820" y="4676197"/>
            <a:ext cx="193862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45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1899061" y="3164746"/>
            <a:ext cx="3440206" cy="0"/>
          </a:xfrm>
          <a:custGeom>
            <a:avLst/>
            <a:gdLst/>
            <a:ahLst/>
            <a:cxnLst/>
            <a:rect l="l" t="t" r="r" b="b"/>
            <a:pathLst>
              <a:path w="3898900">
                <a:moveTo>
                  <a:pt x="0" y="0"/>
                </a:moveTo>
                <a:lnTo>
                  <a:pt x="389839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5069877" y="4802599"/>
            <a:ext cx="295835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52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1315459" y="4278163"/>
            <a:ext cx="263899" cy="0"/>
          </a:xfrm>
          <a:custGeom>
            <a:avLst/>
            <a:gdLst/>
            <a:ahLst/>
            <a:cxnLst/>
            <a:rect l="l" t="t" r="r" b="b"/>
            <a:pathLst>
              <a:path w="299084">
                <a:moveTo>
                  <a:pt x="29870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1315460" y="4934380"/>
            <a:ext cx="3423957" cy="8404"/>
          </a:xfrm>
          <a:custGeom>
            <a:avLst/>
            <a:gdLst/>
            <a:ahLst/>
            <a:cxnLst/>
            <a:rect l="l" t="t" r="r" b="b"/>
            <a:pathLst>
              <a:path w="3880485" h="9525">
                <a:moveTo>
                  <a:pt x="0" y="9143"/>
                </a:moveTo>
                <a:lnTo>
                  <a:pt x="388010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5354955" y="3807516"/>
            <a:ext cx="0" cy="995082"/>
          </a:xfrm>
          <a:custGeom>
            <a:avLst/>
            <a:gdLst/>
            <a:ahLst/>
            <a:cxnLst/>
            <a:rect l="l" t="t" r="r" b="b"/>
            <a:pathLst>
              <a:path h="1127760">
                <a:moveTo>
                  <a:pt x="0" y="112776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1568263" y="2898495"/>
            <a:ext cx="331134" cy="554131"/>
          </a:xfrm>
          <a:custGeom>
            <a:avLst/>
            <a:gdLst/>
            <a:ahLst/>
            <a:cxnLst/>
            <a:rect l="l" t="t" r="r" b="b"/>
            <a:pathLst>
              <a:path w="375285" h="628014">
                <a:moveTo>
                  <a:pt x="188976" y="0"/>
                </a:moveTo>
                <a:lnTo>
                  <a:pt x="253004" y="19600"/>
                </a:lnTo>
                <a:lnTo>
                  <a:pt x="307902" y="73720"/>
                </a:lnTo>
                <a:lnTo>
                  <a:pt x="330484" y="111530"/>
                </a:lnTo>
                <a:lnTo>
                  <a:pt x="349052" y="155335"/>
                </a:lnTo>
                <a:lnTo>
                  <a:pt x="363029" y="204257"/>
                </a:lnTo>
                <a:lnTo>
                  <a:pt x="371839" y="257420"/>
                </a:lnTo>
                <a:lnTo>
                  <a:pt x="374903" y="313944"/>
                </a:lnTo>
                <a:lnTo>
                  <a:pt x="371839" y="370467"/>
                </a:lnTo>
                <a:lnTo>
                  <a:pt x="363029" y="423630"/>
                </a:lnTo>
                <a:lnTo>
                  <a:pt x="349052" y="472552"/>
                </a:lnTo>
                <a:lnTo>
                  <a:pt x="330484" y="516357"/>
                </a:lnTo>
                <a:lnTo>
                  <a:pt x="307902" y="554167"/>
                </a:lnTo>
                <a:lnTo>
                  <a:pt x="281883" y="585103"/>
                </a:lnTo>
                <a:lnTo>
                  <a:pt x="221843" y="622841"/>
                </a:lnTo>
                <a:lnTo>
                  <a:pt x="188976" y="627888"/>
                </a:lnTo>
                <a:lnTo>
                  <a:pt x="0" y="627888"/>
                </a:lnTo>
                <a:lnTo>
                  <a:pt x="0" y="0"/>
                </a:lnTo>
                <a:lnTo>
                  <a:pt x="188976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1584401" y="3820964"/>
            <a:ext cx="325531" cy="551329"/>
          </a:xfrm>
          <a:custGeom>
            <a:avLst/>
            <a:gdLst/>
            <a:ahLst/>
            <a:cxnLst/>
            <a:rect l="l" t="t" r="r" b="b"/>
            <a:pathLst>
              <a:path w="368935" h="624839">
                <a:moveTo>
                  <a:pt x="182879" y="0"/>
                </a:moveTo>
                <a:lnTo>
                  <a:pt x="248138" y="19216"/>
                </a:lnTo>
                <a:lnTo>
                  <a:pt x="303060" y="72449"/>
                </a:lnTo>
                <a:lnTo>
                  <a:pt x="325391" y="109753"/>
                </a:lnTo>
                <a:lnTo>
                  <a:pt x="343633" y="153077"/>
                </a:lnTo>
                <a:lnTo>
                  <a:pt x="357284" y="201594"/>
                </a:lnTo>
                <a:lnTo>
                  <a:pt x="365843" y="254476"/>
                </a:lnTo>
                <a:lnTo>
                  <a:pt x="368808" y="310895"/>
                </a:lnTo>
                <a:lnTo>
                  <a:pt x="365843" y="367419"/>
                </a:lnTo>
                <a:lnTo>
                  <a:pt x="357284" y="420582"/>
                </a:lnTo>
                <a:lnTo>
                  <a:pt x="343633" y="469504"/>
                </a:lnTo>
                <a:lnTo>
                  <a:pt x="325391" y="513309"/>
                </a:lnTo>
                <a:lnTo>
                  <a:pt x="303060" y="551119"/>
                </a:lnTo>
                <a:lnTo>
                  <a:pt x="277142" y="582055"/>
                </a:lnTo>
                <a:lnTo>
                  <a:pt x="216550" y="619793"/>
                </a:lnTo>
                <a:lnTo>
                  <a:pt x="182879" y="624839"/>
                </a:lnTo>
                <a:lnTo>
                  <a:pt x="0" y="624839"/>
                </a:lnTo>
                <a:lnTo>
                  <a:pt x="0" y="0"/>
                </a:lnTo>
                <a:lnTo>
                  <a:pt x="182879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4744459" y="4533658"/>
            <a:ext cx="325531" cy="551329"/>
          </a:xfrm>
          <a:custGeom>
            <a:avLst/>
            <a:gdLst/>
            <a:ahLst/>
            <a:cxnLst/>
            <a:rect l="l" t="t" r="r" b="b"/>
            <a:pathLst>
              <a:path w="368935" h="624839">
                <a:moveTo>
                  <a:pt x="182879" y="0"/>
                </a:moveTo>
                <a:lnTo>
                  <a:pt x="248138" y="19600"/>
                </a:lnTo>
                <a:lnTo>
                  <a:pt x="303060" y="73720"/>
                </a:lnTo>
                <a:lnTo>
                  <a:pt x="325391" y="111530"/>
                </a:lnTo>
                <a:lnTo>
                  <a:pt x="343633" y="155335"/>
                </a:lnTo>
                <a:lnTo>
                  <a:pt x="357284" y="204257"/>
                </a:lnTo>
                <a:lnTo>
                  <a:pt x="365843" y="257420"/>
                </a:lnTo>
                <a:lnTo>
                  <a:pt x="368807" y="313944"/>
                </a:lnTo>
                <a:lnTo>
                  <a:pt x="365843" y="369560"/>
                </a:lnTo>
                <a:lnTo>
                  <a:pt x="357284" y="422016"/>
                </a:lnTo>
                <a:lnTo>
                  <a:pt x="343633" y="470408"/>
                </a:lnTo>
                <a:lnTo>
                  <a:pt x="325391" y="513832"/>
                </a:lnTo>
                <a:lnTo>
                  <a:pt x="303060" y="551386"/>
                </a:lnTo>
                <a:lnTo>
                  <a:pt x="277142" y="582168"/>
                </a:lnTo>
                <a:lnTo>
                  <a:pt x="216550" y="619797"/>
                </a:lnTo>
                <a:lnTo>
                  <a:pt x="182879" y="624840"/>
                </a:lnTo>
                <a:lnTo>
                  <a:pt x="0" y="624840"/>
                </a:lnTo>
                <a:lnTo>
                  <a:pt x="0" y="0"/>
                </a:lnTo>
                <a:lnTo>
                  <a:pt x="182879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2794636" y="4100709"/>
            <a:ext cx="750794" cy="336176"/>
          </a:xfrm>
          <a:custGeom>
            <a:avLst/>
            <a:gdLst/>
            <a:ahLst/>
            <a:cxnLst/>
            <a:rect l="l" t="t" r="r" b="b"/>
            <a:pathLst>
              <a:path w="850900" h="381000">
                <a:moveTo>
                  <a:pt x="0" y="67003"/>
                </a:moveTo>
                <a:lnTo>
                  <a:pt x="58347" y="30347"/>
                </a:lnTo>
                <a:lnTo>
                  <a:pt x="124443" y="8173"/>
                </a:lnTo>
                <a:lnTo>
                  <a:pt x="196970" y="0"/>
                </a:lnTo>
                <a:lnTo>
                  <a:pt x="235233" y="1013"/>
                </a:lnTo>
                <a:lnTo>
                  <a:pt x="274608" y="5347"/>
                </a:lnTo>
                <a:lnTo>
                  <a:pt x="314932" y="12940"/>
                </a:lnTo>
                <a:lnTo>
                  <a:pt x="356038" y="23733"/>
                </a:lnTo>
                <a:lnTo>
                  <a:pt x="397763" y="37666"/>
                </a:lnTo>
                <a:lnTo>
                  <a:pt x="439942" y="54678"/>
                </a:lnTo>
                <a:lnTo>
                  <a:pt x="482409" y="74710"/>
                </a:lnTo>
                <a:lnTo>
                  <a:pt x="525000" y="97700"/>
                </a:lnTo>
                <a:lnTo>
                  <a:pt x="567549" y="123590"/>
                </a:lnTo>
                <a:lnTo>
                  <a:pt x="609893" y="152319"/>
                </a:lnTo>
                <a:lnTo>
                  <a:pt x="651865" y="183827"/>
                </a:lnTo>
                <a:lnTo>
                  <a:pt x="693302" y="218054"/>
                </a:lnTo>
                <a:lnTo>
                  <a:pt x="734037" y="254939"/>
                </a:lnTo>
                <a:lnTo>
                  <a:pt x="773908" y="294423"/>
                </a:lnTo>
                <a:lnTo>
                  <a:pt x="812747" y="336446"/>
                </a:lnTo>
                <a:lnTo>
                  <a:pt x="850391" y="3809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2802704" y="4431459"/>
            <a:ext cx="742390" cy="413497"/>
          </a:xfrm>
          <a:custGeom>
            <a:avLst/>
            <a:gdLst/>
            <a:ahLst/>
            <a:cxnLst/>
            <a:rect l="l" t="t" r="r" b="b"/>
            <a:pathLst>
              <a:path w="841375" h="468629">
                <a:moveTo>
                  <a:pt x="0" y="420624"/>
                </a:moveTo>
                <a:lnTo>
                  <a:pt x="68782" y="451566"/>
                </a:lnTo>
                <a:lnTo>
                  <a:pt x="142937" y="466694"/>
                </a:lnTo>
                <a:lnTo>
                  <a:pt x="181630" y="468533"/>
                </a:lnTo>
                <a:lnTo>
                  <a:pt x="221187" y="466666"/>
                </a:lnTo>
                <a:lnTo>
                  <a:pt x="261448" y="461176"/>
                </a:lnTo>
                <a:lnTo>
                  <a:pt x="302253" y="452143"/>
                </a:lnTo>
                <a:lnTo>
                  <a:pt x="343443" y="439652"/>
                </a:lnTo>
                <a:lnTo>
                  <a:pt x="384858" y="423784"/>
                </a:lnTo>
                <a:lnTo>
                  <a:pt x="426339" y="404622"/>
                </a:lnTo>
                <a:lnTo>
                  <a:pt x="467724" y="382248"/>
                </a:lnTo>
                <a:lnTo>
                  <a:pt x="508856" y="356744"/>
                </a:lnTo>
                <a:lnTo>
                  <a:pt x="549574" y="328194"/>
                </a:lnTo>
                <a:lnTo>
                  <a:pt x="589718" y="296680"/>
                </a:lnTo>
                <a:lnTo>
                  <a:pt x="629129" y="262283"/>
                </a:lnTo>
                <a:lnTo>
                  <a:pt x="667646" y="225087"/>
                </a:lnTo>
                <a:lnTo>
                  <a:pt x="705111" y="185174"/>
                </a:lnTo>
                <a:lnTo>
                  <a:pt x="741363" y="142626"/>
                </a:lnTo>
                <a:lnTo>
                  <a:pt x="776243" y="97526"/>
                </a:lnTo>
                <a:lnTo>
                  <a:pt x="809591" y="49957"/>
                </a:lnTo>
                <a:lnTo>
                  <a:pt x="841247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2797325" y="4159829"/>
            <a:ext cx="130549" cy="640416"/>
          </a:xfrm>
          <a:custGeom>
            <a:avLst/>
            <a:gdLst/>
            <a:ahLst/>
            <a:cxnLst/>
            <a:rect l="l" t="t" r="r" b="b"/>
            <a:pathLst>
              <a:path w="147955" h="725804">
                <a:moveTo>
                  <a:pt x="6096" y="725424"/>
                </a:moveTo>
                <a:lnTo>
                  <a:pt x="37958" y="697284"/>
                </a:lnTo>
                <a:lnTo>
                  <a:pt x="65774" y="665782"/>
                </a:lnTo>
                <a:lnTo>
                  <a:pt x="89547" y="631229"/>
                </a:lnTo>
                <a:lnTo>
                  <a:pt x="109282" y="593932"/>
                </a:lnTo>
                <a:lnTo>
                  <a:pt x="124982" y="554201"/>
                </a:lnTo>
                <a:lnTo>
                  <a:pt x="136650" y="512344"/>
                </a:lnTo>
                <a:lnTo>
                  <a:pt x="144291" y="468671"/>
                </a:lnTo>
                <a:lnTo>
                  <a:pt x="147908" y="423490"/>
                </a:lnTo>
                <a:lnTo>
                  <a:pt x="147505" y="377110"/>
                </a:lnTo>
                <a:lnTo>
                  <a:pt x="143085" y="329841"/>
                </a:lnTo>
                <a:lnTo>
                  <a:pt x="134652" y="281991"/>
                </a:lnTo>
                <a:lnTo>
                  <a:pt x="122211" y="233870"/>
                </a:lnTo>
                <a:lnTo>
                  <a:pt x="105764" y="185785"/>
                </a:lnTo>
                <a:lnTo>
                  <a:pt x="85316" y="138047"/>
                </a:lnTo>
                <a:lnTo>
                  <a:pt x="60870" y="90964"/>
                </a:lnTo>
                <a:lnTo>
                  <a:pt x="32430" y="44845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5631964" y="3296999"/>
            <a:ext cx="750794" cy="336176"/>
          </a:xfrm>
          <a:custGeom>
            <a:avLst/>
            <a:gdLst/>
            <a:ahLst/>
            <a:cxnLst/>
            <a:rect l="l" t="t" r="r" b="b"/>
            <a:pathLst>
              <a:path w="850900" h="381000">
                <a:moveTo>
                  <a:pt x="0" y="66522"/>
                </a:moveTo>
                <a:lnTo>
                  <a:pt x="61329" y="28561"/>
                </a:lnTo>
                <a:lnTo>
                  <a:pt x="131094" y="6587"/>
                </a:lnTo>
                <a:lnTo>
                  <a:pt x="207779" y="0"/>
                </a:lnTo>
                <a:lnTo>
                  <a:pt x="248242" y="2289"/>
                </a:lnTo>
                <a:lnTo>
                  <a:pt x="289867" y="8199"/>
                </a:lnTo>
                <a:lnTo>
                  <a:pt x="332463" y="17657"/>
                </a:lnTo>
                <a:lnTo>
                  <a:pt x="375841" y="30585"/>
                </a:lnTo>
                <a:lnTo>
                  <a:pt x="419811" y="46911"/>
                </a:lnTo>
                <a:lnTo>
                  <a:pt x="464184" y="66558"/>
                </a:lnTo>
                <a:lnTo>
                  <a:pt x="508771" y="89451"/>
                </a:lnTo>
                <a:lnTo>
                  <a:pt x="553381" y="115516"/>
                </a:lnTo>
                <a:lnTo>
                  <a:pt x="597825" y="144677"/>
                </a:lnTo>
                <a:lnTo>
                  <a:pt x="641914" y="176860"/>
                </a:lnTo>
                <a:lnTo>
                  <a:pt x="685458" y="211989"/>
                </a:lnTo>
                <a:lnTo>
                  <a:pt x="728267" y="249989"/>
                </a:lnTo>
                <a:lnTo>
                  <a:pt x="770152" y="290785"/>
                </a:lnTo>
                <a:lnTo>
                  <a:pt x="810924" y="334303"/>
                </a:lnTo>
                <a:lnTo>
                  <a:pt x="850391" y="38046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5642722" y="3630015"/>
            <a:ext cx="739588" cy="413497"/>
          </a:xfrm>
          <a:custGeom>
            <a:avLst/>
            <a:gdLst/>
            <a:ahLst/>
            <a:cxnLst/>
            <a:rect l="l" t="t" r="r" b="b"/>
            <a:pathLst>
              <a:path w="838200" h="468629">
                <a:moveTo>
                  <a:pt x="0" y="420624"/>
                </a:moveTo>
                <a:lnTo>
                  <a:pt x="68024" y="451566"/>
                </a:lnTo>
                <a:lnTo>
                  <a:pt x="141559" y="466694"/>
                </a:lnTo>
                <a:lnTo>
                  <a:pt x="179988" y="468533"/>
                </a:lnTo>
                <a:lnTo>
                  <a:pt x="219311" y="466666"/>
                </a:lnTo>
                <a:lnTo>
                  <a:pt x="259366" y="461176"/>
                </a:lnTo>
                <a:lnTo>
                  <a:pt x="299990" y="452143"/>
                </a:lnTo>
                <a:lnTo>
                  <a:pt x="341024" y="439652"/>
                </a:lnTo>
                <a:lnTo>
                  <a:pt x="382305" y="423784"/>
                </a:lnTo>
                <a:lnTo>
                  <a:pt x="423672" y="404622"/>
                </a:lnTo>
                <a:lnTo>
                  <a:pt x="464963" y="382248"/>
                </a:lnTo>
                <a:lnTo>
                  <a:pt x="506017" y="356744"/>
                </a:lnTo>
                <a:lnTo>
                  <a:pt x="546672" y="328194"/>
                </a:lnTo>
                <a:lnTo>
                  <a:pt x="586768" y="296680"/>
                </a:lnTo>
                <a:lnTo>
                  <a:pt x="626143" y="262283"/>
                </a:lnTo>
                <a:lnTo>
                  <a:pt x="664634" y="225087"/>
                </a:lnTo>
                <a:lnTo>
                  <a:pt x="702081" y="185174"/>
                </a:lnTo>
                <a:lnTo>
                  <a:pt x="738323" y="142626"/>
                </a:lnTo>
                <a:lnTo>
                  <a:pt x="773198" y="97526"/>
                </a:lnTo>
                <a:lnTo>
                  <a:pt x="806544" y="49957"/>
                </a:lnTo>
                <a:lnTo>
                  <a:pt x="8382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5634654" y="3358385"/>
            <a:ext cx="130549" cy="637615"/>
          </a:xfrm>
          <a:custGeom>
            <a:avLst/>
            <a:gdLst/>
            <a:ahLst/>
            <a:cxnLst/>
            <a:rect l="l" t="t" r="r" b="b"/>
            <a:pathLst>
              <a:path w="147954" h="722629">
                <a:moveTo>
                  <a:pt x="6095" y="722376"/>
                </a:moveTo>
                <a:lnTo>
                  <a:pt x="37958" y="694266"/>
                </a:lnTo>
                <a:lnTo>
                  <a:pt x="65774" y="662851"/>
                </a:lnTo>
                <a:lnTo>
                  <a:pt x="89547" y="628432"/>
                </a:lnTo>
                <a:lnTo>
                  <a:pt x="109282" y="591311"/>
                </a:lnTo>
                <a:lnTo>
                  <a:pt x="124982" y="551789"/>
                </a:lnTo>
                <a:lnTo>
                  <a:pt x="136650" y="510167"/>
                </a:lnTo>
                <a:lnTo>
                  <a:pt x="144291" y="466747"/>
                </a:lnTo>
                <a:lnTo>
                  <a:pt x="147908" y="421831"/>
                </a:lnTo>
                <a:lnTo>
                  <a:pt x="147505" y="375721"/>
                </a:lnTo>
                <a:lnTo>
                  <a:pt x="143085" y="328716"/>
                </a:lnTo>
                <a:lnTo>
                  <a:pt x="134652" y="281120"/>
                </a:lnTo>
                <a:lnTo>
                  <a:pt x="122211" y="233234"/>
                </a:lnTo>
                <a:lnTo>
                  <a:pt x="105764" y="185359"/>
                </a:lnTo>
                <a:lnTo>
                  <a:pt x="85316" y="137796"/>
                </a:lnTo>
                <a:lnTo>
                  <a:pt x="60870" y="90848"/>
                </a:lnTo>
                <a:lnTo>
                  <a:pt x="32430" y="44815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 txBox="1"/>
          <p:nvPr/>
        </p:nvSpPr>
        <p:spPr>
          <a:xfrm>
            <a:off x="1046069" y="3784711"/>
            <a:ext cx="252132" cy="1348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algn="just">
              <a:lnSpc>
                <a:spcPct val="97900"/>
              </a:lnSpc>
            </a:pPr>
            <a:r>
              <a:rPr sz="2118" dirty="0">
                <a:solidFill>
                  <a:srgbClr val="333333"/>
                </a:solidFill>
                <a:latin typeface="Verdana"/>
                <a:cs typeface="Verdana"/>
              </a:rPr>
              <a:t>B  D  A</a:t>
            </a:r>
            <a:endParaRPr sz="2118">
              <a:latin typeface="Verdana"/>
              <a:cs typeface="Verdana"/>
            </a:endParaRPr>
          </a:p>
          <a:p>
            <a:pPr marL="45946" algn="just">
              <a:spcBef>
                <a:spcPts val="507"/>
              </a:spcBef>
            </a:pPr>
            <a:r>
              <a:rPr sz="2118" spc="-4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endParaRPr sz="2118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070722" y="3240050"/>
            <a:ext cx="147918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 txBox="1"/>
          <p:nvPr/>
        </p:nvSpPr>
        <p:spPr>
          <a:xfrm>
            <a:off x="1027243" y="2839329"/>
            <a:ext cx="215713" cy="71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54" indent="-13448"/>
            <a:r>
              <a:rPr sz="2118" dirty="0">
                <a:solidFill>
                  <a:srgbClr val="333333"/>
                </a:solidFill>
                <a:latin typeface="Verdana"/>
                <a:cs typeface="Verdana"/>
              </a:rPr>
              <a:t>A</a:t>
            </a:r>
            <a:endParaRPr sz="2118">
              <a:latin typeface="Verdana"/>
              <a:cs typeface="Verdana"/>
            </a:endParaRPr>
          </a:p>
          <a:p>
            <a:pPr marL="24654">
              <a:spcBef>
                <a:spcPts val="463"/>
              </a:spcBef>
            </a:pPr>
            <a:r>
              <a:rPr sz="2118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91989" y="5422956"/>
            <a:ext cx="4341159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505973" algn="l"/>
              </a:tabLst>
            </a:pP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(a)	</a:t>
            </a:r>
            <a:r>
              <a:rPr sz="1765" b="1" spc="-9" dirty="0">
                <a:solidFill>
                  <a:srgbClr val="333333"/>
                </a:solidFill>
                <a:latin typeface="Verdana"/>
                <a:cs typeface="Verdana"/>
              </a:rPr>
              <a:t>Step </a:t>
            </a:r>
            <a:r>
              <a:rPr sz="1765" b="1" spc="4" dirty="0">
                <a:solidFill>
                  <a:srgbClr val="333333"/>
                </a:solidFill>
                <a:latin typeface="Verdana"/>
                <a:cs typeface="Verdana"/>
              </a:rPr>
              <a:t>1: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AND/OR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 implementation.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49912" y="4076457"/>
            <a:ext cx="867896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Arial"/>
                <a:cs typeface="Arial"/>
              </a:rPr>
              <a:t>A</a:t>
            </a:r>
            <a:r>
              <a:rPr sz="2118" spc="-401" dirty="0">
                <a:latin typeface="Arial"/>
                <a:cs typeface="Arial"/>
              </a:rPr>
              <a:t> </a:t>
            </a:r>
            <a:r>
              <a:rPr sz="2118" spc="62" dirty="0">
                <a:latin typeface="Arial"/>
                <a:cs typeface="Arial"/>
              </a:rPr>
              <a:t>+B</a:t>
            </a:r>
            <a:r>
              <a:rPr sz="2118" spc="62" dirty="0">
                <a:latin typeface="Symbol"/>
                <a:cs typeface="Symbol"/>
              </a:rPr>
              <a:t></a:t>
            </a:r>
            <a:r>
              <a:rPr sz="2118" spc="62" dirty="0">
                <a:latin typeface="Arial"/>
                <a:cs typeface="Arial"/>
              </a:rPr>
              <a:t>D</a:t>
            </a:r>
            <a:endParaRPr sz="2118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28196" y="3786002"/>
            <a:ext cx="482974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132" dirty="0">
                <a:latin typeface="Arial"/>
                <a:cs typeface="Arial"/>
              </a:rPr>
              <a:t>B</a:t>
            </a:r>
            <a:r>
              <a:rPr sz="2118" spc="18" dirty="0">
                <a:latin typeface="Symbol"/>
                <a:cs typeface="Symbol"/>
              </a:rPr>
              <a:t></a:t>
            </a:r>
            <a:r>
              <a:rPr sz="2118" spc="-4" dirty="0">
                <a:latin typeface="Arial"/>
                <a:cs typeface="Arial"/>
              </a:rPr>
              <a:t>D</a:t>
            </a:r>
            <a:endParaRPr sz="2118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77498" y="4809994"/>
            <a:ext cx="1385607" cy="427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spc="57" dirty="0">
                <a:latin typeface="Arial"/>
                <a:cs typeface="Arial"/>
              </a:rPr>
              <a:t>C</a:t>
            </a:r>
            <a:r>
              <a:rPr sz="2118" spc="57" dirty="0">
                <a:latin typeface="Symbol"/>
                <a:cs typeface="Symbol"/>
              </a:rPr>
              <a:t></a:t>
            </a:r>
            <a:r>
              <a:rPr sz="4169" spc="86" baseline="-2645" dirty="0">
                <a:latin typeface="Symbol"/>
                <a:cs typeface="Symbol"/>
              </a:rPr>
              <a:t></a:t>
            </a:r>
            <a:r>
              <a:rPr sz="2118" spc="57" dirty="0">
                <a:latin typeface="Arial"/>
                <a:cs typeface="Arial"/>
              </a:rPr>
              <a:t>A</a:t>
            </a:r>
            <a:r>
              <a:rPr sz="2118" spc="-383" dirty="0">
                <a:latin typeface="Arial"/>
                <a:cs typeface="Arial"/>
              </a:rPr>
              <a:t> </a:t>
            </a:r>
            <a:r>
              <a:rPr sz="2118" spc="22" dirty="0">
                <a:latin typeface="Arial"/>
                <a:cs typeface="Arial"/>
              </a:rPr>
              <a:t>+B</a:t>
            </a:r>
            <a:r>
              <a:rPr sz="2118" spc="22" dirty="0">
                <a:latin typeface="Symbol"/>
                <a:cs typeface="Symbol"/>
              </a:rPr>
              <a:t></a:t>
            </a:r>
            <a:r>
              <a:rPr sz="2118" spc="22" dirty="0">
                <a:latin typeface="Arial"/>
                <a:cs typeface="Arial"/>
              </a:rPr>
              <a:t>D</a:t>
            </a:r>
            <a:r>
              <a:rPr sz="4169" spc="33" baseline="-2645" dirty="0">
                <a:latin typeface="Symbol"/>
                <a:cs typeface="Symbol"/>
              </a:rPr>
              <a:t></a:t>
            </a:r>
            <a:endParaRPr sz="4169" baseline="-2645">
              <a:latin typeface="Symbol"/>
              <a:cs typeface="Symbo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740002" y="3320733"/>
            <a:ext cx="147918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 txBox="1"/>
          <p:nvPr/>
        </p:nvSpPr>
        <p:spPr>
          <a:xfrm>
            <a:off x="6400688" y="3217862"/>
            <a:ext cx="2097741" cy="427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u="heavy" dirty="0">
                <a:latin typeface="Arial"/>
                <a:cs typeface="Arial"/>
              </a:rPr>
              <a:t>A</a:t>
            </a:r>
            <a:r>
              <a:rPr sz="2118" u="heavy" spc="-274" dirty="0">
                <a:latin typeface="Arial"/>
                <a:cs typeface="Arial"/>
              </a:rPr>
              <a:t> </a:t>
            </a:r>
            <a:r>
              <a:rPr sz="2118" u="heavy" spc="62" dirty="0">
                <a:latin typeface="Symbol"/>
                <a:cs typeface="Symbol"/>
              </a:rPr>
              <a:t></a:t>
            </a:r>
            <a:r>
              <a:rPr sz="2118" u="heavy" spc="62" dirty="0">
                <a:latin typeface="Arial"/>
                <a:cs typeface="Arial"/>
              </a:rPr>
              <a:t>B</a:t>
            </a:r>
            <a:r>
              <a:rPr sz="2118" u="heavy" spc="-331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+</a:t>
            </a:r>
            <a:r>
              <a:rPr sz="2118" spc="-361" dirty="0">
                <a:latin typeface="Arial"/>
                <a:cs typeface="Arial"/>
              </a:rPr>
              <a:t> </a:t>
            </a:r>
            <a:r>
              <a:rPr sz="2118" spc="57" dirty="0">
                <a:latin typeface="Arial"/>
                <a:cs typeface="Arial"/>
              </a:rPr>
              <a:t>C</a:t>
            </a:r>
            <a:r>
              <a:rPr sz="2118" spc="57" dirty="0">
                <a:latin typeface="Symbol"/>
                <a:cs typeface="Symbol"/>
              </a:rPr>
              <a:t></a:t>
            </a:r>
            <a:r>
              <a:rPr sz="4169" spc="86" baseline="-2645" dirty="0">
                <a:latin typeface="Symbol"/>
                <a:cs typeface="Symbol"/>
              </a:rPr>
              <a:t></a:t>
            </a:r>
            <a:r>
              <a:rPr sz="2118" spc="57" dirty="0">
                <a:latin typeface="Arial"/>
                <a:cs typeface="Arial"/>
              </a:rPr>
              <a:t>A</a:t>
            </a:r>
            <a:r>
              <a:rPr sz="2118" spc="-331" dirty="0">
                <a:latin typeface="Arial"/>
                <a:cs typeface="Arial"/>
              </a:rPr>
              <a:t> </a:t>
            </a:r>
            <a:r>
              <a:rPr sz="2118" spc="26" dirty="0">
                <a:latin typeface="Arial"/>
                <a:cs typeface="Arial"/>
              </a:rPr>
              <a:t>+B</a:t>
            </a:r>
            <a:r>
              <a:rPr sz="2118" spc="26" dirty="0">
                <a:latin typeface="Symbol"/>
                <a:cs typeface="Symbol"/>
              </a:rPr>
              <a:t></a:t>
            </a:r>
            <a:r>
              <a:rPr sz="2118" spc="26" dirty="0">
                <a:latin typeface="Arial"/>
                <a:cs typeface="Arial"/>
              </a:rPr>
              <a:t>D</a:t>
            </a:r>
            <a:r>
              <a:rPr sz="4169" spc="39" baseline="-2645" dirty="0">
                <a:latin typeface="Symbol"/>
                <a:cs typeface="Symbol"/>
              </a:rPr>
              <a:t></a:t>
            </a:r>
            <a:endParaRPr sz="4169" baseline="-2645">
              <a:latin typeface="Symbol"/>
              <a:cs typeface="Symbo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671845" y="2228832"/>
            <a:ext cx="147918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 txBox="1"/>
          <p:nvPr/>
        </p:nvSpPr>
        <p:spPr>
          <a:xfrm>
            <a:off x="1651188" y="2575767"/>
            <a:ext cx="955301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2299"/>
              </a:lnSpc>
              <a:tabLst>
                <a:tab pos="704888" algn="l"/>
                <a:tab pos="943586" algn="l"/>
              </a:tabLst>
            </a:pPr>
            <a:r>
              <a:rPr sz="2118" spc="-4" dirty="0">
                <a:solidFill>
                  <a:srgbClr val="333333"/>
                </a:solidFill>
                <a:latin typeface="Verdana"/>
                <a:cs typeface="Verdana"/>
              </a:rPr>
              <a:t>=	</a:t>
            </a:r>
            <a:r>
              <a:rPr sz="2118" u="sng" spc="-4" dirty="0">
                <a:solidFill>
                  <a:srgbClr val="333333"/>
                </a:solidFill>
                <a:latin typeface="Verdana"/>
                <a:cs typeface="Verdana"/>
              </a:rPr>
              <a:t> 	</a:t>
            </a:r>
            <a:endParaRPr sz="2118">
              <a:latin typeface="Verdana"/>
              <a:cs typeface="Verdana"/>
            </a:endParaRPr>
          </a:p>
          <a:p>
            <a:pPr marL="401191">
              <a:lnSpc>
                <a:spcPts val="2299"/>
              </a:lnSpc>
            </a:pPr>
            <a:r>
              <a:rPr sz="2118" spc="93" dirty="0">
                <a:latin typeface="Arial"/>
                <a:cs typeface="Arial"/>
              </a:rPr>
              <a:t>A</a:t>
            </a:r>
            <a:r>
              <a:rPr sz="2118" spc="93" dirty="0">
                <a:latin typeface="Symbol"/>
                <a:cs typeface="Symbol"/>
              </a:rPr>
              <a:t></a:t>
            </a:r>
            <a:r>
              <a:rPr sz="2118" spc="93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470984" y="832414"/>
            <a:ext cx="8283388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8350" marR="4483" algn="l"/>
            <a:r>
              <a:rPr lang="en-GB" sz="2400" b="1" spc="-4" dirty="0">
                <a:latin typeface="+mn-lt"/>
              </a:rPr>
              <a:t>Implementing </a:t>
            </a:r>
            <a:r>
              <a:rPr lang="en-GB" sz="2400" b="1" dirty="0">
                <a:latin typeface="+mn-lt"/>
              </a:rPr>
              <a:t>a Boolean Expression with Only  NOR </a:t>
            </a:r>
            <a:r>
              <a:rPr lang="en-GB" sz="2400" b="1" spc="-4" dirty="0">
                <a:latin typeface="+mn-lt"/>
              </a:rPr>
              <a:t>Gates</a:t>
            </a:r>
            <a:r>
              <a:rPr lang="en-GB" sz="2400" b="1" spc="-26" dirty="0">
                <a:latin typeface="+mn-lt"/>
              </a:rPr>
              <a:t> </a:t>
            </a:r>
            <a:r>
              <a:rPr lang="en-GB" sz="2400" b="1" spc="-9" dirty="0">
                <a:latin typeface="+mn-lt"/>
              </a:rPr>
              <a:t>(Examples)</a:t>
            </a:r>
            <a:r>
              <a:rPr lang="en-GB" sz="2400" b="1" i="1" dirty="0">
                <a:latin typeface="+mn-lt"/>
                <a:cs typeface="Verdana"/>
              </a:rPr>
              <a:t>(Continued from previous</a:t>
            </a:r>
            <a:r>
              <a:rPr lang="en-GB" sz="2400" b="1" i="1" spc="-26" dirty="0">
                <a:latin typeface="+mn-lt"/>
                <a:cs typeface="Verdana"/>
              </a:rPr>
              <a:t> </a:t>
            </a:r>
            <a:r>
              <a:rPr lang="en-GB" sz="2400" b="1" i="1" spc="-4" dirty="0">
                <a:latin typeface="+mn-lt"/>
                <a:cs typeface="Verdana"/>
              </a:rPr>
              <a:t>slide..)</a:t>
            </a:r>
            <a:endParaRPr lang="en-GB" sz="2400" b="1" dirty="0">
              <a:latin typeface="+mn-lt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51187" y="2168992"/>
            <a:ext cx="477930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3234"/>
              </a:lnSpc>
            </a:pPr>
            <a:r>
              <a:rPr sz="2118" dirty="0">
                <a:solidFill>
                  <a:srgbClr val="333333"/>
                </a:solidFill>
                <a:latin typeface="Verdana"/>
                <a:cs typeface="Verdana"/>
              </a:rPr>
              <a:t>Boolean</a:t>
            </a:r>
            <a:r>
              <a:rPr sz="2118" spc="-2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2118" dirty="0">
                <a:solidFill>
                  <a:srgbClr val="333333"/>
                </a:solidFill>
                <a:latin typeface="Verdana"/>
                <a:cs typeface="Verdana"/>
              </a:rPr>
              <a:t>Expression</a:t>
            </a:r>
            <a:r>
              <a:rPr sz="2118" spc="-40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3177" baseline="9259" dirty="0">
                <a:latin typeface="Arial"/>
                <a:cs typeface="Arial"/>
              </a:rPr>
              <a:t>A</a:t>
            </a:r>
            <a:r>
              <a:rPr sz="3177" spc="-383" baseline="9259" dirty="0">
                <a:latin typeface="Arial"/>
                <a:cs typeface="Arial"/>
              </a:rPr>
              <a:t> </a:t>
            </a:r>
            <a:r>
              <a:rPr sz="3177" spc="92" baseline="9259" dirty="0">
                <a:latin typeface="Symbol"/>
                <a:cs typeface="Symbol"/>
              </a:rPr>
              <a:t></a:t>
            </a:r>
            <a:r>
              <a:rPr sz="3177" spc="92" baseline="9259" dirty="0">
                <a:latin typeface="Arial"/>
                <a:cs typeface="Arial"/>
              </a:rPr>
              <a:t>B</a:t>
            </a:r>
            <a:r>
              <a:rPr sz="3177" spc="-469" baseline="9259" dirty="0">
                <a:latin typeface="Arial"/>
                <a:cs typeface="Arial"/>
              </a:rPr>
              <a:t> </a:t>
            </a:r>
            <a:r>
              <a:rPr sz="3177" baseline="9259" dirty="0">
                <a:latin typeface="Arial"/>
                <a:cs typeface="Arial"/>
              </a:rPr>
              <a:t>+</a:t>
            </a:r>
            <a:r>
              <a:rPr sz="3177" spc="-522" baseline="9259" dirty="0">
                <a:latin typeface="Arial"/>
                <a:cs typeface="Arial"/>
              </a:rPr>
              <a:t> </a:t>
            </a:r>
            <a:r>
              <a:rPr sz="3177" spc="86" baseline="9259" dirty="0">
                <a:latin typeface="Arial"/>
                <a:cs typeface="Arial"/>
              </a:rPr>
              <a:t>C</a:t>
            </a:r>
            <a:r>
              <a:rPr sz="3177" spc="86" baseline="9259" dirty="0">
                <a:latin typeface="Symbol"/>
                <a:cs typeface="Symbol"/>
              </a:rPr>
              <a:t></a:t>
            </a:r>
            <a:r>
              <a:rPr sz="4169" spc="86" baseline="3527" dirty="0">
                <a:latin typeface="Symbol"/>
                <a:cs typeface="Symbol"/>
              </a:rPr>
              <a:t></a:t>
            </a:r>
            <a:r>
              <a:rPr sz="3177" spc="86" baseline="9259" dirty="0">
                <a:latin typeface="Arial"/>
                <a:cs typeface="Arial"/>
              </a:rPr>
              <a:t>A</a:t>
            </a:r>
            <a:r>
              <a:rPr sz="3177" spc="-469" baseline="9259" dirty="0">
                <a:latin typeface="Arial"/>
                <a:cs typeface="Arial"/>
              </a:rPr>
              <a:t> </a:t>
            </a:r>
            <a:r>
              <a:rPr sz="3177" spc="39" baseline="9259" dirty="0">
                <a:latin typeface="Arial"/>
                <a:cs typeface="Arial"/>
              </a:rPr>
              <a:t>+B</a:t>
            </a:r>
            <a:r>
              <a:rPr sz="3177" spc="39" baseline="9259" dirty="0">
                <a:latin typeface="Symbol"/>
                <a:cs typeface="Symbol"/>
              </a:rPr>
              <a:t></a:t>
            </a:r>
            <a:r>
              <a:rPr sz="3177" spc="39" baseline="9259" dirty="0">
                <a:latin typeface="Arial"/>
                <a:cs typeface="Arial"/>
              </a:rPr>
              <a:t>D</a:t>
            </a:r>
            <a:r>
              <a:rPr sz="4169" spc="39" baseline="3527" dirty="0">
                <a:latin typeface="Symbol"/>
                <a:cs typeface="Symbol"/>
              </a:rPr>
              <a:t></a:t>
            </a:r>
            <a:endParaRPr sz="4169" baseline="3527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36864" y="6080070"/>
            <a:ext cx="150495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i="1" spc="-4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059" i="1" spc="-9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059" i="1" spc="-53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59" i="1" spc="-9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99577" y="5535184"/>
            <a:ext cx="1275790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460025" algn="l"/>
              </a:tabLst>
            </a:pP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(b)	</a:t>
            </a:r>
            <a:r>
              <a:rPr sz="1588" b="1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1588" b="1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588" b="1" spc="-13" dirty="0">
                <a:solidFill>
                  <a:srgbClr val="333333"/>
                </a:solidFill>
                <a:latin typeface="Verdana"/>
                <a:cs typeface="Verdana"/>
              </a:rPr>
              <a:t>2:</a:t>
            </a:r>
            <a:endParaRPr sz="1588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2228" y="3163122"/>
            <a:ext cx="89087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688515" y="3163122"/>
            <a:ext cx="89087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564802" y="3163122"/>
            <a:ext cx="91887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2441090" y="3163122"/>
            <a:ext cx="91887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2320066" y="3163122"/>
            <a:ext cx="89087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2196352" y="3163122"/>
            <a:ext cx="89087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2072640" y="3163122"/>
            <a:ext cx="89087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1720326" y="3157743"/>
            <a:ext cx="317687" cy="153521"/>
          </a:xfrm>
          <a:custGeom>
            <a:avLst/>
            <a:gdLst/>
            <a:ahLst/>
            <a:cxnLst/>
            <a:rect l="l" t="t" r="r" b="b"/>
            <a:pathLst>
              <a:path w="360044" h="173989">
                <a:moveTo>
                  <a:pt x="359663" y="0"/>
                </a:moveTo>
                <a:lnTo>
                  <a:pt x="259080" y="0"/>
                </a:lnTo>
                <a:lnTo>
                  <a:pt x="259080" y="12191"/>
                </a:lnTo>
                <a:lnTo>
                  <a:pt x="359663" y="12191"/>
                </a:lnTo>
                <a:lnTo>
                  <a:pt x="359663" y="0"/>
                </a:lnTo>
                <a:close/>
              </a:path>
              <a:path w="360044" h="173989">
                <a:moveTo>
                  <a:pt x="222504" y="0"/>
                </a:moveTo>
                <a:lnTo>
                  <a:pt x="118871" y="0"/>
                </a:lnTo>
                <a:lnTo>
                  <a:pt x="118871" y="12191"/>
                </a:lnTo>
                <a:lnTo>
                  <a:pt x="222504" y="12191"/>
                </a:lnTo>
                <a:lnTo>
                  <a:pt x="222504" y="0"/>
                </a:lnTo>
                <a:close/>
              </a:path>
              <a:path w="360044" h="173989">
                <a:moveTo>
                  <a:pt x="82295" y="0"/>
                </a:moveTo>
                <a:lnTo>
                  <a:pt x="0" y="0"/>
                </a:lnTo>
                <a:lnTo>
                  <a:pt x="0" y="33527"/>
                </a:lnTo>
                <a:lnTo>
                  <a:pt x="12192" y="33527"/>
                </a:lnTo>
                <a:lnTo>
                  <a:pt x="12192" y="12191"/>
                </a:lnTo>
                <a:lnTo>
                  <a:pt x="6095" y="12191"/>
                </a:lnTo>
                <a:lnTo>
                  <a:pt x="12192" y="6095"/>
                </a:lnTo>
                <a:lnTo>
                  <a:pt x="82295" y="6095"/>
                </a:lnTo>
                <a:lnTo>
                  <a:pt x="82295" y="0"/>
                </a:lnTo>
                <a:close/>
              </a:path>
              <a:path w="360044" h="173989">
                <a:moveTo>
                  <a:pt x="12192" y="6095"/>
                </a:moveTo>
                <a:lnTo>
                  <a:pt x="6095" y="12191"/>
                </a:lnTo>
                <a:lnTo>
                  <a:pt x="12192" y="12191"/>
                </a:lnTo>
                <a:lnTo>
                  <a:pt x="12192" y="6095"/>
                </a:lnTo>
                <a:close/>
              </a:path>
              <a:path w="360044" h="173989">
                <a:moveTo>
                  <a:pt x="82295" y="6095"/>
                </a:moveTo>
                <a:lnTo>
                  <a:pt x="12192" y="6095"/>
                </a:lnTo>
                <a:lnTo>
                  <a:pt x="12192" y="12191"/>
                </a:lnTo>
                <a:lnTo>
                  <a:pt x="82295" y="12191"/>
                </a:lnTo>
                <a:lnTo>
                  <a:pt x="82295" y="6095"/>
                </a:lnTo>
                <a:close/>
              </a:path>
              <a:path w="360044" h="173989">
                <a:moveTo>
                  <a:pt x="12192" y="73151"/>
                </a:moveTo>
                <a:lnTo>
                  <a:pt x="0" y="73151"/>
                </a:lnTo>
                <a:lnTo>
                  <a:pt x="0" y="173736"/>
                </a:lnTo>
                <a:lnTo>
                  <a:pt x="12192" y="173736"/>
                </a:lnTo>
                <a:lnTo>
                  <a:pt x="12192" y="731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1725705" y="3346004"/>
            <a:ext cx="0" cy="89087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1725705" y="3467026"/>
            <a:ext cx="0" cy="91887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1725705" y="3590739"/>
            <a:ext cx="0" cy="91887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1725705" y="3714453"/>
            <a:ext cx="0" cy="89087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1720326" y="3838165"/>
            <a:ext cx="40341" cy="430306"/>
          </a:xfrm>
          <a:custGeom>
            <a:avLst/>
            <a:gdLst/>
            <a:ahLst/>
            <a:cxnLst/>
            <a:rect l="l" t="t" r="r" b="b"/>
            <a:pathLst>
              <a:path w="45719" h="487679">
                <a:moveTo>
                  <a:pt x="12192" y="0"/>
                </a:moveTo>
                <a:lnTo>
                  <a:pt x="0" y="0"/>
                </a:lnTo>
                <a:lnTo>
                  <a:pt x="0" y="100584"/>
                </a:lnTo>
                <a:lnTo>
                  <a:pt x="12192" y="100584"/>
                </a:lnTo>
                <a:lnTo>
                  <a:pt x="12192" y="0"/>
                </a:lnTo>
                <a:close/>
              </a:path>
              <a:path w="45719" h="487679">
                <a:moveTo>
                  <a:pt x="12192" y="140208"/>
                </a:moveTo>
                <a:lnTo>
                  <a:pt x="0" y="140208"/>
                </a:lnTo>
                <a:lnTo>
                  <a:pt x="0" y="240792"/>
                </a:lnTo>
                <a:lnTo>
                  <a:pt x="12192" y="240792"/>
                </a:lnTo>
                <a:lnTo>
                  <a:pt x="12192" y="140208"/>
                </a:lnTo>
                <a:close/>
              </a:path>
              <a:path w="45719" h="487679">
                <a:moveTo>
                  <a:pt x="12192" y="280416"/>
                </a:moveTo>
                <a:lnTo>
                  <a:pt x="0" y="280416"/>
                </a:lnTo>
                <a:lnTo>
                  <a:pt x="0" y="381000"/>
                </a:lnTo>
                <a:lnTo>
                  <a:pt x="12192" y="381000"/>
                </a:lnTo>
                <a:lnTo>
                  <a:pt x="12192" y="280416"/>
                </a:lnTo>
                <a:close/>
              </a:path>
              <a:path w="45719" h="487679">
                <a:moveTo>
                  <a:pt x="12192" y="417575"/>
                </a:moveTo>
                <a:lnTo>
                  <a:pt x="0" y="417575"/>
                </a:lnTo>
                <a:lnTo>
                  <a:pt x="0" y="487680"/>
                </a:lnTo>
                <a:lnTo>
                  <a:pt x="45719" y="487680"/>
                </a:lnTo>
                <a:lnTo>
                  <a:pt x="45719" y="481584"/>
                </a:lnTo>
                <a:lnTo>
                  <a:pt x="12192" y="481584"/>
                </a:lnTo>
                <a:lnTo>
                  <a:pt x="6095" y="475488"/>
                </a:lnTo>
                <a:lnTo>
                  <a:pt x="12192" y="475488"/>
                </a:lnTo>
                <a:lnTo>
                  <a:pt x="12192" y="417575"/>
                </a:lnTo>
                <a:close/>
              </a:path>
              <a:path w="45719" h="487679">
                <a:moveTo>
                  <a:pt x="12192" y="475488"/>
                </a:moveTo>
                <a:lnTo>
                  <a:pt x="6095" y="475488"/>
                </a:lnTo>
                <a:lnTo>
                  <a:pt x="12192" y="481584"/>
                </a:lnTo>
                <a:lnTo>
                  <a:pt x="12192" y="475488"/>
                </a:lnTo>
                <a:close/>
              </a:path>
              <a:path w="45719" h="487679">
                <a:moveTo>
                  <a:pt x="45719" y="475488"/>
                </a:moveTo>
                <a:lnTo>
                  <a:pt x="12192" y="475488"/>
                </a:lnTo>
                <a:lnTo>
                  <a:pt x="12192" y="481584"/>
                </a:lnTo>
                <a:lnTo>
                  <a:pt x="45719" y="481584"/>
                </a:lnTo>
                <a:lnTo>
                  <a:pt x="45719" y="475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1795630" y="4263092"/>
            <a:ext cx="89087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1919344" y="4263092"/>
            <a:ext cx="89087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2043057" y="4263092"/>
            <a:ext cx="89087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2164080" y="4263092"/>
            <a:ext cx="91887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2287792" y="4263092"/>
            <a:ext cx="91887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2411506" y="4263092"/>
            <a:ext cx="89087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2535218" y="4263092"/>
            <a:ext cx="89087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2658932" y="4263092"/>
            <a:ext cx="89087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2782645" y="4263092"/>
            <a:ext cx="89087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2903669" y="4263092"/>
            <a:ext cx="91887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024691" y="4168964"/>
            <a:ext cx="0" cy="91887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3024691" y="4047939"/>
            <a:ext cx="0" cy="89087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3024691" y="3924227"/>
            <a:ext cx="0" cy="89087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3024691" y="3800513"/>
            <a:ext cx="0" cy="89087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3024691" y="3676800"/>
            <a:ext cx="0" cy="89087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3024691" y="3553089"/>
            <a:ext cx="0" cy="91887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3024691" y="3429376"/>
            <a:ext cx="0" cy="91887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3024691" y="3308351"/>
            <a:ext cx="0" cy="89087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3024691" y="3184639"/>
            <a:ext cx="0" cy="89087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2217869" y="2802742"/>
            <a:ext cx="177613" cy="0"/>
          </a:xfrm>
          <a:custGeom>
            <a:avLst/>
            <a:gdLst/>
            <a:ahLst/>
            <a:cxnLst/>
            <a:rect l="l" t="t" r="r" b="b"/>
            <a:pathLst>
              <a:path w="201294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2185595" y="2240655"/>
            <a:ext cx="207309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2094155" y="2194936"/>
            <a:ext cx="91887" cy="91887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6" y="0"/>
                </a:moveTo>
                <a:lnTo>
                  <a:pt x="30861" y="4238"/>
                </a:lnTo>
                <a:lnTo>
                  <a:pt x="14478" y="15621"/>
                </a:lnTo>
                <a:lnTo>
                  <a:pt x="3810" y="32146"/>
                </a:lnTo>
                <a:lnTo>
                  <a:pt x="0" y="51815"/>
                </a:lnTo>
                <a:lnTo>
                  <a:pt x="3810" y="72771"/>
                </a:lnTo>
                <a:lnTo>
                  <a:pt x="14478" y="89154"/>
                </a:lnTo>
                <a:lnTo>
                  <a:pt x="30861" y="99822"/>
                </a:lnTo>
                <a:lnTo>
                  <a:pt x="51816" y="103632"/>
                </a:lnTo>
                <a:lnTo>
                  <a:pt x="71485" y="99822"/>
                </a:lnTo>
                <a:lnTo>
                  <a:pt x="88011" y="89153"/>
                </a:lnTo>
                <a:lnTo>
                  <a:pt x="99393" y="72770"/>
                </a:lnTo>
                <a:lnTo>
                  <a:pt x="103632" y="51815"/>
                </a:lnTo>
                <a:lnTo>
                  <a:pt x="99393" y="32146"/>
                </a:lnTo>
                <a:lnTo>
                  <a:pt x="88011" y="15621"/>
                </a:lnTo>
                <a:lnTo>
                  <a:pt x="71485" y="4238"/>
                </a:lnTo>
                <a:lnTo>
                  <a:pt x="518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2121050" y="2751643"/>
            <a:ext cx="96931" cy="94129"/>
          </a:xfrm>
          <a:custGeom>
            <a:avLst/>
            <a:gdLst/>
            <a:ahLst/>
            <a:cxnLst/>
            <a:rect l="l" t="t" r="r" b="b"/>
            <a:pathLst>
              <a:path w="109855" h="106680">
                <a:moveTo>
                  <a:pt x="54863" y="0"/>
                </a:moveTo>
                <a:lnTo>
                  <a:pt x="33432" y="4238"/>
                </a:lnTo>
                <a:lnTo>
                  <a:pt x="16001" y="15621"/>
                </a:lnTo>
                <a:lnTo>
                  <a:pt x="4286" y="32146"/>
                </a:lnTo>
                <a:lnTo>
                  <a:pt x="0" y="51815"/>
                </a:lnTo>
                <a:lnTo>
                  <a:pt x="4286" y="73247"/>
                </a:lnTo>
                <a:lnTo>
                  <a:pt x="16002" y="90677"/>
                </a:lnTo>
                <a:lnTo>
                  <a:pt x="33432" y="102393"/>
                </a:lnTo>
                <a:lnTo>
                  <a:pt x="54863" y="106679"/>
                </a:lnTo>
                <a:lnTo>
                  <a:pt x="76295" y="102393"/>
                </a:lnTo>
                <a:lnTo>
                  <a:pt x="93725" y="90677"/>
                </a:lnTo>
                <a:lnTo>
                  <a:pt x="105441" y="73247"/>
                </a:lnTo>
                <a:lnTo>
                  <a:pt x="109728" y="51815"/>
                </a:lnTo>
                <a:lnTo>
                  <a:pt x="105441" y="32146"/>
                </a:lnTo>
                <a:lnTo>
                  <a:pt x="93725" y="15621"/>
                </a:lnTo>
                <a:lnTo>
                  <a:pt x="76295" y="4238"/>
                </a:lnTo>
                <a:lnTo>
                  <a:pt x="548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2392679" y="2240655"/>
            <a:ext cx="0" cy="153521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73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2392679" y="2396641"/>
            <a:ext cx="177613" cy="0"/>
          </a:xfrm>
          <a:custGeom>
            <a:avLst/>
            <a:gdLst/>
            <a:ahLst/>
            <a:cxnLst/>
            <a:rect l="l" t="t" r="r" b="b"/>
            <a:pathLst>
              <a:path w="201294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2395369" y="2625241"/>
            <a:ext cx="0" cy="177613"/>
          </a:xfrm>
          <a:custGeom>
            <a:avLst/>
            <a:gdLst/>
            <a:ahLst/>
            <a:cxnLst/>
            <a:rect l="l" t="t" r="r" b="b"/>
            <a:pathLst>
              <a:path h="201294">
                <a:moveTo>
                  <a:pt x="0" y="0"/>
                </a:moveTo>
                <a:lnTo>
                  <a:pt x="0" y="20116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2392679" y="2619861"/>
            <a:ext cx="177613" cy="0"/>
          </a:xfrm>
          <a:custGeom>
            <a:avLst/>
            <a:gdLst/>
            <a:ahLst/>
            <a:cxnLst/>
            <a:rect l="l" t="t" r="r" b="b"/>
            <a:pathLst>
              <a:path w="201294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2860638" y="2445050"/>
            <a:ext cx="91887" cy="94129"/>
          </a:xfrm>
          <a:custGeom>
            <a:avLst/>
            <a:gdLst/>
            <a:ahLst/>
            <a:cxnLst/>
            <a:rect l="l" t="t" r="r" b="b"/>
            <a:pathLst>
              <a:path w="104139" h="106680">
                <a:moveTo>
                  <a:pt x="51815" y="0"/>
                </a:moveTo>
                <a:lnTo>
                  <a:pt x="30861" y="4238"/>
                </a:lnTo>
                <a:lnTo>
                  <a:pt x="14477" y="15621"/>
                </a:lnTo>
                <a:lnTo>
                  <a:pt x="3810" y="32146"/>
                </a:lnTo>
                <a:lnTo>
                  <a:pt x="0" y="51815"/>
                </a:lnTo>
                <a:lnTo>
                  <a:pt x="3810" y="73247"/>
                </a:lnTo>
                <a:lnTo>
                  <a:pt x="14477" y="90677"/>
                </a:lnTo>
                <a:lnTo>
                  <a:pt x="30861" y="102393"/>
                </a:lnTo>
                <a:lnTo>
                  <a:pt x="51815" y="106680"/>
                </a:lnTo>
                <a:lnTo>
                  <a:pt x="71485" y="102393"/>
                </a:lnTo>
                <a:lnTo>
                  <a:pt x="88011" y="90678"/>
                </a:lnTo>
                <a:lnTo>
                  <a:pt x="99393" y="73247"/>
                </a:lnTo>
                <a:lnTo>
                  <a:pt x="103632" y="51815"/>
                </a:lnTo>
                <a:lnTo>
                  <a:pt x="99393" y="32146"/>
                </a:lnTo>
                <a:lnTo>
                  <a:pt x="88011" y="15621"/>
                </a:lnTo>
                <a:lnTo>
                  <a:pt x="71485" y="4238"/>
                </a:lnTo>
                <a:lnTo>
                  <a:pt x="518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1784873" y="2090246"/>
            <a:ext cx="307041" cy="134471"/>
          </a:xfrm>
          <a:custGeom>
            <a:avLst/>
            <a:gdLst/>
            <a:ahLst/>
            <a:cxnLst/>
            <a:rect l="l" t="t" r="r" b="b"/>
            <a:pathLst>
              <a:path w="347980" h="152400">
                <a:moveTo>
                  <a:pt x="0" y="27206"/>
                </a:moveTo>
                <a:lnTo>
                  <a:pt x="29978" y="9415"/>
                </a:lnTo>
                <a:lnTo>
                  <a:pt x="64396" y="480"/>
                </a:lnTo>
                <a:lnTo>
                  <a:pt x="102277" y="0"/>
                </a:lnTo>
                <a:lnTo>
                  <a:pt x="142641" y="7571"/>
                </a:lnTo>
                <a:lnTo>
                  <a:pt x="184510" y="22795"/>
                </a:lnTo>
                <a:lnTo>
                  <a:pt x="226906" y="45268"/>
                </a:lnTo>
                <a:lnTo>
                  <a:pt x="268851" y="74590"/>
                </a:lnTo>
                <a:lnTo>
                  <a:pt x="309365" y="110359"/>
                </a:lnTo>
                <a:lnTo>
                  <a:pt x="347472" y="15217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1787561" y="2227208"/>
            <a:ext cx="304240" cy="165847"/>
          </a:xfrm>
          <a:custGeom>
            <a:avLst/>
            <a:gdLst/>
            <a:ahLst/>
            <a:cxnLst/>
            <a:rect l="l" t="t" r="r" b="b"/>
            <a:pathLst>
              <a:path w="344805" h="187960">
                <a:moveTo>
                  <a:pt x="0" y="167639"/>
                </a:moveTo>
                <a:lnTo>
                  <a:pt x="34489" y="182160"/>
                </a:lnTo>
                <a:lnTo>
                  <a:pt x="72265" y="187399"/>
                </a:lnTo>
                <a:lnTo>
                  <a:pt x="112324" y="183783"/>
                </a:lnTo>
                <a:lnTo>
                  <a:pt x="153662" y="171737"/>
                </a:lnTo>
                <a:lnTo>
                  <a:pt x="195276" y="151689"/>
                </a:lnTo>
                <a:lnTo>
                  <a:pt x="236163" y="124064"/>
                </a:lnTo>
                <a:lnTo>
                  <a:pt x="275319" y="89290"/>
                </a:lnTo>
                <a:lnTo>
                  <a:pt x="311740" y="47793"/>
                </a:lnTo>
                <a:lnTo>
                  <a:pt x="3444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1784873" y="2111563"/>
            <a:ext cx="51546" cy="263899"/>
          </a:xfrm>
          <a:custGeom>
            <a:avLst/>
            <a:gdLst/>
            <a:ahLst/>
            <a:cxnLst/>
            <a:rect l="l" t="t" r="r" b="b"/>
            <a:pathLst>
              <a:path w="58419" h="299085">
                <a:moveTo>
                  <a:pt x="0" y="298703"/>
                </a:moveTo>
                <a:lnTo>
                  <a:pt x="29111" y="268401"/>
                </a:lnTo>
                <a:lnTo>
                  <a:pt x="48519" y="230954"/>
                </a:lnTo>
                <a:lnTo>
                  <a:pt x="58223" y="188176"/>
                </a:lnTo>
                <a:lnTo>
                  <a:pt x="58223" y="141878"/>
                </a:lnTo>
                <a:lnTo>
                  <a:pt x="48519" y="93874"/>
                </a:lnTo>
                <a:lnTo>
                  <a:pt x="29111" y="45977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1814456" y="2657712"/>
            <a:ext cx="307041" cy="134471"/>
          </a:xfrm>
          <a:custGeom>
            <a:avLst/>
            <a:gdLst/>
            <a:ahLst/>
            <a:cxnLst/>
            <a:rect l="l" t="t" r="r" b="b"/>
            <a:pathLst>
              <a:path w="347980" h="152400">
                <a:moveTo>
                  <a:pt x="0" y="27206"/>
                </a:moveTo>
                <a:lnTo>
                  <a:pt x="29978" y="9415"/>
                </a:lnTo>
                <a:lnTo>
                  <a:pt x="64396" y="480"/>
                </a:lnTo>
                <a:lnTo>
                  <a:pt x="102277" y="0"/>
                </a:lnTo>
                <a:lnTo>
                  <a:pt x="142641" y="7571"/>
                </a:lnTo>
                <a:lnTo>
                  <a:pt x="184510" y="22795"/>
                </a:lnTo>
                <a:lnTo>
                  <a:pt x="226906" y="45268"/>
                </a:lnTo>
                <a:lnTo>
                  <a:pt x="268851" y="74590"/>
                </a:lnTo>
                <a:lnTo>
                  <a:pt x="309365" y="110359"/>
                </a:lnTo>
                <a:lnTo>
                  <a:pt x="347471" y="15217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1817145" y="2794674"/>
            <a:ext cx="304240" cy="165847"/>
          </a:xfrm>
          <a:custGeom>
            <a:avLst/>
            <a:gdLst/>
            <a:ahLst/>
            <a:cxnLst/>
            <a:rect l="l" t="t" r="r" b="b"/>
            <a:pathLst>
              <a:path w="344805" h="187960">
                <a:moveTo>
                  <a:pt x="0" y="167640"/>
                </a:moveTo>
                <a:lnTo>
                  <a:pt x="34489" y="182160"/>
                </a:lnTo>
                <a:lnTo>
                  <a:pt x="72265" y="187399"/>
                </a:lnTo>
                <a:lnTo>
                  <a:pt x="112324" y="183783"/>
                </a:lnTo>
                <a:lnTo>
                  <a:pt x="153662" y="171737"/>
                </a:lnTo>
                <a:lnTo>
                  <a:pt x="195276" y="151689"/>
                </a:lnTo>
                <a:lnTo>
                  <a:pt x="236163" y="124064"/>
                </a:lnTo>
                <a:lnTo>
                  <a:pt x="275319" y="89290"/>
                </a:lnTo>
                <a:lnTo>
                  <a:pt x="311740" y="47793"/>
                </a:lnTo>
                <a:lnTo>
                  <a:pt x="3444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1814457" y="2679028"/>
            <a:ext cx="51546" cy="263899"/>
          </a:xfrm>
          <a:custGeom>
            <a:avLst/>
            <a:gdLst/>
            <a:ahLst/>
            <a:cxnLst/>
            <a:rect l="l" t="t" r="r" b="b"/>
            <a:pathLst>
              <a:path w="58419" h="299085">
                <a:moveTo>
                  <a:pt x="0" y="298704"/>
                </a:moveTo>
                <a:lnTo>
                  <a:pt x="29111" y="268401"/>
                </a:lnTo>
                <a:lnTo>
                  <a:pt x="48519" y="230954"/>
                </a:lnTo>
                <a:lnTo>
                  <a:pt x="58223" y="188176"/>
                </a:lnTo>
                <a:lnTo>
                  <a:pt x="58223" y="141878"/>
                </a:lnTo>
                <a:lnTo>
                  <a:pt x="48519" y="93874"/>
                </a:lnTo>
                <a:lnTo>
                  <a:pt x="29111" y="45977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2548665" y="2355105"/>
            <a:ext cx="307041" cy="136151"/>
          </a:xfrm>
          <a:custGeom>
            <a:avLst/>
            <a:gdLst/>
            <a:ahLst/>
            <a:cxnLst/>
            <a:rect l="l" t="t" r="r" b="b"/>
            <a:pathLst>
              <a:path w="347980" h="154305">
                <a:moveTo>
                  <a:pt x="0" y="25738"/>
                </a:moveTo>
                <a:lnTo>
                  <a:pt x="29978" y="8755"/>
                </a:lnTo>
                <a:lnTo>
                  <a:pt x="64396" y="275"/>
                </a:lnTo>
                <a:lnTo>
                  <a:pt x="102277" y="0"/>
                </a:lnTo>
                <a:lnTo>
                  <a:pt x="142641" y="7626"/>
                </a:lnTo>
                <a:lnTo>
                  <a:pt x="184510" y="22853"/>
                </a:lnTo>
                <a:lnTo>
                  <a:pt x="226906" y="45381"/>
                </a:lnTo>
                <a:lnTo>
                  <a:pt x="268851" y="74908"/>
                </a:lnTo>
                <a:lnTo>
                  <a:pt x="309365" y="111132"/>
                </a:lnTo>
                <a:lnTo>
                  <a:pt x="347472" y="15375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2551355" y="2490769"/>
            <a:ext cx="307041" cy="166968"/>
          </a:xfrm>
          <a:custGeom>
            <a:avLst/>
            <a:gdLst/>
            <a:ahLst/>
            <a:cxnLst/>
            <a:rect l="l" t="t" r="r" b="b"/>
            <a:pathLst>
              <a:path w="347979" h="189230">
                <a:moveTo>
                  <a:pt x="0" y="167640"/>
                </a:moveTo>
                <a:lnTo>
                  <a:pt x="35296" y="182963"/>
                </a:lnTo>
                <a:lnTo>
                  <a:pt x="73528" y="188628"/>
                </a:lnTo>
                <a:lnTo>
                  <a:pt x="113791" y="185137"/>
                </a:lnTo>
                <a:lnTo>
                  <a:pt x="155184" y="172991"/>
                </a:lnTo>
                <a:lnTo>
                  <a:pt x="196802" y="152692"/>
                </a:lnTo>
                <a:lnTo>
                  <a:pt x="237744" y="124742"/>
                </a:lnTo>
                <a:lnTo>
                  <a:pt x="277104" y="89642"/>
                </a:lnTo>
                <a:lnTo>
                  <a:pt x="313981" y="47894"/>
                </a:lnTo>
                <a:lnTo>
                  <a:pt x="34747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2548665" y="2377815"/>
            <a:ext cx="51546" cy="261097"/>
          </a:xfrm>
          <a:custGeom>
            <a:avLst/>
            <a:gdLst/>
            <a:ahLst/>
            <a:cxnLst/>
            <a:rect l="l" t="t" r="r" b="b"/>
            <a:pathLst>
              <a:path w="58419" h="295910">
                <a:moveTo>
                  <a:pt x="0" y="295656"/>
                </a:moveTo>
                <a:lnTo>
                  <a:pt x="29111" y="265362"/>
                </a:lnTo>
                <a:lnTo>
                  <a:pt x="48519" y="227977"/>
                </a:lnTo>
                <a:lnTo>
                  <a:pt x="58223" y="185368"/>
                </a:lnTo>
                <a:lnTo>
                  <a:pt x="58223" y="139399"/>
                </a:lnTo>
                <a:lnTo>
                  <a:pt x="48519" y="91937"/>
                </a:lnTo>
                <a:lnTo>
                  <a:pt x="29111" y="44849"/>
                </a:ln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 txBox="1"/>
          <p:nvPr/>
        </p:nvSpPr>
        <p:spPr>
          <a:xfrm>
            <a:off x="2663862" y="3652596"/>
            <a:ext cx="9749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b="1" spc="-4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endParaRPr sz="1059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217869" y="4021045"/>
            <a:ext cx="177613" cy="0"/>
          </a:xfrm>
          <a:custGeom>
            <a:avLst/>
            <a:gdLst/>
            <a:ahLst/>
            <a:cxnLst/>
            <a:rect l="l" t="t" r="r" b="b"/>
            <a:pathLst>
              <a:path w="201294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2185595" y="3461648"/>
            <a:ext cx="207309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2094155" y="3415927"/>
            <a:ext cx="91887" cy="94129"/>
          </a:xfrm>
          <a:custGeom>
            <a:avLst/>
            <a:gdLst/>
            <a:ahLst/>
            <a:cxnLst/>
            <a:rect l="l" t="t" r="r" b="b"/>
            <a:pathLst>
              <a:path w="104139" h="106679">
                <a:moveTo>
                  <a:pt x="51816" y="0"/>
                </a:moveTo>
                <a:lnTo>
                  <a:pt x="30861" y="3810"/>
                </a:lnTo>
                <a:lnTo>
                  <a:pt x="14478" y="14478"/>
                </a:lnTo>
                <a:lnTo>
                  <a:pt x="3810" y="30861"/>
                </a:lnTo>
                <a:lnTo>
                  <a:pt x="0" y="51816"/>
                </a:lnTo>
                <a:lnTo>
                  <a:pt x="3810" y="73247"/>
                </a:lnTo>
                <a:lnTo>
                  <a:pt x="14478" y="90678"/>
                </a:lnTo>
                <a:lnTo>
                  <a:pt x="30861" y="102393"/>
                </a:lnTo>
                <a:lnTo>
                  <a:pt x="51816" y="106680"/>
                </a:lnTo>
                <a:lnTo>
                  <a:pt x="71485" y="102393"/>
                </a:lnTo>
                <a:lnTo>
                  <a:pt x="88011" y="90678"/>
                </a:lnTo>
                <a:lnTo>
                  <a:pt x="99393" y="73247"/>
                </a:lnTo>
                <a:lnTo>
                  <a:pt x="103632" y="51816"/>
                </a:lnTo>
                <a:lnTo>
                  <a:pt x="99393" y="30861"/>
                </a:lnTo>
                <a:lnTo>
                  <a:pt x="88011" y="14477"/>
                </a:lnTo>
                <a:lnTo>
                  <a:pt x="71485" y="3809"/>
                </a:lnTo>
                <a:lnTo>
                  <a:pt x="518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2121050" y="3969946"/>
            <a:ext cx="96931" cy="94129"/>
          </a:xfrm>
          <a:custGeom>
            <a:avLst/>
            <a:gdLst/>
            <a:ahLst/>
            <a:cxnLst/>
            <a:rect l="l" t="t" r="r" b="b"/>
            <a:pathLst>
              <a:path w="109855" h="106679">
                <a:moveTo>
                  <a:pt x="54863" y="0"/>
                </a:moveTo>
                <a:lnTo>
                  <a:pt x="33432" y="4286"/>
                </a:lnTo>
                <a:lnTo>
                  <a:pt x="16001" y="16001"/>
                </a:lnTo>
                <a:lnTo>
                  <a:pt x="4286" y="33432"/>
                </a:lnTo>
                <a:lnTo>
                  <a:pt x="0" y="54864"/>
                </a:lnTo>
                <a:lnTo>
                  <a:pt x="4286" y="74533"/>
                </a:lnTo>
                <a:lnTo>
                  <a:pt x="16002" y="91059"/>
                </a:lnTo>
                <a:lnTo>
                  <a:pt x="33432" y="102441"/>
                </a:lnTo>
                <a:lnTo>
                  <a:pt x="54863" y="106680"/>
                </a:lnTo>
                <a:lnTo>
                  <a:pt x="76295" y="102441"/>
                </a:lnTo>
                <a:lnTo>
                  <a:pt x="93725" y="91059"/>
                </a:lnTo>
                <a:lnTo>
                  <a:pt x="105441" y="74533"/>
                </a:lnTo>
                <a:lnTo>
                  <a:pt x="109728" y="54864"/>
                </a:lnTo>
                <a:lnTo>
                  <a:pt x="105441" y="33432"/>
                </a:lnTo>
                <a:lnTo>
                  <a:pt x="93725" y="16002"/>
                </a:lnTo>
                <a:lnTo>
                  <a:pt x="76295" y="4286"/>
                </a:lnTo>
                <a:lnTo>
                  <a:pt x="548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 rot="794775">
            <a:off x="2376590" y="3455046"/>
            <a:ext cx="45719" cy="171898"/>
          </a:xfrm>
          <a:custGeom>
            <a:avLst/>
            <a:gdLst/>
            <a:ahLst/>
            <a:cxnLst/>
            <a:rect l="l" t="t" r="r" b="b"/>
            <a:pathLst>
              <a:path w="3175" h="253364">
                <a:moveTo>
                  <a:pt x="0" y="0"/>
                </a:moveTo>
                <a:lnTo>
                  <a:pt x="3048" y="25298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2395369" y="3846233"/>
            <a:ext cx="0" cy="174812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2392679" y="3838166"/>
            <a:ext cx="177613" cy="0"/>
          </a:xfrm>
          <a:custGeom>
            <a:avLst/>
            <a:gdLst/>
            <a:ahLst/>
            <a:cxnLst/>
            <a:rect l="l" t="t" r="r" b="b"/>
            <a:pathLst>
              <a:path w="201294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2860638" y="3663354"/>
            <a:ext cx="91887" cy="94129"/>
          </a:xfrm>
          <a:custGeom>
            <a:avLst/>
            <a:gdLst/>
            <a:ahLst/>
            <a:cxnLst/>
            <a:rect l="l" t="t" r="r" b="b"/>
            <a:pathLst>
              <a:path w="104139" h="106679">
                <a:moveTo>
                  <a:pt x="51815" y="0"/>
                </a:moveTo>
                <a:lnTo>
                  <a:pt x="30861" y="4286"/>
                </a:lnTo>
                <a:lnTo>
                  <a:pt x="14477" y="16001"/>
                </a:lnTo>
                <a:lnTo>
                  <a:pt x="3810" y="33432"/>
                </a:lnTo>
                <a:lnTo>
                  <a:pt x="0" y="54863"/>
                </a:lnTo>
                <a:lnTo>
                  <a:pt x="3810" y="74533"/>
                </a:lnTo>
                <a:lnTo>
                  <a:pt x="14477" y="91058"/>
                </a:lnTo>
                <a:lnTo>
                  <a:pt x="30861" y="102441"/>
                </a:lnTo>
                <a:lnTo>
                  <a:pt x="51815" y="106679"/>
                </a:lnTo>
                <a:lnTo>
                  <a:pt x="71485" y="102441"/>
                </a:lnTo>
                <a:lnTo>
                  <a:pt x="88011" y="91058"/>
                </a:lnTo>
                <a:lnTo>
                  <a:pt x="99393" y="74533"/>
                </a:lnTo>
                <a:lnTo>
                  <a:pt x="103632" y="54863"/>
                </a:lnTo>
                <a:lnTo>
                  <a:pt x="99393" y="33432"/>
                </a:lnTo>
                <a:lnTo>
                  <a:pt x="88011" y="16001"/>
                </a:lnTo>
                <a:lnTo>
                  <a:pt x="71485" y="4286"/>
                </a:lnTo>
                <a:lnTo>
                  <a:pt x="518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1784873" y="3310642"/>
            <a:ext cx="307041" cy="135031"/>
          </a:xfrm>
          <a:custGeom>
            <a:avLst/>
            <a:gdLst/>
            <a:ahLst/>
            <a:cxnLst/>
            <a:rect l="l" t="t" r="r" b="b"/>
            <a:pathLst>
              <a:path w="347980" h="153035">
                <a:moveTo>
                  <a:pt x="0" y="27883"/>
                </a:moveTo>
                <a:lnTo>
                  <a:pt x="29978" y="9992"/>
                </a:lnTo>
                <a:lnTo>
                  <a:pt x="64396" y="806"/>
                </a:lnTo>
                <a:lnTo>
                  <a:pt x="102277" y="0"/>
                </a:lnTo>
                <a:lnTo>
                  <a:pt x="142641" y="7245"/>
                </a:lnTo>
                <a:lnTo>
                  <a:pt x="184510" y="22218"/>
                </a:lnTo>
                <a:lnTo>
                  <a:pt x="226906" y="44591"/>
                </a:lnTo>
                <a:lnTo>
                  <a:pt x="268851" y="74038"/>
                </a:lnTo>
                <a:lnTo>
                  <a:pt x="309365" y="110233"/>
                </a:lnTo>
                <a:lnTo>
                  <a:pt x="347472" y="15285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1787561" y="3445511"/>
            <a:ext cx="304240" cy="166968"/>
          </a:xfrm>
          <a:custGeom>
            <a:avLst/>
            <a:gdLst/>
            <a:ahLst/>
            <a:cxnLst/>
            <a:rect l="l" t="t" r="r" b="b"/>
            <a:pathLst>
              <a:path w="344805" h="189229">
                <a:moveTo>
                  <a:pt x="0" y="167639"/>
                </a:moveTo>
                <a:lnTo>
                  <a:pt x="34489" y="182963"/>
                </a:lnTo>
                <a:lnTo>
                  <a:pt x="72265" y="188628"/>
                </a:lnTo>
                <a:lnTo>
                  <a:pt x="112324" y="185137"/>
                </a:lnTo>
                <a:lnTo>
                  <a:pt x="153662" y="172991"/>
                </a:lnTo>
                <a:lnTo>
                  <a:pt x="195276" y="152692"/>
                </a:lnTo>
                <a:lnTo>
                  <a:pt x="236163" y="124742"/>
                </a:lnTo>
                <a:lnTo>
                  <a:pt x="275319" y="89642"/>
                </a:lnTo>
                <a:lnTo>
                  <a:pt x="311740" y="47894"/>
                </a:lnTo>
                <a:lnTo>
                  <a:pt x="3444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1784873" y="3332555"/>
            <a:ext cx="51546" cy="261097"/>
          </a:xfrm>
          <a:custGeom>
            <a:avLst/>
            <a:gdLst/>
            <a:ahLst/>
            <a:cxnLst/>
            <a:rect l="l" t="t" r="r" b="b"/>
            <a:pathLst>
              <a:path w="58419" h="295910">
                <a:moveTo>
                  <a:pt x="0" y="295656"/>
                </a:moveTo>
                <a:lnTo>
                  <a:pt x="29111" y="265362"/>
                </a:lnTo>
                <a:lnTo>
                  <a:pt x="48519" y="227977"/>
                </a:lnTo>
                <a:lnTo>
                  <a:pt x="58223" y="185368"/>
                </a:lnTo>
                <a:lnTo>
                  <a:pt x="58223" y="139399"/>
                </a:lnTo>
                <a:lnTo>
                  <a:pt x="48519" y="91937"/>
                </a:lnTo>
                <a:lnTo>
                  <a:pt x="29111" y="44849"/>
                </a:ln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1814456" y="3878108"/>
            <a:ext cx="307041" cy="135031"/>
          </a:xfrm>
          <a:custGeom>
            <a:avLst/>
            <a:gdLst/>
            <a:ahLst/>
            <a:cxnLst/>
            <a:rect l="l" t="t" r="r" b="b"/>
            <a:pathLst>
              <a:path w="347980" h="153035">
                <a:moveTo>
                  <a:pt x="0" y="27883"/>
                </a:moveTo>
                <a:lnTo>
                  <a:pt x="29978" y="9992"/>
                </a:lnTo>
                <a:lnTo>
                  <a:pt x="64396" y="806"/>
                </a:lnTo>
                <a:lnTo>
                  <a:pt x="102277" y="0"/>
                </a:lnTo>
                <a:lnTo>
                  <a:pt x="142641" y="7245"/>
                </a:lnTo>
                <a:lnTo>
                  <a:pt x="184510" y="22218"/>
                </a:lnTo>
                <a:lnTo>
                  <a:pt x="226906" y="44591"/>
                </a:lnTo>
                <a:lnTo>
                  <a:pt x="268851" y="74038"/>
                </a:lnTo>
                <a:lnTo>
                  <a:pt x="309365" y="110233"/>
                </a:lnTo>
                <a:lnTo>
                  <a:pt x="347471" y="15285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1817145" y="4012976"/>
            <a:ext cx="304240" cy="166968"/>
          </a:xfrm>
          <a:custGeom>
            <a:avLst/>
            <a:gdLst/>
            <a:ahLst/>
            <a:cxnLst/>
            <a:rect l="l" t="t" r="r" b="b"/>
            <a:pathLst>
              <a:path w="344805" h="189229">
                <a:moveTo>
                  <a:pt x="0" y="167639"/>
                </a:moveTo>
                <a:lnTo>
                  <a:pt x="34489" y="182963"/>
                </a:lnTo>
                <a:lnTo>
                  <a:pt x="72265" y="188628"/>
                </a:lnTo>
                <a:lnTo>
                  <a:pt x="112324" y="185137"/>
                </a:lnTo>
                <a:lnTo>
                  <a:pt x="153662" y="172991"/>
                </a:lnTo>
                <a:lnTo>
                  <a:pt x="195276" y="152692"/>
                </a:lnTo>
                <a:lnTo>
                  <a:pt x="236163" y="124742"/>
                </a:lnTo>
                <a:lnTo>
                  <a:pt x="275319" y="89642"/>
                </a:lnTo>
                <a:lnTo>
                  <a:pt x="311740" y="47894"/>
                </a:lnTo>
                <a:lnTo>
                  <a:pt x="3444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1814457" y="3900022"/>
            <a:ext cx="51546" cy="261097"/>
          </a:xfrm>
          <a:custGeom>
            <a:avLst/>
            <a:gdLst/>
            <a:ahLst/>
            <a:cxnLst/>
            <a:rect l="l" t="t" r="r" b="b"/>
            <a:pathLst>
              <a:path w="58419" h="295910">
                <a:moveTo>
                  <a:pt x="0" y="295655"/>
                </a:moveTo>
                <a:lnTo>
                  <a:pt x="29111" y="265362"/>
                </a:lnTo>
                <a:lnTo>
                  <a:pt x="48519" y="227977"/>
                </a:lnTo>
                <a:lnTo>
                  <a:pt x="58223" y="185368"/>
                </a:lnTo>
                <a:lnTo>
                  <a:pt x="58223" y="139399"/>
                </a:lnTo>
                <a:lnTo>
                  <a:pt x="48519" y="91937"/>
                </a:lnTo>
                <a:lnTo>
                  <a:pt x="29111" y="44849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2548665" y="3574802"/>
            <a:ext cx="307041" cy="134471"/>
          </a:xfrm>
          <a:custGeom>
            <a:avLst/>
            <a:gdLst/>
            <a:ahLst/>
            <a:cxnLst/>
            <a:rect l="l" t="t" r="r" b="b"/>
            <a:pathLst>
              <a:path w="347980" h="152400">
                <a:moveTo>
                  <a:pt x="0" y="27206"/>
                </a:moveTo>
                <a:lnTo>
                  <a:pt x="29978" y="9415"/>
                </a:lnTo>
                <a:lnTo>
                  <a:pt x="64396" y="480"/>
                </a:lnTo>
                <a:lnTo>
                  <a:pt x="102277" y="0"/>
                </a:lnTo>
                <a:lnTo>
                  <a:pt x="142641" y="7571"/>
                </a:lnTo>
                <a:lnTo>
                  <a:pt x="184510" y="22795"/>
                </a:lnTo>
                <a:lnTo>
                  <a:pt x="226906" y="45268"/>
                </a:lnTo>
                <a:lnTo>
                  <a:pt x="268851" y="74590"/>
                </a:lnTo>
                <a:lnTo>
                  <a:pt x="309365" y="110359"/>
                </a:lnTo>
                <a:lnTo>
                  <a:pt x="347472" y="15217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2551355" y="3709073"/>
            <a:ext cx="307041" cy="166968"/>
          </a:xfrm>
          <a:custGeom>
            <a:avLst/>
            <a:gdLst/>
            <a:ahLst/>
            <a:cxnLst/>
            <a:rect l="l" t="t" r="r" b="b"/>
            <a:pathLst>
              <a:path w="347979" h="189229">
                <a:moveTo>
                  <a:pt x="0" y="167639"/>
                </a:moveTo>
                <a:lnTo>
                  <a:pt x="35296" y="182963"/>
                </a:lnTo>
                <a:lnTo>
                  <a:pt x="73528" y="188628"/>
                </a:lnTo>
                <a:lnTo>
                  <a:pt x="113791" y="185137"/>
                </a:lnTo>
                <a:lnTo>
                  <a:pt x="155184" y="172991"/>
                </a:lnTo>
                <a:lnTo>
                  <a:pt x="196802" y="152692"/>
                </a:lnTo>
                <a:lnTo>
                  <a:pt x="237744" y="124742"/>
                </a:lnTo>
                <a:lnTo>
                  <a:pt x="277104" y="89642"/>
                </a:lnTo>
                <a:lnTo>
                  <a:pt x="313981" y="47894"/>
                </a:lnTo>
                <a:lnTo>
                  <a:pt x="34747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2548665" y="3596119"/>
            <a:ext cx="51546" cy="263899"/>
          </a:xfrm>
          <a:custGeom>
            <a:avLst/>
            <a:gdLst/>
            <a:ahLst/>
            <a:cxnLst/>
            <a:rect l="l" t="t" r="r" b="b"/>
            <a:pathLst>
              <a:path w="58419" h="299085">
                <a:moveTo>
                  <a:pt x="0" y="298703"/>
                </a:moveTo>
                <a:lnTo>
                  <a:pt x="29111" y="267442"/>
                </a:lnTo>
                <a:lnTo>
                  <a:pt x="48519" y="229621"/>
                </a:lnTo>
                <a:lnTo>
                  <a:pt x="58223" y="186896"/>
                </a:lnTo>
                <a:lnTo>
                  <a:pt x="58223" y="140918"/>
                </a:lnTo>
                <a:lnTo>
                  <a:pt x="48519" y="93341"/>
                </a:lnTo>
                <a:lnTo>
                  <a:pt x="29111" y="45817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1542826" y="2813499"/>
            <a:ext cx="325531" cy="0"/>
          </a:xfrm>
          <a:custGeom>
            <a:avLst/>
            <a:gdLst/>
            <a:ahLst/>
            <a:cxnLst/>
            <a:rect l="l" t="t" r="r" b="b"/>
            <a:pathLst>
              <a:path w="368935">
                <a:moveTo>
                  <a:pt x="368807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1507863" y="3461648"/>
            <a:ext cx="328332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37185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1534758" y="4037181"/>
            <a:ext cx="328332" cy="0"/>
          </a:xfrm>
          <a:custGeom>
            <a:avLst/>
            <a:gdLst/>
            <a:ahLst/>
            <a:cxnLst/>
            <a:rect l="l" t="t" r="r" b="b"/>
            <a:pathLst>
              <a:path w="372110">
                <a:moveTo>
                  <a:pt x="371856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 txBox="1"/>
          <p:nvPr/>
        </p:nvSpPr>
        <p:spPr>
          <a:xfrm>
            <a:off x="1367566" y="3370208"/>
            <a:ext cx="157443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endParaRPr sz="1588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72944" y="3937673"/>
            <a:ext cx="168088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spc="-4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endParaRPr sz="1588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394907" y="2746263"/>
            <a:ext cx="89087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/>
          <p:cNvSpPr txBox="1"/>
          <p:nvPr/>
        </p:nvSpPr>
        <p:spPr>
          <a:xfrm>
            <a:off x="1359498" y="2725420"/>
            <a:ext cx="585507" cy="224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433130" algn="l"/>
              </a:tabLst>
            </a:pPr>
            <a:r>
              <a:rPr sz="1456" spc="18" dirty="0">
                <a:latin typeface="Arial"/>
                <a:cs typeface="Arial"/>
              </a:rPr>
              <a:t>B	</a:t>
            </a:r>
            <a:r>
              <a:rPr sz="1456" u="sng" spc="22" dirty="0">
                <a:latin typeface="Arial"/>
                <a:cs typeface="Arial"/>
              </a:rPr>
              <a:t> </a:t>
            </a:r>
            <a:r>
              <a:rPr sz="1456" u="sng" spc="-115" dirty="0">
                <a:latin typeface="Arial"/>
                <a:cs typeface="Arial"/>
              </a:rPr>
              <a:t> </a:t>
            </a:r>
            <a:endParaRPr sz="1456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451960" y="3189121"/>
            <a:ext cx="540795" cy="180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474"/>
              </a:lnSpc>
            </a:pPr>
            <a:r>
              <a:rPr sz="1235" b="1" spc="-31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sz="1235" b="1" spc="-9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endParaRPr sz="1235" dirty="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767431" y="3039410"/>
            <a:ext cx="91887" cy="94129"/>
          </a:xfrm>
          <a:custGeom>
            <a:avLst/>
            <a:gdLst/>
            <a:ahLst/>
            <a:cxnLst/>
            <a:rect l="l" t="t" r="r" b="b"/>
            <a:pathLst>
              <a:path w="104139" h="106680">
                <a:moveTo>
                  <a:pt x="51815" y="0"/>
                </a:moveTo>
                <a:lnTo>
                  <a:pt x="30861" y="4238"/>
                </a:lnTo>
                <a:lnTo>
                  <a:pt x="14477" y="15621"/>
                </a:lnTo>
                <a:lnTo>
                  <a:pt x="3810" y="32146"/>
                </a:lnTo>
                <a:lnTo>
                  <a:pt x="0" y="51815"/>
                </a:lnTo>
                <a:lnTo>
                  <a:pt x="3810" y="73247"/>
                </a:lnTo>
                <a:lnTo>
                  <a:pt x="14477" y="90677"/>
                </a:lnTo>
                <a:lnTo>
                  <a:pt x="30861" y="102393"/>
                </a:lnTo>
                <a:lnTo>
                  <a:pt x="51815" y="106679"/>
                </a:lnTo>
                <a:lnTo>
                  <a:pt x="72770" y="102393"/>
                </a:lnTo>
                <a:lnTo>
                  <a:pt x="89153" y="90677"/>
                </a:lnTo>
                <a:lnTo>
                  <a:pt x="99821" y="73247"/>
                </a:lnTo>
                <a:lnTo>
                  <a:pt x="103631" y="51815"/>
                </a:lnTo>
                <a:lnTo>
                  <a:pt x="99821" y="32146"/>
                </a:lnTo>
                <a:lnTo>
                  <a:pt x="89153" y="15621"/>
                </a:lnTo>
                <a:lnTo>
                  <a:pt x="72770" y="4238"/>
                </a:lnTo>
                <a:lnTo>
                  <a:pt x="518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object 91"/>
          <p:cNvSpPr/>
          <p:nvPr/>
        </p:nvSpPr>
        <p:spPr>
          <a:xfrm>
            <a:off x="4288715" y="3039410"/>
            <a:ext cx="94129" cy="94129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51815" y="0"/>
                </a:moveTo>
                <a:lnTo>
                  <a:pt x="32146" y="4238"/>
                </a:lnTo>
                <a:lnTo>
                  <a:pt x="15621" y="15621"/>
                </a:lnTo>
                <a:lnTo>
                  <a:pt x="4238" y="32146"/>
                </a:lnTo>
                <a:lnTo>
                  <a:pt x="0" y="51815"/>
                </a:lnTo>
                <a:lnTo>
                  <a:pt x="4238" y="73247"/>
                </a:lnTo>
                <a:lnTo>
                  <a:pt x="15621" y="90677"/>
                </a:lnTo>
                <a:lnTo>
                  <a:pt x="32146" y="102393"/>
                </a:lnTo>
                <a:lnTo>
                  <a:pt x="51815" y="106679"/>
                </a:lnTo>
                <a:lnTo>
                  <a:pt x="73247" y="102393"/>
                </a:lnTo>
                <a:lnTo>
                  <a:pt x="90677" y="90677"/>
                </a:lnTo>
                <a:lnTo>
                  <a:pt x="102393" y="73247"/>
                </a:lnTo>
                <a:lnTo>
                  <a:pt x="106680" y="51815"/>
                </a:lnTo>
                <a:lnTo>
                  <a:pt x="102393" y="32146"/>
                </a:lnTo>
                <a:lnTo>
                  <a:pt x="90678" y="15621"/>
                </a:lnTo>
                <a:lnTo>
                  <a:pt x="73247" y="4238"/>
                </a:lnTo>
                <a:lnTo>
                  <a:pt x="518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2" name="object 92"/>
          <p:cNvSpPr/>
          <p:nvPr/>
        </p:nvSpPr>
        <p:spPr>
          <a:xfrm>
            <a:off x="3801932" y="2646756"/>
            <a:ext cx="1202391" cy="855568"/>
          </a:xfrm>
          <a:custGeom>
            <a:avLst/>
            <a:gdLst/>
            <a:ahLst/>
            <a:cxnLst/>
            <a:rect l="l" t="t" r="r" b="b"/>
            <a:pathLst>
              <a:path w="1362710" h="969645">
                <a:moveTo>
                  <a:pt x="1356360" y="0"/>
                </a:moveTo>
                <a:lnTo>
                  <a:pt x="1255776" y="0"/>
                </a:lnTo>
                <a:lnTo>
                  <a:pt x="1255776" y="12191"/>
                </a:lnTo>
                <a:lnTo>
                  <a:pt x="1356360" y="12191"/>
                </a:lnTo>
                <a:lnTo>
                  <a:pt x="1356360" y="9144"/>
                </a:lnTo>
                <a:lnTo>
                  <a:pt x="1350264" y="9144"/>
                </a:lnTo>
                <a:lnTo>
                  <a:pt x="1350264" y="6096"/>
                </a:lnTo>
                <a:lnTo>
                  <a:pt x="1356360" y="6096"/>
                </a:lnTo>
                <a:lnTo>
                  <a:pt x="1356360" y="0"/>
                </a:lnTo>
                <a:close/>
              </a:path>
              <a:path w="1362710" h="969645">
                <a:moveTo>
                  <a:pt x="1356360" y="6096"/>
                </a:moveTo>
                <a:lnTo>
                  <a:pt x="1350264" y="6096"/>
                </a:lnTo>
                <a:lnTo>
                  <a:pt x="1350264" y="9144"/>
                </a:lnTo>
                <a:lnTo>
                  <a:pt x="1356360" y="9144"/>
                </a:lnTo>
                <a:lnTo>
                  <a:pt x="1356360" y="6096"/>
                </a:lnTo>
                <a:close/>
              </a:path>
              <a:path w="1362710" h="969645">
                <a:moveTo>
                  <a:pt x="1362456" y="6096"/>
                </a:moveTo>
                <a:lnTo>
                  <a:pt x="1356360" y="6096"/>
                </a:lnTo>
                <a:lnTo>
                  <a:pt x="1356360" y="9144"/>
                </a:lnTo>
                <a:lnTo>
                  <a:pt x="1362456" y="9144"/>
                </a:lnTo>
                <a:lnTo>
                  <a:pt x="1362456" y="6096"/>
                </a:lnTo>
                <a:close/>
              </a:path>
              <a:path w="1362710" h="969645">
                <a:moveTo>
                  <a:pt x="1216152" y="0"/>
                </a:moveTo>
                <a:lnTo>
                  <a:pt x="1115568" y="0"/>
                </a:lnTo>
                <a:lnTo>
                  <a:pt x="1115568" y="12191"/>
                </a:lnTo>
                <a:lnTo>
                  <a:pt x="1216152" y="12191"/>
                </a:lnTo>
                <a:lnTo>
                  <a:pt x="1216152" y="0"/>
                </a:lnTo>
                <a:close/>
              </a:path>
              <a:path w="1362710" h="969645">
                <a:moveTo>
                  <a:pt x="1075944" y="0"/>
                </a:moveTo>
                <a:lnTo>
                  <a:pt x="975360" y="0"/>
                </a:lnTo>
                <a:lnTo>
                  <a:pt x="975360" y="12191"/>
                </a:lnTo>
                <a:lnTo>
                  <a:pt x="1075944" y="12191"/>
                </a:lnTo>
                <a:lnTo>
                  <a:pt x="1075944" y="0"/>
                </a:lnTo>
                <a:close/>
              </a:path>
              <a:path w="1362710" h="969645">
                <a:moveTo>
                  <a:pt x="935736" y="0"/>
                </a:moveTo>
                <a:lnTo>
                  <a:pt x="835151" y="0"/>
                </a:lnTo>
                <a:lnTo>
                  <a:pt x="835151" y="12191"/>
                </a:lnTo>
                <a:lnTo>
                  <a:pt x="935736" y="12191"/>
                </a:lnTo>
                <a:lnTo>
                  <a:pt x="935736" y="0"/>
                </a:lnTo>
                <a:close/>
              </a:path>
              <a:path w="1362710" h="969645">
                <a:moveTo>
                  <a:pt x="798576" y="0"/>
                </a:moveTo>
                <a:lnTo>
                  <a:pt x="694944" y="0"/>
                </a:lnTo>
                <a:lnTo>
                  <a:pt x="694944" y="12191"/>
                </a:lnTo>
                <a:lnTo>
                  <a:pt x="798576" y="12191"/>
                </a:lnTo>
                <a:lnTo>
                  <a:pt x="798576" y="0"/>
                </a:lnTo>
                <a:close/>
              </a:path>
              <a:path w="1362710" h="969645">
                <a:moveTo>
                  <a:pt x="658368" y="0"/>
                </a:moveTo>
                <a:lnTo>
                  <a:pt x="554736" y="0"/>
                </a:lnTo>
                <a:lnTo>
                  <a:pt x="554736" y="12191"/>
                </a:lnTo>
                <a:lnTo>
                  <a:pt x="658368" y="12191"/>
                </a:lnTo>
                <a:lnTo>
                  <a:pt x="658368" y="0"/>
                </a:lnTo>
                <a:close/>
              </a:path>
              <a:path w="1362710" h="969645">
                <a:moveTo>
                  <a:pt x="518160" y="0"/>
                </a:moveTo>
                <a:lnTo>
                  <a:pt x="417575" y="0"/>
                </a:lnTo>
                <a:lnTo>
                  <a:pt x="417575" y="12191"/>
                </a:lnTo>
                <a:lnTo>
                  <a:pt x="518160" y="12191"/>
                </a:lnTo>
                <a:lnTo>
                  <a:pt x="518160" y="0"/>
                </a:lnTo>
                <a:close/>
              </a:path>
              <a:path w="1362710" h="969645">
                <a:moveTo>
                  <a:pt x="377951" y="0"/>
                </a:moveTo>
                <a:lnTo>
                  <a:pt x="277368" y="0"/>
                </a:lnTo>
                <a:lnTo>
                  <a:pt x="277368" y="12191"/>
                </a:lnTo>
                <a:lnTo>
                  <a:pt x="377951" y="12191"/>
                </a:lnTo>
                <a:lnTo>
                  <a:pt x="377951" y="0"/>
                </a:lnTo>
                <a:close/>
              </a:path>
              <a:path w="1362710" h="969645">
                <a:moveTo>
                  <a:pt x="237744" y="0"/>
                </a:moveTo>
                <a:lnTo>
                  <a:pt x="137160" y="0"/>
                </a:lnTo>
                <a:lnTo>
                  <a:pt x="137160" y="12191"/>
                </a:lnTo>
                <a:lnTo>
                  <a:pt x="237744" y="12191"/>
                </a:lnTo>
                <a:lnTo>
                  <a:pt x="237744" y="0"/>
                </a:lnTo>
                <a:close/>
              </a:path>
              <a:path w="1362710" h="969645">
                <a:moveTo>
                  <a:pt x="97536" y="0"/>
                </a:moveTo>
                <a:lnTo>
                  <a:pt x="0" y="0"/>
                </a:lnTo>
                <a:lnTo>
                  <a:pt x="0" y="15239"/>
                </a:lnTo>
                <a:lnTo>
                  <a:pt x="12191" y="15239"/>
                </a:lnTo>
                <a:lnTo>
                  <a:pt x="12191" y="12191"/>
                </a:lnTo>
                <a:lnTo>
                  <a:pt x="6096" y="12191"/>
                </a:lnTo>
                <a:lnTo>
                  <a:pt x="12191" y="6096"/>
                </a:lnTo>
                <a:lnTo>
                  <a:pt x="97536" y="6096"/>
                </a:lnTo>
                <a:lnTo>
                  <a:pt x="97536" y="0"/>
                </a:lnTo>
                <a:close/>
              </a:path>
              <a:path w="1362710" h="969645">
                <a:moveTo>
                  <a:pt x="12191" y="6096"/>
                </a:moveTo>
                <a:lnTo>
                  <a:pt x="6096" y="12191"/>
                </a:lnTo>
                <a:lnTo>
                  <a:pt x="12191" y="12191"/>
                </a:lnTo>
                <a:lnTo>
                  <a:pt x="12191" y="6096"/>
                </a:lnTo>
                <a:close/>
              </a:path>
              <a:path w="1362710" h="969645">
                <a:moveTo>
                  <a:pt x="97536" y="6096"/>
                </a:moveTo>
                <a:lnTo>
                  <a:pt x="12191" y="6096"/>
                </a:lnTo>
                <a:lnTo>
                  <a:pt x="12191" y="12191"/>
                </a:lnTo>
                <a:lnTo>
                  <a:pt x="97536" y="12191"/>
                </a:lnTo>
                <a:lnTo>
                  <a:pt x="97536" y="6096"/>
                </a:lnTo>
                <a:close/>
              </a:path>
              <a:path w="1362710" h="969645">
                <a:moveTo>
                  <a:pt x="12191" y="51815"/>
                </a:moveTo>
                <a:lnTo>
                  <a:pt x="0" y="51815"/>
                </a:lnTo>
                <a:lnTo>
                  <a:pt x="0" y="155448"/>
                </a:lnTo>
                <a:lnTo>
                  <a:pt x="12191" y="155448"/>
                </a:lnTo>
                <a:lnTo>
                  <a:pt x="12191" y="51815"/>
                </a:lnTo>
                <a:close/>
              </a:path>
              <a:path w="1362710" h="969645">
                <a:moveTo>
                  <a:pt x="12191" y="192024"/>
                </a:moveTo>
                <a:lnTo>
                  <a:pt x="0" y="192024"/>
                </a:lnTo>
                <a:lnTo>
                  <a:pt x="0" y="295656"/>
                </a:lnTo>
                <a:lnTo>
                  <a:pt x="12191" y="295656"/>
                </a:lnTo>
                <a:lnTo>
                  <a:pt x="12191" y="192024"/>
                </a:lnTo>
                <a:close/>
              </a:path>
              <a:path w="1362710" h="969645">
                <a:moveTo>
                  <a:pt x="12191" y="332232"/>
                </a:moveTo>
                <a:lnTo>
                  <a:pt x="0" y="332232"/>
                </a:lnTo>
                <a:lnTo>
                  <a:pt x="0" y="432815"/>
                </a:lnTo>
                <a:lnTo>
                  <a:pt x="12191" y="432815"/>
                </a:lnTo>
                <a:lnTo>
                  <a:pt x="12191" y="332232"/>
                </a:lnTo>
                <a:close/>
              </a:path>
              <a:path w="1362710" h="969645">
                <a:moveTo>
                  <a:pt x="12191" y="472439"/>
                </a:moveTo>
                <a:lnTo>
                  <a:pt x="0" y="472439"/>
                </a:lnTo>
                <a:lnTo>
                  <a:pt x="0" y="573024"/>
                </a:lnTo>
                <a:lnTo>
                  <a:pt x="12191" y="573024"/>
                </a:lnTo>
                <a:lnTo>
                  <a:pt x="12191" y="472439"/>
                </a:lnTo>
                <a:close/>
              </a:path>
              <a:path w="1362710" h="969645">
                <a:moveTo>
                  <a:pt x="12191" y="612648"/>
                </a:moveTo>
                <a:lnTo>
                  <a:pt x="0" y="612648"/>
                </a:lnTo>
                <a:lnTo>
                  <a:pt x="0" y="713232"/>
                </a:lnTo>
                <a:lnTo>
                  <a:pt x="12191" y="713232"/>
                </a:lnTo>
                <a:lnTo>
                  <a:pt x="12191" y="612648"/>
                </a:lnTo>
                <a:close/>
              </a:path>
              <a:path w="1362710" h="969645">
                <a:moveTo>
                  <a:pt x="12191" y="752856"/>
                </a:moveTo>
                <a:lnTo>
                  <a:pt x="0" y="752856"/>
                </a:lnTo>
                <a:lnTo>
                  <a:pt x="0" y="853439"/>
                </a:lnTo>
                <a:lnTo>
                  <a:pt x="12191" y="853439"/>
                </a:lnTo>
                <a:lnTo>
                  <a:pt x="12191" y="752856"/>
                </a:lnTo>
                <a:close/>
              </a:path>
              <a:path w="1362710" h="969645">
                <a:moveTo>
                  <a:pt x="12191" y="890015"/>
                </a:moveTo>
                <a:lnTo>
                  <a:pt x="0" y="890015"/>
                </a:lnTo>
                <a:lnTo>
                  <a:pt x="0" y="969263"/>
                </a:lnTo>
                <a:lnTo>
                  <a:pt x="36575" y="969263"/>
                </a:lnTo>
                <a:lnTo>
                  <a:pt x="36575" y="963168"/>
                </a:lnTo>
                <a:lnTo>
                  <a:pt x="12191" y="963168"/>
                </a:lnTo>
                <a:lnTo>
                  <a:pt x="6096" y="957072"/>
                </a:lnTo>
                <a:lnTo>
                  <a:pt x="12191" y="957072"/>
                </a:lnTo>
                <a:lnTo>
                  <a:pt x="12191" y="890015"/>
                </a:lnTo>
                <a:close/>
              </a:path>
              <a:path w="1362710" h="969645">
                <a:moveTo>
                  <a:pt x="12191" y="957072"/>
                </a:moveTo>
                <a:lnTo>
                  <a:pt x="6096" y="957072"/>
                </a:lnTo>
                <a:lnTo>
                  <a:pt x="12191" y="963168"/>
                </a:lnTo>
                <a:lnTo>
                  <a:pt x="12191" y="957072"/>
                </a:lnTo>
                <a:close/>
              </a:path>
              <a:path w="1362710" h="969645">
                <a:moveTo>
                  <a:pt x="36575" y="957072"/>
                </a:moveTo>
                <a:lnTo>
                  <a:pt x="12191" y="957072"/>
                </a:lnTo>
                <a:lnTo>
                  <a:pt x="12191" y="963168"/>
                </a:lnTo>
                <a:lnTo>
                  <a:pt x="36575" y="963168"/>
                </a:lnTo>
                <a:lnTo>
                  <a:pt x="36575" y="957072"/>
                </a:lnTo>
                <a:close/>
              </a:path>
              <a:path w="1362710" h="969645">
                <a:moveTo>
                  <a:pt x="173736" y="957072"/>
                </a:moveTo>
                <a:lnTo>
                  <a:pt x="73151" y="957072"/>
                </a:lnTo>
                <a:lnTo>
                  <a:pt x="73151" y="969263"/>
                </a:lnTo>
                <a:lnTo>
                  <a:pt x="173736" y="969263"/>
                </a:lnTo>
                <a:lnTo>
                  <a:pt x="173736" y="957072"/>
                </a:lnTo>
                <a:close/>
              </a:path>
              <a:path w="1362710" h="969645">
                <a:moveTo>
                  <a:pt x="313944" y="957072"/>
                </a:moveTo>
                <a:lnTo>
                  <a:pt x="213360" y="957072"/>
                </a:lnTo>
                <a:lnTo>
                  <a:pt x="213360" y="969263"/>
                </a:lnTo>
                <a:lnTo>
                  <a:pt x="313944" y="969263"/>
                </a:lnTo>
                <a:lnTo>
                  <a:pt x="313944" y="957072"/>
                </a:lnTo>
                <a:close/>
              </a:path>
              <a:path w="1362710" h="969645">
                <a:moveTo>
                  <a:pt x="454151" y="957072"/>
                </a:moveTo>
                <a:lnTo>
                  <a:pt x="353568" y="957072"/>
                </a:lnTo>
                <a:lnTo>
                  <a:pt x="353568" y="969263"/>
                </a:lnTo>
                <a:lnTo>
                  <a:pt x="454151" y="969263"/>
                </a:lnTo>
                <a:lnTo>
                  <a:pt x="454151" y="957072"/>
                </a:lnTo>
                <a:close/>
              </a:path>
              <a:path w="1362710" h="969645">
                <a:moveTo>
                  <a:pt x="594360" y="957072"/>
                </a:moveTo>
                <a:lnTo>
                  <a:pt x="493775" y="957072"/>
                </a:lnTo>
                <a:lnTo>
                  <a:pt x="493775" y="969263"/>
                </a:lnTo>
                <a:lnTo>
                  <a:pt x="594360" y="969263"/>
                </a:lnTo>
                <a:lnTo>
                  <a:pt x="594360" y="957072"/>
                </a:lnTo>
                <a:close/>
              </a:path>
              <a:path w="1362710" h="969645">
                <a:moveTo>
                  <a:pt x="734568" y="957072"/>
                </a:moveTo>
                <a:lnTo>
                  <a:pt x="630936" y="957072"/>
                </a:lnTo>
                <a:lnTo>
                  <a:pt x="630936" y="969263"/>
                </a:lnTo>
                <a:lnTo>
                  <a:pt x="734568" y="969263"/>
                </a:lnTo>
                <a:lnTo>
                  <a:pt x="734568" y="957072"/>
                </a:lnTo>
                <a:close/>
              </a:path>
              <a:path w="1362710" h="969645">
                <a:moveTo>
                  <a:pt x="874776" y="957072"/>
                </a:moveTo>
                <a:lnTo>
                  <a:pt x="771144" y="957072"/>
                </a:lnTo>
                <a:lnTo>
                  <a:pt x="771144" y="969263"/>
                </a:lnTo>
                <a:lnTo>
                  <a:pt x="874776" y="969263"/>
                </a:lnTo>
                <a:lnTo>
                  <a:pt x="874776" y="957072"/>
                </a:lnTo>
                <a:close/>
              </a:path>
              <a:path w="1362710" h="969645">
                <a:moveTo>
                  <a:pt x="1011936" y="957072"/>
                </a:moveTo>
                <a:lnTo>
                  <a:pt x="911351" y="957072"/>
                </a:lnTo>
                <a:lnTo>
                  <a:pt x="911351" y="969263"/>
                </a:lnTo>
                <a:lnTo>
                  <a:pt x="1011936" y="969263"/>
                </a:lnTo>
                <a:lnTo>
                  <a:pt x="1011936" y="957072"/>
                </a:lnTo>
                <a:close/>
              </a:path>
              <a:path w="1362710" h="969645">
                <a:moveTo>
                  <a:pt x="1152144" y="957072"/>
                </a:moveTo>
                <a:lnTo>
                  <a:pt x="1051560" y="957072"/>
                </a:lnTo>
                <a:lnTo>
                  <a:pt x="1051560" y="969263"/>
                </a:lnTo>
                <a:lnTo>
                  <a:pt x="1152144" y="969263"/>
                </a:lnTo>
                <a:lnTo>
                  <a:pt x="1152144" y="957072"/>
                </a:lnTo>
                <a:close/>
              </a:path>
              <a:path w="1362710" h="969645">
                <a:moveTo>
                  <a:pt x="1292352" y="957072"/>
                </a:moveTo>
                <a:lnTo>
                  <a:pt x="1191768" y="957072"/>
                </a:lnTo>
                <a:lnTo>
                  <a:pt x="1191768" y="969263"/>
                </a:lnTo>
                <a:lnTo>
                  <a:pt x="1292352" y="969263"/>
                </a:lnTo>
                <a:lnTo>
                  <a:pt x="1292352" y="957072"/>
                </a:lnTo>
                <a:close/>
              </a:path>
              <a:path w="1362710" h="969645">
                <a:moveTo>
                  <a:pt x="1350264" y="957072"/>
                </a:moveTo>
                <a:lnTo>
                  <a:pt x="1331976" y="957072"/>
                </a:lnTo>
                <a:lnTo>
                  <a:pt x="1331976" y="969263"/>
                </a:lnTo>
                <a:lnTo>
                  <a:pt x="1362456" y="969263"/>
                </a:lnTo>
                <a:lnTo>
                  <a:pt x="1362456" y="963168"/>
                </a:lnTo>
                <a:lnTo>
                  <a:pt x="1350264" y="963168"/>
                </a:lnTo>
                <a:lnTo>
                  <a:pt x="1350264" y="957072"/>
                </a:lnTo>
                <a:close/>
              </a:path>
              <a:path w="1362710" h="969645">
                <a:moveTo>
                  <a:pt x="1362456" y="886968"/>
                </a:moveTo>
                <a:lnTo>
                  <a:pt x="1350264" y="886968"/>
                </a:lnTo>
                <a:lnTo>
                  <a:pt x="1350264" y="963168"/>
                </a:lnTo>
                <a:lnTo>
                  <a:pt x="1356360" y="957072"/>
                </a:lnTo>
                <a:lnTo>
                  <a:pt x="1362456" y="957072"/>
                </a:lnTo>
                <a:lnTo>
                  <a:pt x="1362456" y="886968"/>
                </a:lnTo>
                <a:close/>
              </a:path>
              <a:path w="1362710" h="969645">
                <a:moveTo>
                  <a:pt x="1362456" y="957072"/>
                </a:moveTo>
                <a:lnTo>
                  <a:pt x="1356360" y="957072"/>
                </a:lnTo>
                <a:lnTo>
                  <a:pt x="1350264" y="963168"/>
                </a:lnTo>
                <a:lnTo>
                  <a:pt x="1362456" y="963168"/>
                </a:lnTo>
                <a:lnTo>
                  <a:pt x="1362456" y="957072"/>
                </a:lnTo>
                <a:close/>
              </a:path>
              <a:path w="1362710" h="969645">
                <a:moveTo>
                  <a:pt x="1362456" y="746760"/>
                </a:moveTo>
                <a:lnTo>
                  <a:pt x="1350264" y="746760"/>
                </a:lnTo>
                <a:lnTo>
                  <a:pt x="1350264" y="847344"/>
                </a:lnTo>
                <a:lnTo>
                  <a:pt x="1362456" y="847344"/>
                </a:lnTo>
                <a:lnTo>
                  <a:pt x="1362456" y="746760"/>
                </a:lnTo>
                <a:close/>
              </a:path>
              <a:path w="1362710" h="969645">
                <a:moveTo>
                  <a:pt x="1362456" y="606551"/>
                </a:moveTo>
                <a:lnTo>
                  <a:pt x="1350264" y="606551"/>
                </a:lnTo>
                <a:lnTo>
                  <a:pt x="1350264" y="707136"/>
                </a:lnTo>
                <a:lnTo>
                  <a:pt x="1362456" y="707136"/>
                </a:lnTo>
                <a:lnTo>
                  <a:pt x="1362456" y="606551"/>
                </a:lnTo>
                <a:close/>
              </a:path>
              <a:path w="1362710" h="969645">
                <a:moveTo>
                  <a:pt x="1362456" y="466344"/>
                </a:moveTo>
                <a:lnTo>
                  <a:pt x="1350264" y="466344"/>
                </a:lnTo>
                <a:lnTo>
                  <a:pt x="1350264" y="569976"/>
                </a:lnTo>
                <a:lnTo>
                  <a:pt x="1362456" y="569976"/>
                </a:lnTo>
                <a:lnTo>
                  <a:pt x="1362456" y="466344"/>
                </a:lnTo>
                <a:close/>
              </a:path>
              <a:path w="1362710" h="969645">
                <a:moveTo>
                  <a:pt x="1362456" y="326136"/>
                </a:moveTo>
                <a:lnTo>
                  <a:pt x="1350264" y="326136"/>
                </a:lnTo>
                <a:lnTo>
                  <a:pt x="1350264" y="429768"/>
                </a:lnTo>
                <a:lnTo>
                  <a:pt x="1362456" y="429768"/>
                </a:lnTo>
                <a:lnTo>
                  <a:pt x="1362456" y="326136"/>
                </a:lnTo>
                <a:close/>
              </a:path>
              <a:path w="1362710" h="969645">
                <a:moveTo>
                  <a:pt x="1362456" y="188975"/>
                </a:moveTo>
                <a:lnTo>
                  <a:pt x="1350264" y="188975"/>
                </a:lnTo>
                <a:lnTo>
                  <a:pt x="1350264" y="289560"/>
                </a:lnTo>
                <a:lnTo>
                  <a:pt x="1362456" y="289560"/>
                </a:lnTo>
                <a:lnTo>
                  <a:pt x="1362456" y="188975"/>
                </a:lnTo>
                <a:close/>
              </a:path>
              <a:path w="1362710" h="969645">
                <a:moveTo>
                  <a:pt x="1362456" y="48768"/>
                </a:moveTo>
                <a:lnTo>
                  <a:pt x="1350264" y="48768"/>
                </a:lnTo>
                <a:lnTo>
                  <a:pt x="1350264" y="149351"/>
                </a:lnTo>
                <a:lnTo>
                  <a:pt x="1362456" y="149351"/>
                </a:lnTo>
                <a:lnTo>
                  <a:pt x="1362456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3" name="object 93"/>
          <p:cNvSpPr txBox="1"/>
          <p:nvPr/>
        </p:nvSpPr>
        <p:spPr>
          <a:xfrm>
            <a:off x="4726641" y="2683511"/>
            <a:ext cx="745751" cy="190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597305" algn="l"/>
              </a:tabLst>
            </a:pPr>
            <a:r>
              <a:rPr sz="1235" b="1" spc="-9" dirty="0">
                <a:solidFill>
                  <a:srgbClr val="333333"/>
                </a:solidFill>
                <a:latin typeface="Arial"/>
                <a:cs typeface="Arial"/>
              </a:rPr>
              <a:t>OR	</a:t>
            </a:r>
            <a:r>
              <a:rPr sz="1235" b="1" u="sng" spc="-1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35" b="1" u="sng" spc="49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endParaRPr sz="1235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091940" y="3009827"/>
            <a:ext cx="9749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b="1" spc="-4" dirty="0">
                <a:solidFill>
                  <a:srgbClr val="333333"/>
                </a:solidFill>
                <a:latin typeface="Arial"/>
                <a:cs typeface="Arial"/>
              </a:rPr>
              <a:t>5</a:t>
            </a:r>
            <a:endParaRPr sz="1059">
              <a:latin typeface="Arial"/>
              <a:cs typeface="Arial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3976743" y="2945479"/>
            <a:ext cx="307041" cy="134471"/>
          </a:xfrm>
          <a:custGeom>
            <a:avLst/>
            <a:gdLst/>
            <a:ahLst/>
            <a:cxnLst/>
            <a:rect l="l" t="t" r="r" b="b"/>
            <a:pathLst>
              <a:path w="347979" h="152400">
                <a:moveTo>
                  <a:pt x="0" y="27206"/>
                </a:moveTo>
                <a:lnTo>
                  <a:pt x="29978" y="9415"/>
                </a:lnTo>
                <a:lnTo>
                  <a:pt x="64396" y="480"/>
                </a:lnTo>
                <a:lnTo>
                  <a:pt x="102277" y="0"/>
                </a:lnTo>
                <a:lnTo>
                  <a:pt x="142641" y="7571"/>
                </a:lnTo>
                <a:lnTo>
                  <a:pt x="184510" y="22795"/>
                </a:lnTo>
                <a:lnTo>
                  <a:pt x="226906" y="45268"/>
                </a:lnTo>
                <a:lnTo>
                  <a:pt x="268851" y="74590"/>
                </a:lnTo>
                <a:lnTo>
                  <a:pt x="309365" y="110359"/>
                </a:lnTo>
                <a:lnTo>
                  <a:pt x="347471" y="15217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6" name="object 96"/>
          <p:cNvSpPr txBox="1"/>
          <p:nvPr/>
        </p:nvSpPr>
        <p:spPr>
          <a:xfrm>
            <a:off x="2924735" y="3009827"/>
            <a:ext cx="145676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b="1" u="sng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9" b="1" u="sng" spc="8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endParaRPr sz="1059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979433" y="3079752"/>
            <a:ext cx="304240" cy="168088"/>
          </a:xfrm>
          <a:custGeom>
            <a:avLst/>
            <a:gdLst/>
            <a:ahLst/>
            <a:cxnLst/>
            <a:rect l="l" t="t" r="r" b="b"/>
            <a:pathLst>
              <a:path w="344804" h="190500">
                <a:moveTo>
                  <a:pt x="0" y="170687"/>
                </a:moveTo>
                <a:lnTo>
                  <a:pt x="34489" y="185104"/>
                </a:lnTo>
                <a:lnTo>
                  <a:pt x="72265" y="190063"/>
                </a:lnTo>
                <a:lnTo>
                  <a:pt x="112324" y="186040"/>
                </a:lnTo>
                <a:lnTo>
                  <a:pt x="153662" y="173514"/>
                </a:lnTo>
                <a:lnTo>
                  <a:pt x="195276" y="152960"/>
                </a:lnTo>
                <a:lnTo>
                  <a:pt x="236163" y="124855"/>
                </a:lnTo>
                <a:lnTo>
                  <a:pt x="275319" y="89675"/>
                </a:lnTo>
                <a:lnTo>
                  <a:pt x="311740" y="47898"/>
                </a:lnTo>
                <a:lnTo>
                  <a:pt x="34442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8" name="object 98"/>
          <p:cNvSpPr/>
          <p:nvPr/>
        </p:nvSpPr>
        <p:spPr>
          <a:xfrm>
            <a:off x="3976744" y="2969485"/>
            <a:ext cx="51546" cy="261097"/>
          </a:xfrm>
          <a:custGeom>
            <a:avLst/>
            <a:gdLst/>
            <a:ahLst/>
            <a:cxnLst/>
            <a:rect l="l" t="t" r="r" b="b"/>
            <a:pathLst>
              <a:path w="58420" h="295910">
                <a:moveTo>
                  <a:pt x="0" y="295655"/>
                </a:moveTo>
                <a:lnTo>
                  <a:pt x="29111" y="264402"/>
                </a:lnTo>
                <a:lnTo>
                  <a:pt x="48519" y="226645"/>
                </a:lnTo>
                <a:lnTo>
                  <a:pt x="58223" y="184088"/>
                </a:lnTo>
                <a:lnTo>
                  <a:pt x="58223" y="138439"/>
                </a:lnTo>
                <a:lnTo>
                  <a:pt x="48519" y="91404"/>
                </a:lnTo>
                <a:lnTo>
                  <a:pt x="29111" y="44689"/>
                </a:ln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9" name="object 99"/>
          <p:cNvSpPr/>
          <p:nvPr/>
        </p:nvSpPr>
        <p:spPr>
          <a:xfrm>
            <a:off x="4450080" y="2950958"/>
            <a:ext cx="307041" cy="137272"/>
          </a:xfrm>
          <a:custGeom>
            <a:avLst/>
            <a:gdLst/>
            <a:ahLst/>
            <a:cxnLst/>
            <a:rect l="l" t="t" r="r" b="b"/>
            <a:pathLst>
              <a:path w="347979" h="155575">
                <a:moveTo>
                  <a:pt x="0" y="27093"/>
                </a:moveTo>
                <a:lnTo>
                  <a:pt x="29978" y="9307"/>
                </a:lnTo>
                <a:lnTo>
                  <a:pt x="64396" y="401"/>
                </a:lnTo>
                <a:lnTo>
                  <a:pt x="102277" y="0"/>
                </a:lnTo>
                <a:lnTo>
                  <a:pt x="142641" y="7726"/>
                </a:lnTo>
                <a:lnTo>
                  <a:pt x="184510" y="23204"/>
                </a:lnTo>
                <a:lnTo>
                  <a:pt x="226906" y="46058"/>
                </a:lnTo>
                <a:lnTo>
                  <a:pt x="268851" y="75911"/>
                </a:lnTo>
                <a:lnTo>
                  <a:pt x="309365" y="112387"/>
                </a:lnTo>
                <a:lnTo>
                  <a:pt x="347471" y="15510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0" name="object 100"/>
          <p:cNvSpPr/>
          <p:nvPr/>
        </p:nvSpPr>
        <p:spPr>
          <a:xfrm>
            <a:off x="4452769" y="3085130"/>
            <a:ext cx="304240" cy="168088"/>
          </a:xfrm>
          <a:custGeom>
            <a:avLst/>
            <a:gdLst/>
            <a:ahLst/>
            <a:cxnLst/>
            <a:rect l="l" t="t" r="r" b="b"/>
            <a:pathLst>
              <a:path w="344804" h="190500">
                <a:moveTo>
                  <a:pt x="0" y="170687"/>
                </a:moveTo>
                <a:lnTo>
                  <a:pt x="35292" y="185204"/>
                </a:lnTo>
                <a:lnTo>
                  <a:pt x="73494" y="190414"/>
                </a:lnTo>
                <a:lnTo>
                  <a:pt x="113679" y="186718"/>
                </a:lnTo>
                <a:lnTo>
                  <a:pt x="154917" y="174517"/>
                </a:lnTo>
                <a:lnTo>
                  <a:pt x="196280" y="154214"/>
                </a:lnTo>
                <a:lnTo>
                  <a:pt x="236840" y="126209"/>
                </a:lnTo>
                <a:lnTo>
                  <a:pt x="275670" y="90904"/>
                </a:lnTo>
                <a:lnTo>
                  <a:pt x="311840" y="48701"/>
                </a:lnTo>
                <a:lnTo>
                  <a:pt x="3444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1" name="object 101"/>
          <p:cNvSpPr/>
          <p:nvPr/>
        </p:nvSpPr>
        <p:spPr>
          <a:xfrm>
            <a:off x="4450080" y="2974864"/>
            <a:ext cx="51546" cy="261097"/>
          </a:xfrm>
          <a:custGeom>
            <a:avLst/>
            <a:gdLst/>
            <a:ahLst/>
            <a:cxnLst/>
            <a:rect l="l" t="t" r="r" b="b"/>
            <a:pathLst>
              <a:path w="58420" h="295910">
                <a:moveTo>
                  <a:pt x="0" y="295655"/>
                </a:moveTo>
                <a:lnTo>
                  <a:pt x="29111" y="265362"/>
                </a:lnTo>
                <a:lnTo>
                  <a:pt x="48519" y="227977"/>
                </a:lnTo>
                <a:lnTo>
                  <a:pt x="58223" y="185368"/>
                </a:lnTo>
                <a:lnTo>
                  <a:pt x="58223" y="139399"/>
                </a:lnTo>
                <a:lnTo>
                  <a:pt x="48519" y="91937"/>
                </a:lnTo>
                <a:lnTo>
                  <a:pt x="29111" y="44849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2" name="object 102"/>
          <p:cNvSpPr txBox="1"/>
          <p:nvPr/>
        </p:nvSpPr>
        <p:spPr>
          <a:xfrm>
            <a:off x="4559897" y="3015206"/>
            <a:ext cx="9749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b="1" spc="-4" dirty="0">
                <a:solidFill>
                  <a:srgbClr val="333333"/>
                </a:solidFill>
                <a:latin typeface="Arial"/>
                <a:cs typeface="Arial"/>
              </a:rPr>
              <a:t>6</a:t>
            </a:r>
            <a:endParaRPr sz="1059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613672" y="3144298"/>
            <a:ext cx="409015" cy="2801"/>
          </a:xfrm>
          <a:custGeom>
            <a:avLst/>
            <a:gdLst/>
            <a:ahLst/>
            <a:cxnLst/>
            <a:rect l="l" t="t" r="r" b="b"/>
            <a:pathLst>
              <a:path w="463550" h="3175">
                <a:moveTo>
                  <a:pt x="463296" y="0"/>
                </a:moveTo>
                <a:lnTo>
                  <a:pt x="0" y="30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4" name="object 104"/>
          <p:cNvSpPr/>
          <p:nvPr/>
        </p:nvSpPr>
        <p:spPr>
          <a:xfrm rot="5400000">
            <a:off x="3253291" y="2177976"/>
            <a:ext cx="0" cy="658906"/>
          </a:xfrm>
          <a:custGeom>
            <a:avLst/>
            <a:gdLst/>
            <a:ahLst/>
            <a:cxnLst/>
            <a:rect l="l" t="t" r="r" b="b"/>
            <a:pathLst>
              <a:path h="746760">
                <a:moveTo>
                  <a:pt x="0" y="0"/>
                </a:moveTo>
                <a:lnTo>
                  <a:pt x="0" y="74675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5" name="object 105"/>
          <p:cNvSpPr/>
          <p:nvPr/>
        </p:nvSpPr>
        <p:spPr>
          <a:xfrm>
            <a:off x="3627120" y="3789757"/>
            <a:ext cx="3058084" cy="2801"/>
          </a:xfrm>
          <a:custGeom>
            <a:avLst/>
            <a:gdLst/>
            <a:ahLst/>
            <a:cxnLst/>
            <a:rect l="l" t="t" r="r" b="b"/>
            <a:pathLst>
              <a:path w="3465829" h="3175">
                <a:moveTo>
                  <a:pt x="3465576" y="3048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6" name="object 106"/>
          <p:cNvSpPr txBox="1"/>
          <p:nvPr/>
        </p:nvSpPr>
        <p:spPr>
          <a:xfrm>
            <a:off x="6197749" y="4628853"/>
            <a:ext cx="9749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b="1" spc="-4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endParaRPr sz="1059">
              <a:latin typeface="Arial"/>
              <a:cs typeface="Arial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5757134" y="4999991"/>
            <a:ext cx="177613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8" name="object 108"/>
          <p:cNvSpPr/>
          <p:nvPr/>
        </p:nvSpPr>
        <p:spPr>
          <a:xfrm>
            <a:off x="5719482" y="4440593"/>
            <a:ext cx="207309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9" name="object 109"/>
          <p:cNvSpPr/>
          <p:nvPr/>
        </p:nvSpPr>
        <p:spPr>
          <a:xfrm>
            <a:off x="5628042" y="4394874"/>
            <a:ext cx="91887" cy="91887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6" y="0"/>
                </a:moveTo>
                <a:lnTo>
                  <a:pt x="32146" y="4238"/>
                </a:lnTo>
                <a:lnTo>
                  <a:pt x="15620" y="15621"/>
                </a:lnTo>
                <a:lnTo>
                  <a:pt x="4238" y="32146"/>
                </a:lnTo>
                <a:lnTo>
                  <a:pt x="0" y="51816"/>
                </a:lnTo>
                <a:lnTo>
                  <a:pt x="4238" y="71485"/>
                </a:lnTo>
                <a:lnTo>
                  <a:pt x="15621" y="88010"/>
                </a:lnTo>
                <a:lnTo>
                  <a:pt x="32146" y="99393"/>
                </a:lnTo>
                <a:lnTo>
                  <a:pt x="51816" y="103631"/>
                </a:lnTo>
                <a:lnTo>
                  <a:pt x="72771" y="99393"/>
                </a:lnTo>
                <a:lnTo>
                  <a:pt x="89153" y="88010"/>
                </a:lnTo>
                <a:lnTo>
                  <a:pt x="99821" y="71485"/>
                </a:lnTo>
                <a:lnTo>
                  <a:pt x="103632" y="51816"/>
                </a:lnTo>
                <a:lnTo>
                  <a:pt x="99822" y="32146"/>
                </a:lnTo>
                <a:lnTo>
                  <a:pt x="89154" y="15620"/>
                </a:lnTo>
                <a:lnTo>
                  <a:pt x="72771" y="4238"/>
                </a:lnTo>
                <a:lnTo>
                  <a:pt x="518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0" name="object 110"/>
          <p:cNvSpPr/>
          <p:nvPr/>
        </p:nvSpPr>
        <p:spPr>
          <a:xfrm>
            <a:off x="5665694" y="4948893"/>
            <a:ext cx="94129" cy="94129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54863" y="0"/>
                </a:moveTo>
                <a:lnTo>
                  <a:pt x="33432" y="4286"/>
                </a:lnTo>
                <a:lnTo>
                  <a:pt x="16001" y="16002"/>
                </a:lnTo>
                <a:lnTo>
                  <a:pt x="4286" y="33432"/>
                </a:lnTo>
                <a:lnTo>
                  <a:pt x="0" y="54864"/>
                </a:lnTo>
                <a:lnTo>
                  <a:pt x="4286" y="75818"/>
                </a:lnTo>
                <a:lnTo>
                  <a:pt x="16001" y="92201"/>
                </a:lnTo>
                <a:lnTo>
                  <a:pt x="33432" y="102869"/>
                </a:lnTo>
                <a:lnTo>
                  <a:pt x="54863" y="106680"/>
                </a:lnTo>
                <a:lnTo>
                  <a:pt x="75819" y="102869"/>
                </a:lnTo>
                <a:lnTo>
                  <a:pt x="92202" y="92201"/>
                </a:lnTo>
                <a:lnTo>
                  <a:pt x="102870" y="75818"/>
                </a:lnTo>
                <a:lnTo>
                  <a:pt x="106679" y="54864"/>
                </a:lnTo>
                <a:lnTo>
                  <a:pt x="102870" y="33432"/>
                </a:lnTo>
                <a:lnTo>
                  <a:pt x="92201" y="16002"/>
                </a:lnTo>
                <a:lnTo>
                  <a:pt x="75819" y="4286"/>
                </a:lnTo>
                <a:lnTo>
                  <a:pt x="548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1" name="object 111"/>
          <p:cNvSpPr/>
          <p:nvPr/>
        </p:nvSpPr>
        <p:spPr>
          <a:xfrm>
            <a:off x="5926566" y="4440593"/>
            <a:ext cx="0" cy="150719"/>
          </a:xfrm>
          <a:custGeom>
            <a:avLst/>
            <a:gdLst/>
            <a:ahLst/>
            <a:cxnLst/>
            <a:rect l="l" t="t" r="r" b="b"/>
            <a:pathLst>
              <a:path h="170814">
                <a:moveTo>
                  <a:pt x="0" y="0"/>
                </a:moveTo>
                <a:lnTo>
                  <a:pt x="0" y="17068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2" name="object 112"/>
          <p:cNvSpPr/>
          <p:nvPr/>
        </p:nvSpPr>
        <p:spPr>
          <a:xfrm>
            <a:off x="5926566" y="4596580"/>
            <a:ext cx="180415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2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3" name="object 113"/>
          <p:cNvSpPr/>
          <p:nvPr/>
        </p:nvSpPr>
        <p:spPr>
          <a:xfrm>
            <a:off x="5929255" y="4825180"/>
            <a:ext cx="0" cy="174812"/>
          </a:xfrm>
          <a:custGeom>
            <a:avLst/>
            <a:gdLst/>
            <a:ahLst/>
            <a:cxnLst/>
            <a:rect l="l" t="t" r="r" b="b"/>
            <a:pathLst>
              <a:path h="198120">
                <a:moveTo>
                  <a:pt x="0" y="0"/>
                </a:moveTo>
                <a:lnTo>
                  <a:pt x="0" y="19811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4" name="object 114"/>
          <p:cNvSpPr/>
          <p:nvPr/>
        </p:nvSpPr>
        <p:spPr>
          <a:xfrm>
            <a:off x="5929256" y="4817111"/>
            <a:ext cx="177613" cy="0"/>
          </a:xfrm>
          <a:custGeom>
            <a:avLst/>
            <a:gdLst/>
            <a:ahLst/>
            <a:cxnLst/>
            <a:rect l="l" t="t" r="r" b="b"/>
            <a:pathLst>
              <a:path w="201295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5" name="object 115"/>
          <p:cNvSpPr/>
          <p:nvPr/>
        </p:nvSpPr>
        <p:spPr>
          <a:xfrm>
            <a:off x="6469829" y="4150137"/>
            <a:ext cx="91887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6" name="object 116"/>
          <p:cNvSpPr/>
          <p:nvPr/>
        </p:nvSpPr>
        <p:spPr>
          <a:xfrm>
            <a:off x="6348804" y="4150137"/>
            <a:ext cx="89087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7" name="object 117"/>
          <p:cNvSpPr/>
          <p:nvPr/>
        </p:nvSpPr>
        <p:spPr>
          <a:xfrm>
            <a:off x="6225091" y="4150137"/>
            <a:ext cx="89087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8" name="object 118"/>
          <p:cNvSpPr/>
          <p:nvPr/>
        </p:nvSpPr>
        <p:spPr>
          <a:xfrm>
            <a:off x="6101379" y="4150137"/>
            <a:ext cx="89087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9" name="object 119"/>
          <p:cNvSpPr/>
          <p:nvPr/>
        </p:nvSpPr>
        <p:spPr>
          <a:xfrm>
            <a:off x="5977665" y="4150137"/>
            <a:ext cx="89087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0" name="object 120"/>
          <p:cNvSpPr/>
          <p:nvPr/>
        </p:nvSpPr>
        <p:spPr>
          <a:xfrm>
            <a:off x="5853953" y="4150137"/>
            <a:ext cx="91887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1" name="object 121"/>
          <p:cNvSpPr/>
          <p:nvPr/>
        </p:nvSpPr>
        <p:spPr>
          <a:xfrm>
            <a:off x="5730240" y="4150137"/>
            <a:ext cx="91887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2" name="object 122"/>
          <p:cNvSpPr/>
          <p:nvPr/>
        </p:nvSpPr>
        <p:spPr>
          <a:xfrm>
            <a:off x="5609217" y="4150137"/>
            <a:ext cx="89087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3" name="object 123"/>
          <p:cNvSpPr/>
          <p:nvPr/>
        </p:nvSpPr>
        <p:spPr>
          <a:xfrm>
            <a:off x="5256904" y="4144758"/>
            <a:ext cx="317687" cy="153521"/>
          </a:xfrm>
          <a:custGeom>
            <a:avLst/>
            <a:gdLst/>
            <a:ahLst/>
            <a:cxnLst/>
            <a:rect l="l" t="t" r="r" b="b"/>
            <a:pathLst>
              <a:path w="360045" h="173989">
                <a:moveTo>
                  <a:pt x="359663" y="0"/>
                </a:moveTo>
                <a:lnTo>
                  <a:pt x="259079" y="0"/>
                </a:lnTo>
                <a:lnTo>
                  <a:pt x="259079" y="12191"/>
                </a:lnTo>
                <a:lnTo>
                  <a:pt x="359663" y="12191"/>
                </a:lnTo>
                <a:lnTo>
                  <a:pt x="359663" y="0"/>
                </a:lnTo>
                <a:close/>
              </a:path>
              <a:path w="360045" h="173989">
                <a:moveTo>
                  <a:pt x="219455" y="0"/>
                </a:moveTo>
                <a:lnTo>
                  <a:pt x="118871" y="0"/>
                </a:lnTo>
                <a:lnTo>
                  <a:pt x="118871" y="12191"/>
                </a:lnTo>
                <a:lnTo>
                  <a:pt x="219455" y="12191"/>
                </a:lnTo>
                <a:lnTo>
                  <a:pt x="219455" y="0"/>
                </a:lnTo>
                <a:close/>
              </a:path>
              <a:path w="360045" h="173989">
                <a:moveTo>
                  <a:pt x="79247" y="0"/>
                </a:moveTo>
                <a:lnTo>
                  <a:pt x="0" y="0"/>
                </a:lnTo>
                <a:lnTo>
                  <a:pt x="0" y="33527"/>
                </a:lnTo>
                <a:lnTo>
                  <a:pt x="12191" y="33527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6"/>
                </a:lnTo>
                <a:lnTo>
                  <a:pt x="79247" y="6096"/>
                </a:lnTo>
                <a:lnTo>
                  <a:pt x="79247" y="0"/>
                </a:lnTo>
                <a:close/>
              </a:path>
              <a:path w="360045" h="173989">
                <a:moveTo>
                  <a:pt x="12191" y="6096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6"/>
                </a:lnTo>
                <a:close/>
              </a:path>
              <a:path w="360045" h="173989">
                <a:moveTo>
                  <a:pt x="79247" y="6096"/>
                </a:moveTo>
                <a:lnTo>
                  <a:pt x="12191" y="6096"/>
                </a:lnTo>
                <a:lnTo>
                  <a:pt x="12191" y="12191"/>
                </a:lnTo>
                <a:lnTo>
                  <a:pt x="79247" y="12191"/>
                </a:lnTo>
                <a:lnTo>
                  <a:pt x="79247" y="6096"/>
                </a:lnTo>
                <a:close/>
              </a:path>
              <a:path w="360045" h="173989">
                <a:moveTo>
                  <a:pt x="12191" y="70103"/>
                </a:moveTo>
                <a:lnTo>
                  <a:pt x="0" y="70103"/>
                </a:lnTo>
                <a:lnTo>
                  <a:pt x="0" y="173736"/>
                </a:lnTo>
                <a:lnTo>
                  <a:pt x="12191" y="173736"/>
                </a:lnTo>
                <a:lnTo>
                  <a:pt x="12191" y="701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4" name="object 124"/>
          <p:cNvSpPr/>
          <p:nvPr/>
        </p:nvSpPr>
        <p:spPr>
          <a:xfrm>
            <a:off x="5262282" y="4330328"/>
            <a:ext cx="0" cy="91887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5" name="object 125"/>
          <p:cNvSpPr/>
          <p:nvPr/>
        </p:nvSpPr>
        <p:spPr>
          <a:xfrm>
            <a:off x="5262282" y="4454041"/>
            <a:ext cx="0" cy="89087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6" name="object 126"/>
          <p:cNvSpPr/>
          <p:nvPr/>
        </p:nvSpPr>
        <p:spPr>
          <a:xfrm>
            <a:off x="5262282" y="4577754"/>
            <a:ext cx="0" cy="89087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7" name="object 127"/>
          <p:cNvSpPr/>
          <p:nvPr/>
        </p:nvSpPr>
        <p:spPr>
          <a:xfrm>
            <a:off x="5262282" y="4701466"/>
            <a:ext cx="0" cy="89087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8" name="object 128"/>
          <p:cNvSpPr/>
          <p:nvPr/>
        </p:nvSpPr>
        <p:spPr>
          <a:xfrm>
            <a:off x="5256903" y="4825180"/>
            <a:ext cx="40341" cy="428065"/>
          </a:xfrm>
          <a:custGeom>
            <a:avLst/>
            <a:gdLst/>
            <a:ahLst/>
            <a:cxnLst/>
            <a:rect l="l" t="t" r="r" b="b"/>
            <a:pathLst>
              <a:path w="45720" h="485139">
                <a:moveTo>
                  <a:pt x="12191" y="0"/>
                </a:moveTo>
                <a:lnTo>
                  <a:pt x="0" y="0"/>
                </a:lnTo>
                <a:lnTo>
                  <a:pt x="0" y="100583"/>
                </a:lnTo>
                <a:lnTo>
                  <a:pt x="12191" y="100583"/>
                </a:lnTo>
                <a:lnTo>
                  <a:pt x="12191" y="0"/>
                </a:lnTo>
                <a:close/>
              </a:path>
              <a:path w="45720" h="485139">
                <a:moveTo>
                  <a:pt x="12191" y="137159"/>
                </a:moveTo>
                <a:lnTo>
                  <a:pt x="0" y="137159"/>
                </a:lnTo>
                <a:lnTo>
                  <a:pt x="0" y="240791"/>
                </a:lnTo>
                <a:lnTo>
                  <a:pt x="12191" y="240791"/>
                </a:lnTo>
                <a:lnTo>
                  <a:pt x="12191" y="137159"/>
                </a:lnTo>
                <a:close/>
              </a:path>
              <a:path w="45720" h="485139">
                <a:moveTo>
                  <a:pt x="12191" y="277367"/>
                </a:moveTo>
                <a:lnTo>
                  <a:pt x="0" y="277367"/>
                </a:lnTo>
                <a:lnTo>
                  <a:pt x="0" y="380999"/>
                </a:lnTo>
                <a:lnTo>
                  <a:pt x="12191" y="380999"/>
                </a:lnTo>
                <a:lnTo>
                  <a:pt x="12191" y="277367"/>
                </a:lnTo>
                <a:close/>
              </a:path>
              <a:path w="45720" h="485139">
                <a:moveTo>
                  <a:pt x="12191" y="417575"/>
                </a:moveTo>
                <a:lnTo>
                  <a:pt x="0" y="417575"/>
                </a:lnTo>
                <a:lnTo>
                  <a:pt x="0" y="484631"/>
                </a:lnTo>
                <a:lnTo>
                  <a:pt x="45719" y="484631"/>
                </a:lnTo>
                <a:lnTo>
                  <a:pt x="45719" y="478535"/>
                </a:lnTo>
                <a:lnTo>
                  <a:pt x="12191" y="478535"/>
                </a:lnTo>
                <a:lnTo>
                  <a:pt x="6095" y="472439"/>
                </a:lnTo>
                <a:lnTo>
                  <a:pt x="12191" y="472439"/>
                </a:lnTo>
                <a:lnTo>
                  <a:pt x="12191" y="417575"/>
                </a:lnTo>
                <a:close/>
              </a:path>
              <a:path w="45720" h="485139">
                <a:moveTo>
                  <a:pt x="12191" y="472439"/>
                </a:moveTo>
                <a:lnTo>
                  <a:pt x="6095" y="472439"/>
                </a:lnTo>
                <a:lnTo>
                  <a:pt x="12191" y="478535"/>
                </a:lnTo>
                <a:lnTo>
                  <a:pt x="12191" y="472439"/>
                </a:lnTo>
                <a:close/>
              </a:path>
              <a:path w="45720" h="485139">
                <a:moveTo>
                  <a:pt x="45719" y="472439"/>
                </a:moveTo>
                <a:lnTo>
                  <a:pt x="12191" y="472439"/>
                </a:lnTo>
                <a:lnTo>
                  <a:pt x="12191" y="478535"/>
                </a:lnTo>
                <a:lnTo>
                  <a:pt x="45719" y="478535"/>
                </a:lnTo>
                <a:lnTo>
                  <a:pt x="45719" y="4724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9" name="object 129"/>
          <p:cNvSpPr/>
          <p:nvPr/>
        </p:nvSpPr>
        <p:spPr>
          <a:xfrm>
            <a:off x="5329518" y="5247416"/>
            <a:ext cx="91887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0" name="object 130"/>
          <p:cNvSpPr/>
          <p:nvPr/>
        </p:nvSpPr>
        <p:spPr>
          <a:xfrm>
            <a:off x="5453230" y="5247416"/>
            <a:ext cx="91887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1" name="object 131"/>
          <p:cNvSpPr/>
          <p:nvPr/>
        </p:nvSpPr>
        <p:spPr>
          <a:xfrm>
            <a:off x="5576944" y="5247416"/>
            <a:ext cx="89087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2" name="object 132"/>
          <p:cNvSpPr/>
          <p:nvPr/>
        </p:nvSpPr>
        <p:spPr>
          <a:xfrm>
            <a:off x="5700657" y="5247416"/>
            <a:ext cx="89087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3" name="object 133"/>
          <p:cNvSpPr/>
          <p:nvPr/>
        </p:nvSpPr>
        <p:spPr>
          <a:xfrm>
            <a:off x="5824369" y="5247416"/>
            <a:ext cx="89087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4" name="object 134"/>
          <p:cNvSpPr/>
          <p:nvPr/>
        </p:nvSpPr>
        <p:spPr>
          <a:xfrm>
            <a:off x="5948082" y="5247416"/>
            <a:ext cx="89087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5" name="object 135"/>
          <p:cNvSpPr/>
          <p:nvPr/>
        </p:nvSpPr>
        <p:spPr>
          <a:xfrm>
            <a:off x="6069106" y="5247416"/>
            <a:ext cx="91887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6" name="object 136"/>
          <p:cNvSpPr/>
          <p:nvPr/>
        </p:nvSpPr>
        <p:spPr>
          <a:xfrm>
            <a:off x="6192818" y="5247416"/>
            <a:ext cx="91887" cy="0"/>
          </a:xfrm>
          <a:custGeom>
            <a:avLst/>
            <a:gdLst/>
            <a:ahLst/>
            <a:cxnLst/>
            <a:rect l="l" t="t" r="r" b="b"/>
            <a:pathLst>
              <a:path w="104140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7" name="object 137"/>
          <p:cNvSpPr/>
          <p:nvPr/>
        </p:nvSpPr>
        <p:spPr>
          <a:xfrm>
            <a:off x="6316531" y="5247416"/>
            <a:ext cx="89087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8" name="object 138"/>
          <p:cNvSpPr/>
          <p:nvPr/>
        </p:nvSpPr>
        <p:spPr>
          <a:xfrm>
            <a:off x="6440245" y="5247416"/>
            <a:ext cx="89087" cy="0"/>
          </a:xfrm>
          <a:custGeom>
            <a:avLst/>
            <a:gdLst/>
            <a:ahLst/>
            <a:cxnLst/>
            <a:rect l="l" t="t" r="r" b="b"/>
            <a:pathLst>
              <a:path w="100965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9" name="object 139"/>
          <p:cNvSpPr/>
          <p:nvPr/>
        </p:nvSpPr>
        <p:spPr>
          <a:xfrm>
            <a:off x="6561267" y="5155977"/>
            <a:ext cx="0" cy="89087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0" name="object 140"/>
          <p:cNvSpPr/>
          <p:nvPr/>
        </p:nvSpPr>
        <p:spPr>
          <a:xfrm>
            <a:off x="6561267" y="5032265"/>
            <a:ext cx="0" cy="91887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1" name="object 141"/>
          <p:cNvSpPr/>
          <p:nvPr/>
        </p:nvSpPr>
        <p:spPr>
          <a:xfrm>
            <a:off x="6561267" y="4908552"/>
            <a:ext cx="0" cy="91887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2" name="object 142"/>
          <p:cNvSpPr/>
          <p:nvPr/>
        </p:nvSpPr>
        <p:spPr>
          <a:xfrm>
            <a:off x="6561267" y="4787527"/>
            <a:ext cx="0" cy="89087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3" name="object 143"/>
          <p:cNvSpPr/>
          <p:nvPr/>
        </p:nvSpPr>
        <p:spPr>
          <a:xfrm>
            <a:off x="6561267" y="4663815"/>
            <a:ext cx="0" cy="89087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4" name="object 144"/>
          <p:cNvSpPr/>
          <p:nvPr/>
        </p:nvSpPr>
        <p:spPr>
          <a:xfrm>
            <a:off x="6561267" y="4540101"/>
            <a:ext cx="0" cy="89087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4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5" name="object 145"/>
          <p:cNvSpPr/>
          <p:nvPr/>
        </p:nvSpPr>
        <p:spPr>
          <a:xfrm>
            <a:off x="6561267" y="4416389"/>
            <a:ext cx="0" cy="89087"/>
          </a:xfrm>
          <a:custGeom>
            <a:avLst/>
            <a:gdLst/>
            <a:ahLst/>
            <a:cxnLst/>
            <a:rect l="l" t="t" r="r" b="b"/>
            <a:pathLst>
              <a:path h="100964">
                <a:moveTo>
                  <a:pt x="0" y="0"/>
                </a:moveTo>
                <a:lnTo>
                  <a:pt x="0" y="100583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6" name="object 146"/>
          <p:cNvSpPr/>
          <p:nvPr/>
        </p:nvSpPr>
        <p:spPr>
          <a:xfrm>
            <a:off x="6561267" y="4292677"/>
            <a:ext cx="0" cy="91887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2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7" name="object 147"/>
          <p:cNvSpPr/>
          <p:nvPr/>
        </p:nvSpPr>
        <p:spPr>
          <a:xfrm>
            <a:off x="6561267" y="4168964"/>
            <a:ext cx="0" cy="91887"/>
          </a:xfrm>
          <a:custGeom>
            <a:avLst/>
            <a:gdLst/>
            <a:ahLst/>
            <a:cxnLst/>
            <a:rect l="l" t="t" r="r" b="b"/>
            <a:pathLst>
              <a:path h="104139">
                <a:moveTo>
                  <a:pt x="0" y="0"/>
                </a:moveTo>
                <a:lnTo>
                  <a:pt x="0" y="103631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8" name="object 148"/>
          <p:cNvSpPr/>
          <p:nvPr/>
        </p:nvSpPr>
        <p:spPr>
          <a:xfrm>
            <a:off x="6394524" y="4642299"/>
            <a:ext cx="94129" cy="94129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51816" y="0"/>
                </a:moveTo>
                <a:lnTo>
                  <a:pt x="32146" y="4238"/>
                </a:lnTo>
                <a:lnTo>
                  <a:pt x="15621" y="15621"/>
                </a:lnTo>
                <a:lnTo>
                  <a:pt x="4238" y="32146"/>
                </a:lnTo>
                <a:lnTo>
                  <a:pt x="0" y="51816"/>
                </a:lnTo>
                <a:lnTo>
                  <a:pt x="4238" y="73247"/>
                </a:lnTo>
                <a:lnTo>
                  <a:pt x="15621" y="90678"/>
                </a:lnTo>
                <a:lnTo>
                  <a:pt x="32146" y="102393"/>
                </a:lnTo>
                <a:lnTo>
                  <a:pt x="51816" y="106680"/>
                </a:lnTo>
                <a:lnTo>
                  <a:pt x="73247" y="102393"/>
                </a:lnTo>
                <a:lnTo>
                  <a:pt x="90678" y="90678"/>
                </a:lnTo>
                <a:lnTo>
                  <a:pt x="102393" y="73247"/>
                </a:lnTo>
                <a:lnTo>
                  <a:pt x="106680" y="51816"/>
                </a:lnTo>
                <a:lnTo>
                  <a:pt x="102393" y="32146"/>
                </a:lnTo>
                <a:lnTo>
                  <a:pt x="90678" y="15621"/>
                </a:lnTo>
                <a:lnTo>
                  <a:pt x="73247" y="4238"/>
                </a:lnTo>
                <a:lnTo>
                  <a:pt x="5181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9" name="object 149"/>
          <p:cNvSpPr/>
          <p:nvPr/>
        </p:nvSpPr>
        <p:spPr>
          <a:xfrm>
            <a:off x="5318759" y="4287496"/>
            <a:ext cx="307041" cy="134471"/>
          </a:xfrm>
          <a:custGeom>
            <a:avLst/>
            <a:gdLst/>
            <a:ahLst/>
            <a:cxnLst/>
            <a:rect l="l" t="t" r="r" b="b"/>
            <a:pathLst>
              <a:path w="347979" h="152400">
                <a:moveTo>
                  <a:pt x="0" y="27206"/>
                </a:moveTo>
                <a:lnTo>
                  <a:pt x="29978" y="9415"/>
                </a:lnTo>
                <a:lnTo>
                  <a:pt x="64396" y="480"/>
                </a:lnTo>
                <a:lnTo>
                  <a:pt x="102277" y="0"/>
                </a:lnTo>
                <a:lnTo>
                  <a:pt x="142641" y="7571"/>
                </a:lnTo>
                <a:lnTo>
                  <a:pt x="184510" y="22795"/>
                </a:lnTo>
                <a:lnTo>
                  <a:pt x="226906" y="45268"/>
                </a:lnTo>
                <a:lnTo>
                  <a:pt x="268851" y="74590"/>
                </a:lnTo>
                <a:lnTo>
                  <a:pt x="309365" y="110359"/>
                </a:lnTo>
                <a:lnTo>
                  <a:pt x="347472" y="15217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0" name="object 150"/>
          <p:cNvSpPr/>
          <p:nvPr/>
        </p:nvSpPr>
        <p:spPr>
          <a:xfrm>
            <a:off x="5321449" y="4424456"/>
            <a:ext cx="304240" cy="166968"/>
          </a:xfrm>
          <a:custGeom>
            <a:avLst/>
            <a:gdLst/>
            <a:ahLst/>
            <a:cxnLst/>
            <a:rect l="l" t="t" r="r" b="b"/>
            <a:pathLst>
              <a:path w="344804" h="189229">
                <a:moveTo>
                  <a:pt x="0" y="167639"/>
                </a:moveTo>
                <a:lnTo>
                  <a:pt x="35292" y="182963"/>
                </a:lnTo>
                <a:lnTo>
                  <a:pt x="73494" y="188628"/>
                </a:lnTo>
                <a:lnTo>
                  <a:pt x="113679" y="185137"/>
                </a:lnTo>
                <a:lnTo>
                  <a:pt x="154917" y="172991"/>
                </a:lnTo>
                <a:lnTo>
                  <a:pt x="196280" y="152692"/>
                </a:lnTo>
                <a:lnTo>
                  <a:pt x="236840" y="124742"/>
                </a:lnTo>
                <a:lnTo>
                  <a:pt x="275670" y="89642"/>
                </a:lnTo>
                <a:lnTo>
                  <a:pt x="311840" y="47894"/>
                </a:lnTo>
                <a:lnTo>
                  <a:pt x="3444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1" name="object 151"/>
          <p:cNvSpPr/>
          <p:nvPr/>
        </p:nvSpPr>
        <p:spPr>
          <a:xfrm>
            <a:off x="5318759" y="4311502"/>
            <a:ext cx="52107" cy="261097"/>
          </a:xfrm>
          <a:custGeom>
            <a:avLst/>
            <a:gdLst/>
            <a:ahLst/>
            <a:cxnLst/>
            <a:rect l="l" t="t" r="r" b="b"/>
            <a:pathLst>
              <a:path w="59054" h="295910">
                <a:moveTo>
                  <a:pt x="3048" y="295656"/>
                </a:moveTo>
                <a:lnTo>
                  <a:pt x="31030" y="265362"/>
                </a:lnTo>
                <a:lnTo>
                  <a:pt x="49629" y="227977"/>
                </a:lnTo>
                <a:lnTo>
                  <a:pt x="58791" y="185368"/>
                </a:lnTo>
                <a:lnTo>
                  <a:pt x="58462" y="139399"/>
                </a:lnTo>
                <a:lnTo>
                  <a:pt x="48590" y="91937"/>
                </a:lnTo>
                <a:lnTo>
                  <a:pt x="29120" y="44849"/>
                </a:ln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2" name="object 152"/>
          <p:cNvSpPr/>
          <p:nvPr/>
        </p:nvSpPr>
        <p:spPr>
          <a:xfrm>
            <a:off x="5361790" y="4855062"/>
            <a:ext cx="307041" cy="137272"/>
          </a:xfrm>
          <a:custGeom>
            <a:avLst/>
            <a:gdLst/>
            <a:ahLst/>
            <a:cxnLst/>
            <a:rect l="l" t="t" r="r" b="b"/>
            <a:pathLst>
              <a:path w="347979" h="155575">
                <a:moveTo>
                  <a:pt x="0" y="27093"/>
                </a:moveTo>
                <a:lnTo>
                  <a:pt x="29877" y="9307"/>
                </a:lnTo>
                <a:lnTo>
                  <a:pt x="64045" y="401"/>
                </a:lnTo>
                <a:lnTo>
                  <a:pt x="101600" y="0"/>
                </a:lnTo>
                <a:lnTo>
                  <a:pt x="141637" y="7726"/>
                </a:lnTo>
                <a:lnTo>
                  <a:pt x="183256" y="23204"/>
                </a:lnTo>
                <a:lnTo>
                  <a:pt x="225551" y="46058"/>
                </a:lnTo>
                <a:lnTo>
                  <a:pt x="267621" y="75911"/>
                </a:lnTo>
                <a:lnTo>
                  <a:pt x="308562" y="112387"/>
                </a:lnTo>
                <a:lnTo>
                  <a:pt x="347472" y="15510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3" name="object 153"/>
          <p:cNvSpPr/>
          <p:nvPr/>
        </p:nvSpPr>
        <p:spPr>
          <a:xfrm>
            <a:off x="5364480" y="4989233"/>
            <a:ext cx="304240" cy="168088"/>
          </a:xfrm>
          <a:custGeom>
            <a:avLst/>
            <a:gdLst/>
            <a:ahLst/>
            <a:cxnLst/>
            <a:rect l="l" t="t" r="r" b="b"/>
            <a:pathLst>
              <a:path w="344804" h="190500">
                <a:moveTo>
                  <a:pt x="0" y="170687"/>
                </a:moveTo>
                <a:lnTo>
                  <a:pt x="34489" y="185104"/>
                </a:lnTo>
                <a:lnTo>
                  <a:pt x="72265" y="190063"/>
                </a:lnTo>
                <a:lnTo>
                  <a:pt x="112324" y="186040"/>
                </a:lnTo>
                <a:lnTo>
                  <a:pt x="153662" y="173514"/>
                </a:lnTo>
                <a:lnTo>
                  <a:pt x="195276" y="152960"/>
                </a:lnTo>
                <a:lnTo>
                  <a:pt x="236163" y="124855"/>
                </a:lnTo>
                <a:lnTo>
                  <a:pt x="275319" y="89675"/>
                </a:lnTo>
                <a:lnTo>
                  <a:pt x="311740" y="47898"/>
                </a:lnTo>
                <a:lnTo>
                  <a:pt x="3444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4" name="object 154"/>
          <p:cNvSpPr/>
          <p:nvPr/>
        </p:nvSpPr>
        <p:spPr>
          <a:xfrm>
            <a:off x="5361790" y="4878967"/>
            <a:ext cx="51546" cy="261097"/>
          </a:xfrm>
          <a:custGeom>
            <a:avLst/>
            <a:gdLst/>
            <a:ahLst/>
            <a:cxnLst/>
            <a:rect l="l" t="t" r="r" b="b"/>
            <a:pathLst>
              <a:path w="58420" h="295910">
                <a:moveTo>
                  <a:pt x="0" y="295656"/>
                </a:moveTo>
                <a:lnTo>
                  <a:pt x="29111" y="264402"/>
                </a:lnTo>
                <a:lnTo>
                  <a:pt x="48519" y="226645"/>
                </a:lnTo>
                <a:lnTo>
                  <a:pt x="58223" y="184088"/>
                </a:lnTo>
                <a:lnTo>
                  <a:pt x="58223" y="138439"/>
                </a:lnTo>
                <a:lnTo>
                  <a:pt x="48519" y="91404"/>
                </a:lnTo>
                <a:lnTo>
                  <a:pt x="29111" y="44689"/>
                </a:ln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5" name="object 155"/>
          <p:cNvSpPr/>
          <p:nvPr/>
        </p:nvSpPr>
        <p:spPr>
          <a:xfrm>
            <a:off x="6085242" y="4553151"/>
            <a:ext cx="307041" cy="135031"/>
          </a:xfrm>
          <a:custGeom>
            <a:avLst/>
            <a:gdLst/>
            <a:ahLst/>
            <a:cxnLst/>
            <a:rect l="l" t="t" r="r" b="b"/>
            <a:pathLst>
              <a:path w="347979" h="153035">
                <a:moveTo>
                  <a:pt x="0" y="27883"/>
                </a:moveTo>
                <a:lnTo>
                  <a:pt x="29978" y="9992"/>
                </a:lnTo>
                <a:lnTo>
                  <a:pt x="64396" y="806"/>
                </a:lnTo>
                <a:lnTo>
                  <a:pt x="102277" y="0"/>
                </a:lnTo>
                <a:lnTo>
                  <a:pt x="142641" y="7245"/>
                </a:lnTo>
                <a:lnTo>
                  <a:pt x="184510" y="22218"/>
                </a:lnTo>
                <a:lnTo>
                  <a:pt x="226906" y="44591"/>
                </a:lnTo>
                <a:lnTo>
                  <a:pt x="268851" y="74038"/>
                </a:lnTo>
                <a:lnTo>
                  <a:pt x="309365" y="110233"/>
                </a:lnTo>
                <a:lnTo>
                  <a:pt x="347472" y="15285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6" name="object 156"/>
          <p:cNvSpPr/>
          <p:nvPr/>
        </p:nvSpPr>
        <p:spPr>
          <a:xfrm>
            <a:off x="6087932" y="4688019"/>
            <a:ext cx="304240" cy="166968"/>
          </a:xfrm>
          <a:custGeom>
            <a:avLst/>
            <a:gdLst/>
            <a:ahLst/>
            <a:cxnLst/>
            <a:rect l="l" t="t" r="r" b="b"/>
            <a:pathLst>
              <a:path w="344804" h="189229">
                <a:moveTo>
                  <a:pt x="0" y="167639"/>
                </a:moveTo>
                <a:lnTo>
                  <a:pt x="34489" y="182963"/>
                </a:lnTo>
                <a:lnTo>
                  <a:pt x="72265" y="188628"/>
                </a:lnTo>
                <a:lnTo>
                  <a:pt x="112324" y="185137"/>
                </a:lnTo>
                <a:lnTo>
                  <a:pt x="153662" y="172991"/>
                </a:lnTo>
                <a:lnTo>
                  <a:pt x="195276" y="152692"/>
                </a:lnTo>
                <a:lnTo>
                  <a:pt x="236163" y="124742"/>
                </a:lnTo>
                <a:lnTo>
                  <a:pt x="275319" y="89642"/>
                </a:lnTo>
                <a:lnTo>
                  <a:pt x="311740" y="47894"/>
                </a:lnTo>
                <a:lnTo>
                  <a:pt x="3444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7" name="object 157"/>
          <p:cNvSpPr/>
          <p:nvPr/>
        </p:nvSpPr>
        <p:spPr>
          <a:xfrm>
            <a:off x="6085243" y="4575064"/>
            <a:ext cx="51546" cy="261097"/>
          </a:xfrm>
          <a:custGeom>
            <a:avLst/>
            <a:gdLst/>
            <a:ahLst/>
            <a:cxnLst/>
            <a:rect l="l" t="t" r="r" b="b"/>
            <a:pathLst>
              <a:path w="58420" h="295910">
                <a:moveTo>
                  <a:pt x="0" y="295656"/>
                </a:moveTo>
                <a:lnTo>
                  <a:pt x="29111" y="265362"/>
                </a:lnTo>
                <a:lnTo>
                  <a:pt x="48519" y="227977"/>
                </a:lnTo>
                <a:lnTo>
                  <a:pt x="58223" y="185368"/>
                </a:lnTo>
                <a:lnTo>
                  <a:pt x="58223" y="139399"/>
                </a:lnTo>
                <a:lnTo>
                  <a:pt x="48519" y="91937"/>
                </a:lnTo>
                <a:lnTo>
                  <a:pt x="29111" y="44849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8" name="object 158"/>
          <p:cNvSpPr txBox="1"/>
          <p:nvPr/>
        </p:nvSpPr>
        <p:spPr>
          <a:xfrm>
            <a:off x="6281121" y="4168066"/>
            <a:ext cx="248210" cy="3801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235" b="1" spc="-31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endParaRPr sz="1235">
              <a:latin typeface="Arial"/>
              <a:cs typeface="Arial"/>
            </a:endParaRPr>
          </a:p>
          <a:p>
            <a:pPr marL="123832"/>
            <a:r>
              <a:rPr sz="1235" b="1" spc="-9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endParaRPr sz="1235">
              <a:latin typeface="Arial"/>
              <a:cs typeface="Arial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4415118" y="4386806"/>
            <a:ext cx="94129" cy="94129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54863" y="0"/>
                </a:moveTo>
                <a:lnTo>
                  <a:pt x="33432" y="4286"/>
                </a:lnTo>
                <a:lnTo>
                  <a:pt x="16001" y="16001"/>
                </a:lnTo>
                <a:lnTo>
                  <a:pt x="4286" y="33432"/>
                </a:lnTo>
                <a:lnTo>
                  <a:pt x="0" y="54863"/>
                </a:lnTo>
                <a:lnTo>
                  <a:pt x="4286" y="74533"/>
                </a:lnTo>
                <a:lnTo>
                  <a:pt x="16001" y="91058"/>
                </a:lnTo>
                <a:lnTo>
                  <a:pt x="33432" y="102441"/>
                </a:lnTo>
                <a:lnTo>
                  <a:pt x="54863" y="106679"/>
                </a:lnTo>
                <a:lnTo>
                  <a:pt x="74533" y="102441"/>
                </a:lnTo>
                <a:lnTo>
                  <a:pt x="91058" y="91058"/>
                </a:lnTo>
                <a:lnTo>
                  <a:pt x="102441" y="74533"/>
                </a:lnTo>
                <a:lnTo>
                  <a:pt x="106679" y="54863"/>
                </a:lnTo>
                <a:lnTo>
                  <a:pt x="102441" y="33432"/>
                </a:lnTo>
                <a:lnTo>
                  <a:pt x="91058" y="16001"/>
                </a:lnTo>
                <a:lnTo>
                  <a:pt x="74533" y="4286"/>
                </a:lnTo>
                <a:lnTo>
                  <a:pt x="5486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0" name="object 160"/>
          <p:cNvSpPr/>
          <p:nvPr/>
        </p:nvSpPr>
        <p:spPr>
          <a:xfrm>
            <a:off x="3939091" y="4381426"/>
            <a:ext cx="91887" cy="91887"/>
          </a:xfrm>
          <a:custGeom>
            <a:avLst/>
            <a:gdLst/>
            <a:ahLst/>
            <a:cxnLst/>
            <a:rect l="l" t="t" r="r" b="b"/>
            <a:pathLst>
              <a:path w="104139" h="104139">
                <a:moveTo>
                  <a:pt x="51815" y="0"/>
                </a:moveTo>
                <a:lnTo>
                  <a:pt x="30861" y="4238"/>
                </a:lnTo>
                <a:lnTo>
                  <a:pt x="14477" y="15621"/>
                </a:lnTo>
                <a:lnTo>
                  <a:pt x="3810" y="32146"/>
                </a:lnTo>
                <a:lnTo>
                  <a:pt x="0" y="51815"/>
                </a:lnTo>
                <a:lnTo>
                  <a:pt x="3810" y="71485"/>
                </a:lnTo>
                <a:lnTo>
                  <a:pt x="14477" y="88011"/>
                </a:lnTo>
                <a:lnTo>
                  <a:pt x="30861" y="99393"/>
                </a:lnTo>
                <a:lnTo>
                  <a:pt x="51815" y="103631"/>
                </a:lnTo>
                <a:lnTo>
                  <a:pt x="71485" y="99393"/>
                </a:lnTo>
                <a:lnTo>
                  <a:pt x="88011" y="88010"/>
                </a:lnTo>
                <a:lnTo>
                  <a:pt x="99393" y="71485"/>
                </a:lnTo>
                <a:lnTo>
                  <a:pt x="103632" y="51815"/>
                </a:lnTo>
                <a:lnTo>
                  <a:pt x="99393" y="32146"/>
                </a:lnTo>
                <a:lnTo>
                  <a:pt x="88011" y="15620"/>
                </a:lnTo>
                <a:lnTo>
                  <a:pt x="71485" y="4238"/>
                </a:lnTo>
                <a:lnTo>
                  <a:pt x="518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1" name="object 161"/>
          <p:cNvSpPr/>
          <p:nvPr/>
        </p:nvSpPr>
        <p:spPr>
          <a:xfrm>
            <a:off x="4027842" y="4440593"/>
            <a:ext cx="129428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30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2" name="object 162"/>
          <p:cNvSpPr txBox="1"/>
          <p:nvPr/>
        </p:nvSpPr>
        <p:spPr>
          <a:xfrm>
            <a:off x="4377017" y="4030906"/>
            <a:ext cx="256615" cy="190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235" b="1" spc="-9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endParaRPr sz="1235">
              <a:latin typeface="Arial"/>
              <a:cs typeface="Arial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3449619" y="3994151"/>
            <a:ext cx="1205193" cy="855568"/>
          </a:xfrm>
          <a:custGeom>
            <a:avLst/>
            <a:gdLst/>
            <a:ahLst/>
            <a:cxnLst/>
            <a:rect l="l" t="t" r="r" b="b"/>
            <a:pathLst>
              <a:path w="1365885" h="969645">
                <a:moveTo>
                  <a:pt x="1359408" y="0"/>
                </a:moveTo>
                <a:lnTo>
                  <a:pt x="1255776" y="0"/>
                </a:lnTo>
                <a:lnTo>
                  <a:pt x="1255776" y="12191"/>
                </a:lnTo>
                <a:lnTo>
                  <a:pt x="1359408" y="12191"/>
                </a:lnTo>
                <a:lnTo>
                  <a:pt x="1359408" y="9143"/>
                </a:lnTo>
                <a:lnTo>
                  <a:pt x="1353312" y="9143"/>
                </a:lnTo>
                <a:lnTo>
                  <a:pt x="1353312" y="6096"/>
                </a:lnTo>
                <a:lnTo>
                  <a:pt x="1359408" y="6096"/>
                </a:lnTo>
                <a:lnTo>
                  <a:pt x="1359408" y="0"/>
                </a:lnTo>
                <a:close/>
              </a:path>
              <a:path w="1365885" h="969645">
                <a:moveTo>
                  <a:pt x="1359408" y="6096"/>
                </a:moveTo>
                <a:lnTo>
                  <a:pt x="1353312" y="6096"/>
                </a:lnTo>
                <a:lnTo>
                  <a:pt x="1353312" y="9143"/>
                </a:lnTo>
                <a:lnTo>
                  <a:pt x="1359408" y="9143"/>
                </a:lnTo>
                <a:lnTo>
                  <a:pt x="1359408" y="6096"/>
                </a:lnTo>
                <a:close/>
              </a:path>
              <a:path w="1365885" h="969645">
                <a:moveTo>
                  <a:pt x="1365503" y="6096"/>
                </a:moveTo>
                <a:lnTo>
                  <a:pt x="1359408" y="6096"/>
                </a:lnTo>
                <a:lnTo>
                  <a:pt x="1359408" y="9143"/>
                </a:lnTo>
                <a:lnTo>
                  <a:pt x="1365503" y="9143"/>
                </a:lnTo>
                <a:lnTo>
                  <a:pt x="1365503" y="6096"/>
                </a:lnTo>
                <a:close/>
              </a:path>
              <a:path w="1365885" h="969645">
                <a:moveTo>
                  <a:pt x="1219200" y="0"/>
                </a:moveTo>
                <a:lnTo>
                  <a:pt x="1118615" y="0"/>
                </a:lnTo>
                <a:lnTo>
                  <a:pt x="1118615" y="12191"/>
                </a:lnTo>
                <a:lnTo>
                  <a:pt x="1219200" y="12191"/>
                </a:lnTo>
                <a:lnTo>
                  <a:pt x="1219200" y="0"/>
                </a:lnTo>
                <a:close/>
              </a:path>
              <a:path w="1365885" h="969645">
                <a:moveTo>
                  <a:pt x="1078991" y="0"/>
                </a:moveTo>
                <a:lnTo>
                  <a:pt x="978408" y="0"/>
                </a:lnTo>
                <a:lnTo>
                  <a:pt x="978408" y="12191"/>
                </a:lnTo>
                <a:lnTo>
                  <a:pt x="1078991" y="12191"/>
                </a:lnTo>
                <a:lnTo>
                  <a:pt x="1078991" y="0"/>
                </a:lnTo>
                <a:close/>
              </a:path>
              <a:path w="1365885" h="969645">
                <a:moveTo>
                  <a:pt x="938784" y="0"/>
                </a:moveTo>
                <a:lnTo>
                  <a:pt x="838200" y="0"/>
                </a:lnTo>
                <a:lnTo>
                  <a:pt x="838200" y="12191"/>
                </a:lnTo>
                <a:lnTo>
                  <a:pt x="938784" y="12191"/>
                </a:lnTo>
                <a:lnTo>
                  <a:pt x="938784" y="0"/>
                </a:lnTo>
                <a:close/>
              </a:path>
              <a:path w="1365885" h="969645">
                <a:moveTo>
                  <a:pt x="798576" y="0"/>
                </a:moveTo>
                <a:lnTo>
                  <a:pt x="697991" y="0"/>
                </a:lnTo>
                <a:lnTo>
                  <a:pt x="697991" y="12191"/>
                </a:lnTo>
                <a:lnTo>
                  <a:pt x="798576" y="12191"/>
                </a:lnTo>
                <a:lnTo>
                  <a:pt x="798576" y="0"/>
                </a:lnTo>
                <a:close/>
              </a:path>
              <a:path w="1365885" h="969645">
                <a:moveTo>
                  <a:pt x="661415" y="0"/>
                </a:moveTo>
                <a:lnTo>
                  <a:pt x="557784" y="0"/>
                </a:lnTo>
                <a:lnTo>
                  <a:pt x="557784" y="12191"/>
                </a:lnTo>
                <a:lnTo>
                  <a:pt x="661415" y="12191"/>
                </a:lnTo>
                <a:lnTo>
                  <a:pt x="661415" y="0"/>
                </a:lnTo>
                <a:close/>
              </a:path>
              <a:path w="1365885" h="969645">
                <a:moveTo>
                  <a:pt x="521208" y="0"/>
                </a:moveTo>
                <a:lnTo>
                  <a:pt x="417575" y="0"/>
                </a:lnTo>
                <a:lnTo>
                  <a:pt x="417575" y="12191"/>
                </a:lnTo>
                <a:lnTo>
                  <a:pt x="521208" y="12191"/>
                </a:lnTo>
                <a:lnTo>
                  <a:pt x="521208" y="0"/>
                </a:lnTo>
                <a:close/>
              </a:path>
              <a:path w="1365885" h="969645">
                <a:moveTo>
                  <a:pt x="381000" y="0"/>
                </a:moveTo>
                <a:lnTo>
                  <a:pt x="280415" y="0"/>
                </a:lnTo>
                <a:lnTo>
                  <a:pt x="280415" y="12191"/>
                </a:lnTo>
                <a:lnTo>
                  <a:pt x="381000" y="12191"/>
                </a:lnTo>
                <a:lnTo>
                  <a:pt x="381000" y="0"/>
                </a:lnTo>
                <a:close/>
              </a:path>
              <a:path w="1365885" h="969645">
                <a:moveTo>
                  <a:pt x="240791" y="0"/>
                </a:moveTo>
                <a:lnTo>
                  <a:pt x="140208" y="0"/>
                </a:lnTo>
                <a:lnTo>
                  <a:pt x="140208" y="12191"/>
                </a:lnTo>
                <a:lnTo>
                  <a:pt x="240791" y="12191"/>
                </a:lnTo>
                <a:lnTo>
                  <a:pt x="240791" y="0"/>
                </a:lnTo>
                <a:close/>
              </a:path>
              <a:path w="1365885" h="969645">
                <a:moveTo>
                  <a:pt x="100584" y="0"/>
                </a:moveTo>
                <a:lnTo>
                  <a:pt x="0" y="0"/>
                </a:lnTo>
                <a:lnTo>
                  <a:pt x="0" y="15239"/>
                </a:lnTo>
                <a:lnTo>
                  <a:pt x="15239" y="15239"/>
                </a:lnTo>
                <a:lnTo>
                  <a:pt x="15239" y="12191"/>
                </a:lnTo>
                <a:lnTo>
                  <a:pt x="9144" y="12191"/>
                </a:lnTo>
                <a:lnTo>
                  <a:pt x="15239" y="6096"/>
                </a:lnTo>
                <a:lnTo>
                  <a:pt x="100584" y="6096"/>
                </a:lnTo>
                <a:lnTo>
                  <a:pt x="100584" y="0"/>
                </a:lnTo>
                <a:close/>
              </a:path>
              <a:path w="1365885" h="969645">
                <a:moveTo>
                  <a:pt x="15239" y="6096"/>
                </a:moveTo>
                <a:lnTo>
                  <a:pt x="9144" y="12191"/>
                </a:lnTo>
                <a:lnTo>
                  <a:pt x="15239" y="12191"/>
                </a:lnTo>
                <a:lnTo>
                  <a:pt x="15239" y="6096"/>
                </a:lnTo>
                <a:close/>
              </a:path>
              <a:path w="1365885" h="969645">
                <a:moveTo>
                  <a:pt x="100584" y="6096"/>
                </a:moveTo>
                <a:lnTo>
                  <a:pt x="15239" y="6096"/>
                </a:lnTo>
                <a:lnTo>
                  <a:pt x="15239" y="12191"/>
                </a:lnTo>
                <a:lnTo>
                  <a:pt x="100584" y="12191"/>
                </a:lnTo>
                <a:lnTo>
                  <a:pt x="100584" y="6096"/>
                </a:lnTo>
                <a:close/>
              </a:path>
              <a:path w="1365885" h="969645">
                <a:moveTo>
                  <a:pt x="15239" y="51815"/>
                </a:moveTo>
                <a:lnTo>
                  <a:pt x="0" y="51815"/>
                </a:lnTo>
                <a:lnTo>
                  <a:pt x="0" y="155448"/>
                </a:lnTo>
                <a:lnTo>
                  <a:pt x="15239" y="155448"/>
                </a:lnTo>
                <a:lnTo>
                  <a:pt x="15239" y="51815"/>
                </a:lnTo>
                <a:close/>
              </a:path>
              <a:path w="1365885" h="969645">
                <a:moveTo>
                  <a:pt x="15239" y="192024"/>
                </a:moveTo>
                <a:lnTo>
                  <a:pt x="0" y="192024"/>
                </a:lnTo>
                <a:lnTo>
                  <a:pt x="0" y="295655"/>
                </a:lnTo>
                <a:lnTo>
                  <a:pt x="15239" y="295655"/>
                </a:lnTo>
                <a:lnTo>
                  <a:pt x="15239" y="192024"/>
                </a:lnTo>
                <a:close/>
              </a:path>
              <a:path w="1365885" h="969645">
                <a:moveTo>
                  <a:pt x="15239" y="332232"/>
                </a:moveTo>
                <a:lnTo>
                  <a:pt x="0" y="332232"/>
                </a:lnTo>
                <a:lnTo>
                  <a:pt x="0" y="432815"/>
                </a:lnTo>
                <a:lnTo>
                  <a:pt x="15239" y="432815"/>
                </a:lnTo>
                <a:lnTo>
                  <a:pt x="15239" y="332232"/>
                </a:lnTo>
                <a:close/>
              </a:path>
              <a:path w="1365885" h="969645">
                <a:moveTo>
                  <a:pt x="15239" y="472439"/>
                </a:moveTo>
                <a:lnTo>
                  <a:pt x="0" y="472439"/>
                </a:lnTo>
                <a:lnTo>
                  <a:pt x="0" y="573024"/>
                </a:lnTo>
                <a:lnTo>
                  <a:pt x="15239" y="573024"/>
                </a:lnTo>
                <a:lnTo>
                  <a:pt x="15239" y="472439"/>
                </a:lnTo>
                <a:close/>
              </a:path>
              <a:path w="1365885" h="969645">
                <a:moveTo>
                  <a:pt x="15239" y="612648"/>
                </a:moveTo>
                <a:lnTo>
                  <a:pt x="0" y="612648"/>
                </a:lnTo>
                <a:lnTo>
                  <a:pt x="0" y="713232"/>
                </a:lnTo>
                <a:lnTo>
                  <a:pt x="15239" y="713232"/>
                </a:lnTo>
                <a:lnTo>
                  <a:pt x="15239" y="612648"/>
                </a:lnTo>
                <a:close/>
              </a:path>
              <a:path w="1365885" h="969645">
                <a:moveTo>
                  <a:pt x="15239" y="752856"/>
                </a:moveTo>
                <a:lnTo>
                  <a:pt x="0" y="752856"/>
                </a:lnTo>
                <a:lnTo>
                  <a:pt x="0" y="853439"/>
                </a:lnTo>
                <a:lnTo>
                  <a:pt x="15239" y="853439"/>
                </a:lnTo>
                <a:lnTo>
                  <a:pt x="15239" y="752856"/>
                </a:lnTo>
                <a:close/>
              </a:path>
              <a:path w="1365885" h="969645">
                <a:moveTo>
                  <a:pt x="15239" y="890015"/>
                </a:moveTo>
                <a:lnTo>
                  <a:pt x="0" y="890015"/>
                </a:lnTo>
                <a:lnTo>
                  <a:pt x="0" y="969263"/>
                </a:lnTo>
                <a:lnTo>
                  <a:pt x="36575" y="969263"/>
                </a:lnTo>
                <a:lnTo>
                  <a:pt x="36575" y="963168"/>
                </a:lnTo>
                <a:lnTo>
                  <a:pt x="15239" y="963168"/>
                </a:lnTo>
                <a:lnTo>
                  <a:pt x="9144" y="957071"/>
                </a:lnTo>
                <a:lnTo>
                  <a:pt x="15239" y="957071"/>
                </a:lnTo>
                <a:lnTo>
                  <a:pt x="15239" y="890015"/>
                </a:lnTo>
                <a:close/>
              </a:path>
              <a:path w="1365885" h="969645">
                <a:moveTo>
                  <a:pt x="15239" y="957071"/>
                </a:moveTo>
                <a:lnTo>
                  <a:pt x="9144" y="957071"/>
                </a:lnTo>
                <a:lnTo>
                  <a:pt x="15239" y="963168"/>
                </a:lnTo>
                <a:lnTo>
                  <a:pt x="15239" y="957071"/>
                </a:lnTo>
                <a:close/>
              </a:path>
              <a:path w="1365885" h="969645">
                <a:moveTo>
                  <a:pt x="36575" y="957071"/>
                </a:moveTo>
                <a:lnTo>
                  <a:pt x="15239" y="957071"/>
                </a:lnTo>
                <a:lnTo>
                  <a:pt x="15239" y="963168"/>
                </a:lnTo>
                <a:lnTo>
                  <a:pt x="36575" y="963168"/>
                </a:lnTo>
                <a:lnTo>
                  <a:pt x="36575" y="957071"/>
                </a:lnTo>
                <a:close/>
              </a:path>
              <a:path w="1365885" h="969645">
                <a:moveTo>
                  <a:pt x="176784" y="957071"/>
                </a:moveTo>
                <a:lnTo>
                  <a:pt x="76200" y="957071"/>
                </a:lnTo>
                <a:lnTo>
                  <a:pt x="76200" y="969263"/>
                </a:lnTo>
                <a:lnTo>
                  <a:pt x="176784" y="969263"/>
                </a:lnTo>
                <a:lnTo>
                  <a:pt x="176784" y="957071"/>
                </a:lnTo>
                <a:close/>
              </a:path>
              <a:path w="1365885" h="969645">
                <a:moveTo>
                  <a:pt x="316991" y="957071"/>
                </a:moveTo>
                <a:lnTo>
                  <a:pt x="216408" y="957071"/>
                </a:lnTo>
                <a:lnTo>
                  <a:pt x="216408" y="969263"/>
                </a:lnTo>
                <a:lnTo>
                  <a:pt x="316991" y="969263"/>
                </a:lnTo>
                <a:lnTo>
                  <a:pt x="316991" y="957071"/>
                </a:lnTo>
                <a:close/>
              </a:path>
              <a:path w="1365885" h="969645">
                <a:moveTo>
                  <a:pt x="457200" y="957071"/>
                </a:moveTo>
                <a:lnTo>
                  <a:pt x="356615" y="957071"/>
                </a:lnTo>
                <a:lnTo>
                  <a:pt x="356615" y="969263"/>
                </a:lnTo>
                <a:lnTo>
                  <a:pt x="457200" y="969263"/>
                </a:lnTo>
                <a:lnTo>
                  <a:pt x="457200" y="957071"/>
                </a:lnTo>
                <a:close/>
              </a:path>
              <a:path w="1365885" h="969645">
                <a:moveTo>
                  <a:pt x="597408" y="957071"/>
                </a:moveTo>
                <a:lnTo>
                  <a:pt x="493775" y="957071"/>
                </a:lnTo>
                <a:lnTo>
                  <a:pt x="493775" y="969263"/>
                </a:lnTo>
                <a:lnTo>
                  <a:pt x="597408" y="969263"/>
                </a:lnTo>
                <a:lnTo>
                  <a:pt x="597408" y="957071"/>
                </a:lnTo>
                <a:close/>
              </a:path>
              <a:path w="1365885" h="969645">
                <a:moveTo>
                  <a:pt x="737615" y="957071"/>
                </a:moveTo>
                <a:lnTo>
                  <a:pt x="633984" y="957071"/>
                </a:lnTo>
                <a:lnTo>
                  <a:pt x="633984" y="969263"/>
                </a:lnTo>
                <a:lnTo>
                  <a:pt x="737615" y="969263"/>
                </a:lnTo>
                <a:lnTo>
                  <a:pt x="737615" y="957071"/>
                </a:lnTo>
                <a:close/>
              </a:path>
              <a:path w="1365885" h="969645">
                <a:moveTo>
                  <a:pt x="874776" y="957071"/>
                </a:moveTo>
                <a:lnTo>
                  <a:pt x="774191" y="957071"/>
                </a:lnTo>
                <a:lnTo>
                  <a:pt x="774191" y="969263"/>
                </a:lnTo>
                <a:lnTo>
                  <a:pt x="874776" y="969263"/>
                </a:lnTo>
                <a:lnTo>
                  <a:pt x="874776" y="957071"/>
                </a:lnTo>
                <a:close/>
              </a:path>
              <a:path w="1365885" h="969645">
                <a:moveTo>
                  <a:pt x="1014984" y="957071"/>
                </a:moveTo>
                <a:lnTo>
                  <a:pt x="914400" y="957071"/>
                </a:lnTo>
                <a:lnTo>
                  <a:pt x="914400" y="969263"/>
                </a:lnTo>
                <a:lnTo>
                  <a:pt x="1014984" y="969263"/>
                </a:lnTo>
                <a:lnTo>
                  <a:pt x="1014984" y="957071"/>
                </a:lnTo>
                <a:close/>
              </a:path>
              <a:path w="1365885" h="969645">
                <a:moveTo>
                  <a:pt x="1155191" y="957071"/>
                </a:moveTo>
                <a:lnTo>
                  <a:pt x="1054608" y="957071"/>
                </a:lnTo>
                <a:lnTo>
                  <a:pt x="1054608" y="969263"/>
                </a:lnTo>
                <a:lnTo>
                  <a:pt x="1155191" y="969263"/>
                </a:lnTo>
                <a:lnTo>
                  <a:pt x="1155191" y="957071"/>
                </a:lnTo>
                <a:close/>
              </a:path>
              <a:path w="1365885" h="969645">
                <a:moveTo>
                  <a:pt x="1295400" y="957071"/>
                </a:moveTo>
                <a:lnTo>
                  <a:pt x="1194815" y="957071"/>
                </a:lnTo>
                <a:lnTo>
                  <a:pt x="1194815" y="969263"/>
                </a:lnTo>
                <a:lnTo>
                  <a:pt x="1295400" y="969263"/>
                </a:lnTo>
                <a:lnTo>
                  <a:pt x="1295400" y="957071"/>
                </a:lnTo>
                <a:close/>
              </a:path>
              <a:path w="1365885" h="969645">
                <a:moveTo>
                  <a:pt x="1353312" y="957071"/>
                </a:moveTo>
                <a:lnTo>
                  <a:pt x="1331976" y="957071"/>
                </a:lnTo>
                <a:lnTo>
                  <a:pt x="1331976" y="969263"/>
                </a:lnTo>
                <a:lnTo>
                  <a:pt x="1365503" y="969263"/>
                </a:lnTo>
                <a:lnTo>
                  <a:pt x="1365503" y="963168"/>
                </a:lnTo>
                <a:lnTo>
                  <a:pt x="1353312" y="963168"/>
                </a:lnTo>
                <a:lnTo>
                  <a:pt x="1353312" y="957071"/>
                </a:lnTo>
                <a:close/>
              </a:path>
              <a:path w="1365885" h="969645">
                <a:moveTo>
                  <a:pt x="1365503" y="886968"/>
                </a:moveTo>
                <a:lnTo>
                  <a:pt x="1353312" y="886968"/>
                </a:lnTo>
                <a:lnTo>
                  <a:pt x="1353312" y="963168"/>
                </a:lnTo>
                <a:lnTo>
                  <a:pt x="1359408" y="957071"/>
                </a:lnTo>
                <a:lnTo>
                  <a:pt x="1365503" y="957071"/>
                </a:lnTo>
                <a:lnTo>
                  <a:pt x="1365503" y="886968"/>
                </a:lnTo>
                <a:close/>
              </a:path>
              <a:path w="1365885" h="969645">
                <a:moveTo>
                  <a:pt x="1365503" y="957071"/>
                </a:moveTo>
                <a:lnTo>
                  <a:pt x="1359408" y="957071"/>
                </a:lnTo>
                <a:lnTo>
                  <a:pt x="1353312" y="963168"/>
                </a:lnTo>
                <a:lnTo>
                  <a:pt x="1365503" y="963168"/>
                </a:lnTo>
                <a:lnTo>
                  <a:pt x="1365503" y="957071"/>
                </a:lnTo>
                <a:close/>
              </a:path>
              <a:path w="1365885" h="969645">
                <a:moveTo>
                  <a:pt x="1365503" y="746760"/>
                </a:moveTo>
                <a:lnTo>
                  <a:pt x="1353312" y="746760"/>
                </a:lnTo>
                <a:lnTo>
                  <a:pt x="1353312" y="847344"/>
                </a:lnTo>
                <a:lnTo>
                  <a:pt x="1365503" y="847344"/>
                </a:lnTo>
                <a:lnTo>
                  <a:pt x="1365503" y="746760"/>
                </a:lnTo>
                <a:close/>
              </a:path>
              <a:path w="1365885" h="969645">
                <a:moveTo>
                  <a:pt x="1365503" y="606551"/>
                </a:moveTo>
                <a:lnTo>
                  <a:pt x="1353312" y="606551"/>
                </a:lnTo>
                <a:lnTo>
                  <a:pt x="1353312" y="710183"/>
                </a:lnTo>
                <a:lnTo>
                  <a:pt x="1365503" y="710183"/>
                </a:lnTo>
                <a:lnTo>
                  <a:pt x="1365503" y="606551"/>
                </a:lnTo>
                <a:close/>
              </a:path>
              <a:path w="1365885" h="969645">
                <a:moveTo>
                  <a:pt x="1365503" y="466344"/>
                </a:moveTo>
                <a:lnTo>
                  <a:pt x="1353312" y="466344"/>
                </a:lnTo>
                <a:lnTo>
                  <a:pt x="1353312" y="569976"/>
                </a:lnTo>
                <a:lnTo>
                  <a:pt x="1365503" y="569976"/>
                </a:lnTo>
                <a:lnTo>
                  <a:pt x="1365503" y="466344"/>
                </a:lnTo>
                <a:close/>
              </a:path>
              <a:path w="1365885" h="969645">
                <a:moveTo>
                  <a:pt x="1365503" y="329184"/>
                </a:moveTo>
                <a:lnTo>
                  <a:pt x="1353312" y="329184"/>
                </a:lnTo>
                <a:lnTo>
                  <a:pt x="1353312" y="429768"/>
                </a:lnTo>
                <a:lnTo>
                  <a:pt x="1365503" y="429768"/>
                </a:lnTo>
                <a:lnTo>
                  <a:pt x="1365503" y="329184"/>
                </a:lnTo>
                <a:close/>
              </a:path>
              <a:path w="1365885" h="969645">
                <a:moveTo>
                  <a:pt x="1365503" y="188975"/>
                </a:moveTo>
                <a:lnTo>
                  <a:pt x="1353312" y="188975"/>
                </a:lnTo>
                <a:lnTo>
                  <a:pt x="1353312" y="289560"/>
                </a:lnTo>
                <a:lnTo>
                  <a:pt x="1365503" y="289560"/>
                </a:lnTo>
                <a:lnTo>
                  <a:pt x="1365503" y="188975"/>
                </a:lnTo>
                <a:close/>
              </a:path>
              <a:path w="1365885" h="969645">
                <a:moveTo>
                  <a:pt x="1365503" y="48767"/>
                </a:moveTo>
                <a:lnTo>
                  <a:pt x="1353312" y="48767"/>
                </a:lnTo>
                <a:lnTo>
                  <a:pt x="1353312" y="149351"/>
                </a:lnTo>
                <a:lnTo>
                  <a:pt x="1365503" y="149351"/>
                </a:lnTo>
                <a:lnTo>
                  <a:pt x="1365503" y="48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4" name="object 164"/>
          <p:cNvSpPr/>
          <p:nvPr/>
        </p:nvSpPr>
        <p:spPr>
          <a:xfrm>
            <a:off x="4503867" y="4445973"/>
            <a:ext cx="866215" cy="2801"/>
          </a:xfrm>
          <a:custGeom>
            <a:avLst/>
            <a:gdLst/>
            <a:ahLst/>
            <a:cxnLst/>
            <a:rect l="l" t="t" r="r" b="b"/>
            <a:pathLst>
              <a:path w="981710" h="3175">
                <a:moveTo>
                  <a:pt x="0" y="0"/>
                </a:moveTo>
                <a:lnTo>
                  <a:pt x="981456" y="30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5" name="object 165"/>
          <p:cNvSpPr txBox="1"/>
          <p:nvPr/>
        </p:nvSpPr>
        <p:spPr>
          <a:xfrm>
            <a:off x="1526241" y="4346465"/>
            <a:ext cx="2310653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2188626" algn="l"/>
              </a:tabLst>
            </a:pPr>
            <a:r>
              <a:rPr sz="1059" b="1" u="heavy" dirty="0">
                <a:solidFill>
                  <a:srgbClr val="333333"/>
                </a:solidFill>
                <a:latin typeface="Arial"/>
                <a:cs typeface="Arial"/>
              </a:rPr>
              <a:t> 	</a:t>
            </a:r>
            <a:r>
              <a:rPr sz="1059" b="1" spc="-13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059" b="1" spc="-4" dirty="0">
                <a:solidFill>
                  <a:srgbClr val="333333"/>
                </a:solidFill>
                <a:latin typeface="Arial"/>
                <a:cs typeface="Arial"/>
              </a:rPr>
              <a:t>3</a:t>
            </a:r>
            <a:endParaRPr sz="1059">
              <a:latin typeface="Arial"/>
              <a:cs typeface="Arial"/>
            </a:endParaRPr>
          </a:p>
        </p:txBody>
      </p:sp>
      <p:sp>
        <p:nvSpPr>
          <p:cNvPr id="166" name="object 166"/>
          <p:cNvSpPr/>
          <p:nvPr/>
        </p:nvSpPr>
        <p:spPr>
          <a:xfrm>
            <a:off x="3632499" y="4286899"/>
            <a:ext cx="309282" cy="135031"/>
          </a:xfrm>
          <a:custGeom>
            <a:avLst/>
            <a:gdLst/>
            <a:ahLst/>
            <a:cxnLst/>
            <a:rect l="l" t="t" r="r" b="b"/>
            <a:pathLst>
              <a:path w="350520" h="153035">
                <a:moveTo>
                  <a:pt x="0" y="27883"/>
                </a:moveTo>
                <a:lnTo>
                  <a:pt x="29982" y="9992"/>
                </a:lnTo>
                <a:lnTo>
                  <a:pt x="64430" y="806"/>
                </a:lnTo>
                <a:lnTo>
                  <a:pt x="102390" y="0"/>
                </a:lnTo>
                <a:lnTo>
                  <a:pt x="142908" y="7245"/>
                </a:lnTo>
                <a:lnTo>
                  <a:pt x="185033" y="22218"/>
                </a:lnTo>
                <a:lnTo>
                  <a:pt x="227809" y="44591"/>
                </a:lnTo>
                <a:lnTo>
                  <a:pt x="270285" y="74038"/>
                </a:lnTo>
                <a:lnTo>
                  <a:pt x="311506" y="110233"/>
                </a:lnTo>
                <a:lnTo>
                  <a:pt x="350520" y="15285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7" name="object 167"/>
          <p:cNvSpPr/>
          <p:nvPr/>
        </p:nvSpPr>
        <p:spPr>
          <a:xfrm>
            <a:off x="3635188" y="4421768"/>
            <a:ext cx="307041" cy="166968"/>
          </a:xfrm>
          <a:custGeom>
            <a:avLst/>
            <a:gdLst/>
            <a:ahLst/>
            <a:cxnLst/>
            <a:rect l="l" t="t" r="r" b="b"/>
            <a:pathLst>
              <a:path w="347979" h="189229">
                <a:moveTo>
                  <a:pt x="0" y="167639"/>
                </a:moveTo>
                <a:lnTo>
                  <a:pt x="35396" y="182963"/>
                </a:lnTo>
                <a:lnTo>
                  <a:pt x="73879" y="188628"/>
                </a:lnTo>
                <a:lnTo>
                  <a:pt x="114469" y="185137"/>
                </a:lnTo>
                <a:lnTo>
                  <a:pt x="156188" y="172991"/>
                </a:lnTo>
                <a:lnTo>
                  <a:pt x="198057" y="152692"/>
                </a:lnTo>
                <a:lnTo>
                  <a:pt x="239098" y="124742"/>
                </a:lnTo>
                <a:lnTo>
                  <a:pt x="278333" y="89642"/>
                </a:lnTo>
                <a:lnTo>
                  <a:pt x="314784" y="47894"/>
                </a:lnTo>
                <a:lnTo>
                  <a:pt x="34747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8" name="object 168"/>
          <p:cNvSpPr/>
          <p:nvPr/>
        </p:nvSpPr>
        <p:spPr>
          <a:xfrm>
            <a:off x="3632499" y="4308813"/>
            <a:ext cx="53228" cy="261097"/>
          </a:xfrm>
          <a:custGeom>
            <a:avLst/>
            <a:gdLst/>
            <a:ahLst/>
            <a:cxnLst/>
            <a:rect l="l" t="t" r="r" b="b"/>
            <a:pathLst>
              <a:path w="60325" h="295910">
                <a:moveTo>
                  <a:pt x="0" y="295656"/>
                </a:moveTo>
                <a:lnTo>
                  <a:pt x="29280" y="265362"/>
                </a:lnTo>
                <a:lnTo>
                  <a:pt x="49123" y="227977"/>
                </a:lnTo>
                <a:lnTo>
                  <a:pt x="59422" y="185368"/>
                </a:lnTo>
                <a:lnTo>
                  <a:pt x="60071" y="139399"/>
                </a:lnTo>
                <a:lnTo>
                  <a:pt x="50962" y="91937"/>
                </a:lnTo>
                <a:lnTo>
                  <a:pt x="31990" y="44849"/>
                </a:lnTo>
                <a:lnTo>
                  <a:pt x="30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9" name="object 169"/>
          <p:cNvSpPr/>
          <p:nvPr/>
        </p:nvSpPr>
        <p:spPr>
          <a:xfrm>
            <a:off x="4097767" y="4298253"/>
            <a:ext cx="307041" cy="134471"/>
          </a:xfrm>
          <a:custGeom>
            <a:avLst/>
            <a:gdLst/>
            <a:ahLst/>
            <a:cxnLst/>
            <a:rect l="l" t="t" r="r" b="b"/>
            <a:pathLst>
              <a:path w="347979" h="152400">
                <a:moveTo>
                  <a:pt x="0" y="27206"/>
                </a:moveTo>
                <a:lnTo>
                  <a:pt x="29978" y="9415"/>
                </a:lnTo>
                <a:lnTo>
                  <a:pt x="64396" y="480"/>
                </a:lnTo>
                <a:lnTo>
                  <a:pt x="102277" y="0"/>
                </a:lnTo>
                <a:lnTo>
                  <a:pt x="142641" y="7571"/>
                </a:lnTo>
                <a:lnTo>
                  <a:pt x="184510" y="22795"/>
                </a:lnTo>
                <a:lnTo>
                  <a:pt x="226906" y="45268"/>
                </a:lnTo>
                <a:lnTo>
                  <a:pt x="268851" y="74590"/>
                </a:lnTo>
                <a:lnTo>
                  <a:pt x="309365" y="110359"/>
                </a:lnTo>
                <a:lnTo>
                  <a:pt x="347471" y="15217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0" name="object 170"/>
          <p:cNvSpPr/>
          <p:nvPr/>
        </p:nvSpPr>
        <p:spPr>
          <a:xfrm>
            <a:off x="4103146" y="4432524"/>
            <a:ext cx="301438" cy="166968"/>
          </a:xfrm>
          <a:custGeom>
            <a:avLst/>
            <a:gdLst/>
            <a:ahLst/>
            <a:cxnLst/>
            <a:rect l="l" t="t" r="r" b="b"/>
            <a:pathLst>
              <a:path w="341629" h="189229">
                <a:moveTo>
                  <a:pt x="0" y="167639"/>
                </a:moveTo>
                <a:lnTo>
                  <a:pt x="34485" y="182963"/>
                </a:lnTo>
                <a:lnTo>
                  <a:pt x="72232" y="188628"/>
                </a:lnTo>
                <a:lnTo>
                  <a:pt x="112211" y="185137"/>
                </a:lnTo>
                <a:lnTo>
                  <a:pt x="153395" y="172991"/>
                </a:lnTo>
                <a:lnTo>
                  <a:pt x="194754" y="152692"/>
                </a:lnTo>
                <a:lnTo>
                  <a:pt x="235260" y="124742"/>
                </a:lnTo>
                <a:lnTo>
                  <a:pt x="273885" y="89642"/>
                </a:lnTo>
                <a:lnTo>
                  <a:pt x="309599" y="47894"/>
                </a:lnTo>
                <a:lnTo>
                  <a:pt x="34137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1" name="object 171"/>
          <p:cNvSpPr/>
          <p:nvPr/>
        </p:nvSpPr>
        <p:spPr>
          <a:xfrm>
            <a:off x="4100456" y="4322259"/>
            <a:ext cx="49866" cy="258296"/>
          </a:xfrm>
          <a:custGeom>
            <a:avLst/>
            <a:gdLst/>
            <a:ahLst/>
            <a:cxnLst/>
            <a:rect l="l" t="t" r="r" b="b"/>
            <a:pathLst>
              <a:path w="56514" h="292735">
                <a:moveTo>
                  <a:pt x="0" y="292608"/>
                </a:moveTo>
                <a:lnTo>
                  <a:pt x="27991" y="262483"/>
                </a:lnTo>
                <a:lnTo>
                  <a:pt x="46653" y="225534"/>
                </a:lnTo>
                <a:lnTo>
                  <a:pt x="55983" y="183519"/>
                </a:lnTo>
                <a:lnTo>
                  <a:pt x="55983" y="138199"/>
                </a:lnTo>
                <a:lnTo>
                  <a:pt x="46653" y="91333"/>
                </a:lnTo>
                <a:lnTo>
                  <a:pt x="27991" y="44680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2" name="object 172"/>
          <p:cNvSpPr/>
          <p:nvPr/>
        </p:nvSpPr>
        <p:spPr>
          <a:xfrm>
            <a:off x="6684980" y="3787066"/>
            <a:ext cx="0" cy="906556"/>
          </a:xfrm>
          <a:custGeom>
            <a:avLst/>
            <a:gdLst/>
            <a:ahLst/>
            <a:cxnLst/>
            <a:rect l="l" t="t" r="r" b="b"/>
            <a:pathLst>
              <a:path h="1027429">
                <a:moveTo>
                  <a:pt x="0" y="0"/>
                </a:moveTo>
                <a:lnTo>
                  <a:pt x="0" y="102717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3" name="object 173"/>
          <p:cNvSpPr/>
          <p:nvPr/>
        </p:nvSpPr>
        <p:spPr>
          <a:xfrm>
            <a:off x="6491344" y="4682641"/>
            <a:ext cx="204507" cy="5603"/>
          </a:xfrm>
          <a:custGeom>
            <a:avLst/>
            <a:gdLst/>
            <a:ahLst/>
            <a:cxnLst/>
            <a:rect l="l" t="t" r="r" b="b"/>
            <a:pathLst>
              <a:path w="231775" h="6350">
                <a:moveTo>
                  <a:pt x="0" y="0"/>
                </a:moveTo>
                <a:lnTo>
                  <a:pt x="231647" y="609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4" name="object 174"/>
          <p:cNvSpPr/>
          <p:nvPr/>
        </p:nvSpPr>
        <p:spPr>
          <a:xfrm>
            <a:off x="2957456" y="3701005"/>
            <a:ext cx="379319" cy="2801"/>
          </a:xfrm>
          <a:custGeom>
            <a:avLst/>
            <a:gdLst/>
            <a:ahLst/>
            <a:cxnLst/>
            <a:rect l="l" t="t" r="r" b="b"/>
            <a:pathLst>
              <a:path w="429895" h="3175">
                <a:moveTo>
                  <a:pt x="429768" y="3048"/>
                </a:move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5" name="object 175"/>
          <p:cNvSpPr/>
          <p:nvPr/>
        </p:nvSpPr>
        <p:spPr>
          <a:xfrm>
            <a:off x="3339353" y="3703696"/>
            <a:ext cx="2801" cy="648260"/>
          </a:xfrm>
          <a:custGeom>
            <a:avLst/>
            <a:gdLst/>
            <a:ahLst/>
            <a:cxnLst/>
            <a:rect l="l" t="t" r="r" b="b"/>
            <a:pathLst>
              <a:path w="3175" h="734695">
                <a:moveTo>
                  <a:pt x="0" y="0"/>
                </a:moveTo>
                <a:lnTo>
                  <a:pt x="3047" y="734568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6" name="object 176"/>
          <p:cNvSpPr/>
          <p:nvPr/>
        </p:nvSpPr>
        <p:spPr>
          <a:xfrm>
            <a:off x="3331285" y="4351844"/>
            <a:ext cx="336176" cy="2801"/>
          </a:xfrm>
          <a:custGeom>
            <a:avLst/>
            <a:gdLst/>
            <a:ahLst/>
            <a:cxnLst/>
            <a:rect l="l" t="t" r="r" b="b"/>
            <a:pathLst>
              <a:path w="381000" h="3175">
                <a:moveTo>
                  <a:pt x="0" y="0"/>
                </a:moveTo>
                <a:lnTo>
                  <a:pt x="381000" y="30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7" name="object 177"/>
          <p:cNvSpPr/>
          <p:nvPr/>
        </p:nvSpPr>
        <p:spPr>
          <a:xfrm>
            <a:off x="1550894" y="5008060"/>
            <a:ext cx="3875554" cy="0"/>
          </a:xfrm>
          <a:custGeom>
            <a:avLst/>
            <a:gdLst/>
            <a:ahLst/>
            <a:cxnLst/>
            <a:rect l="l" t="t" r="r" b="b"/>
            <a:pathLst>
              <a:path w="4392295">
                <a:moveTo>
                  <a:pt x="0" y="0"/>
                </a:moveTo>
                <a:lnTo>
                  <a:pt x="439216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8" name="object 178"/>
          <p:cNvSpPr txBox="1"/>
          <p:nvPr/>
        </p:nvSpPr>
        <p:spPr>
          <a:xfrm>
            <a:off x="1372944" y="4443283"/>
            <a:ext cx="157443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1588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1372944" y="4911240"/>
            <a:ext cx="168088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spc="-4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endParaRPr sz="1588">
              <a:latin typeface="Arial"/>
              <a:cs typeface="Arial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4904590" y="4494382"/>
            <a:ext cx="67235" cy="750794"/>
          </a:xfrm>
          <a:custGeom>
            <a:avLst/>
            <a:gdLst/>
            <a:ahLst/>
            <a:cxnLst/>
            <a:rect l="l" t="t" r="r" b="b"/>
            <a:pathLst>
              <a:path w="76200" h="850900">
                <a:moveTo>
                  <a:pt x="36575" y="57912"/>
                </a:moveTo>
                <a:lnTo>
                  <a:pt x="33527" y="64008"/>
                </a:lnTo>
                <a:lnTo>
                  <a:pt x="33527" y="844296"/>
                </a:lnTo>
                <a:lnTo>
                  <a:pt x="36575" y="850392"/>
                </a:lnTo>
                <a:lnTo>
                  <a:pt x="42671" y="844296"/>
                </a:lnTo>
                <a:lnTo>
                  <a:pt x="42671" y="64008"/>
                </a:lnTo>
                <a:lnTo>
                  <a:pt x="36575" y="57912"/>
                </a:lnTo>
                <a:close/>
              </a:path>
              <a:path w="76200" h="850900">
                <a:moveTo>
                  <a:pt x="36575" y="0"/>
                </a:moveTo>
                <a:lnTo>
                  <a:pt x="0" y="76200"/>
                </a:lnTo>
                <a:lnTo>
                  <a:pt x="33527" y="76200"/>
                </a:lnTo>
                <a:lnTo>
                  <a:pt x="33527" y="64008"/>
                </a:lnTo>
                <a:lnTo>
                  <a:pt x="36575" y="57912"/>
                </a:lnTo>
                <a:lnTo>
                  <a:pt x="66690" y="57912"/>
                </a:lnTo>
                <a:lnTo>
                  <a:pt x="36575" y="0"/>
                </a:lnTo>
                <a:close/>
              </a:path>
              <a:path w="76200" h="850900">
                <a:moveTo>
                  <a:pt x="66690" y="57912"/>
                </a:moveTo>
                <a:lnTo>
                  <a:pt x="36575" y="57912"/>
                </a:lnTo>
                <a:lnTo>
                  <a:pt x="42671" y="64008"/>
                </a:lnTo>
                <a:lnTo>
                  <a:pt x="42671" y="76200"/>
                </a:lnTo>
                <a:lnTo>
                  <a:pt x="76200" y="76200"/>
                </a:lnTo>
                <a:lnTo>
                  <a:pt x="66690" y="579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3" name="object 183"/>
          <p:cNvSpPr txBox="1"/>
          <p:nvPr/>
        </p:nvSpPr>
        <p:spPr>
          <a:xfrm>
            <a:off x="3072652" y="3473077"/>
            <a:ext cx="349624" cy="224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56" spc="150" dirty="0">
                <a:latin typeface="Arial"/>
                <a:cs typeface="Arial"/>
              </a:rPr>
              <a:t>B</a:t>
            </a:r>
            <a:r>
              <a:rPr sz="1456" spc="13" dirty="0">
                <a:latin typeface="Symbol"/>
                <a:cs typeface="Symbol"/>
              </a:rPr>
              <a:t></a:t>
            </a:r>
            <a:r>
              <a:rPr sz="1456" spc="18" dirty="0">
                <a:latin typeface="Arial"/>
                <a:cs typeface="Arial"/>
              </a:rPr>
              <a:t>D</a:t>
            </a:r>
            <a:endParaRPr sz="1456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6566198" y="4590305"/>
            <a:ext cx="1045509" cy="35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456" spc="66" dirty="0">
                <a:latin typeface="Arial"/>
                <a:cs typeface="Arial"/>
              </a:rPr>
              <a:t>C</a:t>
            </a:r>
            <a:r>
              <a:rPr sz="1456" spc="66" dirty="0">
                <a:latin typeface="Symbol"/>
                <a:cs typeface="Symbol"/>
              </a:rPr>
              <a:t></a:t>
            </a:r>
            <a:r>
              <a:rPr sz="1456" spc="-176" dirty="0">
                <a:latin typeface="Times New Roman"/>
                <a:cs typeface="Times New Roman"/>
              </a:rPr>
              <a:t> </a:t>
            </a:r>
            <a:r>
              <a:rPr sz="3441" baseline="-2136" dirty="0">
                <a:latin typeface="Symbol"/>
                <a:cs typeface="Symbol"/>
              </a:rPr>
              <a:t></a:t>
            </a:r>
            <a:r>
              <a:rPr sz="1456" dirty="0">
                <a:latin typeface="Arial"/>
                <a:cs typeface="Arial"/>
              </a:rPr>
              <a:t>A</a:t>
            </a:r>
            <a:r>
              <a:rPr sz="1456" spc="-221" dirty="0">
                <a:latin typeface="Arial"/>
                <a:cs typeface="Arial"/>
              </a:rPr>
              <a:t> </a:t>
            </a:r>
            <a:r>
              <a:rPr sz="1456" spc="53" dirty="0">
                <a:latin typeface="Arial"/>
                <a:cs typeface="Arial"/>
              </a:rPr>
              <a:t>+B</a:t>
            </a:r>
            <a:r>
              <a:rPr sz="1456" spc="53" dirty="0">
                <a:latin typeface="Symbol"/>
                <a:cs typeface="Symbol"/>
              </a:rPr>
              <a:t></a:t>
            </a:r>
            <a:r>
              <a:rPr sz="1456" spc="53" dirty="0">
                <a:latin typeface="Arial"/>
                <a:cs typeface="Arial"/>
              </a:rPr>
              <a:t>D</a:t>
            </a:r>
            <a:r>
              <a:rPr sz="3441" spc="79" baseline="-2136" dirty="0">
                <a:latin typeface="Symbol"/>
                <a:cs typeface="Symbol"/>
              </a:rPr>
              <a:t></a:t>
            </a:r>
            <a:endParaRPr sz="3441" baseline="-2136">
              <a:latin typeface="Symbol"/>
              <a:cs typeface="Symbol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5829299" y="2767107"/>
            <a:ext cx="101413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50" spc="-132" dirty="0">
                <a:latin typeface="Symbol"/>
                <a:cs typeface="Symbol"/>
              </a:rPr>
              <a:t>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6539304" y="2767107"/>
            <a:ext cx="101413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250" spc="-132" dirty="0">
                <a:latin typeface="Symbol"/>
                <a:cs typeface="Symbol"/>
              </a:rPr>
              <a:t>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4366259" y="2854512"/>
            <a:ext cx="2181225" cy="224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479077" algn="l"/>
                <a:tab pos="696483" algn="l"/>
                <a:tab pos="1568346" algn="l"/>
              </a:tabLst>
            </a:pPr>
            <a:r>
              <a:rPr sz="1456" u="heavy" spc="4" dirty="0">
                <a:latin typeface="Arial"/>
                <a:cs typeface="Arial"/>
              </a:rPr>
              <a:t>  </a:t>
            </a:r>
            <a:r>
              <a:rPr sz="1456" u="heavy" spc="53" dirty="0">
                <a:latin typeface="Arial"/>
                <a:cs typeface="Arial"/>
              </a:rPr>
              <a:t> </a:t>
            </a:r>
            <a:r>
              <a:rPr sz="1456" dirty="0">
                <a:latin typeface="Arial"/>
                <a:cs typeface="Arial"/>
              </a:rPr>
              <a:t>	</a:t>
            </a:r>
            <a:r>
              <a:rPr sz="1456" u="heavy" spc="4" dirty="0">
                <a:latin typeface="Arial"/>
                <a:cs typeface="Arial"/>
              </a:rPr>
              <a:t> </a:t>
            </a:r>
            <a:r>
              <a:rPr sz="1456" u="heavy" dirty="0">
                <a:latin typeface="Arial"/>
                <a:cs typeface="Arial"/>
              </a:rPr>
              <a:t>	</a:t>
            </a:r>
            <a:r>
              <a:rPr sz="1456" u="heavy" spc="18" dirty="0">
                <a:latin typeface="Arial"/>
                <a:cs typeface="Arial"/>
              </a:rPr>
              <a:t>A </a:t>
            </a:r>
            <a:r>
              <a:rPr sz="1456" u="heavy" spc="4" dirty="0">
                <a:latin typeface="Symbol"/>
                <a:cs typeface="Symbol"/>
              </a:rPr>
              <a:t></a:t>
            </a:r>
            <a:r>
              <a:rPr sz="1456" u="heavy" spc="4" dirty="0">
                <a:latin typeface="Times New Roman"/>
                <a:cs typeface="Times New Roman"/>
              </a:rPr>
              <a:t> </a:t>
            </a:r>
            <a:r>
              <a:rPr sz="1324" spc="4" dirty="0">
                <a:latin typeface="Arial"/>
                <a:cs typeface="Arial"/>
              </a:rPr>
              <a:t>B</a:t>
            </a:r>
            <a:r>
              <a:rPr sz="1324" spc="-251" dirty="0">
                <a:latin typeface="Arial"/>
                <a:cs typeface="Arial"/>
              </a:rPr>
              <a:t> </a:t>
            </a:r>
            <a:r>
              <a:rPr sz="1456" spc="13" dirty="0">
                <a:latin typeface="Arial"/>
                <a:cs typeface="Arial"/>
              </a:rPr>
              <a:t>+</a:t>
            </a:r>
            <a:r>
              <a:rPr sz="1456" spc="-106" dirty="0">
                <a:latin typeface="Arial"/>
                <a:cs typeface="Arial"/>
              </a:rPr>
              <a:t> </a:t>
            </a:r>
            <a:r>
              <a:rPr sz="1456" spc="79" dirty="0">
                <a:latin typeface="Arial"/>
                <a:cs typeface="Arial"/>
              </a:rPr>
              <a:t>C</a:t>
            </a:r>
            <a:r>
              <a:rPr sz="1456" spc="79" dirty="0">
                <a:latin typeface="Symbol"/>
                <a:cs typeface="Symbol"/>
              </a:rPr>
              <a:t></a:t>
            </a:r>
            <a:r>
              <a:rPr sz="1456" spc="79" dirty="0">
                <a:latin typeface="Times New Roman"/>
                <a:cs typeface="Times New Roman"/>
              </a:rPr>
              <a:t>	</a:t>
            </a:r>
            <a:r>
              <a:rPr sz="1456" spc="18" dirty="0">
                <a:latin typeface="Arial"/>
                <a:cs typeface="Arial"/>
              </a:rPr>
              <a:t>A</a:t>
            </a:r>
            <a:r>
              <a:rPr sz="1456" spc="-243" dirty="0">
                <a:latin typeface="Arial"/>
                <a:cs typeface="Arial"/>
              </a:rPr>
              <a:t> </a:t>
            </a:r>
            <a:r>
              <a:rPr sz="1456" spc="62" dirty="0">
                <a:latin typeface="Arial"/>
                <a:cs typeface="Arial"/>
              </a:rPr>
              <a:t>+B</a:t>
            </a:r>
            <a:r>
              <a:rPr sz="1456" spc="62" dirty="0">
                <a:latin typeface="Symbol"/>
                <a:cs typeface="Symbol"/>
              </a:rPr>
              <a:t></a:t>
            </a:r>
            <a:r>
              <a:rPr sz="1456" spc="62" dirty="0">
                <a:latin typeface="Arial"/>
                <a:cs typeface="Arial"/>
              </a:rPr>
              <a:t>D</a:t>
            </a:r>
            <a:endParaRPr sz="1456">
              <a:latin typeface="Arial"/>
              <a:cs typeface="Arial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3395383" y="5242710"/>
            <a:ext cx="3966322" cy="5453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0986"/>
            <a:r>
              <a:rPr sz="1456" spc="18" dirty="0">
                <a:latin typeface="Arial"/>
                <a:cs typeface="Arial"/>
              </a:rPr>
              <a:t>A</a:t>
            </a:r>
            <a:r>
              <a:rPr sz="1456" spc="-243" dirty="0">
                <a:latin typeface="Arial"/>
                <a:cs typeface="Arial"/>
              </a:rPr>
              <a:t> </a:t>
            </a:r>
            <a:r>
              <a:rPr sz="1456" spc="62" dirty="0">
                <a:latin typeface="Arial"/>
                <a:cs typeface="Arial"/>
              </a:rPr>
              <a:t>+B</a:t>
            </a:r>
            <a:r>
              <a:rPr sz="1456" spc="62" dirty="0">
                <a:latin typeface="Symbol"/>
                <a:cs typeface="Symbol"/>
              </a:rPr>
              <a:t></a:t>
            </a:r>
            <a:r>
              <a:rPr sz="1456" spc="62" dirty="0">
                <a:latin typeface="Arial"/>
                <a:cs typeface="Arial"/>
              </a:rPr>
              <a:t>D</a:t>
            </a:r>
            <a:endParaRPr sz="1456">
              <a:latin typeface="Arial"/>
              <a:cs typeface="Arial"/>
            </a:endParaRPr>
          </a:p>
          <a:p>
            <a:pPr marL="11206">
              <a:spcBef>
                <a:spcPts val="556"/>
              </a:spcBef>
            </a:pPr>
            <a:r>
              <a:rPr sz="1588" dirty="0">
                <a:solidFill>
                  <a:srgbClr val="333333"/>
                </a:solidFill>
                <a:latin typeface="Verdana"/>
                <a:cs typeface="Verdana"/>
              </a:rPr>
              <a:t>Substituting </a:t>
            </a:r>
            <a:r>
              <a:rPr sz="1588" spc="-4" dirty="0">
                <a:solidFill>
                  <a:srgbClr val="333333"/>
                </a:solidFill>
                <a:latin typeface="Verdana"/>
                <a:cs typeface="Verdana"/>
              </a:rPr>
              <a:t>equivalent NOR</a:t>
            </a:r>
            <a:r>
              <a:rPr sz="1588" spc="3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588" spc="-4" dirty="0">
                <a:solidFill>
                  <a:srgbClr val="333333"/>
                </a:solidFill>
                <a:latin typeface="Verdana"/>
                <a:cs typeface="Verdana"/>
              </a:rPr>
              <a:t>functions.</a:t>
            </a:r>
            <a:endParaRPr sz="1588">
              <a:latin typeface="Verdana"/>
              <a:cs typeface="Verdana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6523167" y="5973559"/>
            <a:ext cx="150495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i="1" spc="-4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059" i="1" spc="-9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059" i="1" spc="-53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59" i="1" spc="-9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059">
              <a:latin typeface="Arial"/>
              <a:cs typeface="Arial"/>
            </a:endParaRPr>
          </a:p>
        </p:txBody>
      </p:sp>
      <p:sp>
        <p:nvSpPr>
          <p:cNvPr id="2" name="object 80">
            <a:extLst>
              <a:ext uri="{FF2B5EF4-FFF2-40B4-BE49-F238E27FC236}">
                <a16:creationId xmlns:a16="http://schemas.microsoft.com/office/drawing/2014/main" id="{8247F818-51C0-48AB-BF69-676F44722F34}"/>
              </a:ext>
            </a:extLst>
          </p:cNvPr>
          <p:cNvSpPr/>
          <p:nvPr/>
        </p:nvSpPr>
        <p:spPr>
          <a:xfrm>
            <a:off x="1534757" y="2248723"/>
            <a:ext cx="301438" cy="0"/>
          </a:xfrm>
          <a:custGeom>
            <a:avLst/>
            <a:gdLst/>
            <a:ahLst/>
            <a:cxnLst/>
            <a:rect l="l" t="t" r="r" b="b"/>
            <a:pathLst>
              <a:path w="341630">
                <a:moveTo>
                  <a:pt x="341375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41D7A3E-6E7D-4232-87B1-1F68182E326F}"/>
              </a:ext>
            </a:extLst>
          </p:cNvPr>
          <p:cNvSpPr txBox="1"/>
          <p:nvPr/>
        </p:nvSpPr>
        <p:spPr>
          <a:xfrm>
            <a:off x="1257299" y="2050459"/>
            <a:ext cx="32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1" name="object 104">
            <a:extLst>
              <a:ext uri="{FF2B5EF4-FFF2-40B4-BE49-F238E27FC236}">
                <a16:creationId xmlns:a16="http://schemas.microsoft.com/office/drawing/2014/main" id="{B11A2381-41D9-43EB-8982-7777F4E0EF91}"/>
              </a:ext>
            </a:extLst>
          </p:cNvPr>
          <p:cNvSpPr/>
          <p:nvPr/>
        </p:nvSpPr>
        <p:spPr>
          <a:xfrm rot="5400000">
            <a:off x="3776102" y="2864280"/>
            <a:ext cx="45719" cy="432436"/>
          </a:xfrm>
          <a:custGeom>
            <a:avLst/>
            <a:gdLst/>
            <a:ahLst/>
            <a:cxnLst/>
            <a:rect l="l" t="t" r="r" b="b"/>
            <a:pathLst>
              <a:path h="746760">
                <a:moveTo>
                  <a:pt x="0" y="0"/>
                </a:moveTo>
                <a:lnTo>
                  <a:pt x="0" y="74675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3" name="object 104">
            <a:extLst>
              <a:ext uri="{FF2B5EF4-FFF2-40B4-BE49-F238E27FC236}">
                <a16:creationId xmlns:a16="http://schemas.microsoft.com/office/drawing/2014/main" id="{DFE84B3F-533C-45D9-AFE9-5BFE5BB7BFE1}"/>
              </a:ext>
            </a:extLst>
          </p:cNvPr>
          <p:cNvSpPr/>
          <p:nvPr/>
        </p:nvSpPr>
        <p:spPr>
          <a:xfrm>
            <a:off x="3585678" y="2494843"/>
            <a:ext cx="45719" cy="582169"/>
          </a:xfrm>
          <a:custGeom>
            <a:avLst/>
            <a:gdLst/>
            <a:ahLst/>
            <a:cxnLst/>
            <a:rect l="l" t="t" r="r" b="b"/>
            <a:pathLst>
              <a:path h="746760">
                <a:moveTo>
                  <a:pt x="0" y="0"/>
                </a:moveTo>
                <a:lnTo>
                  <a:pt x="0" y="746759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7" name="object 103">
            <a:extLst>
              <a:ext uri="{FF2B5EF4-FFF2-40B4-BE49-F238E27FC236}">
                <a16:creationId xmlns:a16="http://schemas.microsoft.com/office/drawing/2014/main" id="{D3969446-04A9-44D5-AF8C-CCB6D2A5A3BC}"/>
              </a:ext>
            </a:extLst>
          </p:cNvPr>
          <p:cNvSpPr/>
          <p:nvPr/>
        </p:nvSpPr>
        <p:spPr>
          <a:xfrm rot="5400000">
            <a:off x="3305676" y="3445015"/>
            <a:ext cx="656216" cy="45719"/>
          </a:xfrm>
          <a:custGeom>
            <a:avLst/>
            <a:gdLst/>
            <a:ahLst/>
            <a:cxnLst/>
            <a:rect l="l" t="t" r="r" b="b"/>
            <a:pathLst>
              <a:path w="463550" h="3175">
                <a:moveTo>
                  <a:pt x="463296" y="0"/>
                </a:moveTo>
                <a:lnTo>
                  <a:pt x="0" y="30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EFFBD27-2AE5-4BCB-8039-93F66E010F9F}"/>
              </a:ext>
            </a:extLst>
          </p:cNvPr>
          <p:cNvSpPr txBox="1"/>
          <p:nvPr/>
        </p:nvSpPr>
        <p:spPr>
          <a:xfrm>
            <a:off x="2527779" y="2001074"/>
            <a:ext cx="607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spc="-31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lang="en-US" sz="1200" b="1" spc="-9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endParaRPr lang="en-US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215F3E29-AD93-405B-97F5-DFBE0087ADC3}"/>
              </a:ext>
            </a:extLst>
          </p:cNvPr>
          <p:cNvSpPr/>
          <p:nvPr/>
        </p:nvSpPr>
        <p:spPr>
          <a:xfrm>
            <a:off x="1648366" y="1985689"/>
            <a:ext cx="1415748" cy="10346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  <a:prstDash val="sysDot"/>
              </a:ln>
            </a:endParaRPr>
          </a:p>
        </p:txBody>
      </p:sp>
      <p:sp>
        <p:nvSpPr>
          <p:cNvPr id="214" name="object 69">
            <a:extLst>
              <a:ext uri="{FF2B5EF4-FFF2-40B4-BE49-F238E27FC236}">
                <a16:creationId xmlns:a16="http://schemas.microsoft.com/office/drawing/2014/main" id="{C4528826-ADA4-4C5C-8265-BF1156839B81}"/>
              </a:ext>
            </a:extLst>
          </p:cNvPr>
          <p:cNvSpPr/>
          <p:nvPr/>
        </p:nvSpPr>
        <p:spPr>
          <a:xfrm>
            <a:off x="2392679" y="3614570"/>
            <a:ext cx="177613" cy="0"/>
          </a:xfrm>
          <a:custGeom>
            <a:avLst/>
            <a:gdLst/>
            <a:ahLst/>
            <a:cxnLst/>
            <a:rect l="l" t="t" r="r" b="b"/>
            <a:pathLst>
              <a:path w="201294">
                <a:moveTo>
                  <a:pt x="0" y="0"/>
                </a:moveTo>
                <a:lnTo>
                  <a:pt x="20116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60"/>
          <p:cNvSpPr txBox="1"/>
          <p:nvPr/>
        </p:nvSpPr>
        <p:spPr>
          <a:xfrm>
            <a:off x="1099521" y="3547670"/>
            <a:ext cx="222437" cy="14304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9526" indent="5043">
              <a:lnSpc>
                <a:spcPct val="75000"/>
              </a:lnSpc>
            </a:pPr>
            <a:r>
              <a:rPr sz="2118" dirty="0">
                <a:latin typeface="Arial"/>
                <a:cs typeface="Arial"/>
              </a:rPr>
              <a:t>B </a:t>
            </a:r>
            <a:r>
              <a:rPr lang="en-US" sz="2118" dirty="0">
                <a:latin typeface="Arial"/>
                <a:cs typeface="Arial"/>
              </a:rPr>
              <a:t> </a:t>
            </a:r>
          </a:p>
          <a:p>
            <a:pPr marL="11206" marR="9526" indent="5043">
              <a:lnSpc>
                <a:spcPct val="75000"/>
              </a:lnSpc>
            </a:pPr>
            <a:endParaRPr lang="en-US" sz="1050" spc="-4" dirty="0">
              <a:solidFill>
                <a:srgbClr val="333333"/>
              </a:solidFill>
              <a:latin typeface="Arial"/>
              <a:cs typeface="Arial"/>
            </a:endParaRPr>
          </a:p>
          <a:p>
            <a:pPr marL="11206" marR="9526" indent="5043">
              <a:lnSpc>
                <a:spcPct val="75000"/>
              </a:lnSpc>
            </a:pPr>
            <a:r>
              <a:rPr lang="en-US" sz="2118" spc="-4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endParaRPr lang="en-US" sz="2118" dirty="0">
              <a:latin typeface="Arial"/>
              <a:cs typeface="Arial"/>
            </a:endParaRPr>
          </a:p>
          <a:p>
            <a:pPr marL="16249" marR="4483" indent="5043">
              <a:lnSpc>
                <a:spcPct val="124200"/>
              </a:lnSpc>
              <a:spcBef>
                <a:spcPts val="401"/>
              </a:spcBef>
            </a:pPr>
            <a:r>
              <a:rPr lang="en-US" sz="2118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lang="en-US" sz="2118" spc="-4" dirty="0">
                <a:latin typeface="Arial"/>
                <a:cs typeface="Arial"/>
              </a:rPr>
              <a:t>C</a:t>
            </a:r>
            <a:endParaRPr lang="en-US" sz="2118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76887" y="2735468"/>
            <a:ext cx="0" cy="395567"/>
          </a:xfrm>
          <a:custGeom>
            <a:avLst/>
            <a:gdLst/>
            <a:ahLst/>
            <a:cxnLst/>
            <a:rect l="l" t="t" r="r" b="b"/>
            <a:pathLst>
              <a:path h="448310">
                <a:moveTo>
                  <a:pt x="0" y="448055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4676887" y="3128121"/>
            <a:ext cx="411816" cy="0"/>
          </a:xfrm>
          <a:custGeom>
            <a:avLst/>
            <a:gdLst/>
            <a:ahLst/>
            <a:cxnLst/>
            <a:rect l="l" t="t" r="r" b="b"/>
            <a:pathLst>
              <a:path w="466725">
                <a:moveTo>
                  <a:pt x="466344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684954" y="3370169"/>
            <a:ext cx="403412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3533887" y="4193130"/>
            <a:ext cx="358028" cy="8404"/>
          </a:xfrm>
          <a:custGeom>
            <a:avLst/>
            <a:gdLst/>
            <a:ahLst/>
            <a:cxnLst/>
            <a:rect l="l" t="t" r="r" b="b"/>
            <a:pathLst>
              <a:path w="405764" h="9525">
                <a:moveTo>
                  <a:pt x="0" y="0"/>
                </a:moveTo>
                <a:lnTo>
                  <a:pt x="405384" y="914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2130014" y="3687520"/>
            <a:ext cx="508747" cy="0"/>
          </a:xfrm>
          <a:custGeom>
            <a:avLst/>
            <a:gdLst/>
            <a:ahLst/>
            <a:cxnLst/>
            <a:rect l="l" t="t" r="r" b="b"/>
            <a:pathLst>
              <a:path w="576580">
                <a:moveTo>
                  <a:pt x="0" y="0"/>
                </a:moveTo>
                <a:lnTo>
                  <a:pt x="57607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2638313" y="4093621"/>
            <a:ext cx="409015" cy="0"/>
          </a:xfrm>
          <a:custGeom>
            <a:avLst/>
            <a:gdLst/>
            <a:ahLst/>
            <a:cxnLst/>
            <a:rect l="l" t="t" r="r" b="b"/>
            <a:pathLst>
              <a:path w="463550">
                <a:moveTo>
                  <a:pt x="0" y="0"/>
                </a:moveTo>
                <a:lnTo>
                  <a:pt x="46329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2638313" y="3687520"/>
            <a:ext cx="0" cy="409015"/>
          </a:xfrm>
          <a:custGeom>
            <a:avLst/>
            <a:gdLst/>
            <a:ahLst/>
            <a:cxnLst/>
            <a:rect l="l" t="t" r="r" b="b"/>
            <a:pathLst>
              <a:path h="463550">
                <a:moveTo>
                  <a:pt x="0" y="0"/>
                </a:moveTo>
                <a:lnTo>
                  <a:pt x="0" y="46329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1395804" y="4330288"/>
            <a:ext cx="1651747" cy="0"/>
          </a:xfrm>
          <a:custGeom>
            <a:avLst/>
            <a:gdLst/>
            <a:ahLst/>
            <a:cxnLst/>
            <a:rect l="l" t="t" r="r" b="b"/>
            <a:pathLst>
              <a:path w="1871979">
                <a:moveTo>
                  <a:pt x="0" y="0"/>
                </a:moveTo>
                <a:lnTo>
                  <a:pt x="187147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3886199" y="4193129"/>
            <a:ext cx="0" cy="341779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09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886199" y="4534684"/>
            <a:ext cx="193862" cy="0"/>
          </a:xfrm>
          <a:custGeom>
            <a:avLst/>
            <a:gdLst/>
            <a:ahLst/>
            <a:cxnLst/>
            <a:rect l="l" t="t" r="r" b="b"/>
            <a:pathLst>
              <a:path w="219710">
                <a:moveTo>
                  <a:pt x="0" y="0"/>
                </a:moveTo>
                <a:lnTo>
                  <a:pt x="21945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2116567" y="2730090"/>
            <a:ext cx="2566147" cy="8404"/>
          </a:xfrm>
          <a:custGeom>
            <a:avLst/>
            <a:gdLst/>
            <a:ahLst/>
            <a:cxnLst/>
            <a:rect l="l" t="t" r="r" b="b"/>
            <a:pathLst>
              <a:path w="2908300" h="9525">
                <a:moveTo>
                  <a:pt x="0" y="9144"/>
                </a:moveTo>
                <a:lnTo>
                  <a:pt x="290779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4561242" y="4591161"/>
            <a:ext cx="132229" cy="5603"/>
          </a:xfrm>
          <a:custGeom>
            <a:avLst/>
            <a:gdLst/>
            <a:ahLst/>
            <a:cxnLst/>
            <a:rect l="l" t="t" r="r" b="b"/>
            <a:pathLst>
              <a:path w="149860" h="6350">
                <a:moveTo>
                  <a:pt x="0" y="0"/>
                </a:moveTo>
                <a:lnTo>
                  <a:pt x="149351" y="6096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1390426" y="4682602"/>
            <a:ext cx="2702859" cy="8404"/>
          </a:xfrm>
          <a:custGeom>
            <a:avLst/>
            <a:gdLst/>
            <a:ahLst/>
            <a:cxnLst/>
            <a:rect l="l" t="t" r="r" b="b"/>
            <a:pathLst>
              <a:path w="3063240" h="9525">
                <a:moveTo>
                  <a:pt x="0" y="0"/>
                </a:moveTo>
                <a:lnTo>
                  <a:pt x="3063240" y="914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4690333" y="3364790"/>
            <a:ext cx="0" cy="1239931"/>
          </a:xfrm>
          <a:custGeom>
            <a:avLst/>
            <a:gdLst/>
            <a:ahLst/>
            <a:cxnLst/>
            <a:rect l="l" t="t" r="r" b="b"/>
            <a:pathLst>
              <a:path h="1405254">
                <a:moveTo>
                  <a:pt x="0" y="1405128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1134930" y="3485814"/>
            <a:ext cx="147918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 txBox="1"/>
          <p:nvPr/>
        </p:nvSpPr>
        <p:spPr>
          <a:xfrm>
            <a:off x="2721236" y="5063601"/>
            <a:ext cx="1392331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486922" algn="l"/>
              </a:tabLst>
            </a:pP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(c)	</a:t>
            </a:r>
            <a:r>
              <a:rPr sz="1765" b="1" spc="-4" dirty="0">
                <a:solidFill>
                  <a:srgbClr val="333333"/>
                </a:solidFill>
                <a:latin typeface="Verdana"/>
                <a:cs typeface="Verdana"/>
              </a:rPr>
              <a:t>Step</a:t>
            </a:r>
            <a:r>
              <a:rPr sz="1765" b="1" spc="-6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b="1" spc="-4" dirty="0">
                <a:solidFill>
                  <a:srgbClr val="333333"/>
                </a:solidFill>
                <a:latin typeface="Verdana"/>
                <a:cs typeface="Verdana"/>
              </a:rPr>
              <a:t>3: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48822" y="5063601"/>
            <a:ext cx="2445124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NOR</a:t>
            </a:r>
            <a:r>
              <a:rPr sz="1765" spc="-5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implementation.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46028" y="2886075"/>
            <a:ext cx="147918" cy="0"/>
          </a:xfrm>
          <a:custGeom>
            <a:avLst/>
            <a:gdLst/>
            <a:ahLst/>
            <a:cxnLst/>
            <a:rect l="l" t="t" r="r" b="b"/>
            <a:pathLst>
              <a:path w="167640">
                <a:moveTo>
                  <a:pt x="0" y="0"/>
                </a:moveTo>
                <a:lnTo>
                  <a:pt x="16763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6323254" y="2797436"/>
            <a:ext cx="2743200" cy="427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378219" algn="l"/>
                <a:tab pos="656139" algn="l"/>
              </a:tabLst>
            </a:pPr>
            <a:r>
              <a:rPr sz="2118" dirty="0">
                <a:latin typeface="Arial"/>
                <a:cs typeface="Arial"/>
              </a:rPr>
              <a:t>A</a:t>
            </a:r>
            <a:r>
              <a:rPr sz="2118" spc="-274" dirty="0">
                <a:latin typeface="Arial"/>
                <a:cs typeface="Arial"/>
              </a:rPr>
              <a:t> </a:t>
            </a:r>
            <a:r>
              <a:rPr sz="2118" spc="62" dirty="0">
                <a:latin typeface="Symbol"/>
                <a:cs typeface="Symbol"/>
              </a:rPr>
              <a:t></a:t>
            </a:r>
            <a:r>
              <a:rPr sz="2118" spc="62" dirty="0">
                <a:latin typeface="Arial"/>
                <a:cs typeface="Arial"/>
              </a:rPr>
              <a:t>B</a:t>
            </a:r>
            <a:r>
              <a:rPr sz="2118" spc="-331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+</a:t>
            </a:r>
            <a:r>
              <a:rPr sz="2118" spc="-361" dirty="0">
                <a:latin typeface="Arial"/>
                <a:cs typeface="Arial"/>
              </a:rPr>
              <a:t> </a:t>
            </a:r>
            <a:r>
              <a:rPr sz="2118" spc="57" dirty="0">
                <a:latin typeface="Arial"/>
                <a:cs typeface="Arial"/>
              </a:rPr>
              <a:t>C</a:t>
            </a:r>
            <a:r>
              <a:rPr sz="2118" spc="57" dirty="0">
                <a:latin typeface="Symbol"/>
                <a:cs typeface="Symbol"/>
              </a:rPr>
              <a:t></a:t>
            </a:r>
            <a:r>
              <a:rPr sz="4169" spc="86" baseline="-2645" dirty="0">
                <a:latin typeface="Symbol"/>
                <a:cs typeface="Symbol"/>
              </a:rPr>
              <a:t></a:t>
            </a:r>
            <a:r>
              <a:rPr sz="2118" spc="57" dirty="0">
                <a:latin typeface="Arial"/>
                <a:cs typeface="Arial"/>
              </a:rPr>
              <a:t>A</a:t>
            </a:r>
            <a:r>
              <a:rPr sz="2118" spc="-331" dirty="0">
                <a:latin typeface="Arial"/>
                <a:cs typeface="Arial"/>
              </a:rPr>
              <a:t> </a:t>
            </a:r>
            <a:r>
              <a:rPr sz="2118" spc="26" dirty="0">
                <a:latin typeface="Arial"/>
                <a:cs typeface="Arial"/>
              </a:rPr>
              <a:t>+B</a:t>
            </a:r>
            <a:r>
              <a:rPr sz="2118" spc="26" dirty="0">
                <a:latin typeface="Symbol"/>
                <a:cs typeface="Symbol"/>
              </a:rPr>
              <a:t></a:t>
            </a:r>
            <a:r>
              <a:rPr sz="2118" spc="26" dirty="0">
                <a:latin typeface="Arial"/>
                <a:cs typeface="Arial"/>
              </a:rPr>
              <a:t>D</a:t>
            </a:r>
            <a:r>
              <a:rPr sz="4169" spc="39" baseline="-2645" dirty="0">
                <a:latin typeface="Symbol"/>
                <a:cs typeface="Symbol"/>
              </a:rPr>
              <a:t></a:t>
            </a:r>
            <a:endParaRPr sz="4169" baseline="-2645" dirty="0">
              <a:latin typeface="Symbol"/>
              <a:cs typeface="Symbo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124173" y="2536451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 txBox="1"/>
          <p:nvPr/>
        </p:nvSpPr>
        <p:spPr>
          <a:xfrm>
            <a:off x="1078006" y="2587443"/>
            <a:ext cx="212912" cy="48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10646">
              <a:lnSpc>
                <a:spcPct val="74200"/>
              </a:lnSpc>
            </a:pPr>
            <a:r>
              <a:rPr sz="2118" dirty="0">
                <a:latin typeface="Arial"/>
                <a:cs typeface="Arial"/>
              </a:rPr>
              <a:t>A  </a:t>
            </a:r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54232" y="4123205"/>
            <a:ext cx="9749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b="1" spc="-4" dirty="0">
                <a:solidFill>
                  <a:srgbClr val="333333"/>
                </a:solidFill>
                <a:latin typeface="Arial"/>
                <a:cs typeface="Arial"/>
              </a:rPr>
              <a:t>3</a:t>
            </a:r>
            <a:endParaRPr sz="1059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73519" y="4526617"/>
            <a:ext cx="9749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b="1" spc="-4" dirty="0">
                <a:solidFill>
                  <a:srgbClr val="333333"/>
                </a:solidFill>
                <a:latin typeface="Arial"/>
                <a:cs typeface="Arial"/>
              </a:rPr>
              <a:t>4</a:t>
            </a:r>
            <a:endParaRPr sz="1059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08942" y="3165774"/>
            <a:ext cx="9749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b="1" spc="-4" dirty="0">
                <a:solidFill>
                  <a:srgbClr val="333333"/>
                </a:solidFill>
                <a:latin typeface="Arial"/>
                <a:cs typeface="Arial"/>
              </a:rPr>
              <a:t>5</a:t>
            </a:r>
            <a:endParaRPr sz="1059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342016" y="2670921"/>
            <a:ext cx="280147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316991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1347394" y="2896832"/>
            <a:ext cx="263899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29870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2003612" y="2687058"/>
            <a:ext cx="105335" cy="110378"/>
          </a:xfrm>
          <a:custGeom>
            <a:avLst/>
            <a:gdLst/>
            <a:ahLst/>
            <a:cxnLst/>
            <a:rect l="l" t="t" r="r" b="b"/>
            <a:pathLst>
              <a:path w="119380" h="125094">
                <a:moveTo>
                  <a:pt x="60959" y="0"/>
                </a:moveTo>
                <a:lnTo>
                  <a:pt x="37290" y="4857"/>
                </a:lnTo>
                <a:lnTo>
                  <a:pt x="17906" y="18287"/>
                </a:lnTo>
                <a:lnTo>
                  <a:pt x="4810" y="38576"/>
                </a:lnTo>
                <a:lnTo>
                  <a:pt x="0" y="64007"/>
                </a:lnTo>
                <a:lnTo>
                  <a:pt x="4810" y="87677"/>
                </a:lnTo>
                <a:lnTo>
                  <a:pt x="17906" y="107061"/>
                </a:lnTo>
                <a:lnTo>
                  <a:pt x="37290" y="120157"/>
                </a:lnTo>
                <a:lnTo>
                  <a:pt x="60959" y="124967"/>
                </a:lnTo>
                <a:lnTo>
                  <a:pt x="82867" y="120157"/>
                </a:lnTo>
                <a:lnTo>
                  <a:pt x="101345" y="107061"/>
                </a:lnTo>
                <a:lnTo>
                  <a:pt x="114109" y="87677"/>
                </a:lnTo>
                <a:lnTo>
                  <a:pt x="118871" y="64007"/>
                </a:lnTo>
                <a:lnTo>
                  <a:pt x="114109" y="38576"/>
                </a:lnTo>
                <a:lnTo>
                  <a:pt x="101345" y="18287"/>
                </a:lnTo>
                <a:lnTo>
                  <a:pt x="82867" y="4857"/>
                </a:lnTo>
                <a:lnTo>
                  <a:pt x="6095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 txBox="1"/>
          <p:nvPr/>
        </p:nvSpPr>
        <p:spPr>
          <a:xfrm>
            <a:off x="1699259" y="2673611"/>
            <a:ext cx="9749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b="1" spc="-4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endParaRPr sz="1059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70616" y="2552924"/>
            <a:ext cx="435909" cy="191060"/>
          </a:xfrm>
          <a:custGeom>
            <a:avLst/>
            <a:gdLst/>
            <a:ahLst/>
            <a:cxnLst/>
            <a:rect l="l" t="t" r="r" b="b"/>
            <a:pathLst>
              <a:path w="494030" h="216535">
                <a:moveTo>
                  <a:pt x="0" y="39243"/>
                </a:moveTo>
                <a:lnTo>
                  <a:pt x="31019" y="19205"/>
                </a:lnTo>
                <a:lnTo>
                  <a:pt x="65786" y="6194"/>
                </a:lnTo>
                <a:lnTo>
                  <a:pt x="103727" y="0"/>
                </a:lnTo>
                <a:lnTo>
                  <a:pt x="144272" y="409"/>
                </a:lnTo>
                <a:lnTo>
                  <a:pt x="186848" y="7210"/>
                </a:lnTo>
                <a:lnTo>
                  <a:pt x="230886" y="20193"/>
                </a:lnTo>
                <a:lnTo>
                  <a:pt x="275812" y="39144"/>
                </a:lnTo>
                <a:lnTo>
                  <a:pt x="321056" y="63852"/>
                </a:lnTo>
                <a:lnTo>
                  <a:pt x="366045" y="94106"/>
                </a:lnTo>
                <a:lnTo>
                  <a:pt x="410209" y="129695"/>
                </a:lnTo>
                <a:lnTo>
                  <a:pt x="452977" y="170405"/>
                </a:lnTo>
                <a:lnTo>
                  <a:pt x="493775" y="21602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1575994" y="2743537"/>
            <a:ext cx="430306" cy="234763"/>
          </a:xfrm>
          <a:custGeom>
            <a:avLst/>
            <a:gdLst/>
            <a:ahLst/>
            <a:cxnLst/>
            <a:rect l="l" t="t" r="r" b="b"/>
            <a:pathLst>
              <a:path w="487680" h="266064">
                <a:moveTo>
                  <a:pt x="0" y="237744"/>
                </a:moveTo>
                <a:lnTo>
                  <a:pt x="33684" y="253468"/>
                </a:lnTo>
                <a:lnTo>
                  <a:pt x="69716" y="262791"/>
                </a:lnTo>
                <a:lnTo>
                  <a:pt x="107630" y="265912"/>
                </a:lnTo>
                <a:lnTo>
                  <a:pt x="146958" y="263032"/>
                </a:lnTo>
                <a:lnTo>
                  <a:pt x="187236" y="254350"/>
                </a:lnTo>
                <a:lnTo>
                  <a:pt x="227996" y="240066"/>
                </a:lnTo>
                <a:lnTo>
                  <a:pt x="268773" y="220379"/>
                </a:lnTo>
                <a:lnTo>
                  <a:pt x="309100" y="195490"/>
                </a:lnTo>
                <a:lnTo>
                  <a:pt x="348512" y="165599"/>
                </a:lnTo>
                <a:lnTo>
                  <a:pt x="386542" y="130904"/>
                </a:lnTo>
                <a:lnTo>
                  <a:pt x="422724" y="91606"/>
                </a:lnTo>
                <a:lnTo>
                  <a:pt x="456592" y="47905"/>
                </a:lnTo>
                <a:lnTo>
                  <a:pt x="48767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1570616" y="2584861"/>
            <a:ext cx="75079" cy="368674"/>
          </a:xfrm>
          <a:custGeom>
            <a:avLst/>
            <a:gdLst/>
            <a:ahLst/>
            <a:cxnLst/>
            <a:rect l="l" t="t" r="r" b="b"/>
            <a:pathLst>
              <a:path w="85089" h="417830">
                <a:moveTo>
                  <a:pt x="0" y="417575"/>
                </a:moveTo>
                <a:lnTo>
                  <a:pt x="30449" y="388272"/>
                </a:lnTo>
                <a:lnTo>
                  <a:pt x="54132" y="353958"/>
                </a:lnTo>
                <a:lnTo>
                  <a:pt x="71048" y="315474"/>
                </a:lnTo>
                <a:lnTo>
                  <a:pt x="81198" y="273661"/>
                </a:lnTo>
                <a:lnTo>
                  <a:pt x="84582" y="229361"/>
                </a:lnTo>
                <a:lnTo>
                  <a:pt x="81198" y="183416"/>
                </a:lnTo>
                <a:lnTo>
                  <a:pt x="71048" y="136666"/>
                </a:lnTo>
                <a:lnTo>
                  <a:pt x="54132" y="89952"/>
                </a:lnTo>
                <a:lnTo>
                  <a:pt x="30449" y="44116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1366220" y="3622974"/>
            <a:ext cx="280147" cy="0"/>
          </a:xfrm>
          <a:custGeom>
            <a:avLst/>
            <a:gdLst/>
            <a:ahLst/>
            <a:cxnLst/>
            <a:rect l="l" t="t" r="r" b="b"/>
            <a:pathLst>
              <a:path w="317500">
                <a:moveTo>
                  <a:pt x="316991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1371600" y="3848884"/>
            <a:ext cx="263899" cy="0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29870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 txBox="1"/>
          <p:nvPr/>
        </p:nvSpPr>
        <p:spPr>
          <a:xfrm>
            <a:off x="1750358" y="3628353"/>
            <a:ext cx="9749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b="1" spc="-4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endParaRPr sz="1059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17058" y="3639111"/>
            <a:ext cx="105335" cy="110378"/>
          </a:xfrm>
          <a:custGeom>
            <a:avLst/>
            <a:gdLst/>
            <a:ahLst/>
            <a:cxnLst/>
            <a:rect l="l" t="t" r="r" b="b"/>
            <a:pathLst>
              <a:path w="119380" h="125095">
                <a:moveTo>
                  <a:pt x="60960" y="0"/>
                </a:moveTo>
                <a:lnTo>
                  <a:pt x="37290" y="4857"/>
                </a:lnTo>
                <a:lnTo>
                  <a:pt x="17906" y="18287"/>
                </a:lnTo>
                <a:lnTo>
                  <a:pt x="4810" y="38576"/>
                </a:lnTo>
                <a:lnTo>
                  <a:pt x="0" y="64008"/>
                </a:lnTo>
                <a:lnTo>
                  <a:pt x="4810" y="87677"/>
                </a:lnTo>
                <a:lnTo>
                  <a:pt x="17906" y="107061"/>
                </a:lnTo>
                <a:lnTo>
                  <a:pt x="37290" y="120157"/>
                </a:lnTo>
                <a:lnTo>
                  <a:pt x="60960" y="124967"/>
                </a:lnTo>
                <a:lnTo>
                  <a:pt x="84153" y="120157"/>
                </a:lnTo>
                <a:lnTo>
                  <a:pt x="102488" y="107061"/>
                </a:lnTo>
                <a:lnTo>
                  <a:pt x="114538" y="87677"/>
                </a:lnTo>
                <a:lnTo>
                  <a:pt x="118871" y="64008"/>
                </a:lnTo>
                <a:lnTo>
                  <a:pt x="114538" y="38576"/>
                </a:lnTo>
                <a:lnTo>
                  <a:pt x="102488" y="18287"/>
                </a:lnTo>
                <a:lnTo>
                  <a:pt x="84153" y="4857"/>
                </a:lnTo>
                <a:lnTo>
                  <a:pt x="6096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1584062" y="3504976"/>
            <a:ext cx="435909" cy="191060"/>
          </a:xfrm>
          <a:custGeom>
            <a:avLst/>
            <a:gdLst/>
            <a:ahLst/>
            <a:cxnLst/>
            <a:rect l="l" t="t" r="r" b="b"/>
            <a:pathLst>
              <a:path w="494030" h="216535">
                <a:moveTo>
                  <a:pt x="0" y="39242"/>
                </a:moveTo>
                <a:lnTo>
                  <a:pt x="31077" y="19205"/>
                </a:lnTo>
                <a:lnTo>
                  <a:pt x="65997" y="6194"/>
                </a:lnTo>
                <a:lnTo>
                  <a:pt x="104155" y="0"/>
                </a:lnTo>
                <a:lnTo>
                  <a:pt x="144949" y="409"/>
                </a:lnTo>
                <a:lnTo>
                  <a:pt x="187774" y="7210"/>
                </a:lnTo>
                <a:lnTo>
                  <a:pt x="232029" y="20193"/>
                </a:lnTo>
                <a:lnTo>
                  <a:pt x="277108" y="39144"/>
                </a:lnTo>
                <a:lnTo>
                  <a:pt x="322410" y="63852"/>
                </a:lnTo>
                <a:lnTo>
                  <a:pt x="367331" y="94106"/>
                </a:lnTo>
                <a:lnTo>
                  <a:pt x="411268" y="129695"/>
                </a:lnTo>
                <a:lnTo>
                  <a:pt x="453617" y="170405"/>
                </a:lnTo>
                <a:lnTo>
                  <a:pt x="493776" y="21602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1589441" y="3695588"/>
            <a:ext cx="430306" cy="235884"/>
          </a:xfrm>
          <a:custGeom>
            <a:avLst/>
            <a:gdLst/>
            <a:ahLst/>
            <a:cxnLst/>
            <a:rect l="l" t="t" r="r" b="b"/>
            <a:pathLst>
              <a:path w="487680" h="267335">
                <a:moveTo>
                  <a:pt x="0" y="237743"/>
                </a:moveTo>
                <a:lnTo>
                  <a:pt x="33684" y="254067"/>
                </a:lnTo>
                <a:lnTo>
                  <a:pt x="69716" y="263798"/>
                </a:lnTo>
                <a:lnTo>
                  <a:pt x="107630" y="267161"/>
                </a:lnTo>
                <a:lnTo>
                  <a:pt x="146958" y="264381"/>
                </a:lnTo>
                <a:lnTo>
                  <a:pt x="187236" y="255682"/>
                </a:lnTo>
                <a:lnTo>
                  <a:pt x="227996" y="241290"/>
                </a:lnTo>
                <a:lnTo>
                  <a:pt x="268773" y="221428"/>
                </a:lnTo>
                <a:lnTo>
                  <a:pt x="309100" y="196323"/>
                </a:lnTo>
                <a:lnTo>
                  <a:pt x="348512" y="166198"/>
                </a:lnTo>
                <a:lnTo>
                  <a:pt x="386542" y="131279"/>
                </a:lnTo>
                <a:lnTo>
                  <a:pt x="422724" y="91789"/>
                </a:lnTo>
                <a:lnTo>
                  <a:pt x="456592" y="47955"/>
                </a:lnTo>
                <a:lnTo>
                  <a:pt x="4876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1584063" y="3536912"/>
            <a:ext cx="75079" cy="368674"/>
          </a:xfrm>
          <a:custGeom>
            <a:avLst/>
            <a:gdLst/>
            <a:ahLst/>
            <a:cxnLst/>
            <a:rect l="l" t="t" r="r" b="b"/>
            <a:pathLst>
              <a:path w="85089" h="417829">
                <a:moveTo>
                  <a:pt x="0" y="417575"/>
                </a:moveTo>
                <a:lnTo>
                  <a:pt x="30452" y="389013"/>
                </a:lnTo>
                <a:lnTo>
                  <a:pt x="54156" y="355128"/>
                </a:lnTo>
                <a:lnTo>
                  <a:pt x="71131" y="316818"/>
                </a:lnTo>
                <a:lnTo>
                  <a:pt x="81393" y="274978"/>
                </a:lnTo>
                <a:lnTo>
                  <a:pt x="84962" y="230505"/>
                </a:lnTo>
                <a:lnTo>
                  <a:pt x="81857" y="184294"/>
                </a:lnTo>
                <a:lnTo>
                  <a:pt x="72094" y="137242"/>
                </a:lnTo>
                <a:lnTo>
                  <a:pt x="55693" y="90245"/>
                </a:lnTo>
                <a:lnTo>
                  <a:pt x="32671" y="44199"/>
                </a:lnTo>
                <a:lnTo>
                  <a:pt x="30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3428999" y="4133962"/>
            <a:ext cx="105335" cy="110378"/>
          </a:xfrm>
          <a:custGeom>
            <a:avLst/>
            <a:gdLst/>
            <a:ahLst/>
            <a:cxnLst/>
            <a:rect l="l" t="t" r="r" b="b"/>
            <a:pathLst>
              <a:path w="119379" h="125095">
                <a:moveTo>
                  <a:pt x="60960" y="0"/>
                </a:moveTo>
                <a:lnTo>
                  <a:pt x="37290" y="4810"/>
                </a:lnTo>
                <a:lnTo>
                  <a:pt x="17907" y="17906"/>
                </a:lnTo>
                <a:lnTo>
                  <a:pt x="4810" y="37290"/>
                </a:lnTo>
                <a:lnTo>
                  <a:pt x="0" y="60959"/>
                </a:lnTo>
                <a:lnTo>
                  <a:pt x="4810" y="85105"/>
                </a:lnTo>
                <a:lnTo>
                  <a:pt x="17907" y="105536"/>
                </a:lnTo>
                <a:lnTo>
                  <a:pt x="37290" y="119681"/>
                </a:lnTo>
                <a:lnTo>
                  <a:pt x="60960" y="124967"/>
                </a:lnTo>
                <a:lnTo>
                  <a:pt x="84153" y="119681"/>
                </a:lnTo>
                <a:lnTo>
                  <a:pt x="102489" y="105537"/>
                </a:lnTo>
                <a:lnTo>
                  <a:pt x="114538" y="85105"/>
                </a:lnTo>
                <a:lnTo>
                  <a:pt x="118872" y="60959"/>
                </a:lnTo>
                <a:lnTo>
                  <a:pt x="114538" y="37290"/>
                </a:lnTo>
                <a:lnTo>
                  <a:pt x="102488" y="17906"/>
                </a:lnTo>
                <a:lnTo>
                  <a:pt x="84153" y="4810"/>
                </a:lnTo>
                <a:lnTo>
                  <a:pt x="6096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2996004" y="3997139"/>
            <a:ext cx="435909" cy="191060"/>
          </a:xfrm>
          <a:custGeom>
            <a:avLst/>
            <a:gdLst/>
            <a:ahLst/>
            <a:cxnLst/>
            <a:rect l="l" t="t" r="r" b="b"/>
            <a:pathLst>
              <a:path w="494029" h="216535">
                <a:moveTo>
                  <a:pt x="0" y="39243"/>
                </a:moveTo>
                <a:lnTo>
                  <a:pt x="31077" y="19205"/>
                </a:lnTo>
                <a:lnTo>
                  <a:pt x="65997" y="6194"/>
                </a:lnTo>
                <a:lnTo>
                  <a:pt x="104155" y="0"/>
                </a:lnTo>
                <a:lnTo>
                  <a:pt x="144949" y="409"/>
                </a:lnTo>
                <a:lnTo>
                  <a:pt x="187774" y="7210"/>
                </a:lnTo>
                <a:lnTo>
                  <a:pt x="232028" y="20193"/>
                </a:lnTo>
                <a:lnTo>
                  <a:pt x="277108" y="39144"/>
                </a:lnTo>
                <a:lnTo>
                  <a:pt x="322410" y="63852"/>
                </a:lnTo>
                <a:lnTo>
                  <a:pt x="367331" y="94106"/>
                </a:lnTo>
                <a:lnTo>
                  <a:pt x="411268" y="129695"/>
                </a:lnTo>
                <a:lnTo>
                  <a:pt x="453617" y="170405"/>
                </a:lnTo>
                <a:lnTo>
                  <a:pt x="493775" y="21602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3001382" y="4190440"/>
            <a:ext cx="430306" cy="233082"/>
          </a:xfrm>
          <a:custGeom>
            <a:avLst/>
            <a:gdLst/>
            <a:ahLst/>
            <a:cxnLst/>
            <a:rect l="l" t="t" r="r" b="b"/>
            <a:pathLst>
              <a:path w="487679" h="264160">
                <a:moveTo>
                  <a:pt x="0" y="234696"/>
                </a:moveTo>
                <a:lnTo>
                  <a:pt x="33684" y="251020"/>
                </a:lnTo>
                <a:lnTo>
                  <a:pt x="69716" y="260761"/>
                </a:lnTo>
                <a:lnTo>
                  <a:pt x="107630" y="264150"/>
                </a:lnTo>
                <a:lnTo>
                  <a:pt x="146958" y="261421"/>
                </a:lnTo>
                <a:lnTo>
                  <a:pt x="187236" y="252807"/>
                </a:lnTo>
                <a:lnTo>
                  <a:pt x="227996" y="238541"/>
                </a:lnTo>
                <a:lnTo>
                  <a:pt x="268773" y="218856"/>
                </a:lnTo>
                <a:lnTo>
                  <a:pt x="309100" y="193985"/>
                </a:lnTo>
                <a:lnTo>
                  <a:pt x="348512" y="164161"/>
                </a:lnTo>
                <a:lnTo>
                  <a:pt x="386542" y="129618"/>
                </a:lnTo>
                <a:lnTo>
                  <a:pt x="422724" y="90588"/>
                </a:lnTo>
                <a:lnTo>
                  <a:pt x="456592" y="47304"/>
                </a:lnTo>
                <a:lnTo>
                  <a:pt x="48767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2996004" y="4031765"/>
            <a:ext cx="75079" cy="365872"/>
          </a:xfrm>
          <a:custGeom>
            <a:avLst/>
            <a:gdLst/>
            <a:ahLst/>
            <a:cxnLst/>
            <a:rect l="l" t="t" r="r" b="b"/>
            <a:pathLst>
              <a:path w="85089" h="414654">
                <a:moveTo>
                  <a:pt x="0" y="414527"/>
                </a:moveTo>
                <a:lnTo>
                  <a:pt x="30452" y="386050"/>
                </a:lnTo>
                <a:lnTo>
                  <a:pt x="54156" y="352397"/>
                </a:lnTo>
                <a:lnTo>
                  <a:pt x="71131" y="314428"/>
                </a:lnTo>
                <a:lnTo>
                  <a:pt x="81393" y="273003"/>
                </a:lnTo>
                <a:lnTo>
                  <a:pt x="84963" y="228980"/>
                </a:lnTo>
                <a:lnTo>
                  <a:pt x="81857" y="183221"/>
                </a:lnTo>
                <a:lnTo>
                  <a:pt x="72094" y="136583"/>
                </a:lnTo>
                <a:lnTo>
                  <a:pt x="55693" y="89928"/>
                </a:lnTo>
                <a:lnTo>
                  <a:pt x="32671" y="44113"/>
                </a:lnTo>
                <a:lnTo>
                  <a:pt x="30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4453666" y="4518548"/>
            <a:ext cx="105335" cy="110378"/>
          </a:xfrm>
          <a:custGeom>
            <a:avLst/>
            <a:gdLst/>
            <a:ahLst/>
            <a:cxnLst/>
            <a:rect l="l" t="t" r="r" b="b"/>
            <a:pathLst>
              <a:path w="119379" h="125095">
                <a:moveTo>
                  <a:pt x="57911" y="0"/>
                </a:moveTo>
                <a:lnTo>
                  <a:pt x="34718" y="5286"/>
                </a:lnTo>
                <a:lnTo>
                  <a:pt x="16383" y="19431"/>
                </a:lnTo>
                <a:lnTo>
                  <a:pt x="4333" y="39862"/>
                </a:lnTo>
                <a:lnTo>
                  <a:pt x="0" y="64008"/>
                </a:lnTo>
                <a:lnTo>
                  <a:pt x="4333" y="87677"/>
                </a:lnTo>
                <a:lnTo>
                  <a:pt x="16382" y="107061"/>
                </a:lnTo>
                <a:lnTo>
                  <a:pt x="34718" y="120157"/>
                </a:lnTo>
                <a:lnTo>
                  <a:pt x="57911" y="124968"/>
                </a:lnTo>
                <a:lnTo>
                  <a:pt x="81581" y="120157"/>
                </a:lnTo>
                <a:lnTo>
                  <a:pt x="100964" y="107061"/>
                </a:lnTo>
                <a:lnTo>
                  <a:pt x="114061" y="87677"/>
                </a:lnTo>
                <a:lnTo>
                  <a:pt x="118871" y="64008"/>
                </a:lnTo>
                <a:lnTo>
                  <a:pt x="114061" y="39862"/>
                </a:lnTo>
                <a:lnTo>
                  <a:pt x="100964" y="19431"/>
                </a:lnTo>
                <a:lnTo>
                  <a:pt x="81581" y="5286"/>
                </a:lnTo>
                <a:lnTo>
                  <a:pt x="57911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4020670" y="4384414"/>
            <a:ext cx="433107" cy="191060"/>
          </a:xfrm>
          <a:custGeom>
            <a:avLst/>
            <a:gdLst/>
            <a:ahLst/>
            <a:cxnLst/>
            <a:rect l="l" t="t" r="r" b="b"/>
            <a:pathLst>
              <a:path w="490854" h="216535">
                <a:moveTo>
                  <a:pt x="0" y="39243"/>
                </a:moveTo>
                <a:lnTo>
                  <a:pt x="31017" y="19205"/>
                </a:lnTo>
                <a:lnTo>
                  <a:pt x="65771" y="6194"/>
                </a:lnTo>
                <a:lnTo>
                  <a:pt x="103679" y="0"/>
                </a:lnTo>
                <a:lnTo>
                  <a:pt x="144159" y="409"/>
                </a:lnTo>
                <a:lnTo>
                  <a:pt x="186628" y="7210"/>
                </a:lnTo>
                <a:lnTo>
                  <a:pt x="230505" y="20193"/>
                </a:lnTo>
                <a:lnTo>
                  <a:pt x="275207" y="39144"/>
                </a:lnTo>
                <a:lnTo>
                  <a:pt x="320152" y="63852"/>
                </a:lnTo>
                <a:lnTo>
                  <a:pt x="364759" y="94106"/>
                </a:lnTo>
                <a:lnTo>
                  <a:pt x="408446" y="129695"/>
                </a:lnTo>
                <a:lnTo>
                  <a:pt x="450629" y="170405"/>
                </a:lnTo>
                <a:lnTo>
                  <a:pt x="490728" y="21602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4026048" y="4575025"/>
            <a:ext cx="428065" cy="235884"/>
          </a:xfrm>
          <a:custGeom>
            <a:avLst/>
            <a:gdLst/>
            <a:ahLst/>
            <a:cxnLst/>
            <a:rect l="l" t="t" r="r" b="b"/>
            <a:pathLst>
              <a:path w="485139" h="267335">
                <a:moveTo>
                  <a:pt x="0" y="237743"/>
                </a:moveTo>
                <a:lnTo>
                  <a:pt x="33034" y="254067"/>
                </a:lnTo>
                <a:lnTo>
                  <a:pt x="68515" y="263798"/>
                </a:lnTo>
                <a:lnTo>
                  <a:pt x="105969" y="267161"/>
                </a:lnTo>
                <a:lnTo>
                  <a:pt x="144922" y="264381"/>
                </a:lnTo>
                <a:lnTo>
                  <a:pt x="184898" y="255682"/>
                </a:lnTo>
                <a:lnTo>
                  <a:pt x="225424" y="241290"/>
                </a:lnTo>
                <a:lnTo>
                  <a:pt x="266025" y="221428"/>
                </a:lnTo>
                <a:lnTo>
                  <a:pt x="306226" y="196323"/>
                </a:lnTo>
                <a:lnTo>
                  <a:pt x="345553" y="166198"/>
                </a:lnTo>
                <a:lnTo>
                  <a:pt x="383531" y="131279"/>
                </a:lnTo>
                <a:lnTo>
                  <a:pt x="419687" y="91789"/>
                </a:lnTo>
                <a:lnTo>
                  <a:pt x="453545" y="47955"/>
                </a:lnTo>
                <a:lnTo>
                  <a:pt x="48463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4017980" y="4416349"/>
            <a:ext cx="75079" cy="368674"/>
          </a:xfrm>
          <a:custGeom>
            <a:avLst/>
            <a:gdLst/>
            <a:ahLst/>
            <a:cxnLst/>
            <a:rect l="l" t="t" r="r" b="b"/>
            <a:pathLst>
              <a:path w="85089" h="417829">
                <a:moveTo>
                  <a:pt x="0" y="417575"/>
                </a:moveTo>
                <a:lnTo>
                  <a:pt x="30452" y="389013"/>
                </a:lnTo>
                <a:lnTo>
                  <a:pt x="54156" y="355128"/>
                </a:lnTo>
                <a:lnTo>
                  <a:pt x="71131" y="316818"/>
                </a:lnTo>
                <a:lnTo>
                  <a:pt x="81393" y="274978"/>
                </a:lnTo>
                <a:lnTo>
                  <a:pt x="84963" y="230505"/>
                </a:lnTo>
                <a:lnTo>
                  <a:pt x="81857" y="184294"/>
                </a:lnTo>
                <a:lnTo>
                  <a:pt x="72094" y="137242"/>
                </a:lnTo>
                <a:lnTo>
                  <a:pt x="55693" y="90245"/>
                </a:lnTo>
                <a:lnTo>
                  <a:pt x="32671" y="44199"/>
                </a:lnTo>
                <a:lnTo>
                  <a:pt x="30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5470263" y="3165773"/>
            <a:ext cx="105335" cy="110378"/>
          </a:xfrm>
          <a:custGeom>
            <a:avLst/>
            <a:gdLst/>
            <a:ahLst/>
            <a:cxnLst/>
            <a:rect l="l" t="t" r="r" b="b"/>
            <a:pathLst>
              <a:path w="119379" h="125094">
                <a:moveTo>
                  <a:pt x="57912" y="0"/>
                </a:moveTo>
                <a:lnTo>
                  <a:pt x="34718" y="4857"/>
                </a:lnTo>
                <a:lnTo>
                  <a:pt x="16382" y="18287"/>
                </a:lnTo>
                <a:lnTo>
                  <a:pt x="4333" y="38576"/>
                </a:lnTo>
                <a:lnTo>
                  <a:pt x="0" y="64008"/>
                </a:lnTo>
                <a:lnTo>
                  <a:pt x="4333" y="87677"/>
                </a:lnTo>
                <a:lnTo>
                  <a:pt x="16383" y="107061"/>
                </a:lnTo>
                <a:lnTo>
                  <a:pt x="34718" y="120157"/>
                </a:lnTo>
                <a:lnTo>
                  <a:pt x="57912" y="124968"/>
                </a:lnTo>
                <a:lnTo>
                  <a:pt x="81581" y="120157"/>
                </a:lnTo>
                <a:lnTo>
                  <a:pt x="100964" y="107061"/>
                </a:lnTo>
                <a:lnTo>
                  <a:pt x="114061" y="87677"/>
                </a:lnTo>
                <a:lnTo>
                  <a:pt x="118872" y="64008"/>
                </a:lnTo>
                <a:lnTo>
                  <a:pt x="114061" y="38576"/>
                </a:lnTo>
                <a:lnTo>
                  <a:pt x="100964" y="18287"/>
                </a:lnTo>
                <a:lnTo>
                  <a:pt x="81581" y="4857"/>
                </a:lnTo>
                <a:lnTo>
                  <a:pt x="5791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5037268" y="3031639"/>
            <a:ext cx="433107" cy="191060"/>
          </a:xfrm>
          <a:custGeom>
            <a:avLst/>
            <a:gdLst/>
            <a:ahLst/>
            <a:cxnLst/>
            <a:rect l="l" t="t" r="r" b="b"/>
            <a:pathLst>
              <a:path w="490854" h="216535">
                <a:moveTo>
                  <a:pt x="0" y="39242"/>
                </a:moveTo>
                <a:lnTo>
                  <a:pt x="31017" y="19205"/>
                </a:lnTo>
                <a:lnTo>
                  <a:pt x="65771" y="6194"/>
                </a:lnTo>
                <a:lnTo>
                  <a:pt x="103679" y="0"/>
                </a:lnTo>
                <a:lnTo>
                  <a:pt x="144159" y="409"/>
                </a:lnTo>
                <a:lnTo>
                  <a:pt x="186628" y="7210"/>
                </a:lnTo>
                <a:lnTo>
                  <a:pt x="230504" y="20193"/>
                </a:lnTo>
                <a:lnTo>
                  <a:pt x="275207" y="39144"/>
                </a:lnTo>
                <a:lnTo>
                  <a:pt x="320152" y="63852"/>
                </a:lnTo>
                <a:lnTo>
                  <a:pt x="364759" y="94106"/>
                </a:lnTo>
                <a:lnTo>
                  <a:pt x="408446" y="129695"/>
                </a:lnTo>
                <a:lnTo>
                  <a:pt x="450629" y="170405"/>
                </a:lnTo>
                <a:lnTo>
                  <a:pt x="490727" y="21602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5042646" y="3222252"/>
            <a:ext cx="428065" cy="235884"/>
          </a:xfrm>
          <a:custGeom>
            <a:avLst/>
            <a:gdLst/>
            <a:ahLst/>
            <a:cxnLst/>
            <a:rect l="l" t="t" r="r" b="b"/>
            <a:pathLst>
              <a:path w="485139" h="267335">
                <a:moveTo>
                  <a:pt x="0" y="237743"/>
                </a:moveTo>
                <a:lnTo>
                  <a:pt x="33633" y="254067"/>
                </a:lnTo>
                <a:lnTo>
                  <a:pt x="69522" y="263798"/>
                </a:lnTo>
                <a:lnTo>
                  <a:pt x="107218" y="267161"/>
                </a:lnTo>
                <a:lnTo>
                  <a:pt x="146270" y="264381"/>
                </a:lnTo>
                <a:lnTo>
                  <a:pt x="186230" y="255682"/>
                </a:lnTo>
                <a:lnTo>
                  <a:pt x="226648" y="241290"/>
                </a:lnTo>
                <a:lnTo>
                  <a:pt x="267073" y="221428"/>
                </a:lnTo>
                <a:lnTo>
                  <a:pt x="307058" y="196323"/>
                </a:lnTo>
                <a:lnTo>
                  <a:pt x="346152" y="166198"/>
                </a:lnTo>
                <a:lnTo>
                  <a:pt x="383906" y="131279"/>
                </a:lnTo>
                <a:lnTo>
                  <a:pt x="419870" y="91789"/>
                </a:lnTo>
                <a:lnTo>
                  <a:pt x="453595" y="47955"/>
                </a:lnTo>
                <a:lnTo>
                  <a:pt x="48463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5037267" y="3063576"/>
            <a:ext cx="73959" cy="368674"/>
          </a:xfrm>
          <a:custGeom>
            <a:avLst/>
            <a:gdLst/>
            <a:ahLst/>
            <a:cxnLst/>
            <a:rect l="l" t="t" r="r" b="b"/>
            <a:pathLst>
              <a:path w="83820" h="417829">
                <a:moveTo>
                  <a:pt x="0" y="417575"/>
                </a:moveTo>
                <a:lnTo>
                  <a:pt x="29708" y="388272"/>
                </a:lnTo>
                <a:lnTo>
                  <a:pt x="52962" y="353958"/>
                </a:lnTo>
                <a:lnTo>
                  <a:pt x="69704" y="315474"/>
                </a:lnTo>
                <a:lnTo>
                  <a:pt x="79881" y="273661"/>
                </a:lnTo>
                <a:lnTo>
                  <a:pt x="83438" y="229362"/>
                </a:lnTo>
                <a:lnTo>
                  <a:pt x="80320" y="183416"/>
                </a:lnTo>
                <a:lnTo>
                  <a:pt x="70472" y="136666"/>
                </a:lnTo>
                <a:lnTo>
                  <a:pt x="53839" y="89952"/>
                </a:lnTo>
                <a:lnTo>
                  <a:pt x="30367" y="44116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 txBox="1"/>
          <p:nvPr/>
        </p:nvSpPr>
        <p:spPr>
          <a:xfrm>
            <a:off x="5964667" y="3149638"/>
            <a:ext cx="9749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b="1" spc="-4" dirty="0">
                <a:solidFill>
                  <a:srgbClr val="333333"/>
                </a:solidFill>
                <a:latin typeface="Arial"/>
                <a:cs typeface="Arial"/>
              </a:rPr>
              <a:t>6</a:t>
            </a:r>
            <a:endParaRPr sz="1059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217919" y="3149637"/>
            <a:ext cx="105335" cy="110378"/>
          </a:xfrm>
          <a:custGeom>
            <a:avLst/>
            <a:gdLst/>
            <a:ahLst/>
            <a:cxnLst/>
            <a:rect l="l" t="t" r="r" b="b"/>
            <a:pathLst>
              <a:path w="119379" h="125094">
                <a:moveTo>
                  <a:pt x="57912" y="0"/>
                </a:moveTo>
                <a:lnTo>
                  <a:pt x="36004" y="4857"/>
                </a:lnTo>
                <a:lnTo>
                  <a:pt x="17525" y="18287"/>
                </a:lnTo>
                <a:lnTo>
                  <a:pt x="4762" y="38576"/>
                </a:lnTo>
                <a:lnTo>
                  <a:pt x="0" y="64008"/>
                </a:lnTo>
                <a:lnTo>
                  <a:pt x="4762" y="87677"/>
                </a:lnTo>
                <a:lnTo>
                  <a:pt x="17525" y="107061"/>
                </a:lnTo>
                <a:lnTo>
                  <a:pt x="36004" y="120157"/>
                </a:lnTo>
                <a:lnTo>
                  <a:pt x="57912" y="124968"/>
                </a:lnTo>
                <a:lnTo>
                  <a:pt x="81581" y="120157"/>
                </a:lnTo>
                <a:lnTo>
                  <a:pt x="100965" y="107061"/>
                </a:lnTo>
                <a:lnTo>
                  <a:pt x="114061" y="87677"/>
                </a:lnTo>
                <a:lnTo>
                  <a:pt x="118872" y="64008"/>
                </a:lnTo>
                <a:lnTo>
                  <a:pt x="114061" y="38576"/>
                </a:lnTo>
                <a:lnTo>
                  <a:pt x="100965" y="18287"/>
                </a:lnTo>
                <a:lnTo>
                  <a:pt x="81581" y="4857"/>
                </a:lnTo>
                <a:lnTo>
                  <a:pt x="5791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5784924" y="3015503"/>
            <a:ext cx="433107" cy="191060"/>
          </a:xfrm>
          <a:custGeom>
            <a:avLst/>
            <a:gdLst/>
            <a:ahLst/>
            <a:cxnLst/>
            <a:rect l="l" t="t" r="r" b="b"/>
            <a:pathLst>
              <a:path w="490854" h="216535">
                <a:moveTo>
                  <a:pt x="0" y="39242"/>
                </a:moveTo>
                <a:lnTo>
                  <a:pt x="31017" y="19205"/>
                </a:lnTo>
                <a:lnTo>
                  <a:pt x="65771" y="6194"/>
                </a:lnTo>
                <a:lnTo>
                  <a:pt x="103679" y="0"/>
                </a:lnTo>
                <a:lnTo>
                  <a:pt x="144159" y="409"/>
                </a:lnTo>
                <a:lnTo>
                  <a:pt x="186628" y="7210"/>
                </a:lnTo>
                <a:lnTo>
                  <a:pt x="230504" y="20193"/>
                </a:lnTo>
                <a:lnTo>
                  <a:pt x="275207" y="39144"/>
                </a:lnTo>
                <a:lnTo>
                  <a:pt x="320152" y="63852"/>
                </a:lnTo>
                <a:lnTo>
                  <a:pt x="364759" y="94106"/>
                </a:lnTo>
                <a:lnTo>
                  <a:pt x="408446" y="129695"/>
                </a:lnTo>
                <a:lnTo>
                  <a:pt x="450629" y="170405"/>
                </a:lnTo>
                <a:lnTo>
                  <a:pt x="490727" y="21602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5790303" y="3206116"/>
            <a:ext cx="430306" cy="234763"/>
          </a:xfrm>
          <a:custGeom>
            <a:avLst/>
            <a:gdLst/>
            <a:ahLst/>
            <a:cxnLst/>
            <a:rect l="l" t="t" r="r" b="b"/>
            <a:pathLst>
              <a:path w="487679" h="266064">
                <a:moveTo>
                  <a:pt x="0" y="237743"/>
                </a:moveTo>
                <a:lnTo>
                  <a:pt x="33634" y="253418"/>
                </a:lnTo>
                <a:lnTo>
                  <a:pt x="69533" y="262608"/>
                </a:lnTo>
                <a:lnTo>
                  <a:pt x="107255" y="265538"/>
                </a:lnTo>
                <a:lnTo>
                  <a:pt x="146359" y="262433"/>
                </a:lnTo>
                <a:lnTo>
                  <a:pt x="186403" y="253518"/>
                </a:lnTo>
                <a:lnTo>
                  <a:pt x="226947" y="239017"/>
                </a:lnTo>
                <a:lnTo>
                  <a:pt x="267549" y="219156"/>
                </a:lnTo>
                <a:lnTo>
                  <a:pt x="307768" y="194159"/>
                </a:lnTo>
                <a:lnTo>
                  <a:pt x="347164" y="164250"/>
                </a:lnTo>
                <a:lnTo>
                  <a:pt x="385293" y="129655"/>
                </a:lnTo>
                <a:lnTo>
                  <a:pt x="421717" y="90599"/>
                </a:lnTo>
                <a:lnTo>
                  <a:pt x="455993" y="47305"/>
                </a:lnTo>
                <a:lnTo>
                  <a:pt x="48767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5778520" y="3053378"/>
            <a:ext cx="73959" cy="368674"/>
          </a:xfrm>
          <a:custGeom>
            <a:avLst/>
            <a:gdLst/>
            <a:ahLst/>
            <a:cxnLst/>
            <a:rect l="l" t="t" r="r" b="b"/>
            <a:pathLst>
              <a:path w="83820" h="417829">
                <a:moveTo>
                  <a:pt x="0" y="417575"/>
                </a:moveTo>
                <a:lnTo>
                  <a:pt x="29708" y="388272"/>
                </a:lnTo>
                <a:lnTo>
                  <a:pt x="52962" y="353958"/>
                </a:lnTo>
                <a:lnTo>
                  <a:pt x="69704" y="315474"/>
                </a:lnTo>
                <a:lnTo>
                  <a:pt x="79881" y="273661"/>
                </a:lnTo>
                <a:lnTo>
                  <a:pt x="83438" y="229362"/>
                </a:lnTo>
                <a:lnTo>
                  <a:pt x="80320" y="183416"/>
                </a:lnTo>
                <a:lnTo>
                  <a:pt x="70472" y="136666"/>
                </a:lnTo>
                <a:lnTo>
                  <a:pt x="53839" y="89952"/>
                </a:lnTo>
                <a:lnTo>
                  <a:pt x="30367" y="44116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1121149" y="4682602"/>
            <a:ext cx="169769" cy="0"/>
          </a:xfrm>
          <a:custGeom>
            <a:avLst/>
            <a:gdLst/>
            <a:ahLst/>
            <a:cxnLst/>
            <a:rect l="l" t="t" r="r" b="b"/>
            <a:pathLst>
              <a:path w="192405">
                <a:moveTo>
                  <a:pt x="0" y="0"/>
                </a:moveTo>
                <a:lnTo>
                  <a:pt x="19202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478715" y="742001"/>
            <a:ext cx="8283388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8350" marR="4483" algn="l"/>
            <a:r>
              <a:rPr sz="2400" b="1" spc="-4" dirty="0">
                <a:latin typeface="+mn-lt"/>
              </a:rPr>
              <a:t>Implementing </a:t>
            </a:r>
            <a:r>
              <a:rPr sz="2400" b="1" dirty="0">
                <a:latin typeface="+mn-lt"/>
              </a:rPr>
              <a:t>a Boolean Expression with Only  NOR </a:t>
            </a:r>
            <a:r>
              <a:rPr sz="2400" b="1" spc="-4" dirty="0">
                <a:latin typeface="+mn-lt"/>
              </a:rPr>
              <a:t>Gates</a:t>
            </a:r>
            <a:r>
              <a:rPr sz="2400" b="1" spc="-26" dirty="0">
                <a:latin typeface="+mn-lt"/>
              </a:rPr>
              <a:t> </a:t>
            </a:r>
            <a:r>
              <a:rPr sz="2400" b="1" spc="-9" dirty="0">
                <a:latin typeface="+mn-lt"/>
              </a:rPr>
              <a:t>(Examples)</a:t>
            </a:r>
            <a:r>
              <a:rPr sz="2400" b="1" i="1" dirty="0">
                <a:latin typeface="+mn-lt"/>
                <a:cs typeface="Verdana"/>
              </a:rPr>
              <a:t>(Continued from previous</a:t>
            </a:r>
            <a:r>
              <a:rPr sz="2400" b="1" i="1" spc="-26" dirty="0">
                <a:latin typeface="+mn-lt"/>
                <a:cs typeface="Verdana"/>
              </a:rPr>
              <a:t> </a:t>
            </a:r>
            <a:r>
              <a:rPr sz="2400" b="1" i="1" spc="-4" dirty="0">
                <a:latin typeface="+mn-lt"/>
                <a:cs typeface="Verdana"/>
              </a:rPr>
              <a:t>slide..)</a:t>
            </a:r>
            <a:endParaRPr sz="2400" b="1" dirty="0">
              <a:latin typeface="+mn-lt"/>
              <a:cs typeface="Verdana"/>
            </a:endParaRPr>
          </a:p>
        </p:txBody>
      </p:sp>
      <p:sp>
        <p:nvSpPr>
          <p:cNvPr id="2" name="object 14">
            <a:extLst>
              <a:ext uri="{FF2B5EF4-FFF2-40B4-BE49-F238E27FC236}">
                <a16:creationId xmlns:a16="http://schemas.microsoft.com/office/drawing/2014/main" id="{3AC8C9B6-17EB-464C-AF2F-A75220A7663A}"/>
              </a:ext>
            </a:extLst>
          </p:cNvPr>
          <p:cNvSpPr/>
          <p:nvPr/>
        </p:nvSpPr>
        <p:spPr>
          <a:xfrm rot="699600">
            <a:off x="5569214" y="3195571"/>
            <a:ext cx="262402" cy="59304"/>
          </a:xfrm>
          <a:custGeom>
            <a:avLst/>
            <a:gdLst/>
            <a:ahLst/>
            <a:cxnLst/>
            <a:rect l="l" t="t" r="r" b="b"/>
            <a:pathLst>
              <a:path w="2908300" h="9525">
                <a:moveTo>
                  <a:pt x="0" y="9144"/>
                </a:moveTo>
                <a:lnTo>
                  <a:pt x="290779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C9C260B2-43E4-4FE4-A9E0-AE699420FA09}"/>
              </a:ext>
            </a:extLst>
          </p:cNvPr>
          <p:cNvSpPr/>
          <p:nvPr/>
        </p:nvSpPr>
        <p:spPr>
          <a:xfrm rot="699600">
            <a:off x="6313972" y="3182906"/>
            <a:ext cx="262402" cy="59304"/>
          </a:xfrm>
          <a:custGeom>
            <a:avLst/>
            <a:gdLst/>
            <a:ahLst/>
            <a:cxnLst/>
            <a:rect l="l" t="t" r="r" b="b"/>
            <a:pathLst>
              <a:path w="2908300" h="9525">
                <a:moveTo>
                  <a:pt x="0" y="9144"/>
                </a:moveTo>
                <a:lnTo>
                  <a:pt x="290779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29">
            <a:extLst>
              <a:ext uri="{FF2B5EF4-FFF2-40B4-BE49-F238E27FC236}">
                <a16:creationId xmlns:a16="http://schemas.microsoft.com/office/drawing/2014/main" id="{01C35565-4E14-4A3F-B808-626C3E9669CA}"/>
              </a:ext>
            </a:extLst>
          </p:cNvPr>
          <p:cNvSpPr/>
          <p:nvPr/>
        </p:nvSpPr>
        <p:spPr>
          <a:xfrm flipV="1">
            <a:off x="1130171" y="3809607"/>
            <a:ext cx="139428" cy="45719"/>
          </a:xfrm>
          <a:custGeom>
            <a:avLst/>
            <a:gdLst/>
            <a:ahLst/>
            <a:cxnLst/>
            <a:rect l="l" t="t" r="r" b="b"/>
            <a:pathLst>
              <a:path w="299085">
                <a:moveTo>
                  <a:pt x="298703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95513" y="1769632"/>
            <a:ext cx="22859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79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3646842" y="1769632"/>
            <a:ext cx="207309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1545963" y="1754616"/>
            <a:ext cx="2769534" cy="37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lang="en-US" sz="2427" spc="18" dirty="0">
                <a:latin typeface="Arial"/>
                <a:cs typeface="Arial"/>
              </a:rPr>
              <a:t> </a:t>
            </a:r>
            <a:r>
              <a:rPr sz="2427" spc="18">
                <a:latin typeface="Arial"/>
                <a:cs typeface="Arial"/>
              </a:rPr>
              <a:t>A</a:t>
            </a:r>
            <a:r>
              <a:rPr sz="2427" spc="-224">
                <a:latin typeface="Arial"/>
                <a:cs typeface="Arial"/>
              </a:rPr>
              <a:t> </a:t>
            </a:r>
            <a:r>
              <a:rPr sz="2427" spc="22" dirty="0">
                <a:latin typeface="Symbol"/>
                <a:cs typeface="Symbol"/>
              </a:rPr>
              <a:t></a:t>
            </a:r>
            <a:r>
              <a:rPr sz="2427" spc="-4" dirty="0">
                <a:latin typeface="Times New Roman"/>
                <a:cs typeface="Times New Roman"/>
              </a:rPr>
              <a:t> </a:t>
            </a:r>
            <a:r>
              <a:rPr sz="2427" spc="18" dirty="0">
                <a:latin typeface="Arial"/>
                <a:cs typeface="Arial"/>
              </a:rPr>
              <a:t>B</a:t>
            </a:r>
            <a:r>
              <a:rPr sz="2427" spc="-224" dirty="0">
                <a:latin typeface="Arial"/>
                <a:cs typeface="Arial"/>
              </a:rPr>
              <a:t> </a:t>
            </a:r>
            <a:r>
              <a:rPr sz="2427" spc="13" dirty="0">
                <a:latin typeface="Arial"/>
                <a:cs typeface="Arial"/>
              </a:rPr>
              <a:t>=</a:t>
            </a:r>
            <a:r>
              <a:rPr sz="2427" spc="-401" dirty="0">
                <a:latin typeface="Arial"/>
                <a:cs typeface="Arial"/>
              </a:rPr>
              <a:t> </a:t>
            </a:r>
            <a:r>
              <a:rPr sz="2427" spc="18" dirty="0">
                <a:latin typeface="Arial"/>
                <a:cs typeface="Arial"/>
              </a:rPr>
              <a:t>A</a:t>
            </a:r>
            <a:r>
              <a:rPr sz="2427" spc="71" dirty="0">
                <a:latin typeface="Arial"/>
                <a:cs typeface="Arial"/>
              </a:rPr>
              <a:t> </a:t>
            </a:r>
            <a:r>
              <a:rPr sz="2427" spc="4" dirty="0">
                <a:latin typeface="Symbol"/>
                <a:cs typeface="Symbol"/>
              </a:rPr>
              <a:t></a:t>
            </a:r>
            <a:r>
              <a:rPr sz="2427" spc="-110" dirty="0">
                <a:latin typeface="Times New Roman"/>
                <a:cs typeface="Times New Roman"/>
              </a:rPr>
              <a:t> </a:t>
            </a:r>
            <a:r>
              <a:rPr sz="2427" spc="18" dirty="0">
                <a:latin typeface="Arial"/>
                <a:cs typeface="Arial"/>
              </a:rPr>
              <a:t>B</a:t>
            </a:r>
            <a:r>
              <a:rPr sz="2427" spc="4" dirty="0">
                <a:latin typeface="Arial"/>
                <a:cs typeface="Arial"/>
              </a:rPr>
              <a:t> </a:t>
            </a:r>
            <a:r>
              <a:rPr sz="2427" spc="13" dirty="0">
                <a:latin typeface="Arial"/>
                <a:cs typeface="Arial"/>
              </a:rPr>
              <a:t>+</a:t>
            </a:r>
            <a:r>
              <a:rPr sz="2427" spc="84" dirty="0">
                <a:latin typeface="Arial"/>
                <a:cs typeface="Arial"/>
              </a:rPr>
              <a:t> </a:t>
            </a:r>
            <a:r>
              <a:rPr sz="2427" spc="18" dirty="0">
                <a:latin typeface="Arial"/>
                <a:cs typeface="Arial"/>
              </a:rPr>
              <a:t>A</a:t>
            </a:r>
            <a:r>
              <a:rPr sz="2427" spc="71" dirty="0">
                <a:latin typeface="Arial"/>
                <a:cs typeface="Arial"/>
              </a:rPr>
              <a:t> </a:t>
            </a:r>
            <a:r>
              <a:rPr sz="2427" spc="4" dirty="0">
                <a:latin typeface="Symbol"/>
                <a:cs typeface="Symbol"/>
              </a:rPr>
              <a:t></a:t>
            </a:r>
            <a:r>
              <a:rPr sz="2427" spc="-88" dirty="0">
                <a:latin typeface="Times New Roman"/>
                <a:cs typeface="Times New Roman"/>
              </a:rPr>
              <a:t> </a:t>
            </a:r>
            <a:r>
              <a:rPr sz="2427" spc="18" dirty="0">
                <a:latin typeface="Arial"/>
                <a:cs typeface="Arial"/>
              </a:rPr>
              <a:t>B</a:t>
            </a:r>
            <a:endParaRPr sz="2427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0821" y="2891118"/>
            <a:ext cx="505946" cy="0"/>
          </a:xfrm>
          <a:custGeom>
            <a:avLst/>
            <a:gdLst/>
            <a:ahLst/>
            <a:cxnLst/>
            <a:rect l="l" t="t" r="r" b="b"/>
            <a:pathLst>
              <a:path w="573404">
                <a:moveTo>
                  <a:pt x="0" y="0"/>
                </a:moveTo>
                <a:lnTo>
                  <a:pt x="5730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2221455" y="2821192"/>
            <a:ext cx="1024778" cy="0"/>
          </a:xfrm>
          <a:custGeom>
            <a:avLst/>
            <a:gdLst/>
            <a:ahLst/>
            <a:cxnLst/>
            <a:rect l="l" t="t" r="r" b="b"/>
            <a:pathLst>
              <a:path w="1161414">
                <a:moveTo>
                  <a:pt x="1161288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127785" y="2557677"/>
            <a:ext cx="750794" cy="336176"/>
          </a:xfrm>
          <a:custGeom>
            <a:avLst/>
            <a:gdLst/>
            <a:ahLst/>
            <a:cxnLst/>
            <a:rect l="l" t="t" r="r" b="b"/>
            <a:pathLst>
              <a:path w="850900" h="381000">
                <a:moveTo>
                  <a:pt x="0" y="67003"/>
                </a:moveTo>
                <a:lnTo>
                  <a:pt x="57591" y="30347"/>
                </a:lnTo>
                <a:lnTo>
                  <a:pt x="123083" y="8173"/>
                </a:lnTo>
                <a:lnTo>
                  <a:pt x="195156" y="0"/>
                </a:lnTo>
                <a:lnTo>
                  <a:pt x="233249" y="1013"/>
                </a:lnTo>
                <a:lnTo>
                  <a:pt x="272492" y="5347"/>
                </a:lnTo>
                <a:lnTo>
                  <a:pt x="312721" y="12940"/>
                </a:lnTo>
                <a:lnTo>
                  <a:pt x="353771" y="23733"/>
                </a:lnTo>
                <a:lnTo>
                  <a:pt x="395477" y="37666"/>
                </a:lnTo>
                <a:lnTo>
                  <a:pt x="437675" y="54678"/>
                </a:lnTo>
                <a:lnTo>
                  <a:pt x="480199" y="74710"/>
                </a:lnTo>
                <a:lnTo>
                  <a:pt x="522884" y="97700"/>
                </a:lnTo>
                <a:lnTo>
                  <a:pt x="565566" y="123590"/>
                </a:lnTo>
                <a:lnTo>
                  <a:pt x="608079" y="152319"/>
                </a:lnTo>
                <a:lnTo>
                  <a:pt x="650259" y="183827"/>
                </a:lnTo>
                <a:lnTo>
                  <a:pt x="691941" y="218054"/>
                </a:lnTo>
                <a:lnTo>
                  <a:pt x="732960" y="254939"/>
                </a:lnTo>
                <a:lnTo>
                  <a:pt x="773152" y="294423"/>
                </a:lnTo>
                <a:lnTo>
                  <a:pt x="812350" y="336446"/>
                </a:lnTo>
                <a:lnTo>
                  <a:pt x="850391" y="3809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3135853" y="2891118"/>
            <a:ext cx="739588" cy="411256"/>
          </a:xfrm>
          <a:custGeom>
            <a:avLst/>
            <a:gdLst/>
            <a:ahLst/>
            <a:cxnLst/>
            <a:rect l="l" t="t" r="r" b="b"/>
            <a:pathLst>
              <a:path w="838200" h="466089">
                <a:moveTo>
                  <a:pt x="0" y="417575"/>
                </a:moveTo>
                <a:lnTo>
                  <a:pt x="68093" y="448589"/>
                </a:lnTo>
                <a:lnTo>
                  <a:pt x="141806" y="463912"/>
                </a:lnTo>
                <a:lnTo>
                  <a:pt x="180353" y="465886"/>
                </a:lnTo>
                <a:lnTo>
                  <a:pt x="219806" y="464175"/>
                </a:lnTo>
                <a:lnTo>
                  <a:pt x="259997" y="458857"/>
                </a:lnTo>
                <a:lnTo>
                  <a:pt x="300760" y="450011"/>
                </a:lnTo>
                <a:lnTo>
                  <a:pt x="341928" y="437717"/>
                </a:lnTo>
                <a:lnTo>
                  <a:pt x="383335" y="422052"/>
                </a:lnTo>
                <a:lnTo>
                  <a:pt x="424815" y="403097"/>
                </a:lnTo>
                <a:lnTo>
                  <a:pt x="466199" y="380931"/>
                </a:lnTo>
                <a:lnTo>
                  <a:pt x="507323" y="355631"/>
                </a:lnTo>
                <a:lnTo>
                  <a:pt x="548019" y="327278"/>
                </a:lnTo>
                <a:lnTo>
                  <a:pt x="588121" y="295950"/>
                </a:lnTo>
                <a:lnTo>
                  <a:pt x="627462" y="261727"/>
                </a:lnTo>
                <a:lnTo>
                  <a:pt x="665875" y="224686"/>
                </a:lnTo>
                <a:lnTo>
                  <a:pt x="703194" y="184908"/>
                </a:lnTo>
                <a:lnTo>
                  <a:pt x="739253" y="142472"/>
                </a:lnTo>
                <a:lnTo>
                  <a:pt x="773885" y="97455"/>
                </a:lnTo>
                <a:lnTo>
                  <a:pt x="806922" y="49938"/>
                </a:lnTo>
                <a:lnTo>
                  <a:pt x="83820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3127785" y="2616798"/>
            <a:ext cx="130549" cy="640416"/>
          </a:xfrm>
          <a:custGeom>
            <a:avLst/>
            <a:gdLst/>
            <a:ahLst/>
            <a:cxnLst/>
            <a:rect l="l" t="t" r="r" b="b"/>
            <a:pathLst>
              <a:path w="147954" h="725804">
                <a:moveTo>
                  <a:pt x="6096" y="725424"/>
                </a:moveTo>
                <a:lnTo>
                  <a:pt x="37958" y="697313"/>
                </a:lnTo>
                <a:lnTo>
                  <a:pt x="65774" y="665894"/>
                </a:lnTo>
                <a:lnTo>
                  <a:pt x="89547" y="631463"/>
                </a:lnTo>
                <a:lnTo>
                  <a:pt x="109282" y="594319"/>
                </a:lnTo>
                <a:lnTo>
                  <a:pt x="124982" y="554759"/>
                </a:lnTo>
                <a:lnTo>
                  <a:pt x="136650" y="513081"/>
                </a:lnTo>
                <a:lnTo>
                  <a:pt x="144291" y="469583"/>
                </a:lnTo>
                <a:lnTo>
                  <a:pt x="147908" y="424562"/>
                </a:lnTo>
                <a:lnTo>
                  <a:pt x="147505" y="378316"/>
                </a:lnTo>
                <a:lnTo>
                  <a:pt x="143085" y="331144"/>
                </a:lnTo>
                <a:lnTo>
                  <a:pt x="134652" y="283343"/>
                </a:lnTo>
                <a:lnTo>
                  <a:pt x="122211" y="235210"/>
                </a:lnTo>
                <a:lnTo>
                  <a:pt x="105764" y="187044"/>
                </a:lnTo>
                <a:lnTo>
                  <a:pt x="85316" y="139142"/>
                </a:lnTo>
                <a:lnTo>
                  <a:pt x="60870" y="91802"/>
                </a:lnTo>
                <a:lnTo>
                  <a:pt x="32430" y="45322"/>
                </a:ln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2923391" y="2643691"/>
            <a:ext cx="132790" cy="581025"/>
          </a:xfrm>
          <a:custGeom>
            <a:avLst/>
            <a:gdLst/>
            <a:ahLst/>
            <a:cxnLst/>
            <a:rect l="l" t="t" r="r" b="b"/>
            <a:pathLst>
              <a:path w="150495" h="658495">
                <a:moveTo>
                  <a:pt x="30480" y="0"/>
                </a:moveTo>
                <a:lnTo>
                  <a:pt x="60342" y="38770"/>
                </a:lnTo>
                <a:lnTo>
                  <a:pt x="85927" y="79420"/>
                </a:lnTo>
                <a:lnTo>
                  <a:pt x="107244" y="121615"/>
                </a:lnTo>
                <a:lnTo>
                  <a:pt x="124301" y="165020"/>
                </a:lnTo>
                <a:lnTo>
                  <a:pt x="137107" y="209300"/>
                </a:lnTo>
                <a:lnTo>
                  <a:pt x="145672" y="254121"/>
                </a:lnTo>
                <a:lnTo>
                  <a:pt x="150005" y="299146"/>
                </a:lnTo>
                <a:lnTo>
                  <a:pt x="150113" y="344042"/>
                </a:lnTo>
                <a:lnTo>
                  <a:pt x="146007" y="388474"/>
                </a:lnTo>
                <a:lnTo>
                  <a:pt x="137695" y="432107"/>
                </a:lnTo>
                <a:lnTo>
                  <a:pt x="125186" y="474606"/>
                </a:lnTo>
                <a:lnTo>
                  <a:pt x="108489" y="515635"/>
                </a:lnTo>
                <a:lnTo>
                  <a:pt x="87613" y="554861"/>
                </a:lnTo>
                <a:lnTo>
                  <a:pt x="62567" y="591948"/>
                </a:lnTo>
                <a:lnTo>
                  <a:pt x="33359" y="626562"/>
                </a:lnTo>
                <a:lnTo>
                  <a:pt x="0" y="65836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6008145" y="2705548"/>
            <a:ext cx="207309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7156525" y="2705548"/>
            <a:ext cx="169769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4426324" y="2690532"/>
            <a:ext cx="2925296" cy="37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27" spc="18" dirty="0">
                <a:latin typeface="Arial"/>
                <a:cs typeface="Arial"/>
              </a:rPr>
              <a:t>C</a:t>
            </a:r>
            <a:r>
              <a:rPr sz="2427" spc="-256" dirty="0">
                <a:latin typeface="Arial"/>
                <a:cs typeface="Arial"/>
              </a:rPr>
              <a:t> </a:t>
            </a:r>
            <a:r>
              <a:rPr sz="2427" spc="13" dirty="0">
                <a:latin typeface="Arial"/>
                <a:cs typeface="Arial"/>
              </a:rPr>
              <a:t>=</a:t>
            </a:r>
            <a:r>
              <a:rPr sz="2427" spc="-199" dirty="0">
                <a:latin typeface="Arial"/>
                <a:cs typeface="Arial"/>
              </a:rPr>
              <a:t> </a:t>
            </a:r>
            <a:r>
              <a:rPr sz="2427" spc="18" dirty="0">
                <a:latin typeface="Arial"/>
                <a:cs typeface="Arial"/>
              </a:rPr>
              <a:t>A</a:t>
            </a:r>
            <a:r>
              <a:rPr sz="2427" spc="-224" dirty="0">
                <a:latin typeface="Arial"/>
                <a:cs typeface="Arial"/>
              </a:rPr>
              <a:t> </a:t>
            </a:r>
            <a:r>
              <a:rPr sz="2427" spc="132" dirty="0">
                <a:latin typeface="Symbol"/>
                <a:cs typeface="Symbol"/>
              </a:rPr>
              <a:t></a:t>
            </a:r>
            <a:r>
              <a:rPr sz="2427" spc="132" dirty="0">
                <a:latin typeface="Arial"/>
                <a:cs typeface="Arial"/>
              </a:rPr>
              <a:t>B</a:t>
            </a:r>
            <a:r>
              <a:rPr sz="2427" spc="-224" dirty="0">
                <a:latin typeface="Arial"/>
                <a:cs typeface="Arial"/>
              </a:rPr>
              <a:t> </a:t>
            </a:r>
            <a:r>
              <a:rPr sz="2427" spc="13" dirty="0">
                <a:latin typeface="Arial"/>
                <a:cs typeface="Arial"/>
              </a:rPr>
              <a:t>=</a:t>
            </a:r>
            <a:r>
              <a:rPr sz="2427" spc="-199" dirty="0">
                <a:latin typeface="Arial"/>
                <a:cs typeface="Arial"/>
              </a:rPr>
              <a:t> </a:t>
            </a:r>
            <a:r>
              <a:rPr sz="2427" spc="18" dirty="0">
                <a:latin typeface="Arial"/>
                <a:cs typeface="Arial"/>
              </a:rPr>
              <a:t>A</a:t>
            </a:r>
            <a:r>
              <a:rPr sz="2427" spc="-375" dirty="0">
                <a:latin typeface="Arial"/>
                <a:cs typeface="Arial"/>
              </a:rPr>
              <a:t> </a:t>
            </a:r>
            <a:r>
              <a:rPr sz="2427" spc="110" dirty="0">
                <a:latin typeface="Symbol"/>
                <a:cs typeface="Symbol"/>
              </a:rPr>
              <a:t></a:t>
            </a:r>
            <a:r>
              <a:rPr sz="2427" spc="110" dirty="0">
                <a:latin typeface="Arial"/>
                <a:cs typeface="Arial"/>
              </a:rPr>
              <a:t>B+</a:t>
            </a:r>
            <a:r>
              <a:rPr sz="2427" spc="-383" dirty="0">
                <a:latin typeface="Arial"/>
                <a:cs typeface="Arial"/>
              </a:rPr>
              <a:t> </a:t>
            </a:r>
            <a:r>
              <a:rPr sz="2427" spc="18" dirty="0">
                <a:latin typeface="Arial"/>
                <a:cs typeface="Arial"/>
              </a:rPr>
              <a:t>A</a:t>
            </a:r>
            <a:r>
              <a:rPr sz="2427" spc="-375" dirty="0">
                <a:latin typeface="Arial"/>
                <a:cs typeface="Arial"/>
              </a:rPr>
              <a:t> </a:t>
            </a:r>
            <a:r>
              <a:rPr sz="2427" spc="44" dirty="0">
                <a:latin typeface="Symbol"/>
                <a:cs typeface="Symbol"/>
              </a:rPr>
              <a:t></a:t>
            </a:r>
            <a:r>
              <a:rPr sz="2427" spc="44" dirty="0">
                <a:latin typeface="Arial"/>
                <a:cs typeface="Arial"/>
              </a:rPr>
              <a:t>B</a:t>
            </a:r>
            <a:endParaRPr sz="2427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91578" y="3827032"/>
            <a:ext cx="505946" cy="0"/>
          </a:xfrm>
          <a:custGeom>
            <a:avLst/>
            <a:gdLst/>
            <a:ahLst/>
            <a:cxnLst/>
            <a:rect l="l" t="t" r="r" b="b"/>
            <a:pathLst>
              <a:path w="573404">
                <a:moveTo>
                  <a:pt x="0" y="0"/>
                </a:moveTo>
                <a:lnTo>
                  <a:pt x="5730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2232211" y="3757107"/>
            <a:ext cx="1024778" cy="0"/>
          </a:xfrm>
          <a:custGeom>
            <a:avLst/>
            <a:gdLst/>
            <a:ahLst/>
            <a:cxnLst/>
            <a:rect l="l" t="t" r="r" b="b"/>
            <a:pathLst>
              <a:path w="1161414">
                <a:moveTo>
                  <a:pt x="1161288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3138543" y="3493592"/>
            <a:ext cx="750794" cy="336176"/>
          </a:xfrm>
          <a:custGeom>
            <a:avLst/>
            <a:gdLst/>
            <a:ahLst/>
            <a:cxnLst/>
            <a:rect l="l" t="t" r="r" b="b"/>
            <a:pathLst>
              <a:path w="850900" h="381000">
                <a:moveTo>
                  <a:pt x="0" y="67003"/>
                </a:moveTo>
                <a:lnTo>
                  <a:pt x="57591" y="30347"/>
                </a:lnTo>
                <a:lnTo>
                  <a:pt x="123083" y="8173"/>
                </a:lnTo>
                <a:lnTo>
                  <a:pt x="195156" y="0"/>
                </a:lnTo>
                <a:lnTo>
                  <a:pt x="233249" y="1013"/>
                </a:lnTo>
                <a:lnTo>
                  <a:pt x="272492" y="5347"/>
                </a:lnTo>
                <a:lnTo>
                  <a:pt x="312721" y="12940"/>
                </a:lnTo>
                <a:lnTo>
                  <a:pt x="353771" y="23733"/>
                </a:lnTo>
                <a:lnTo>
                  <a:pt x="395477" y="37666"/>
                </a:lnTo>
                <a:lnTo>
                  <a:pt x="437675" y="54678"/>
                </a:lnTo>
                <a:lnTo>
                  <a:pt x="480199" y="74710"/>
                </a:lnTo>
                <a:lnTo>
                  <a:pt x="522884" y="97700"/>
                </a:lnTo>
                <a:lnTo>
                  <a:pt x="565566" y="123590"/>
                </a:lnTo>
                <a:lnTo>
                  <a:pt x="608079" y="152319"/>
                </a:lnTo>
                <a:lnTo>
                  <a:pt x="650259" y="183827"/>
                </a:lnTo>
                <a:lnTo>
                  <a:pt x="691941" y="218054"/>
                </a:lnTo>
                <a:lnTo>
                  <a:pt x="732960" y="254939"/>
                </a:lnTo>
                <a:lnTo>
                  <a:pt x="773152" y="294423"/>
                </a:lnTo>
                <a:lnTo>
                  <a:pt x="812350" y="336446"/>
                </a:lnTo>
                <a:lnTo>
                  <a:pt x="850392" y="380947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3146611" y="3827032"/>
            <a:ext cx="742390" cy="411256"/>
          </a:xfrm>
          <a:custGeom>
            <a:avLst/>
            <a:gdLst/>
            <a:ahLst/>
            <a:cxnLst/>
            <a:rect l="l" t="t" r="r" b="b"/>
            <a:pathLst>
              <a:path w="841375" h="466089">
                <a:moveTo>
                  <a:pt x="0" y="417576"/>
                </a:moveTo>
                <a:lnTo>
                  <a:pt x="68095" y="448589"/>
                </a:lnTo>
                <a:lnTo>
                  <a:pt x="141824" y="463912"/>
                </a:lnTo>
                <a:lnTo>
                  <a:pt x="180389" y="465886"/>
                </a:lnTo>
                <a:lnTo>
                  <a:pt x="219868" y="464175"/>
                </a:lnTo>
                <a:lnTo>
                  <a:pt x="260095" y="458857"/>
                </a:lnTo>
                <a:lnTo>
                  <a:pt x="300906" y="450011"/>
                </a:lnTo>
                <a:lnTo>
                  <a:pt x="342137" y="437717"/>
                </a:lnTo>
                <a:lnTo>
                  <a:pt x="383622" y="422052"/>
                </a:lnTo>
                <a:lnTo>
                  <a:pt x="425195" y="403098"/>
                </a:lnTo>
                <a:lnTo>
                  <a:pt x="466694" y="380931"/>
                </a:lnTo>
                <a:lnTo>
                  <a:pt x="507952" y="355631"/>
                </a:lnTo>
                <a:lnTo>
                  <a:pt x="548804" y="327278"/>
                </a:lnTo>
                <a:lnTo>
                  <a:pt x="589087" y="295950"/>
                </a:lnTo>
                <a:lnTo>
                  <a:pt x="628634" y="261727"/>
                </a:lnTo>
                <a:lnTo>
                  <a:pt x="667281" y="224686"/>
                </a:lnTo>
                <a:lnTo>
                  <a:pt x="704864" y="184908"/>
                </a:lnTo>
                <a:lnTo>
                  <a:pt x="741217" y="142472"/>
                </a:lnTo>
                <a:lnTo>
                  <a:pt x="776175" y="97455"/>
                </a:lnTo>
                <a:lnTo>
                  <a:pt x="809573" y="49938"/>
                </a:lnTo>
                <a:lnTo>
                  <a:pt x="8412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3138543" y="3552713"/>
            <a:ext cx="130549" cy="640416"/>
          </a:xfrm>
          <a:custGeom>
            <a:avLst/>
            <a:gdLst/>
            <a:ahLst/>
            <a:cxnLst/>
            <a:rect l="l" t="t" r="r" b="b"/>
            <a:pathLst>
              <a:path w="147954" h="725804">
                <a:moveTo>
                  <a:pt x="6096" y="725423"/>
                </a:moveTo>
                <a:lnTo>
                  <a:pt x="37958" y="697313"/>
                </a:lnTo>
                <a:lnTo>
                  <a:pt x="65774" y="665894"/>
                </a:lnTo>
                <a:lnTo>
                  <a:pt x="89547" y="631463"/>
                </a:lnTo>
                <a:lnTo>
                  <a:pt x="109282" y="594319"/>
                </a:lnTo>
                <a:lnTo>
                  <a:pt x="124982" y="554759"/>
                </a:lnTo>
                <a:lnTo>
                  <a:pt x="136650" y="513081"/>
                </a:lnTo>
                <a:lnTo>
                  <a:pt x="144291" y="469583"/>
                </a:lnTo>
                <a:lnTo>
                  <a:pt x="147908" y="424562"/>
                </a:lnTo>
                <a:lnTo>
                  <a:pt x="147505" y="378316"/>
                </a:lnTo>
                <a:lnTo>
                  <a:pt x="143085" y="331144"/>
                </a:lnTo>
                <a:lnTo>
                  <a:pt x="134652" y="283343"/>
                </a:lnTo>
                <a:lnTo>
                  <a:pt x="122211" y="235210"/>
                </a:lnTo>
                <a:lnTo>
                  <a:pt x="105764" y="187044"/>
                </a:lnTo>
                <a:lnTo>
                  <a:pt x="85316" y="139142"/>
                </a:lnTo>
                <a:lnTo>
                  <a:pt x="60870" y="91802"/>
                </a:lnTo>
                <a:lnTo>
                  <a:pt x="32430" y="45322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6018903" y="3641463"/>
            <a:ext cx="207309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69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7167282" y="3641463"/>
            <a:ext cx="169769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4437081" y="3626447"/>
            <a:ext cx="2925296" cy="37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27" spc="18" dirty="0">
                <a:latin typeface="Arial"/>
                <a:cs typeface="Arial"/>
              </a:rPr>
              <a:t>C</a:t>
            </a:r>
            <a:r>
              <a:rPr sz="2427" spc="-256" dirty="0">
                <a:latin typeface="Arial"/>
                <a:cs typeface="Arial"/>
              </a:rPr>
              <a:t> </a:t>
            </a:r>
            <a:r>
              <a:rPr sz="2427" spc="13" dirty="0">
                <a:latin typeface="Arial"/>
                <a:cs typeface="Arial"/>
              </a:rPr>
              <a:t>=</a:t>
            </a:r>
            <a:r>
              <a:rPr sz="2427" spc="-199" dirty="0">
                <a:latin typeface="Arial"/>
                <a:cs typeface="Arial"/>
              </a:rPr>
              <a:t> </a:t>
            </a:r>
            <a:r>
              <a:rPr sz="2427" spc="18" dirty="0">
                <a:latin typeface="Arial"/>
                <a:cs typeface="Arial"/>
              </a:rPr>
              <a:t>A</a:t>
            </a:r>
            <a:r>
              <a:rPr sz="2427" spc="-224" dirty="0">
                <a:latin typeface="Arial"/>
                <a:cs typeface="Arial"/>
              </a:rPr>
              <a:t> </a:t>
            </a:r>
            <a:r>
              <a:rPr sz="2427" spc="132" dirty="0">
                <a:latin typeface="Symbol"/>
                <a:cs typeface="Symbol"/>
              </a:rPr>
              <a:t></a:t>
            </a:r>
            <a:r>
              <a:rPr sz="2427" spc="132" dirty="0">
                <a:latin typeface="Arial"/>
                <a:cs typeface="Arial"/>
              </a:rPr>
              <a:t>B</a:t>
            </a:r>
            <a:r>
              <a:rPr sz="2427" spc="-224" dirty="0">
                <a:latin typeface="Arial"/>
                <a:cs typeface="Arial"/>
              </a:rPr>
              <a:t> </a:t>
            </a:r>
            <a:r>
              <a:rPr sz="2427" spc="13" dirty="0">
                <a:latin typeface="Arial"/>
                <a:cs typeface="Arial"/>
              </a:rPr>
              <a:t>=</a:t>
            </a:r>
            <a:r>
              <a:rPr sz="2427" spc="-199" dirty="0">
                <a:latin typeface="Arial"/>
                <a:cs typeface="Arial"/>
              </a:rPr>
              <a:t> </a:t>
            </a:r>
            <a:r>
              <a:rPr sz="2427" spc="18" dirty="0">
                <a:latin typeface="Arial"/>
                <a:cs typeface="Arial"/>
              </a:rPr>
              <a:t>A</a:t>
            </a:r>
            <a:r>
              <a:rPr sz="2427" spc="-375" dirty="0">
                <a:latin typeface="Arial"/>
                <a:cs typeface="Arial"/>
              </a:rPr>
              <a:t> </a:t>
            </a:r>
            <a:r>
              <a:rPr sz="2427" spc="110" dirty="0">
                <a:latin typeface="Symbol"/>
                <a:cs typeface="Symbol"/>
              </a:rPr>
              <a:t></a:t>
            </a:r>
            <a:r>
              <a:rPr sz="2427" spc="110" dirty="0">
                <a:latin typeface="Arial"/>
                <a:cs typeface="Arial"/>
              </a:rPr>
              <a:t>B+</a:t>
            </a:r>
            <a:r>
              <a:rPr sz="2427" spc="-383" dirty="0">
                <a:latin typeface="Arial"/>
                <a:cs typeface="Arial"/>
              </a:rPr>
              <a:t> </a:t>
            </a:r>
            <a:r>
              <a:rPr sz="2427" spc="18" dirty="0">
                <a:latin typeface="Arial"/>
                <a:cs typeface="Arial"/>
              </a:rPr>
              <a:t>A</a:t>
            </a:r>
            <a:r>
              <a:rPr sz="2427" spc="-375" dirty="0">
                <a:latin typeface="Arial"/>
                <a:cs typeface="Arial"/>
              </a:rPr>
              <a:t> </a:t>
            </a:r>
            <a:r>
              <a:rPr sz="2427" spc="44" dirty="0">
                <a:latin typeface="Symbol"/>
                <a:cs typeface="Symbol"/>
              </a:rPr>
              <a:t></a:t>
            </a:r>
            <a:r>
              <a:rPr sz="2427" spc="44" dirty="0">
                <a:latin typeface="Arial"/>
                <a:cs typeface="Arial"/>
              </a:rPr>
              <a:t>B</a:t>
            </a:r>
            <a:endParaRPr sz="2427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430306" y="704461"/>
            <a:ext cx="8283388" cy="6463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8350" algn="l"/>
            <a:r>
              <a:rPr spc="-4" dirty="0"/>
              <a:t>Exclusive-OR</a:t>
            </a:r>
            <a:r>
              <a:rPr spc="-71" dirty="0"/>
              <a:t> </a:t>
            </a:r>
            <a:r>
              <a:rPr spc="-4" dirty="0"/>
              <a:t>Function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013921" y="2718995"/>
            <a:ext cx="1101763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2224"/>
              </a:lnSpc>
              <a:tabLst>
                <a:tab pos="1303874" algn="l"/>
              </a:tabLst>
            </a:pPr>
            <a:r>
              <a:rPr sz="2118" spc="26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118" u="heavy" spc="260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 B</a:t>
            </a:r>
            <a:endParaRPr sz="2118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13921" y="3560782"/>
            <a:ext cx="1609165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1314520" algn="l"/>
              </a:tabLst>
            </a:pPr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118" u="heavy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lang="en-US" sz="3177" baseline="-26620" dirty="0">
                <a:latin typeface="Symbol"/>
                <a:cs typeface="Symbol"/>
              </a:rPr>
              <a:t></a:t>
            </a:r>
            <a:endParaRPr sz="3177" baseline="-26620" dirty="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13922" y="3853927"/>
            <a:ext cx="202266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51834" y="4550036"/>
            <a:ext cx="5723404" cy="502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427" spc="-13" dirty="0">
                <a:latin typeface="Times New Roman"/>
                <a:cs typeface="Times New Roman"/>
              </a:rPr>
              <a:t>Also,</a:t>
            </a:r>
            <a:r>
              <a:rPr sz="2427" spc="66" dirty="0">
                <a:latin typeface="Times New Roman"/>
                <a:cs typeface="Times New Roman"/>
              </a:rPr>
              <a:t> </a:t>
            </a:r>
            <a:r>
              <a:rPr sz="4897" spc="-72" baseline="-3003" dirty="0">
                <a:latin typeface="Symbol"/>
                <a:cs typeface="Symbol"/>
              </a:rPr>
              <a:t></a:t>
            </a:r>
            <a:r>
              <a:rPr sz="2427" spc="-49" dirty="0">
                <a:latin typeface="Arial"/>
                <a:cs typeface="Arial"/>
              </a:rPr>
              <a:t>A</a:t>
            </a:r>
            <a:r>
              <a:rPr sz="2427" spc="-221" dirty="0">
                <a:latin typeface="Arial"/>
                <a:cs typeface="Arial"/>
              </a:rPr>
              <a:t> </a:t>
            </a:r>
            <a:r>
              <a:rPr sz="2427" spc="93" dirty="0">
                <a:latin typeface="Symbol"/>
                <a:cs typeface="Symbol"/>
              </a:rPr>
              <a:t></a:t>
            </a:r>
            <a:r>
              <a:rPr sz="2427" spc="93" dirty="0">
                <a:latin typeface="Arial"/>
                <a:cs typeface="Arial"/>
              </a:rPr>
              <a:t>B</a:t>
            </a:r>
            <a:r>
              <a:rPr sz="4897" spc="139" baseline="-3003" dirty="0">
                <a:latin typeface="Symbol"/>
                <a:cs typeface="Symbol"/>
              </a:rPr>
              <a:t></a:t>
            </a:r>
            <a:r>
              <a:rPr sz="2427" spc="93" dirty="0">
                <a:latin typeface="Symbol"/>
                <a:cs typeface="Symbol"/>
              </a:rPr>
              <a:t></a:t>
            </a:r>
            <a:r>
              <a:rPr sz="2427" spc="-296" dirty="0">
                <a:latin typeface="Times New Roman"/>
                <a:cs typeface="Times New Roman"/>
              </a:rPr>
              <a:t> </a:t>
            </a:r>
            <a:r>
              <a:rPr sz="2427" spc="18" dirty="0">
                <a:latin typeface="Arial"/>
                <a:cs typeface="Arial"/>
              </a:rPr>
              <a:t>C</a:t>
            </a:r>
            <a:r>
              <a:rPr sz="2427" spc="-251" dirty="0">
                <a:latin typeface="Arial"/>
                <a:cs typeface="Arial"/>
              </a:rPr>
              <a:t> </a:t>
            </a:r>
            <a:r>
              <a:rPr sz="2427" spc="13" dirty="0">
                <a:latin typeface="Arial"/>
                <a:cs typeface="Arial"/>
              </a:rPr>
              <a:t>=</a:t>
            </a:r>
            <a:r>
              <a:rPr sz="2427" spc="-168" dirty="0">
                <a:latin typeface="Arial"/>
                <a:cs typeface="Arial"/>
              </a:rPr>
              <a:t> </a:t>
            </a:r>
            <a:r>
              <a:rPr sz="2427" spc="18" dirty="0">
                <a:latin typeface="Arial"/>
                <a:cs typeface="Arial"/>
              </a:rPr>
              <a:t>A</a:t>
            </a:r>
            <a:r>
              <a:rPr sz="2427" spc="-243" dirty="0">
                <a:latin typeface="Arial"/>
                <a:cs typeface="Arial"/>
              </a:rPr>
              <a:t> </a:t>
            </a:r>
            <a:r>
              <a:rPr sz="2427" spc="22" dirty="0">
                <a:latin typeface="Symbol"/>
                <a:cs typeface="Symbol"/>
              </a:rPr>
              <a:t></a:t>
            </a:r>
            <a:r>
              <a:rPr sz="2427" spc="-296" dirty="0">
                <a:latin typeface="Times New Roman"/>
                <a:cs typeface="Times New Roman"/>
              </a:rPr>
              <a:t> </a:t>
            </a:r>
            <a:r>
              <a:rPr sz="4897" spc="-178" baseline="-3003" dirty="0">
                <a:latin typeface="Symbol"/>
                <a:cs typeface="Symbol"/>
              </a:rPr>
              <a:t></a:t>
            </a:r>
            <a:r>
              <a:rPr sz="2427" spc="-119" dirty="0">
                <a:latin typeface="Arial"/>
                <a:cs typeface="Arial"/>
              </a:rPr>
              <a:t>B</a:t>
            </a:r>
            <a:r>
              <a:rPr sz="2427" spc="-326" dirty="0">
                <a:latin typeface="Arial"/>
                <a:cs typeface="Arial"/>
              </a:rPr>
              <a:t> </a:t>
            </a:r>
            <a:r>
              <a:rPr sz="2427" spc="22" dirty="0">
                <a:latin typeface="Symbol"/>
                <a:cs typeface="Symbol"/>
              </a:rPr>
              <a:t></a:t>
            </a:r>
            <a:r>
              <a:rPr sz="2427" spc="-296" dirty="0">
                <a:latin typeface="Times New Roman"/>
                <a:cs typeface="Times New Roman"/>
              </a:rPr>
              <a:t> </a:t>
            </a:r>
            <a:r>
              <a:rPr sz="2427" spc="-88" dirty="0">
                <a:latin typeface="Arial"/>
                <a:cs typeface="Arial"/>
              </a:rPr>
              <a:t>C</a:t>
            </a:r>
            <a:r>
              <a:rPr sz="4897" spc="-132" baseline="-3003" dirty="0">
                <a:latin typeface="Symbol"/>
                <a:cs typeface="Symbol"/>
              </a:rPr>
              <a:t></a:t>
            </a:r>
            <a:r>
              <a:rPr sz="4897" spc="-715" baseline="-3003" dirty="0">
                <a:latin typeface="Times New Roman"/>
                <a:cs typeface="Times New Roman"/>
              </a:rPr>
              <a:t> </a:t>
            </a:r>
            <a:r>
              <a:rPr sz="2427" spc="13" dirty="0">
                <a:latin typeface="Arial"/>
                <a:cs typeface="Arial"/>
              </a:rPr>
              <a:t>=</a:t>
            </a:r>
            <a:r>
              <a:rPr sz="2427" spc="-190" dirty="0">
                <a:latin typeface="Arial"/>
                <a:cs typeface="Arial"/>
              </a:rPr>
              <a:t> </a:t>
            </a:r>
            <a:r>
              <a:rPr sz="2427" spc="18" dirty="0">
                <a:latin typeface="Arial"/>
                <a:cs typeface="Arial"/>
              </a:rPr>
              <a:t>A</a:t>
            </a:r>
            <a:r>
              <a:rPr sz="2427" spc="-221" dirty="0">
                <a:latin typeface="Arial"/>
                <a:cs typeface="Arial"/>
              </a:rPr>
              <a:t> </a:t>
            </a:r>
            <a:r>
              <a:rPr sz="2427" spc="132" dirty="0">
                <a:latin typeface="Symbol"/>
                <a:cs typeface="Symbol"/>
              </a:rPr>
              <a:t></a:t>
            </a:r>
            <a:r>
              <a:rPr sz="2427" spc="132" dirty="0">
                <a:latin typeface="Arial"/>
                <a:cs typeface="Arial"/>
              </a:rPr>
              <a:t>B</a:t>
            </a:r>
            <a:r>
              <a:rPr sz="2427" spc="-349" dirty="0">
                <a:latin typeface="Arial"/>
                <a:cs typeface="Arial"/>
              </a:rPr>
              <a:t> </a:t>
            </a:r>
            <a:r>
              <a:rPr sz="2427" spc="22" dirty="0">
                <a:latin typeface="Symbol"/>
                <a:cs typeface="Symbol"/>
              </a:rPr>
              <a:t></a:t>
            </a:r>
            <a:r>
              <a:rPr sz="2427" spc="-278" dirty="0">
                <a:latin typeface="Times New Roman"/>
                <a:cs typeface="Times New Roman"/>
              </a:rPr>
              <a:t> </a:t>
            </a:r>
            <a:r>
              <a:rPr sz="2427" spc="18" dirty="0">
                <a:latin typeface="Arial"/>
                <a:cs typeface="Arial"/>
              </a:rPr>
              <a:t>C</a:t>
            </a:r>
            <a:endParaRPr sz="2427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69292" y="5593977"/>
            <a:ext cx="150495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i="1" spc="-4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059" i="1" spc="-9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059" i="1" spc="-53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59" i="1" spc="-9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97771"/>
              </p:ext>
            </p:extLst>
          </p:nvPr>
        </p:nvGraphicFramePr>
        <p:xfrm>
          <a:off x="1300481" y="2108426"/>
          <a:ext cx="6370319" cy="3794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6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0490">
                <a:tc gridSpan="2">
                  <a:txBody>
                    <a:bodyPr/>
                    <a:lstStyle/>
                    <a:p>
                      <a:pPr marR="100330"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Inputs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6096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Output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096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1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21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100" spc="-2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100" spc="-4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1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100" spc="120" dirty="0">
                          <a:latin typeface="Symbol"/>
                          <a:cs typeface="Symbol"/>
                        </a:rPr>
                        <a:t></a:t>
                      </a:r>
                      <a:r>
                        <a:rPr sz="2100" spc="120" dirty="0">
                          <a:latin typeface="Arial"/>
                          <a:cs typeface="Arial"/>
                        </a:rPr>
                        <a:t>B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41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03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1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7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03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1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7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7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7">
                      <a:solidFill>
                        <a:srgbClr val="9F9F9F"/>
                      </a:solidFill>
                      <a:prstDash val="solid"/>
                    </a:lnT>
                    <a:lnB w="3047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03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75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7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7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7">
                      <a:solidFill>
                        <a:srgbClr val="9F9F9F"/>
                      </a:solidFill>
                      <a:prstDash val="solid"/>
                    </a:lnT>
                    <a:lnB w="3047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03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306" y="520142"/>
            <a:ext cx="8283388" cy="6463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8350" algn="l"/>
            <a:r>
              <a:rPr spc="-4" dirty="0"/>
              <a:t>Exclusive-OR Function </a:t>
            </a:r>
            <a:r>
              <a:rPr sz="2647" dirty="0"/>
              <a:t>(Truth</a:t>
            </a:r>
            <a:r>
              <a:rPr sz="2647" spc="18" dirty="0"/>
              <a:t> </a:t>
            </a:r>
            <a:r>
              <a:rPr sz="2647" spc="-9" dirty="0"/>
              <a:t>Table)</a:t>
            </a:r>
            <a:endParaRPr sz="2647" dirty="0"/>
          </a:p>
        </p:txBody>
      </p:sp>
      <p:sp>
        <p:nvSpPr>
          <p:cNvPr id="6" name="object 6"/>
          <p:cNvSpPr txBox="1"/>
          <p:nvPr/>
        </p:nvSpPr>
        <p:spPr>
          <a:xfrm>
            <a:off x="669215" y="1299883"/>
            <a:ext cx="1902759" cy="135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882" i="1" dirty="0">
                <a:solidFill>
                  <a:schemeClr val="bg1"/>
                </a:solidFill>
                <a:latin typeface="Verdana"/>
                <a:cs typeface="Verdana"/>
              </a:rPr>
              <a:t>(Continued from previous</a:t>
            </a:r>
            <a:r>
              <a:rPr sz="882" i="1" spc="-26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882" i="1" spc="-4" dirty="0">
                <a:solidFill>
                  <a:schemeClr val="bg1"/>
                </a:solidFill>
                <a:latin typeface="Verdana"/>
                <a:cs typeface="Verdana"/>
              </a:rPr>
              <a:t>slide..)</a:t>
            </a:r>
            <a:endParaRPr sz="882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64901" y="3711387"/>
            <a:ext cx="1024778" cy="0"/>
          </a:xfrm>
          <a:custGeom>
            <a:avLst/>
            <a:gdLst/>
            <a:ahLst/>
            <a:cxnLst/>
            <a:rect l="l" t="t" r="r" b="b"/>
            <a:pathLst>
              <a:path w="1161414">
                <a:moveTo>
                  <a:pt x="1161288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2468543" y="3446846"/>
            <a:ext cx="750794" cy="337297"/>
          </a:xfrm>
          <a:custGeom>
            <a:avLst/>
            <a:gdLst/>
            <a:ahLst/>
            <a:cxnLst/>
            <a:rect l="l" t="t" r="r" b="b"/>
            <a:pathLst>
              <a:path w="850900" h="382270">
                <a:moveTo>
                  <a:pt x="0" y="65118"/>
                </a:moveTo>
                <a:lnTo>
                  <a:pt x="61329" y="27872"/>
                </a:lnTo>
                <a:lnTo>
                  <a:pt x="131094" y="6345"/>
                </a:lnTo>
                <a:lnTo>
                  <a:pt x="207779" y="0"/>
                </a:lnTo>
                <a:lnTo>
                  <a:pt x="248242" y="2352"/>
                </a:lnTo>
                <a:lnTo>
                  <a:pt x="289867" y="8299"/>
                </a:lnTo>
                <a:lnTo>
                  <a:pt x="332463" y="17772"/>
                </a:lnTo>
                <a:lnTo>
                  <a:pt x="375841" y="30705"/>
                </a:lnTo>
                <a:lnTo>
                  <a:pt x="419811" y="47031"/>
                </a:lnTo>
                <a:lnTo>
                  <a:pt x="464184" y="66682"/>
                </a:lnTo>
                <a:lnTo>
                  <a:pt x="508771" y="89592"/>
                </a:lnTo>
                <a:lnTo>
                  <a:pt x="553381" y="115693"/>
                </a:lnTo>
                <a:lnTo>
                  <a:pt x="597825" y="144917"/>
                </a:lnTo>
                <a:lnTo>
                  <a:pt x="641914" y="177199"/>
                </a:lnTo>
                <a:lnTo>
                  <a:pt x="685458" y="212470"/>
                </a:lnTo>
                <a:lnTo>
                  <a:pt x="728267" y="250664"/>
                </a:lnTo>
                <a:lnTo>
                  <a:pt x="770152" y="291714"/>
                </a:lnTo>
                <a:lnTo>
                  <a:pt x="810924" y="335551"/>
                </a:lnTo>
                <a:lnTo>
                  <a:pt x="850391" y="38211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476612" y="3778623"/>
            <a:ext cx="742390" cy="413497"/>
          </a:xfrm>
          <a:custGeom>
            <a:avLst/>
            <a:gdLst/>
            <a:ahLst/>
            <a:cxnLst/>
            <a:rect l="l" t="t" r="r" b="b"/>
            <a:pathLst>
              <a:path w="841375" h="468629">
                <a:moveTo>
                  <a:pt x="0" y="420624"/>
                </a:moveTo>
                <a:lnTo>
                  <a:pt x="68782" y="451566"/>
                </a:lnTo>
                <a:lnTo>
                  <a:pt x="142937" y="466694"/>
                </a:lnTo>
                <a:lnTo>
                  <a:pt x="181630" y="468533"/>
                </a:lnTo>
                <a:lnTo>
                  <a:pt x="221187" y="466666"/>
                </a:lnTo>
                <a:lnTo>
                  <a:pt x="261448" y="461176"/>
                </a:lnTo>
                <a:lnTo>
                  <a:pt x="302253" y="452143"/>
                </a:lnTo>
                <a:lnTo>
                  <a:pt x="343443" y="439652"/>
                </a:lnTo>
                <a:lnTo>
                  <a:pt x="384858" y="423784"/>
                </a:lnTo>
                <a:lnTo>
                  <a:pt x="426338" y="404622"/>
                </a:lnTo>
                <a:lnTo>
                  <a:pt x="467724" y="382248"/>
                </a:lnTo>
                <a:lnTo>
                  <a:pt x="508856" y="356744"/>
                </a:lnTo>
                <a:lnTo>
                  <a:pt x="549574" y="328194"/>
                </a:lnTo>
                <a:lnTo>
                  <a:pt x="589718" y="296680"/>
                </a:lnTo>
                <a:lnTo>
                  <a:pt x="629129" y="262283"/>
                </a:lnTo>
                <a:lnTo>
                  <a:pt x="667646" y="225087"/>
                </a:lnTo>
                <a:lnTo>
                  <a:pt x="705111" y="185174"/>
                </a:lnTo>
                <a:lnTo>
                  <a:pt x="741363" y="142626"/>
                </a:lnTo>
                <a:lnTo>
                  <a:pt x="776243" y="97526"/>
                </a:lnTo>
                <a:lnTo>
                  <a:pt x="809591" y="49957"/>
                </a:lnTo>
                <a:lnTo>
                  <a:pt x="84124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471232" y="3506993"/>
            <a:ext cx="130549" cy="637615"/>
          </a:xfrm>
          <a:custGeom>
            <a:avLst/>
            <a:gdLst/>
            <a:ahLst/>
            <a:cxnLst/>
            <a:rect l="l" t="t" r="r" b="b"/>
            <a:pathLst>
              <a:path w="147954" h="722629">
                <a:moveTo>
                  <a:pt x="6095" y="722376"/>
                </a:moveTo>
                <a:lnTo>
                  <a:pt x="37958" y="694266"/>
                </a:lnTo>
                <a:lnTo>
                  <a:pt x="65774" y="662851"/>
                </a:lnTo>
                <a:lnTo>
                  <a:pt x="89547" y="628432"/>
                </a:lnTo>
                <a:lnTo>
                  <a:pt x="109282" y="591311"/>
                </a:lnTo>
                <a:lnTo>
                  <a:pt x="124982" y="551789"/>
                </a:lnTo>
                <a:lnTo>
                  <a:pt x="136650" y="510167"/>
                </a:lnTo>
                <a:lnTo>
                  <a:pt x="144291" y="466747"/>
                </a:lnTo>
                <a:lnTo>
                  <a:pt x="147908" y="421831"/>
                </a:lnTo>
                <a:lnTo>
                  <a:pt x="147505" y="375721"/>
                </a:lnTo>
                <a:lnTo>
                  <a:pt x="143085" y="328716"/>
                </a:lnTo>
                <a:lnTo>
                  <a:pt x="134652" y="281120"/>
                </a:lnTo>
                <a:lnTo>
                  <a:pt x="122211" y="233234"/>
                </a:lnTo>
                <a:lnTo>
                  <a:pt x="105764" y="185359"/>
                </a:lnTo>
                <a:lnTo>
                  <a:pt x="85316" y="137796"/>
                </a:lnTo>
                <a:lnTo>
                  <a:pt x="60870" y="90848"/>
                </a:lnTo>
                <a:lnTo>
                  <a:pt x="32430" y="44815"/>
                </a:ln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2266838" y="3531198"/>
            <a:ext cx="132229" cy="583826"/>
          </a:xfrm>
          <a:custGeom>
            <a:avLst/>
            <a:gdLst/>
            <a:ahLst/>
            <a:cxnLst/>
            <a:rect l="l" t="t" r="r" b="b"/>
            <a:pathLst>
              <a:path w="149860" h="661670">
                <a:moveTo>
                  <a:pt x="27431" y="0"/>
                </a:moveTo>
                <a:lnTo>
                  <a:pt x="57830" y="39306"/>
                </a:lnTo>
                <a:lnTo>
                  <a:pt x="83885" y="80426"/>
                </a:lnTo>
                <a:lnTo>
                  <a:pt x="105609" y="123028"/>
                </a:lnTo>
                <a:lnTo>
                  <a:pt x="123015" y="166782"/>
                </a:lnTo>
                <a:lnTo>
                  <a:pt x="136117" y="211358"/>
                </a:lnTo>
                <a:lnTo>
                  <a:pt x="144928" y="256424"/>
                </a:lnTo>
                <a:lnTo>
                  <a:pt x="149462" y="301652"/>
                </a:lnTo>
                <a:lnTo>
                  <a:pt x="149732" y="346709"/>
                </a:lnTo>
                <a:lnTo>
                  <a:pt x="145752" y="391267"/>
                </a:lnTo>
                <a:lnTo>
                  <a:pt x="137535" y="434994"/>
                </a:lnTo>
                <a:lnTo>
                  <a:pt x="125093" y="477561"/>
                </a:lnTo>
                <a:lnTo>
                  <a:pt x="108442" y="518636"/>
                </a:lnTo>
                <a:lnTo>
                  <a:pt x="87593" y="557889"/>
                </a:lnTo>
                <a:lnTo>
                  <a:pt x="62561" y="594991"/>
                </a:lnTo>
                <a:lnTo>
                  <a:pt x="33359" y="629609"/>
                </a:lnTo>
                <a:lnTo>
                  <a:pt x="0" y="661415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1354678" y="3610983"/>
            <a:ext cx="1317812" cy="564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2206"/>
              </a:lnSpc>
              <a:tabLst>
                <a:tab pos="1306115" algn="l"/>
              </a:tabLst>
            </a:pPr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118" u="heavy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sz="2118" dirty="0">
                <a:solidFill>
                  <a:srgbClr val="333333"/>
                </a:solidFill>
                <a:latin typeface="Arial"/>
                <a:cs typeface="Arial"/>
              </a:rPr>
              <a:t> B</a:t>
            </a:r>
            <a:endParaRPr sz="2118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84819" y="3609190"/>
            <a:ext cx="210110" cy="0"/>
          </a:xfrm>
          <a:custGeom>
            <a:avLst/>
            <a:gdLst/>
            <a:ahLst/>
            <a:cxnLst/>
            <a:rect l="l" t="t" r="r" b="b"/>
            <a:pathLst>
              <a:path w="238125">
                <a:moveTo>
                  <a:pt x="0" y="0"/>
                </a:moveTo>
                <a:lnTo>
                  <a:pt x="23774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642510" y="3609190"/>
            <a:ext cx="169769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02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3780528" y="3594174"/>
            <a:ext cx="3057525" cy="373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3441" spc="-13" baseline="1068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r>
              <a:rPr sz="3441" spc="-26" baseline="106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441" spc="-6" baseline="1068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sz="3441" spc="-26" baseline="106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441" spc="-13" baseline="1068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3441" spc="-33" baseline="106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441" b="1" spc="-13" baseline="1068" dirty="0">
                <a:solidFill>
                  <a:srgbClr val="333333"/>
                </a:solidFill>
                <a:latin typeface="Tahoma"/>
                <a:cs typeface="Tahoma"/>
              </a:rPr>
              <a:t>©</a:t>
            </a:r>
            <a:r>
              <a:rPr sz="3441" b="1" spc="-53" baseline="1068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3441" spc="-13" baseline="1068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3441" spc="6" baseline="106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3441" spc="-6" baseline="1068" dirty="0">
                <a:solidFill>
                  <a:srgbClr val="333333"/>
                </a:solidFill>
                <a:latin typeface="Arial"/>
                <a:cs typeface="Arial"/>
              </a:rPr>
              <a:t>=</a:t>
            </a:r>
            <a:r>
              <a:rPr sz="3441" spc="66" baseline="1068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27" spc="18" dirty="0">
                <a:latin typeface="Arial"/>
                <a:cs typeface="Arial"/>
              </a:rPr>
              <a:t>A</a:t>
            </a:r>
            <a:r>
              <a:rPr sz="2427" spc="-371" dirty="0">
                <a:latin typeface="Arial"/>
                <a:cs typeface="Arial"/>
              </a:rPr>
              <a:t> </a:t>
            </a:r>
            <a:r>
              <a:rPr sz="2427" spc="110" dirty="0">
                <a:latin typeface="Symbol"/>
                <a:cs typeface="Symbol"/>
              </a:rPr>
              <a:t></a:t>
            </a:r>
            <a:r>
              <a:rPr sz="2427" spc="110" dirty="0">
                <a:latin typeface="Arial"/>
                <a:cs typeface="Arial"/>
              </a:rPr>
              <a:t>B+</a:t>
            </a:r>
            <a:r>
              <a:rPr sz="2427" spc="-379" dirty="0">
                <a:latin typeface="Arial"/>
                <a:cs typeface="Arial"/>
              </a:rPr>
              <a:t> </a:t>
            </a:r>
            <a:r>
              <a:rPr sz="2427" spc="18" dirty="0">
                <a:latin typeface="Arial"/>
                <a:cs typeface="Arial"/>
              </a:rPr>
              <a:t>A</a:t>
            </a:r>
            <a:r>
              <a:rPr sz="2427" spc="-371" dirty="0">
                <a:latin typeface="Arial"/>
                <a:cs typeface="Arial"/>
              </a:rPr>
              <a:t> </a:t>
            </a:r>
            <a:r>
              <a:rPr sz="2427" spc="44" dirty="0">
                <a:latin typeface="Symbol"/>
                <a:cs typeface="Symbol"/>
              </a:rPr>
              <a:t></a:t>
            </a:r>
            <a:r>
              <a:rPr sz="2427" spc="44" dirty="0">
                <a:latin typeface="Arial"/>
                <a:cs typeface="Arial"/>
              </a:rPr>
              <a:t>B</a:t>
            </a:r>
            <a:endParaRPr sz="2427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9601" y="4580515"/>
            <a:ext cx="6282018" cy="393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559" dirty="0">
                <a:solidFill>
                  <a:srgbClr val="333333"/>
                </a:solidFill>
                <a:latin typeface="Arial"/>
                <a:cs typeface="Arial"/>
              </a:rPr>
              <a:t>Also, </a:t>
            </a:r>
            <a:r>
              <a:rPr sz="2559" spc="-4" dirty="0">
                <a:solidFill>
                  <a:srgbClr val="333333"/>
                </a:solidFill>
                <a:latin typeface="Arial"/>
                <a:cs typeface="Arial"/>
              </a:rPr>
              <a:t>(A </a:t>
            </a:r>
            <a:r>
              <a:rPr sz="2206" b="1" spc="-9" dirty="0">
                <a:solidFill>
                  <a:srgbClr val="333333"/>
                </a:solidFill>
                <a:latin typeface="Tahoma"/>
                <a:cs typeface="Tahoma"/>
              </a:rPr>
              <a:t>© </a:t>
            </a:r>
            <a:r>
              <a:rPr sz="2559" dirty="0">
                <a:solidFill>
                  <a:srgbClr val="333333"/>
                </a:solidFill>
                <a:latin typeface="Arial"/>
                <a:cs typeface="Arial"/>
              </a:rPr>
              <a:t>B) </a:t>
            </a:r>
            <a:r>
              <a:rPr sz="2206" b="1" spc="-9" dirty="0">
                <a:solidFill>
                  <a:srgbClr val="333333"/>
                </a:solidFill>
                <a:latin typeface="Tahoma"/>
                <a:cs typeface="Tahoma"/>
              </a:rPr>
              <a:t>© </a:t>
            </a:r>
            <a:r>
              <a:rPr sz="2559" dirty="0">
                <a:solidFill>
                  <a:srgbClr val="333333"/>
                </a:solidFill>
                <a:latin typeface="Arial"/>
                <a:cs typeface="Arial"/>
              </a:rPr>
              <a:t>= A </a:t>
            </a:r>
            <a:r>
              <a:rPr sz="2206" b="1" spc="-9" dirty="0">
                <a:solidFill>
                  <a:srgbClr val="333333"/>
                </a:solidFill>
                <a:latin typeface="Tahoma"/>
                <a:cs typeface="Tahoma"/>
              </a:rPr>
              <a:t>© </a:t>
            </a:r>
            <a:r>
              <a:rPr sz="2559" spc="-4" dirty="0">
                <a:solidFill>
                  <a:srgbClr val="333333"/>
                </a:solidFill>
                <a:latin typeface="Arial"/>
                <a:cs typeface="Arial"/>
              </a:rPr>
              <a:t>(B </a:t>
            </a:r>
            <a:r>
              <a:rPr sz="2206" b="1" spc="-9" dirty="0">
                <a:solidFill>
                  <a:srgbClr val="333333"/>
                </a:solidFill>
                <a:latin typeface="Tahoma"/>
                <a:cs typeface="Tahoma"/>
              </a:rPr>
              <a:t>© </a:t>
            </a:r>
            <a:r>
              <a:rPr sz="2559" spc="-4" dirty="0">
                <a:solidFill>
                  <a:srgbClr val="333333"/>
                </a:solidFill>
                <a:latin typeface="Arial"/>
                <a:cs typeface="Arial"/>
              </a:rPr>
              <a:t>C) </a:t>
            </a:r>
            <a:r>
              <a:rPr sz="2559" dirty="0">
                <a:solidFill>
                  <a:srgbClr val="333333"/>
                </a:solidFill>
                <a:latin typeface="Arial"/>
                <a:cs typeface="Arial"/>
              </a:rPr>
              <a:t>= A </a:t>
            </a:r>
            <a:r>
              <a:rPr sz="2206" b="1" spc="-9" dirty="0">
                <a:solidFill>
                  <a:srgbClr val="333333"/>
                </a:solidFill>
                <a:latin typeface="Tahoma"/>
                <a:cs typeface="Tahoma"/>
              </a:rPr>
              <a:t>© </a:t>
            </a:r>
            <a:r>
              <a:rPr sz="2559" dirty="0">
                <a:solidFill>
                  <a:srgbClr val="333333"/>
                </a:solidFill>
                <a:latin typeface="Arial"/>
                <a:cs typeface="Arial"/>
              </a:rPr>
              <a:t>B </a:t>
            </a:r>
            <a:r>
              <a:rPr sz="2206" b="1" spc="-9" dirty="0">
                <a:solidFill>
                  <a:srgbClr val="333333"/>
                </a:solidFill>
                <a:latin typeface="Tahoma"/>
                <a:cs typeface="Tahoma"/>
              </a:rPr>
              <a:t>©</a:t>
            </a:r>
            <a:r>
              <a:rPr sz="2206" b="1" spc="-13" dirty="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sz="2559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endParaRPr sz="2559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620" y="945777"/>
            <a:ext cx="7502338" cy="651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1216463">
              <a:spcBef>
                <a:spcPts val="194"/>
              </a:spcBef>
            </a:pPr>
            <a:r>
              <a:rPr sz="2118" b="1" spc="-4" dirty="0">
                <a:latin typeface="Verdana"/>
                <a:cs typeface="Verdana"/>
              </a:rPr>
              <a:t>Equivalence </a:t>
            </a:r>
            <a:r>
              <a:rPr sz="2118" b="1" dirty="0">
                <a:latin typeface="Verdana"/>
                <a:cs typeface="Verdana"/>
              </a:rPr>
              <a:t>Function with Block Diagram  Symbol</a:t>
            </a:r>
            <a:endParaRPr sz="2118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63346" y="6142617"/>
            <a:ext cx="150495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i="1" spc="-4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059" i="1" spc="-9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059" i="1" spc="-53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59" i="1" spc="-9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059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24268" y="3781313"/>
            <a:ext cx="505946" cy="0"/>
          </a:xfrm>
          <a:custGeom>
            <a:avLst/>
            <a:gdLst/>
            <a:ahLst/>
            <a:cxnLst/>
            <a:rect l="l" t="t" r="r" b="b"/>
            <a:pathLst>
              <a:path w="573404">
                <a:moveTo>
                  <a:pt x="0" y="0"/>
                </a:moveTo>
                <a:lnTo>
                  <a:pt x="5730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3474384" y="2748579"/>
            <a:ext cx="217954" cy="0"/>
          </a:xfrm>
          <a:custGeom>
            <a:avLst/>
            <a:gdLst/>
            <a:ahLst/>
            <a:cxnLst/>
            <a:rect l="l" t="t" r="r" b="b"/>
            <a:pathLst>
              <a:path w="247014">
                <a:moveTo>
                  <a:pt x="0" y="0"/>
                </a:moveTo>
                <a:lnTo>
                  <a:pt x="246887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3971924" y="2748579"/>
            <a:ext cx="180415" cy="0"/>
          </a:xfrm>
          <a:custGeom>
            <a:avLst/>
            <a:gdLst/>
            <a:ahLst/>
            <a:cxnLst/>
            <a:rect l="l" t="t" r="r" b="b"/>
            <a:pathLst>
              <a:path w="204470">
                <a:moveTo>
                  <a:pt x="0" y="0"/>
                </a:moveTo>
                <a:lnTo>
                  <a:pt x="204215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1239034" y="2730200"/>
            <a:ext cx="2937062" cy="393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559" dirty="0">
                <a:latin typeface="Arial"/>
                <a:cs typeface="Arial"/>
              </a:rPr>
              <a:t>A </a:t>
            </a:r>
            <a:r>
              <a:rPr sz="3706" b="1" baseline="2976" dirty="0">
                <a:solidFill>
                  <a:srgbClr val="333333"/>
                </a:solidFill>
                <a:latin typeface="Tahoma"/>
                <a:cs typeface="Tahoma"/>
              </a:rPr>
              <a:t>© </a:t>
            </a:r>
            <a:r>
              <a:rPr sz="2559" dirty="0">
                <a:latin typeface="Arial"/>
                <a:cs typeface="Arial"/>
              </a:rPr>
              <a:t>B = A </a:t>
            </a:r>
            <a:r>
              <a:rPr sz="2559" dirty="0">
                <a:latin typeface="Symbol"/>
                <a:cs typeface="Symbol"/>
              </a:rPr>
              <a:t></a:t>
            </a:r>
            <a:r>
              <a:rPr sz="2559" dirty="0">
                <a:latin typeface="Times New Roman"/>
                <a:cs typeface="Times New Roman"/>
              </a:rPr>
              <a:t> </a:t>
            </a:r>
            <a:r>
              <a:rPr sz="2559" spc="132" dirty="0">
                <a:latin typeface="Arial"/>
                <a:cs typeface="Arial"/>
              </a:rPr>
              <a:t>B+</a:t>
            </a:r>
            <a:r>
              <a:rPr sz="2559" spc="-494" dirty="0">
                <a:latin typeface="Arial"/>
                <a:cs typeface="Arial"/>
              </a:rPr>
              <a:t> </a:t>
            </a:r>
            <a:r>
              <a:rPr sz="2559" dirty="0">
                <a:latin typeface="Arial"/>
                <a:cs typeface="Arial"/>
              </a:rPr>
              <a:t>A </a:t>
            </a:r>
            <a:r>
              <a:rPr sz="2559" dirty="0">
                <a:latin typeface="Symbol"/>
                <a:cs typeface="Symbol"/>
              </a:rPr>
              <a:t></a:t>
            </a:r>
            <a:r>
              <a:rPr sz="2559" dirty="0">
                <a:latin typeface="Times New Roman"/>
                <a:cs typeface="Times New Roman"/>
              </a:rPr>
              <a:t> </a:t>
            </a:r>
            <a:r>
              <a:rPr sz="2559" dirty="0">
                <a:latin typeface="Arial"/>
                <a:cs typeface="Arial"/>
              </a:rPr>
              <a:t>B</a:t>
            </a:r>
            <a:endParaRPr sz="25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212811"/>
              </p:ext>
            </p:extLst>
          </p:nvPr>
        </p:nvGraphicFramePr>
        <p:xfrm>
          <a:off x="904241" y="2001520"/>
          <a:ext cx="7122160" cy="34942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1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2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0881">
                <a:tc gridSpan="2">
                  <a:txBody>
                    <a:bodyPr/>
                    <a:lstStyle/>
                    <a:p>
                      <a:pPr marR="98425"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Inputs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07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Output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5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7">
                      <a:solidFill>
                        <a:srgbClr val="9F9F9F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7">
                      <a:solidFill>
                        <a:srgbClr val="9F9F9F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8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 = A </a:t>
                      </a:r>
                      <a:r>
                        <a:rPr sz="1800" b="1" spc="-10" dirty="0">
                          <a:solidFill>
                            <a:srgbClr val="333333"/>
                          </a:solidFill>
                          <a:latin typeface="Tahoma"/>
                          <a:cs typeface="Tahoma"/>
                        </a:rPr>
                        <a:t>©</a:t>
                      </a:r>
                      <a:r>
                        <a:rPr sz="1800" b="1" spc="55" dirty="0">
                          <a:solidFill>
                            <a:srgbClr val="333333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3047">
                      <a:solidFill>
                        <a:srgbClr val="9F9F9F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4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4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4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7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7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56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7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7">
                      <a:solidFill>
                        <a:srgbClr val="9F9F9F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3047">
                      <a:solidFill>
                        <a:srgbClr val="9F9F9F"/>
                      </a:solidFill>
                      <a:prstDash val="solid"/>
                    </a:lnT>
                    <a:lnB w="3047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3047">
                      <a:solidFill>
                        <a:srgbClr val="9F9F9F"/>
                      </a:solidFill>
                      <a:prstDash val="solid"/>
                    </a:lnR>
                    <a:lnT w="3047">
                      <a:solidFill>
                        <a:srgbClr val="9F9F9F"/>
                      </a:solidFill>
                      <a:prstDash val="solid"/>
                    </a:lnT>
                    <a:lnB w="3047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0647" y="648417"/>
            <a:ext cx="8283388" cy="6463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8350" algn="l"/>
            <a:r>
              <a:rPr spc="-4" dirty="0"/>
              <a:t>Equivalence Function (Truth</a:t>
            </a:r>
            <a:r>
              <a:rPr spc="-13" dirty="0"/>
              <a:t> </a:t>
            </a:r>
            <a:r>
              <a:rPr dirty="0"/>
              <a:t>Table)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85688" y="2023633"/>
            <a:ext cx="6886574" cy="3731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4640" indent="-403433">
              <a:buClr>
                <a:srgbClr val="FF3300"/>
              </a:buClr>
              <a:buAutoNum type="arabicPeriod"/>
              <a:tabLst>
                <a:tab pos="414079" algn="l"/>
                <a:tab pos="414640" algn="l"/>
              </a:tabLst>
            </a:pPr>
            <a:r>
              <a:rPr sz="2000" spc="-4" dirty="0">
                <a:cs typeface="Verdana"/>
              </a:rPr>
              <a:t>State the given </a:t>
            </a:r>
            <a:r>
              <a:rPr sz="2000" spc="-9" dirty="0">
                <a:cs typeface="Verdana"/>
              </a:rPr>
              <a:t>problem </a:t>
            </a:r>
            <a:r>
              <a:rPr sz="2000" spc="-4" dirty="0">
                <a:cs typeface="Verdana"/>
              </a:rPr>
              <a:t>completely and</a:t>
            </a:r>
            <a:r>
              <a:rPr sz="2000" spc="22" dirty="0">
                <a:cs typeface="Verdana"/>
              </a:rPr>
              <a:t> </a:t>
            </a:r>
            <a:r>
              <a:rPr sz="2000" spc="4" dirty="0">
                <a:cs typeface="Verdana"/>
              </a:rPr>
              <a:t>exactly</a:t>
            </a:r>
            <a:endParaRPr sz="2000" dirty="0">
              <a:cs typeface="Verdana"/>
            </a:endParaRPr>
          </a:p>
          <a:p>
            <a:pPr marL="414640" marR="127754" indent="-403433">
              <a:spcBef>
                <a:spcPts val="1460"/>
              </a:spcBef>
              <a:buClr>
                <a:srgbClr val="FF3300"/>
              </a:buClr>
              <a:buAutoNum type="arabicPeriod"/>
              <a:tabLst>
                <a:tab pos="414079" algn="l"/>
                <a:tab pos="414640" algn="l"/>
              </a:tabLst>
            </a:pPr>
            <a:r>
              <a:rPr sz="2000" spc="-9" dirty="0">
                <a:cs typeface="Verdana"/>
              </a:rPr>
              <a:t>Interpret </a:t>
            </a:r>
            <a:r>
              <a:rPr sz="2000" spc="-4" dirty="0">
                <a:cs typeface="Verdana"/>
              </a:rPr>
              <a:t>the problem </a:t>
            </a:r>
            <a:r>
              <a:rPr sz="2000" spc="4" dirty="0">
                <a:cs typeface="Verdana"/>
              </a:rPr>
              <a:t>and </a:t>
            </a:r>
            <a:r>
              <a:rPr sz="2000" spc="-4" dirty="0">
                <a:cs typeface="Verdana"/>
              </a:rPr>
              <a:t>determine the </a:t>
            </a:r>
            <a:r>
              <a:rPr sz="2000" dirty="0">
                <a:cs typeface="Verdana"/>
              </a:rPr>
              <a:t>available input  </a:t>
            </a:r>
            <a:r>
              <a:rPr sz="2000" spc="-4" dirty="0">
                <a:cs typeface="Verdana"/>
              </a:rPr>
              <a:t>variables and </a:t>
            </a:r>
            <a:r>
              <a:rPr sz="2000" spc="-9" dirty="0">
                <a:cs typeface="Verdana"/>
              </a:rPr>
              <a:t>required </a:t>
            </a:r>
            <a:r>
              <a:rPr sz="2000" dirty="0">
                <a:cs typeface="Verdana"/>
              </a:rPr>
              <a:t>output</a:t>
            </a:r>
            <a:r>
              <a:rPr sz="2000" spc="4" dirty="0">
                <a:cs typeface="Verdana"/>
              </a:rPr>
              <a:t> </a:t>
            </a:r>
            <a:r>
              <a:rPr sz="2000" spc="-4" dirty="0">
                <a:cs typeface="Verdana"/>
              </a:rPr>
              <a:t>variables</a:t>
            </a:r>
            <a:endParaRPr sz="2000" dirty="0">
              <a:cs typeface="Verdana"/>
            </a:endParaRPr>
          </a:p>
          <a:p>
            <a:pPr marL="414640" indent="-403433">
              <a:spcBef>
                <a:spcPts val="1482"/>
              </a:spcBef>
              <a:buClr>
                <a:srgbClr val="FF3300"/>
              </a:buClr>
              <a:buAutoNum type="arabicPeriod"/>
              <a:tabLst>
                <a:tab pos="414079" algn="l"/>
                <a:tab pos="414640" algn="l"/>
              </a:tabLst>
            </a:pPr>
            <a:r>
              <a:rPr sz="2000" spc="-4" dirty="0">
                <a:cs typeface="Verdana"/>
              </a:rPr>
              <a:t>Assign a letter symbol to </a:t>
            </a:r>
            <a:r>
              <a:rPr sz="2000" spc="-9" dirty="0">
                <a:cs typeface="Verdana"/>
              </a:rPr>
              <a:t>each </a:t>
            </a:r>
            <a:r>
              <a:rPr sz="2000" spc="4" dirty="0">
                <a:cs typeface="Verdana"/>
              </a:rPr>
              <a:t>input </a:t>
            </a:r>
            <a:r>
              <a:rPr sz="2000" spc="-4" dirty="0">
                <a:cs typeface="Verdana"/>
              </a:rPr>
              <a:t>and </a:t>
            </a:r>
            <a:r>
              <a:rPr sz="2000" dirty="0">
                <a:cs typeface="Verdana"/>
              </a:rPr>
              <a:t>output</a:t>
            </a:r>
            <a:r>
              <a:rPr sz="2000" spc="-22" dirty="0">
                <a:cs typeface="Verdana"/>
              </a:rPr>
              <a:t> </a:t>
            </a:r>
            <a:r>
              <a:rPr sz="2000" spc="-4" dirty="0">
                <a:cs typeface="Verdana"/>
              </a:rPr>
              <a:t>variables</a:t>
            </a:r>
            <a:endParaRPr sz="2000" dirty="0">
              <a:cs typeface="Verdana"/>
            </a:endParaRPr>
          </a:p>
          <a:p>
            <a:pPr marL="414640" marR="70601" indent="-403433">
              <a:spcBef>
                <a:spcPts val="1482"/>
              </a:spcBef>
              <a:buClr>
                <a:srgbClr val="FF3300"/>
              </a:buClr>
              <a:buAutoNum type="arabicPeriod"/>
              <a:tabLst>
                <a:tab pos="414079" algn="l"/>
                <a:tab pos="414640" algn="l"/>
              </a:tabLst>
            </a:pPr>
            <a:r>
              <a:rPr sz="2000" spc="-4" dirty="0">
                <a:cs typeface="Verdana"/>
              </a:rPr>
              <a:t>Design the truth table </a:t>
            </a:r>
            <a:r>
              <a:rPr sz="2000" spc="-9" dirty="0">
                <a:cs typeface="Verdana"/>
              </a:rPr>
              <a:t>that </a:t>
            </a:r>
            <a:r>
              <a:rPr sz="2000" spc="-4" dirty="0">
                <a:cs typeface="Verdana"/>
              </a:rPr>
              <a:t>defines the </a:t>
            </a:r>
            <a:r>
              <a:rPr sz="2000" spc="-9" dirty="0">
                <a:cs typeface="Verdana"/>
              </a:rPr>
              <a:t>required </a:t>
            </a:r>
            <a:r>
              <a:rPr sz="2000" dirty="0">
                <a:cs typeface="Verdana"/>
              </a:rPr>
              <a:t>relations  </a:t>
            </a:r>
            <a:r>
              <a:rPr sz="2000" spc="-9" dirty="0">
                <a:cs typeface="Verdana"/>
              </a:rPr>
              <a:t>between </a:t>
            </a:r>
            <a:r>
              <a:rPr sz="2000" dirty="0">
                <a:cs typeface="Verdana"/>
              </a:rPr>
              <a:t>inputs </a:t>
            </a:r>
            <a:r>
              <a:rPr sz="2000" spc="-4" dirty="0">
                <a:cs typeface="Verdana"/>
              </a:rPr>
              <a:t>and</a:t>
            </a:r>
            <a:r>
              <a:rPr sz="2000" spc="-31" dirty="0">
                <a:cs typeface="Verdana"/>
              </a:rPr>
              <a:t> </a:t>
            </a:r>
            <a:r>
              <a:rPr sz="2000" dirty="0">
                <a:cs typeface="Verdana"/>
              </a:rPr>
              <a:t>outputs</a:t>
            </a:r>
          </a:p>
          <a:p>
            <a:pPr marL="414640" indent="-403433">
              <a:spcBef>
                <a:spcPts val="1482"/>
              </a:spcBef>
              <a:buClr>
                <a:srgbClr val="FF3300"/>
              </a:buClr>
              <a:buAutoNum type="arabicPeriod"/>
              <a:tabLst>
                <a:tab pos="414079" algn="l"/>
                <a:tab pos="414640" algn="l"/>
              </a:tabLst>
            </a:pPr>
            <a:r>
              <a:rPr sz="2000" dirty="0">
                <a:cs typeface="Verdana"/>
              </a:rPr>
              <a:t>Obtain </a:t>
            </a:r>
            <a:r>
              <a:rPr sz="2000" spc="-4" dirty="0">
                <a:cs typeface="Verdana"/>
              </a:rPr>
              <a:t>the simplified </a:t>
            </a:r>
            <a:r>
              <a:rPr sz="2000" spc="-9" dirty="0">
                <a:cs typeface="Verdana"/>
              </a:rPr>
              <a:t>Boolean </a:t>
            </a:r>
            <a:r>
              <a:rPr sz="2000" spc="-4" dirty="0">
                <a:cs typeface="Verdana"/>
              </a:rPr>
              <a:t>function </a:t>
            </a:r>
            <a:r>
              <a:rPr sz="2000" spc="-9" dirty="0">
                <a:cs typeface="Verdana"/>
              </a:rPr>
              <a:t>for </a:t>
            </a:r>
            <a:r>
              <a:rPr sz="2000" spc="-13" dirty="0">
                <a:cs typeface="Verdana"/>
              </a:rPr>
              <a:t>each</a:t>
            </a:r>
            <a:r>
              <a:rPr sz="2000" spc="44" dirty="0">
                <a:cs typeface="Verdana"/>
              </a:rPr>
              <a:t> </a:t>
            </a:r>
            <a:r>
              <a:rPr sz="2000" dirty="0">
                <a:cs typeface="Verdana"/>
              </a:rPr>
              <a:t>output</a:t>
            </a:r>
          </a:p>
          <a:p>
            <a:pPr marL="414640" marR="92453" indent="-403433">
              <a:spcBef>
                <a:spcPts val="1482"/>
              </a:spcBef>
              <a:buClr>
                <a:srgbClr val="FF3300"/>
              </a:buClr>
              <a:buAutoNum type="arabicPeriod"/>
              <a:tabLst>
                <a:tab pos="414079" algn="l"/>
                <a:tab pos="414640" algn="l"/>
              </a:tabLst>
            </a:pPr>
            <a:r>
              <a:rPr sz="2000" spc="-9" dirty="0">
                <a:cs typeface="Verdana"/>
              </a:rPr>
              <a:t>Draw </a:t>
            </a:r>
            <a:r>
              <a:rPr sz="2000" spc="-4" dirty="0">
                <a:cs typeface="Verdana"/>
              </a:rPr>
              <a:t>the </a:t>
            </a:r>
            <a:r>
              <a:rPr sz="2000" spc="4" dirty="0">
                <a:cs typeface="Verdana"/>
              </a:rPr>
              <a:t>logic </a:t>
            </a:r>
            <a:r>
              <a:rPr sz="2000" spc="-4" dirty="0">
                <a:cs typeface="Verdana"/>
              </a:rPr>
              <a:t>circuit </a:t>
            </a:r>
            <a:r>
              <a:rPr sz="2000" spc="-9" dirty="0">
                <a:cs typeface="Verdana"/>
              </a:rPr>
              <a:t>diagram </a:t>
            </a:r>
            <a:r>
              <a:rPr sz="2000" spc="-4" dirty="0">
                <a:cs typeface="Verdana"/>
              </a:rPr>
              <a:t>to </a:t>
            </a:r>
            <a:r>
              <a:rPr sz="2000" dirty="0">
                <a:cs typeface="Verdana"/>
              </a:rPr>
              <a:t>implement </a:t>
            </a:r>
            <a:r>
              <a:rPr sz="2000" spc="-4" dirty="0">
                <a:cs typeface="Verdana"/>
              </a:rPr>
              <a:t>the Boolean  function</a:t>
            </a:r>
            <a:endParaRPr sz="2000" dirty="0"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3412" y="688098"/>
            <a:ext cx="8283388" cy="587491"/>
          </a:xfrm>
          <a:prstGeom prst="rect">
            <a:avLst/>
          </a:prstGeom>
        </p:spPr>
        <p:txBody>
          <a:bodyPr vert="horz" wrap="square" lIns="0" tIns="94129" rIns="0" bIns="0" rtlCol="0" anchor="ctr">
            <a:spAutoFit/>
          </a:bodyPr>
          <a:lstStyle/>
          <a:p>
            <a:pPr marL="336194" algn="l"/>
            <a:r>
              <a:rPr sz="3200" b="1" spc="-4" dirty="0">
                <a:latin typeface="+mn-lt"/>
              </a:rPr>
              <a:t>Steps in </a:t>
            </a:r>
            <a:r>
              <a:rPr sz="3200" b="1" spc="4" dirty="0">
                <a:latin typeface="+mn-lt"/>
              </a:rPr>
              <a:t>Designing </a:t>
            </a:r>
            <a:r>
              <a:rPr sz="3200" b="1" dirty="0">
                <a:latin typeface="+mn-lt"/>
              </a:rPr>
              <a:t>Combinational</a:t>
            </a:r>
            <a:r>
              <a:rPr sz="3200" b="1" spc="-22" dirty="0">
                <a:latin typeface="+mn-lt"/>
              </a:rPr>
              <a:t> </a:t>
            </a:r>
            <a:r>
              <a:rPr sz="3200" b="1" dirty="0">
                <a:latin typeface="+mn-lt"/>
              </a:rPr>
              <a:t>Circuits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20241" y="4832872"/>
            <a:ext cx="183216" cy="0"/>
          </a:xfrm>
          <a:custGeom>
            <a:avLst/>
            <a:gdLst/>
            <a:ahLst/>
            <a:cxnLst/>
            <a:rect l="l" t="t" r="r" b="b"/>
            <a:pathLst>
              <a:path w="207644">
                <a:moveTo>
                  <a:pt x="0" y="0"/>
                </a:moveTo>
                <a:lnTo>
                  <a:pt x="207263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896495" y="4832872"/>
            <a:ext cx="147918" cy="0"/>
          </a:xfrm>
          <a:custGeom>
            <a:avLst/>
            <a:gdLst/>
            <a:ahLst/>
            <a:cxnLst/>
            <a:rect l="l" t="t" r="r" b="b"/>
            <a:pathLst>
              <a:path w="167639">
                <a:moveTo>
                  <a:pt x="0" y="0"/>
                </a:moveTo>
                <a:lnTo>
                  <a:pt x="16764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1465282" y="4717335"/>
            <a:ext cx="1600760" cy="8084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ct val="130800"/>
              </a:lnSpc>
            </a:pPr>
            <a:r>
              <a:rPr sz="2118" dirty="0">
                <a:latin typeface="Arial"/>
                <a:cs typeface="Arial"/>
              </a:rPr>
              <a:t>S</a:t>
            </a:r>
            <a:r>
              <a:rPr sz="2118" spc="-212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=</a:t>
            </a:r>
            <a:r>
              <a:rPr sz="2118" spc="-190" dirty="0">
                <a:latin typeface="Arial"/>
                <a:cs typeface="Arial"/>
              </a:rPr>
              <a:t> </a:t>
            </a:r>
            <a:r>
              <a:rPr sz="2118" spc="110" dirty="0">
                <a:latin typeface="Arial"/>
                <a:cs typeface="Arial"/>
              </a:rPr>
              <a:t>A</a:t>
            </a:r>
            <a:r>
              <a:rPr sz="2118" spc="110" dirty="0">
                <a:latin typeface="Symbol"/>
                <a:cs typeface="Symbol"/>
              </a:rPr>
              <a:t></a:t>
            </a:r>
            <a:r>
              <a:rPr sz="2118" spc="110" dirty="0">
                <a:latin typeface="Arial"/>
                <a:cs typeface="Arial"/>
              </a:rPr>
              <a:t>B+</a:t>
            </a:r>
            <a:r>
              <a:rPr sz="2118" spc="-361" dirty="0">
                <a:latin typeface="Arial"/>
                <a:cs typeface="Arial"/>
              </a:rPr>
              <a:t> </a:t>
            </a:r>
            <a:r>
              <a:rPr sz="2118" spc="93" dirty="0">
                <a:latin typeface="Arial"/>
                <a:cs typeface="Arial"/>
              </a:rPr>
              <a:t>A</a:t>
            </a:r>
            <a:r>
              <a:rPr sz="2118" spc="93" dirty="0">
                <a:latin typeface="Symbol"/>
                <a:cs typeface="Symbol"/>
              </a:rPr>
              <a:t></a:t>
            </a:r>
            <a:r>
              <a:rPr sz="2118" spc="93" dirty="0">
                <a:latin typeface="Arial"/>
                <a:cs typeface="Arial"/>
              </a:rPr>
              <a:t>B  </a:t>
            </a:r>
            <a:r>
              <a:rPr sz="2118" spc="-4" dirty="0">
                <a:latin typeface="Arial"/>
                <a:cs typeface="Arial"/>
              </a:rPr>
              <a:t>C </a:t>
            </a:r>
            <a:r>
              <a:rPr sz="2118" dirty="0">
                <a:latin typeface="Arial"/>
                <a:cs typeface="Arial"/>
              </a:rPr>
              <a:t>=</a:t>
            </a:r>
            <a:r>
              <a:rPr sz="2118" spc="-427" dirty="0">
                <a:latin typeface="Arial"/>
                <a:cs typeface="Arial"/>
              </a:rPr>
              <a:t> </a:t>
            </a:r>
            <a:r>
              <a:rPr sz="2118" spc="93" dirty="0">
                <a:latin typeface="Arial"/>
                <a:cs typeface="Arial"/>
              </a:rPr>
              <a:t>A</a:t>
            </a:r>
            <a:r>
              <a:rPr sz="2118" spc="93" dirty="0">
                <a:latin typeface="Symbol"/>
                <a:cs typeface="Symbol"/>
              </a:rPr>
              <a:t></a:t>
            </a:r>
            <a:r>
              <a:rPr sz="2118" spc="93" dirty="0">
                <a:latin typeface="Arial"/>
                <a:cs typeface="Arial"/>
              </a:rPr>
              <a:t>B</a:t>
            </a:r>
            <a:endParaRPr sz="2118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26803" y="4840941"/>
            <a:ext cx="237004" cy="672353"/>
          </a:xfrm>
          <a:custGeom>
            <a:avLst/>
            <a:gdLst/>
            <a:ahLst/>
            <a:cxnLst/>
            <a:rect l="l" t="t" r="r" b="b"/>
            <a:pathLst>
              <a:path w="268604" h="762000">
                <a:moveTo>
                  <a:pt x="0" y="0"/>
                </a:moveTo>
                <a:lnTo>
                  <a:pt x="53101" y="4857"/>
                </a:lnTo>
                <a:lnTo>
                  <a:pt x="95630" y="18287"/>
                </a:lnTo>
                <a:lnTo>
                  <a:pt x="123872" y="38576"/>
                </a:lnTo>
                <a:lnTo>
                  <a:pt x="134112" y="64007"/>
                </a:lnTo>
                <a:lnTo>
                  <a:pt x="134112" y="316992"/>
                </a:lnTo>
                <a:lnTo>
                  <a:pt x="144779" y="342423"/>
                </a:lnTo>
                <a:lnTo>
                  <a:pt x="173736" y="362712"/>
                </a:lnTo>
                <a:lnTo>
                  <a:pt x="216408" y="376142"/>
                </a:lnTo>
                <a:lnTo>
                  <a:pt x="268224" y="381000"/>
                </a:lnTo>
                <a:lnTo>
                  <a:pt x="216408" y="385857"/>
                </a:lnTo>
                <a:lnTo>
                  <a:pt x="173736" y="399288"/>
                </a:lnTo>
                <a:lnTo>
                  <a:pt x="144779" y="419576"/>
                </a:lnTo>
                <a:lnTo>
                  <a:pt x="134112" y="445007"/>
                </a:lnTo>
                <a:lnTo>
                  <a:pt x="134112" y="697991"/>
                </a:lnTo>
                <a:lnTo>
                  <a:pt x="123872" y="723423"/>
                </a:lnTo>
                <a:lnTo>
                  <a:pt x="95631" y="743712"/>
                </a:lnTo>
                <a:lnTo>
                  <a:pt x="53101" y="757142"/>
                </a:lnTo>
                <a:lnTo>
                  <a:pt x="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 txBox="1"/>
          <p:nvPr/>
        </p:nvSpPr>
        <p:spPr>
          <a:xfrm>
            <a:off x="3686736" y="5028304"/>
            <a:ext cx="4345081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Boolean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functions 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the two</a:t>
            </a:r>
            <a:r>
              <a:rPr sz="1765" spc="-3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outputs.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89636" y="520970"/>
            <a:ext cx="7544248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 marR="4483" algn="l"/>
            <a:r>
              <a:rPr sz="3200" spc="-4" dirty="0">
                <a:latin typeface="+mn-lt"/>
              </a:rPr>
              <a:t>Designing </a:t>
            </a:r>
            <a:r>
              <a:rPr sz="3200" dirty="0">
                <a:latin typeface="+mn-lt"/>
              </a:rPr>
              <a:t>a Combinational </a:t>
            </a:r>
            <a:r>
              <a:rPr sz="3200" spc="-4" dirty="0">
                <a:latin typeface="+mn-lt"/>
              </a:rPr>
              <a:t>Circuit  Example </a:t>
            </a:r>
            <a:r>
              <a:rPr sz="3200" dirty="0">
                <a:latin typeface="+mn-lt"/>
              </a:rPr>
              <a:t>1 – Half-Adder</a:t>
            </a:r>
            <a:r>
              <a:rPr sz="3200" spc="-44" dirty="0">
                <a:latin typeface="+mn-lt"/>
              </a:rPr>
              <a:t> </a:t>
            </a:r>
            <a:r>
              <a:rPr sz="3200" spc="-4" dirty="0">
                <a:latin typeface="+mn-lt"/>
              </a:rPr>
              <a:t>Design</a:t>
            </a:r>
            <a:endParaRPr sz="3200" dirty="0">
              <a:latin typeface="+mn-l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728291"/>
              </p:ext>
            </p:extLst>
          </p:nvPr>
        </p:nvGraphicFramePr>
        <p:xfrm>
          <a:off x="1394461" y="2017059"/>
          <a:ext cx="6534598" cy="2485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6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721">
                <a:tc gridSpan="2"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b="1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Inputs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b="1" spc="-5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Outputs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2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3047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1534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B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C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tc>
                  <a:txBody>
                    <a:bodyPr/>
                    <a:lstStyle/>
                    <a:p>
                      <a:pPr marR="990600" algn="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1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7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7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105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7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tc>
                  <a:txBody>
                    <a:bodyPr/>
                    <a:lstStyle/>
                    <a:p>
                      <a:pPr marR="969010" algn="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8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7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105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7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tc>
                  <a:txBody>
                    <a:bodyPr/>
                    <a:lstStyle/>
                    <a:p>
                      <a:pPr marR="969010" algn="r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1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7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7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105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7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tc>
                  <a:txBody>
                    <a:bodyPr/>
                    <a:lstStyle/>
                    <a:p>
                      <a:pPr marR="969010" algn="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8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105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1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7">
                      <a:solidFill>
                        <a:srgbClr val="9F9F9F"/>
                      </a:solidFill>
                      <a:prstDash val="solid"/>
                    </a:lnT>
                    <a:lnB w="3047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tc>
                  <a:txBody>
                    <a:bodyPr/>
                    <a:lstStyle/>
                    <a:p>
                      <a:pPr marR="969010" algn="r">
                        <a:lnSpc>
                          <a:spcPct val="100000"/>
                        </a:lnSpc>
                        <a:spcBef>
                          <a:spcPts val="845"/>
                        </a:spcBef>
                      </a:pPr>
                      <a:r>
                        <a:rPr sz="1800" dirty="0">
                          <a:solidFill>
                            <a:srgbClr val="333333"/>
                          </a:solidFill>
                          <a:latin typeface="Verdana"/>
                          <a:cs typeface="Verdana"/>
                        </a:rPr>
                        <a:t>0</a:t>
                      </a:r>
                      <a:endParaRPr sz="1800" dirty="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Gate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186C146-A395-4D11-AF83-CDEF2BE08F35}"/>
              </a:ext>
            </a:extLst>
          </p:cNvPr>
          <p:cNvSpPr txBox="1"/>
          <p:nvPr/>
        </p:nvSpPr>
        <p:spPr>
          <a:xfrm>
            <a:off x="708869" y="2419095"/>
            <a:ext cx="7233920" cy="197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spc="-5" dirty="0">
                <a:solidFill>
                  <a:srgbClr val="333333"/>
                </a:solidFill>
                <a:cs typeface="Verdana"/>
              </a:rPr>
              <a:t>Logic </a:t>
            </a:r>
            <a:r>
              <a:rPr sz="2000" spc="-10" dirty="0">
                <a:solidFill>
                  <a:srgbClr val="333333"/>
                </a:solidFill>
                <a:cs typeface="Verdana"/>
              </a:rPr>
              <a:t>gates </a:t>
            </a:r>
            <a:r>
              <a:rPr sz="2000" spc="-5" dirty="0">
                <a:solidFill>
                  <a:srgbClr val="333333"/>
                </a:solidFill>
                <a:cs typeface="Verdana"/>
              </a:rPr>
              <a:t>are electronic circuits </a:t>
            </a:r>
            <a:r>
              <a:rPr sz="2000" spc="-10" dirty="0">
                <a:solidFill>
                  <a:srgbClr val="333333"/>
                </a:solidFill>
                <a:cs typeface="Verdana"/>
              </a:rPr>
              <a:t>that operate on  </a:t>
            </a:r>
            <a:r>
              <a:rPr sz="2000" spc="-5" dirty="0">
                <a:solidFill>
                  <a:srgbClr val="333333"/>
                </a:solidFill>
                <a:cs typeface="Verdana"/>
              </a:rPr>
              <a:t>one </a:t>
            </a:r>
            <a:r>
              <a:rPr sz="2000" dirty="0">
                <a:solidFill>
                  <a:srgbClr val="333333"/>
                </a:solidFill>
                <a:cs typeface="Verdana"/>
              </a:rPr>
              <a:t>or more </a:t>
            </a:r>
            <a:r>
              <a:rPr sz="2000" spc="5" dirty="0">
                <a:solidFill>
                  <a:srgbClr val="333333"/>
                </a:solidFill>
                <a:cs typeface="Verdana"/>
              </a:rPr>
              <a:t>input </a:t>
            </a:r>
            <a:r>
              <a:rPr sz="2000" spc="-5" dirty="0">
                <a:solidFill>
                  <a:srgbClr val="333333"/>
                </a:solidFill>
                <a:cs typeface="Verdana"/>
              </a:rPr>
              <a:t>signals to </a:t>
            </a:r>
            <a:r>
              <a:rPr sz="2000" spc="-10" dirty="0">
                <a:solidFill>
                  <a:srgbClr val="333333"/>
                </a:solidFill>
                <a:cs typeface="Verdana"/>
              </a:rPr>
              <a:t>produce </a:t>
            </a:r>
            <a:r>
              <a:rPr sz="2000" spc="-5" dirty="0">
                <a:solidFill>
                  <a:srgbClr val="333333"/>
                </a:solidFill>
                <a:cs typeface="Verdana"/>
              </a:rPr>
              <a:t>standard </a:t>
            </a:r>
            <a:r>
              <a:rPr sz="2000" dirty="0">
                <a:solidFill>
                  <a:srgbClr val="333333"/>
                </a:solidFill>
                <a:cs typeface="Verdana"/>
              </a:rPr>
              <a:t>output  </a:t>
            </a:r>
            <a:r>
              <a:rPr sz="2000" spc="-10" dirty="0">
                <a:solidFill>
                  <a:srgbClr val="333333"/>
                </a:solidFill>
                <a:cs typeface="Verdana"/>
              </a:rPr>
              <a:t>signal</a:t>
            </a:r>
            <a:endParaRPr sz="2000" dirty="0">
              <a:cs typeface="Verdana"/>
            </a:endParaRPr>
          </a:p>
          <a:p>
            <a:pPr marL="356870" marR="8255" indent="-344170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cs typeface="Verdana"/>
              </a:rPr>
              <a:t>Are </a:t>
            </a:r>
            <a:r>
              <a:rPr sz="2000" spc="-5" dirty="0">
                <a:solidFill>
                  <a:srgbClr val="333333"/>
                </a:solidFill>
                <a:cs typeface="Verdana"/>
              </a:rPr>
              <a:t>the </a:t>
            </a:r>
            <a:r>
              <a:rPr sz="2000" dirty="0">
                <a:solidFill>
                  <a:srgbClr val="333333"/>
                </a:solidFill>
                <a:cs typeface="Verdana"/>
              </a:rPr>
              <a:t>building </a:t>
            </a:r>
            <a:r>
              <a:rPr sz="2000" spc="-5" dirty="0">
                <a:solidFill>
                  <a:srgbClr val="333333"/>
                </a:solidFill>
                <a:cs typeface="Verdana"/>
              </a:rPr>
              <a:t>blocks </a:t>
            </a:r>
            <a:r>
              <a:rPr sz="2000" spc="-10" dirty="0">
                <a:solidFill>
                  <a:srgbClr val="333333"/>
                </a:solidFill>
                <a:cs typeface="Verdana"/>
              </a:rPr>
              <a:t>of </a:t>
            </a:r>
            <a:r>
              <a:rPr sz="2000" spc="5" dirty="0">
                <a:solidFill>
                  <a:srgbClr val="333333"/>
                </a:solidFill>
                <a:cs typeface="Verdana"/>
              </a:rPr>
              <a:t>all </a:t>
            </a:r>
            <a:r>
              <a:rPr sz="2000" spc="-5" dirty="0">
                <a:solidFill>
                  <a:srgbClr val="333333"/>
                </a:solidFill>
                <a:cs typeface="Verdana"/>
              </a:rPr>
              <a:t>the circuits </a:t>
            </a:r>
            <a:r>
              <a:rPr sz="2000" spc="10" dirty="0">
                <a:solidFill>
                  <a:srgbClr val="333333"/>
                </a:solidFill>
                <a:cs typeface="Verdana"/>
              </a:rPr>
              <a:t>in </a:t>
            </a:r>
            <a:r>
              <a:rPr sz="2000" spc="-5" dirty="0">
                <a:solidFill>
                  <a:srgbClr val="333333"/>
                </a:solidFill>
                <a:cs typeface="Verdana"/>
              </a:rPr>
              <a:t>a  </a:t>
            </a:r>
            <a:r>
              <a:rPr sz="2000" spc="-10" dirty="0">
                <a:solidFill>
                  <a:srgbClr val="333333"/>
                </a:solidFill>
                <a:cs typeface="Verdana"/>
              </a:rPr>
              <a:t>computer</a:t>
            </a:r>
            <a:endParaRPr sz="2000" dirty="0">
              <a:cs typeface="Verdana"/>
            </a:endParaRPr>
          </a:p>
          <a:p>
            <a:pPr marL="356870" marR="10795" indent="-344170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357505" algn="l"/>
              </a:tabLst>
            </a:pPr>
            <a:r>
              <a:rPr sz="2000" spc="-10" dirty="0">
                <a:solidFill>
                  <a:srgbClr val="333333"/>
                </a:solidFill>
                <a:cs typeface="Verdana"/>
              </a:rPr>
              <a:t>Some </a:t>
            </a:r>
            <a:r>
              <a:rPr sz="2000" dirty="0">
                <a:solidFill>
                  <a:srgbClr val="333333"/>
                </a:solidFill>
                <a:cs typeface="Verdana"/>
              </a:rPr>
              <a:t>of </a:t>
            </a:r>
            <a:r>
              <a:rPr sz="2000" spc="-5" dirty="0">
                <a:solidFill>
                  <a:srgbClr val="333333"/>
                </a:solidFill>
                <a:cs typeface="Verdana"/>
              </a:rPr>
              <a:t>the </a:t>
            </a:r>
            <a:r>
              <a:rPr sz="2000" spc="-10" dirty="0">
                <a:solidFill>
                  <a:srgbClr val="333333"/>
                </a:solidFill>
                <a:cs typeface="Verdana"/>
              </a:rPr>
              <a:t>most </a:t>
            </a:r>
            <a:r>
              <a:rPr sz="2000" dirty="0">
                <a:solidFill>
                  <a:srgbClr val="333333"/>
                </a:solidFill>
                <a:cs typeface="Verdana"/>
              </a:rPr>
              <a:t>basic </a:t>
            </a:r>
            <a:r>
              <a:rPr sz="2000" spc="-5" dirty="0">
                <a:solidFill>
                  <a:srgbClr val="333333"/>
                </a:solidFill>
                <a:cs typeface="Verdana"/>
              </a:rPr>
              <a:t>and </a:t>
            </a:r>
            <a:r>
              <a:rPr sz="2000" spc="-10" dirty="0">
                <a:solidFill>
                  <a:srgbClr val="333333"/>
                </a:solidFill>
                <a:cs typeface="Verdana"/>
              </a:rPr>
              <a:t>useful </a:t>
            </a:r>
            <a:r>
              <a:rPr sz="2000" dirty="0">
                <a:solidFill>
                  <a:srgbClr val="333333"/>
                </a:solidFill>
                <a:cs typeface="Verdana"/>
              </a:rPr>
              <a:t>logic </a:t>
            </a:r>
            <a:r>
              <a:rPr sz="2000" spc="-10" dirty="0">
                <a:solidFill>
                  <a:srgbClr val="333333"/>
                </a:solidFill>
                <a:cs typeface="Verdana"/>
              </a:rPr>
              <a:t>gates are  </a:t>
            </a:r>
            <a:r>
              <a:rPr sz="2000" spc="-5" dirty="0">
                <a:solidFill>
                  <a:srgbClr val="333333"/>
                </a:solidFill>
                <a:cs typeface="Verdana"/>
              </a:rPr>
              <a:t>AND, </a:t>
            </a:r>
            <a:r>
              <a:rPr sz="2000" spc="-10" dirty="0">
                <a:solidFill>
                  <a:srgbClr val="333333"/>
                </a:solidFill>
                <a:cs typeface="Verdana"/>
              </a:rPr>
              <a:t>OR, </a:t>
            </a:r>
            <a:r>
              <a:rPr sz="2000" spc="-5" dirty="0">
                <a:solidFill>
                  <a:srgbClr val="333333"/>
                </a:solidFill>
                <a:cs typeface="Verdana"/>
              </a:rPr>
              <a:t>NOT, NAND </a:t>
            </a:r>
            <a:r>
              <a:rPr sz="2000" spc="5" dirty="0">
                <a:solidFill>
                  <a:srgbClr val="333333"/>
                </a:solidFill>
                <a:cs typeface="Verdana"/>
              </a:rPr>
              <a:t>and </a:t>
            </a:r>
            <a:r>
              <a:rPr sz="2000" spc="-10" dirty="0">
                <a:solidFill>
                  <a:srgbClr val="333333"/>
                </a:solidFill>
                <a:cs typeface="Verdana"/>
              </a:rPr>
              <a:t>NOR</a:t>
            </a:r>
            <a:r>
              <a:rPr sz="2000" spc="-20" dirty="0">
                <a:solidFill>
                  <a:srgbClr val="333333"/>
                </a:solidFill>
                <a:cs typeface="Verdana"/>
              </a:rPr>
              <a:t> </a:t>
            </a:r>
            <a:r>
              <a:rPr sz="2000" dirty="0">
                <a:solidFill>
                  <a:srgbClr val="333333"/>
                </a:solidFill>
                <a:cs typeface="Verdana"/>
              </a:rPr>
              <a:t>gates</a:t>
            </a:r>
            <a:endParaRPr sz="2000" dirty="0">
              <a:cs typeface="Verdana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5639BAE-CBCD-4956-911D-DF2B73A05E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01717" y="5486625"/>
            <a:ext cx="6459631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Logic circuit diagram to implement the 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Boolean</a:t>
            </a:r>
            <a:r>
              <a:rPr sz="1765" spc="6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functions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55201" y="4885093"/>
            <a:ext cx="1151404" cy="0"/>
          </a:xfrm>
          <a:custGeom>
            <a:avLst/>
            <a:gdLst/>
            <a:ahLst/>
            <a:cxnLst/>
            <a:rect l="l" t="t" r="r" b="b"/>
            <a:pathLst>
              <a:path w="1304925">
                <a:moveTo>
                  <a:pt x="0" y="0"/>
                </a:moveTo>
                <a:lnTo>
                  <a:pt x="130454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1955200" y="4680697"/>
            <a:ext cx="1148603" cy="0"/>
          </a:xfrm>
          <a:custGeom>
            <a:avLst/>
            <a:gdLst/>
            <a:ahLst/>
            <a:cxnLst/>
            <a:rect l="l" t="t" r="r" b="b"/>
            <a:pathLst>
              <a:path w="1301750">
                <a:moveTo>
                  <a:pt x="0" y="0"/>
                </a:moveTo>
                <a:lnTo>
                  <a:pt x="130149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3388658" y="4774827"/>
            <a:ext cx="2100543" cy="0"/>
          </a:xfrm>
          <a:custGeom>
            <a:avLst/>
            <a:gdLst/>
            <a:ahLst/>
            <a:cxnLst/>
            <a:rect l="l" t="t" r="r" b="b"/>
            <a:pathLst>
              <a:path w="2380615">
                <a:moveTo>
                  <a:pt x="0" y="0"/>
                </a:moveTo>
                <a:lnTo>
                  <a:pt x="238048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1906792" y="2628677"/>
            <a:ext cx="1140759" cy="0"/>
          </a:xfrm>
          <a:custGeom>
            <a:avLst/>
            <a:gdLst/>
            <a:ahLst/>
            <a:cxnLst/>
            <a:rect l="l" t="t" r="r" b="b"/>
            <a:pathLst>
              <a:path w="1292860">
                <a:moveTo>
                  <a:pt x="0" y="0"/>
                </a:moveTo>
                <a:lnTo>
                  <a:pt x="129235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047102" y="2413524"/>
            <a:ext cx="409015" cy="419660"/>
          </a:xfrm>
          <a:custGeom>
            <a:avLst/>
            <a:gdLst/>
            <a:ahLst/>
            <a:cxnLst/>
            <a:rect l="l" t="t" r="r" b="b"/>
            <a:pathLst>
              <a:path w="463550" h="475614">
                <a:moveTo>
                  <a:pt x="463296" y="237744"/>
                </a:moveTo>
                <a:lnTo>
                  <a:pt x="0" y="475488"/>
                </a:lnTo>
                <a:lnTo>
                  <a:pt x="0" y="0"/>
                </a:lnTo>
                <a:lnTo>
                  <a:pt x="463296" y="237744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5464884" y="3244551"/>
            <a:ext cx="398368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10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5464884" y="3416674"/>
            <a:ext cx="398368" cy="0"/>
          </a:xfrm>
          <a:custGeom>
            <a:avLst/>
            <a:gdLst/>
            <a:ahLst/>
            <a:cxnLst/>
            <a:rect l="l" t="t" r="r" b="b"/>
            <a:pathLst>
              <a:path w="451484">
                <a:moveTo>
                  <a:pt x="0" y="0"/>
                </a:moveTo>
                <a:lnTo>
                  <a:pt x="45110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5109881" y="4002966"/>
            <a:ext cx="352425" cy="0"/>
          </a:xfrm>
          <a:custGeom>
            <a:avLst/>
            <a:gdLst/>
            <a:ahLst/>
            <a:cxnLst/>
            <a:rect l="l" t="t" r="r" b="b"/>
            <a:pathLst>
              <a:path w="399414">
                <a:moveTo>
                  <a:pt x="0" y="0"/>
                </a:moveTo>
                <a:lnTo>
                  <a:pt x="39928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2702858" y="2607161"/>
            <a:ext cx="45943" cy="271743"/>
          </a:xfrm>
          <a:custGeom>
            <a:avLst/>
            <a:gdLst/>
            <a:ahLst/>
            <a:cxnLst/>
            <a:rect l="l" t="t" r="r" b="b"/>
            <a:pathLst>
              <a:path w="52069" h="307975">
                <a:moveTo>
                  <a:pt x="15239" y="46983"/>
                </a:moveTo>
                <a:lnTo>
                  <a:pt x="15239" y="307847"/>
                </a:lnTo>
                <a:lnTo>
                  <a:pt x="33527" y="307847"/>
                </a:lnTo>
                <a:lnTo>
                  <a:pt x="33527" y="48767"/>
                </a:lnTo>
                <a:lnTo>
                  <a:pt x="24383" y="48767"/>
                </a:lnTo>
                <a:lnTo>
                  <a:pt x="15430" y="47101"/>
                </a:lnTo>
                <a:lnTo>
                  <a:pt x="15239" y="46983"/>
                </a:lnTo>
                <a:close/>
              </a:path>
              <a:path w="52069" h="307975">
                <a:moveTo>
                  <a:pt x="33527" y="47345"/>
                </a:moveTo>
                <a:lnTo>
                  <a:pt x="24383" y="48767"/>
                </a:lnTo>
                <a:lnTo>
                  <a:pt x="33527" y="48767"/>
                </a:lnTo>
                <a:lnTo>
                  <a:pt x="33527" y="47345"/>
                </a:lnTo>
                <a:close/>
              </a:path>
              <a:path w="52069" h="307975">
                <a:moveTo>
                  <a:pt x="51816" y="24383"/>
                </a:moveTo>
                <a:lnTo>
                  <a:pt x="33527" y="24383"/>
                </a:lnTo>
                <a:lnTo>
                  <a:pt x="33527" y="47345"/>
                </a:lnTo>
                <a:lnTo>
                  <a:pt x="35099" y="47101"/>
                </a:lnTo>
                <a:lnTo>
                  <a:pt x="43815" y="42290"/>
                </a:lnTo>
                <a:lnTo>
                  <a:pt x="49672" y="34623"/>
                </a:lnTo>
                <a:lnTo>
                  <a:pt x="51816" y="24383"/>
                </a:lnTo>
                <a:close/>
              </a:path>
              <a:path w="52069" h="307975">
                <a:moveTo>
                  <a:pt x="24383" y="0"/>
                </a:moveTo>
                <a:lnTo>
                  <a:pt x="15430" y="2095"/>
                </a:lnTo>
                <a:lnTo>
                  <a:pt x="7619" y="7619"/>
                </a:lnTo>
                <a:lnTo>
                  <a:pt x="2095" y="15430"/>
                </a:lnTo>
                <a:lnTo>
                  <a:pt x="0" y="24383"/>
                </a:lnTo>
                <a:lnTo>
                  <a:pt x="2095" y="34623"/>
                </a:lnTo>
                <a:lnTo>
                  <a:pt x="7619" y="42290"/>
                </a:lnTo>
                <a:lnTo>
                  <a:pt x="15239" y="46983"/>
                </a:lnTo>
                <a:lnTo>
                  <a:pt x="15239" y="24383"/>
                </a:lnTo>
                <a:lnTo>
                  <a:pt x="51816" y="24383"/>
                </a:lnTo>
                <a:lnTo>
                  <a:pt x="49672" y="15430"/>
                </a:lnTo>
                <a:lnTo>
                  <a:pt x="43814" y="7620"/>
                </a:lnTo>
                <a:lnTo>
                  <a:pt x="35099" y="2095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4512831" y="3911526"/>
            <a:ext cx="314885" cy="0"/>
          </a:xfrm>
          <a:custGeom>
            <a:avLst/>
            <a:gdLst/>
            <a:ahLst/>
            <a:cxnLst/>
            <a:rect l="l" t="t" r="r" b="b"/>
            <a:pathLst>
              <a:path w="356870">
                <a:moveTo>
                  <a:pt x="356615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3455893" y="2574889"/>
            <a:ext cx="107576" cy="110378"/>
          </a:xfrm>
          <a:custGeom>
            <a:avLst/>
            <a:gdLst/>
            <a:ahLst/>
            <a:cxnLst/>
            <a:rect l="l" t="t" r="r" b="b"/>
            <a:pathLst>
              <a:path w="121920" h="125094">
                <a:moveTo>
                  <a:pt x="60959" y="0"/>
                </a:moveTo>
                <a:lnTo>
                  <a:pt x="37290" y="4857"/>
                </a:lnTo>
                <a:lnTo>
                  <a:pt x="17906" y="18287"/>
                </a:lnTo>
                <a:lnTo>
                  <a:pt x="4810" y="38576"/>
                </a:lnTo>
                <a:lnTo>
                  <a:pt x="0" y="64007"/>
                </a:lnTo>
                <a:lnTo>
                  <a:pt x="4810" y="87677"/>
                </a:lnTo>
                <a:lnTo>
                  <a:pt x="17906" y="107060"/>
                </a:lnTo>
                <a:lnTo>
                  <a:pt x="37290" y="120157"/>
                </a:lnTo>
                <a:lnTo>
                  <a:pt x="60959" y="124967"/>
                </a:lnTo>
                <a:lnTo>
                  <a:pt x="84629" y="120157"/>
                </a:lnTo>
                <a:lnTo>
                  <a:pt x="104012" y="107060"/>
                </a:lnTo>
                <a:lnTo>
                  <a:pt x="117109" y="87677"/>
                </a:lnTo>
                <a:lnTo>
                  <a:pt x="121919" y="64007"/>
                </a:lnTo>
                <a:lnTo>
                  <a:pt x="117109" y="38576"/>
                </a:lnTo>
                <a:lnTo>
                  <a:pt x="104012" y="18287"/>
                </a:lnTo>
                <a:lnTo>
                  <a:pt x="84629" y="4857"/>
                </a:lnTo>
                <a:lnTo>
                  <a:pt x="6095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2700168" y="3384401"/>
            <a:ext cx="779929" cy="438710"/>
          </a:xfrm>
          <a:custGeom>
            <a:avLst/>
            <a:gdLst/>
            <a:ahLst/>
            <a:cxnLst/>
            <a:rect l="l" t="t" r="r" b="b"/>
            <a:pathLst>
              <a:path w="883920" h="497204">
                <a:moveTo>
                  <a:pt x="883919" y="0"/>
                </a:moveTo>
                <a:lnTo>
                  <a:pt x="0" y="49682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6269018" y="3311786"/>
            <a:ext cx="271743" cy="0"/>
          </a:xfrm>
          <a:custGeom>
            <a:avLst/>
            <a:gdLst/>
            <a:ahLst/>
            <a:cxnLst/>
            <a:rect l="l" t="t" r="r" b="b"/>
            <a:pathLst>
              <a:path w="307975">
                <a:moveTo>
                  <a:pt x="0" y="0"/>
                </a:moveTo>
                <a:lnTo>
                  <a:pt x="30784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3103580" y="3876564"/>
            <a:ext cx="409015" cy="416859"/>
          </a:xfrm>
          <a:custGeom>
            <a:avLst/>
            <a:gdLst/>
            <a:ahLst/>
            <a:cxnLst/>
            <a:rect l="l" t="t" r="r" b="b"/>
            <a:pathLst>
              <a:path w="463550" h="472439">
                <a:moveTo>
                  <a:pt x="463295" y="237744"/>
                </a:moveTo>
                <a:lnTo>
                  <a:pt x="0" y="472439"/>
                </a:lnTo>
                <a:lnTo>
                  <a:pt x="0" y="0"/>
                </a:lnTo>
                <a:lnTo>
                  <a:pt x="463295" y="237744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1917549" y="4102474"/>
            <a:ext cx="1186143" cy="0"/>
          </a:xfrm>
          <a:custGeom>
            <a:avLst/>
            <a:gdLst/>
            <a:ahLst/>
            <a:cxnLst/>
            <a:rect l="l" t="t" r="r" b="b"/>
            <a:pathLst>
              <a:path w="1344295">
                <a:moveTo>
                  <a:pt x="0" y="0"/>
                </a:moveTo>
                <a:lnTo>
                  <a:pt x="1344168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2684032" y="3820086"/>
            <a:ext cx="43143" cy="298637"/>
          </a:xfrm>
          <a:custGeom>
            <a:avLst/>
            <a:gdLst/>
            <a:ahLst/>
            <a:cxnLst/>
            <a:rect l="l" t="t" r="r" b="b"/>
            <a:pathLst>
              <a:path w="48894" h="338454">
                <a:moveTo>
                  <a:pt x="15240" y="288383"/>
                </a:moveTo>
                <a:lnTo>
                  <a:pt x="14144" y="288607"/>
                </a:lnTo>
                <a:lnTo>
                  <a:pt x="6476" y="294132"/>
                </a:lnTo>
                <a:lnTo>
                  <a:pt x="1666" y="301942"/>
                </a:lnTo>
                <a:lnTo>
                  <a:pt x="0" y="310896"/>
                </a:lnTo>
                <a:lnTo>
                  <a:pt x="1666" y="321611"/>
                </a:lnTo>
                <a:lnTo>
                  <a:pt x="6477" y="330327"/>
                </a:lnTo>
                <a:lnTo>
                  <a:pt x="14144" y="336184"/>
                </a:lnTo>
                <a:lnTo>
                  <a:pt x="24384" y="338328"/>
                </a:lnTo>
                <a:lnTo>
                  <a:pt x="33337" y="336184"/>
                </a:lnTo>
                <a:lnTo>
                  <a:pt x="41148" y="330327"/>
                </a:lnTo>
                <a:lnTo>
                  <a:pt x="46672" y="321611"/>
                </a:lnTo>
                <a:lnTo>
                  <a:pt x="48768" y="310896"/>
                </a:lnTo>
                <a:lnTo>
                  <a:pt x="15240" y="310896"/>
                </a:lnTo>
                <a:lnTo>
                  <a:pt x="15240" y="288383"/>
                </a:lnTo>
                <a:close/>
              </a:path>
              <a:path w="48894" h="338454">
                <a:moveTo>
                  <a:pt x="33528" y="288742"/>
                </a:moveTo>
                <a:lnTo>
                  <a:pt x="33528" y="310896"/>
                </a:lnTo>
                <a:lnTo>
                  <a:pt x="48768" y="310896"/>
                </a:lnTo>
                <a:lnTo>
                  <a:pt x="46672" y="301942"/>
                </a:lnTo>
                <a:lnTo>
                  <a:pt x="41148" y="294132"/>
                </a:lnTo>
                <a:lnTo>
                  <a:pt x="33528" y="288742"/>
                </a:lnTo>
                <a:close/>
              </a:path>
              <a:path w="48894" h="338454">
                <a:moveTo>
                  <a:pt x="33528" y="286512"/>
                </a:moveTo>
                <a:lnTo>
                  <a:pt x="24384" y="286512"/>
                </a:lnTo>
                <a:lnTo>
                  <a:pt x="33337" y="288607"/>
                </a:lnTo>
                <a:lnTo>
                  <a:pt x="33528" y="288742"/>
                </a:lnTo>
                <a:lnTo>
                  <a:pt x="33528" y="286512"/>
                </a:lnTo>
                <a:close/>
              </a:path>
              <a:path w="48894" h="338454">
                <a:moveTo>
                  <a:pt x="33528" y="0"/>
                </a:moveTo>
                <a:lnTo>
                  <a:pt x="15240" y="0"/>
                </a:lnTo>
                <a:lnTo>
                  <a:pt x="15240" y="288383"/>
                </a:lnTo>
                <a:lnTo>
                  <a:pt x="24384" y="286512"/>
                </a:lnTo>
                <a:lnTo>
                  <a:pt x="33528" y="286512"/>
                </a:lnTo>
                <a:lnTo>
                  <a:pt x="33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4432149" y="2819625"/>
            <a:ext cx="349624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396239" y="0"/>
                </a:moveTo>
                <a:lnTo>
                  <a:pt x="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5464884" y="3403227"/>
            <a:ext cx="0" cy="613522"/>
          </a:xfrm>
          <a:custGeom>
            <a:avLst/>
            <a:gdLst/>
            <a:ahLst/>
            <a:cxnLst/>
            <a:rect l="l" t="t" r="r" b="b"/>
            <a:pathLst>
              <a:path h="695325">
                <a:moveTo>
                  <a:pt x="0" y="0"/>
                </a:moveTo>
                <a:lnTo>
                  <a:pt x="0" y="694944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3517750" y="4029861"/>
            <a:ext cx="107576" cy="107576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60960" y="0"/>
                </a:moveTo>
                <a:lnTo>
                  <a:pt x="37290" y="4810"/>
                </a:lnTo>
                <a:lnTo>
                  <a:pt x="17907" y="17907"/>
                </a:lnTo>
                <a:lnTo>
                  <a:pt x="4810" y="37290"/>
                </a:lnTo>
                <a:lnTo>
                  <a:pt x="0" y="60960"/>
                </a:lnTo>
                <a:lnTo>
                  <a:pt x="4810" y="84629"/>
                </a:lnTo>
                <a:lnTo>
                  <a:pt x="17907" y="104012"/>
                </a:lnTo>
                <a:lnTo>
                  <a:pt x="37290" y="117109"/>
                </a:lnTo>
                <a:lnTo>
                  <a:pt x="60960" y="121920"/>
                </a:lnTo>
                <a:lnTo>
                  <a:pt x="84629" y="117109"/>
                </a:lnTo>
                <a:lnTo>
                  <a:pt x="104012" y="104012"/>
                </a:lnTo>
                <a:lnTo>
                  <a:pt x="117109" y="84629"/>
                </a:lnTo>
                <a:lnTo>
                  <a:pt x="121920" y="60960"/>
                </a:lnTo>
                <a:lnTo>
                  <a:pt x="117109" y="37290"/>
                </a:lnTo>
                <a:lnTo>
                  <a:pt x="104012" y="17907"/>
                </a:lnTo>
                <a:lnTo>
                  <a:pt x="84629" y="4810"/>
                </a:lnTo>
                <a:lnTo>
                  <a:pt x="6096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5464884" y="2693223"/>
            <a:ext cx="0" cy="562535"/>
          </a:xfrm>
          <a:custGeom>
            <a:avLst/>
            <a:gdLst/>
            <a:ahLst/>
            <a:cxnLst/>
            <a:rect l="l" t="t" r="r" b="b"/>
            <a:pathLst>
              <a:path h="637539">
                <a:moveTo>
                  <a:pt x="0" y="0"/>
                </a:moveTo>
                <a:lnTo>
                  <a:pt x="0" y="63703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4781772" y="2494207"/>
            <a:ext cx="287991" cy="425263"/>
          </a:xfrm>
          <a:custGeom>
            <a:avLst/>
            <a:gdLst/>
            <a:ahLst/>
            <a:cxnLst/>
            <a:rect l="l" t="t" r="r" b="b"/>
            <a:pathLst>
              <a:path w="326389" h="481964">
                <a:moveTo>
                  <a:pt x="164591" y="0"/>
                </a:moveTo>
                <a:lnTo>
                  <a:pt x="235273" y="24277"/>
                </a:lnTo>
                <a:lnTo>
                  <a:pt x="265282" y="52544"/>
                </a:lnTo>
                <a:lnTo>
                  <a:pt x="290386" y="89716"/>
                </a:lnTo>
                <a:lnTo>
                  <a:pt x="309571" y="134405"/>
                </a:lnTo>
                <a:lnTo>
                  <a:pt x="321826" y="185225"/>
                </a:lnTo>
                <a:lnTo>
                  <a:pt x="326136" y="240792"/>
                </a:lnTo>
                <a:lnTo>
                  <a:pt x="321826" y="296358"/>
                </a:lnTo>
                <a:lnTo>
                  <a:pt x="309571" y="347178"/>
                </a:lnTo>
                <a:lnTo>
                  <a:pt x="290386" y="391867"/>
                </a:lnTo>
                <a:lnTo>
                  <a:pt x="265282" y="429039"/>
                </a:lnTo>
                <a:lnTo>
                  <a:pt x="235273" y="457306"/>
                </a:lnTo>
                <a:lnTo>
                  <a:pt x="201372" y="475283"/>
                </a:lnTo>
                <a:lnTo>
                  <a:pt x="164591" y="481584"/>
                </a:lnTo>
                <a:lnTo>
                  <a:pt x="0" y="481584"/>
                </a:lnTo>
                <a:lnTo>
                  <a:pt x="0" y="0"/>
                </a:lnTo>
                <a:lnTo>
                  <a:pt x="164591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5069541" y="2706669"/>
            <a:ext cx="395567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5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4827493" y="3787812"/>
            <a:ext cx="282388" cy="428065"/>
          </a:xfrm>
          <a:custGeom>
            <a:avLst/>
            <a:gdLst/>
            <a:ahLst/>
            <a:cxnLst/>
            <a:rect l="l" t="t" r="r" b="b"/>
            <a:pathLst>
              <a:path w="320039" h="485139">
                <a:moveTo>
                  <a:pt x="158496" y="0"/>
                </a:moveTo>
                <a:lnTo>
                  <a:pt x="229177" y="24277"/>
                </a:lnTo>
                <a:lnTo>
                  <a:pt x="259186" y="52544"/>
                </a:lnTo>
                <a:lnTo>
                  <a:pt x="284290" y="89716"/>
                </a:lnTo>
                <a:lnTo>
                  <a:pt x="303475" y="134405"/>
                </a:lnTo>
                <a:lnTo>
                  <a:pt x="315730" y="185225"/>
                </a:lnTo>
                <a:lnTo>
                  <a:pt x="320039" y="240792"/>
                </a:lnTo>
                <a:lnTo>
                  <a:pt x="315730" y="296526"/>
                </a:lnTo>
                <a:lnTo>
                  <a:pt x="303475" y="347783"/>
                </a:lnTo>
                <a:lnTo>
                  <a:pt x="284290" y="393067"/>
                </a:lnTo>
                <a:lnTo>
                  <a:pt x="259186" y="430887"/>
                </a:lnTo>
                <a:lnTo>
                  <a:pt x="229177" y="459750"/>
                </a:lnTo>
                <a:lnTo>
                  <a:pt x="195276" y="478162"/>
                </a:lnTo>
                <a:lnTo>
                  <a:pt x="158496" y="484632"/>
                </a:lnTo>
                <a:lnTo>
                  <a:pt x="0" y="484632"/>
                </a:lnTo>
                <a:lnTo>
                  <a:pt x="0" y="0"/>
                </a:lnTo>
                <a:lnTo>
                  <a:pt x="158496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3466021" y="3289600"/>
            <a:ext cx="136151" cy="126066"/>
          </a:xfrm>
          <a:custGeom>
            <a:avLst/>
            <a:gdLst/>
            <a:ahLst/>
            <a:cxnLst/>
            <a:rect l="l" t="t" r="r" b="b"/>
            <a:pathLst>
              <a:path w="154304" h="142875">
                <a:moveTo>
                  <a:pt x="97488" y="0"/>
                </a:moveTo>
                <a:lnTo>
                  <a:pt x="37290" y="16002"/>
                </a:lnTo>
                <a:lnTo>
                  <a:pt x="1857" y="64008"/>
                </a:lnTo>
                <a:lnTo>
                  <a:pt x="0" y="91440"/>
                </a:lnTo>
                <a:lnTo>
                  <a:pt x="9858" y="116586"/>
                </a:lnTo>
                <a:lnTo>
                  <a:pt x="29956" y="134731"/>
                </a:lnTo>
                <a:lnTo>
                  <a:pt x="56340" y="142875"/>
                </a:lnTo>
                <a:lnTo>
                  <a:pt x="86153" y="140160"/>
                </a:lnTo>
                <a:lnTo>
                  <a:pt x="116538" y="125730"/>
                </a:lnTo>
                <a:lnTo>
                  <a:pt x="139255" y="104013"/>
                </a:lnTo>
                <a:lnTo>
                  <a:pt x="151971" y="77724"/>
                </a:lnTo>
                <a:lnTo>
                  <a:pt x="153828" y="50292"/>
                </a:lnTo>
                <a:lnTo>
                  <a:pt x="143970" y="25146"/>
                </a:lnTo>
                <a:lnTo>
                  <a:pt x="123872" y="7429"/>
                </a:lnTo>
                <a:lnTo>
                  <a:pt x="97488" y="0"/>
                </a:lnTo>
                <a:close/>
              </a:path>
            </a:pathLst>
          </a:custGeom>
          <a:solidFill>
            <a:srgbClr val="FDCFB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3466021" y="3289600"/>
            <a:ext cx="136151" cy="126066"/>
          </a:xfrm>
          <a:custGeom>
            <a:avLst/>
            <a:gdLst/>
            <a:ahLst/>
            <a:cxnLst/>
            <a:rect l="l" t="t" r="r" b="b"/>
            <a:pathLst>
              <a:path w="154304" h="142875">
                <a:moveTo>
                  <a:pt x="9858" y="116586"/>
                </a:moveTo>
                <a:lnTo>
                  <a:pt x="29956" y="134731"/>
                </a:lnTo>
                <a:lnTo>
                  <a:pt x="56340" y="142875"/>
                </a:lnTo>
                <a:lnTo>
                  <a:pt x="86153" y="140160"/>
                </a:lnTo>
                <a:lnTo>
                  <a:pt x="116538" y="125730"/>
                </a:lnTo>
                <a:lnTo>
                  <a:pt x="139255" y="104013"/>
                </a:lnTo>
                <a:lnTo>
                  <a:pt x="151971" y="77724"/>
                </a:lnTo>
                <a:lnTo>
                  <a:pt x="153828" y="50292"/>
                </a:lnTo>
                <a:lnTo>
                  <a:pt x="143970" y="25146"/>
                </a:lnTo>
                <a:lnTo>
                  <a:pt x="123872" y="7429"/>
                </a:lnTo>
                <a:lnTo>
                  <a:pt x="97488" y="0"/>
                </a:lnTo>
                <a:lnTo>
                  <a:pt x="67675" y="2857"/>
                </a:lnTo>
                <a:lnTo>
                  <a:pt x="37290" y="16002"/>
                </a:lnTo>
                <a:lnTo>
                  <a:pt x="14573" y="37719"/>
                </a:lnTo>
                <a:lnTo>
                  <a:pt x="1857" y="64008"/>
                </a:lnTo>
                <a:lnTo>
                  <a:pt x="0" y="91440"/>
                </a:lnTo>
                <a:lnTo>
                  <a:pt x="9858" y="11658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3477407" y="3298341"/>
            <a:ext cx="201706" cy="191060"/>
          </a:xfrm>
          <a:custGeom>
            <a:avLst/>
            <a:gdLst/>
            <a:ahLst/>
            <a:cxnLst/>
            <a:rect l="l" t="t" r="r" b="b"/>
            <a:pathLst>
              <a:path w="228600" h="216535">
                <a:moveTo>
                  <a:pt x="152400" y="0"/>
                </a:moveTo>
                <a:lnTo>
                  <a:pt x="0" y="106679"/>
                </a:lnTo>
                <a:lnTo>
                  <a:pt x="79248" y="216407"/>
                </a:lnTo>
                <a:lnTo>
                  <a:pt x="228600" y="112775"/>
                </a:lnTo>
                <a:lnTo>
                  <a:pt x="152400" y="0"/>
                </a:lnTo>
                <a:close/>
              </a:path>
            </a:pathLst>
          </a:custGeom>
          <a:solidFill>
            <a:srgbClr val="FDCFB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3477407" y="3298341"/>
            <a:ext cx="201706" cy="191060"/>
          </a:xfrm>
          <a:custGeom>
            <a:avLst/>
            <a:gdLst/>
            <a:ahLst/>
            <a:cxnLst/>
            <a:rect l="l" t="t" r="r" b="b"/>
            <a:pathLst>
              <a:path w="228600" h="216535">
                <a:moveTo>
                  <a:pt x="79248" y="216407"/>
                </a:moveTo>
                <a:lnTo>
                  <a:pt x="228600" y="112775"/>
                </a:lnTo>
                <a:lnTo>
                  <a:pt x="152400" y="0"/>
                </a:lnTo>
                <a:lnTo>
                  <a:pt x="0" y="106679"/>
                </a:lnTo>
                <a:lnTo>
                  <a:pt x="79248" y="216407"/>
                </a:lnTo>
                <a:close/>
              </a:path>
            </a:pathLst>
          </a:custGeom>
          <a:ln w="9143">
            <a:solidFill>
              <a:srgbClr val="FDCFB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3584985" y="2819625"/>
            <a:ext cx="847164" cy="489697"/>
          </a:xfrm>
          <a:custGeom>
            <a:avLst/>
            <a:gdLst/>
            <a:ahLst/>
            <a:cxnLst/>
            <a:rect l="l" t="t" r="r" b="b"/>
            <a:pathLst>
              <a:path w="960120" h="554989">
                <a:moveTo>
                  <a:pt x="960120" y="0"/>
                </a:moveTo>
                <a:lnTo>
                  <a:pt x="0" y="55473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3477408" y="3379022"/>
            <a:ext cx="70037" cy="72838"/>
          </a:xfrm>
          <a:custGeom>
            <a:avLst/>
            <a:gdLst/>
            <a:ahLst/>
            <a:cxnLst/>
            <a:rect l="l" t="t" r="r" b="b"/>
            <a:pathLst>
              <a:path w="79375" h="82550">
                <a:moveTo>
                  <a:pt x="57912" y="0"/>
                </a:moveTo>
                <a:lnTo>
                  <a:pt x="0" y="18287"/>
                </a:lnTo>
                <a:lnTo>
                  <a:pt x="21336" y="82295"/>
                </a:lnTo>
                <a:lnTo>
                  <a:pt x="79248" y="64007"/>
                </a:lnTo>
                <a:lnTo>
                  <a:pt x="57912" y="0"/>
                </a:lnTo>
                <a:close/>
              </a:path>
            </a:pathLst>
          </a:custGeom>
          <a:solidFill>
            <a:srgbClr val="FDCFB9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3477408" y="3379022"/>
            <a:ext cx="70037" cy="72838"/>
          </a:xfrm>
          <a:custGeom>
            <a:avLst/>
            <a:gdLst/>
            <a:ahLst/>
            <a:cxnLst/>
            <a:rect l="l" t="t" r="r" b="b"/>
            <a:pathLst>
              <a:path w="79375" h="82550">
                <a:moveTo>
                  <a:pt x="0" y="18287"/>
                </a:moveTo>
                <a:lnTo>
                  <a:pt x="21336" y="82295"/>
                </a:lnTo>
                <a:lnTo>
                  <a:pt x="79248" y="64007"/>
                </a:lnTo>
                <a:lnTo>
                  <a:pt x="57912" y="0"/>
                </a:lnTo>
                <a:lnTo>
                  <a:pt x="0" y="18287"/>
                </a:lnTo>
                <a:close/>
              </a:path>
            </a:pathLst>
          </a:custGeom>
          <a:ln w="9144">
            <a:solidFill>
              <a:srgbClr val="FDCFB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2724372" y="2862655"/>
            <a:ext cx="1788459" cy="1048871"/>
          </a:xfrm>
          <a:custGeom>
            <a:avLst/>
            <a:gdLst/>
            <a:ahLst/>
            <a:cxnLst/>
            <a:rect l="l" t="t" r="r" b="b"/>
            <a:pathLst>
              <a:path w="2026920" h="1188720">
                <a:moveTo>
                  <a:pt x="0" y="0"/>
                </a:moveTo>
                <a:lnTo>
                  <a:pt x="2026920" y="118872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3106269" y="4562363"/>
            <a:ext cx="282388" cy="428065"/>
          </a:xfrm>
          <a:custGeom>
            <a:avLst/>
            <a:gdLst/>
            <a:ahLst/>
            <a:cxnLst/>
            <a:rect l="l" t="t" r="r" b="b"/>
            <a:pathLst>
              <a:path w="320039" h="485139">
                <a:moveTo>
                  <a:pt x="158496" y="0"/>
                </a:moveTo>
                <a:lnTo>
                  <a:pt x="229177" y="24277"/>
                </a:lnTo>
                <a:lnTo>
                  <a:pt x="259186" y="52544"/>
                </a:lnTo>
                <a:lnTo>
                  <a:pt x="284290" y="89716"/>
                </a:lnTo>
                <a:lnTo>
                  <a:pt x="303475" y="134405"/>
                </a:lnTo>
                <a:lnTo>
                  <a:pt x="315730" y="185225"/>
                </a:lnTo>
                <a:lnTo>
                  <a:pt x="320040" y="240792"/>
                </a:lnTo>
                <a:lnTo>
                  <a:pt x="315730" y="296526"/>
                </a:lnTo>
                <a:lnTo>
                  <a:pt x="303475" y="347783"/>
                </a:lnTo>
                <a:lnTo>
                  <a:pt x="284290" y="393067"/>
                </a:lnTo>
                <a:lnTo>
                  <a:pt x="259186" y="430887"/>
                </a:lnTo>
                <a:lnTo>
                  <a:pt x="229177" y="459750"/>
                </a:lnTo>
                <a:lnTo>
                  <a:pt x="195276" y="478162"/>
                </a:lnTo>
                <a:lnTo>
                  <a:pt x="158496" y="484632"/>
                </a:lnTo>
                <a:lnTo>
                  <a:pt x="0" y="484632"/>
                </a:lnTo>
                <a:lnTo>
                  <a:pt x="0" y="0"/>
                </a:lnTo>
                <a:lnTo>
                  <a:pt x="158496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5798370" y="3089851"/>
            <a:ext cx="462803" cy="208989"/>
          </a:xfrm>
          <a:custGeom>
            <a:avLst/>
            <a:gdLst/>
            <a:ahLst/>
            <a:cxnLst/>
            <a:rect l="l" t="t" r="r" b="b"/>
            <a:pathLst>
              <a:path w="524509" h="236855">
                <a:moveTo>
                  <a:pt x="0" y="41215"/>
                </a:moveTo>
                <a:lnTo>
                  <a:pt x="30055" y="21326"/>
                </a:lnTo>
                <a:lnTo>
                  <a:pt x="63623" y="7955"/>
                </a:lnTo>
                <a:lnTo>
                  <a:pt x="100213" y="910"/>
                </a:lnTo>
                <a:lnTo>
                  <a:pt x="139333" y="0"/>
                </a:lnTo>
                <a:lnTo>
                  <a:pt x="180493" y="5033"/>
                </a:lnTo>
                <a:lnTo>
                  <a:pt x="223201" y="15818"/>
                </a:lnTo>
                <a:lnTo>
                  <a:pt x="266967" y="32164"/>
                </a:lnTo>
                <a:lnTo>
                  <a:pt x="311298" y="53878"/>
                </a:lnTo>
                <a:lnTo>
                  <a:pt x="355704" y="80771"/>
                </a:lnTo>
                <a:lnTo>
                  <a:pt x="399694" y="112649"/>
                </a:lnTo>
                <a:lnTo>
                  <a:pt x="442777" y="149322"/>
                </a:lnTo>
                <a:lnTo>
                  <a:pt x="484461" y="190599"/>
                </a:lnTo>
                <a:lnTo>
                  <a:pt x="524255" y="236287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5803749" y="3295650"/>
            <a:ext cx="460001" cy="254934"/>
          </a:xfrm>
          <a:custGeom>
            <a:avLst/>
            <a:gdLst/>
            <a:ahLst/>
            <a:cxnLst/>
            <a:rect l="l" t="t" r="r" b="b"/>
            <a:pathLst>
              <a:path w="521334" h="288925">
                <a:moveTo>
                  <a:pt x="0" y="259079"/>
                </a:moveTo>
                <a:lnTo>
                  <a:pt x="33200" y="274927"/>
                </a:lnTo>
                <a:lnTo>
                  <a:pt x="68540" y="284716"/>
                </a:lnTo>
                <a:lnTo>
                  <a:pt x="105639" y="288641"/>
                </a:lnTo>
                <a:lnTo>
                  <a:pt x="144117" y="286894"/>
                </a:lnTo>
                <a:lnTo>
                  <a:pt x="183596" y="279668"/>
                </a:lnTo>
                <a:lnTo>
                  <a:pt x="223694" y="267157"/>
                </a:lnTo>
                <a:lnTo>
                  <a:pt x="264032" y="249554"/>
                </a:lnTo>
                <a:lnTo>
                  <a:pt x="304231" y="227053"/>
                </a:lnTo>
                <a:lnTo>
                  <a:pt x="343909" y="199847"/>
                </a:lnTo>
                <a:lnTo>
                  <a:pt x="382688" y="168128"/>
                </a:lnTo>
                <a:lnTo>
                  <a:pt x="420187" y="132091"/>
                </a:lnTo>
                <a:lnTo>
                  <a:pt x="456027" y="91928"/>
                </a:lnTo>
                <a:lnTo>
                  <a:pt x="489827" y="47833"/>
                </a:lnTo>
                <a:lnTo>
                  <a:pt x="52120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5798370" y="3128908"/>
            <a:ext cx="82363" cy="392765"/>
          </a:xfrm>
          <a:custGeom>
            <a:avLst/>
            <a:gdLst/>
            <a:ahLst/>
            <a:cxnLst/>
            <a:rect l="l" t="t" r="r" b="b"/>
            <a:pathLst>
              <a:path w="93345" h="445135">
                <a:moveTo>
                  <a:pt x="6096" y="445007"/>
                </a:moveTo>
                <a:lnTo>
                  <a:pt x="35495" y="417468"/>
                </a:lnTo>
                <a:lnTo>
                  <a:pt x="58862" y="385202"/>
                </a:lnTo>
                <a:lnTo>
                  <a:pt x="76211" y="348923"/>
                </a:lnTo>
                <a:lnTo>
                  <a:pt x="87556" y="309347"/>
                </a:lnTo>
                <a:lnTo>
                  <a:pt x="92910" y="267188"/>
                </a:lnTo>
                <a:lnTo>
                  <a:pt x="92287" y="223161"/>
                </a:lnTo>
                <a:lnTo>
                  <a:pt x="85701" y="177979"/>
                </a:lnTo>
                <a:lnTo>
                  <a:pt x="73165" y="132357"/>
                </a:lnTo>
                <a:lnTo>
                  <a:pt x="54694" y="87011"/>
                </a:lnTo>
                <a:lnTo>
                  <a:pt x="30301" y="42653"/>
                </a:lnTo>
                <a:lnTo>
                  <a:pt x="0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 txBox="1"/>
          <p:nvPr/>
        </p:nvSpPr>
        <p:spPr>
          <a:xfrm>
            <a:off x="1758426" y="2510342"/>
            <a:ext cx="157443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1588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42289" y="3970693"/>
            <a:ext cx="157443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endParaRPr sz="1588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758426" y="4535470"/>
            <a:ext cx="157443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1799"/>
              </a:lnSpc>
            </a:pPr>
            <a:r>
              <a:rPr sz="1588" dirty="0">
                <a:solidFill>
                  <a:srgbClr val="333333"/>
                </a:solidFill>
                <a:latin typeface="Arial"/>
                <a:cs typeface="Arial"/>
              </a:rPr>
              <a:t>A  B</a:t>
            </a:r>
            <a:endParaRPr sz="1588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944060" y="3182695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7667512" y="3182695"/>
            <a:ext cx="110378" cy="0"/>
          </a:xfrm>
          <a:custGeom>
            <a:avLst/>
            <a:gdLst/>
            <a:ahLst/>
            <a:cxnLst/>
            <a:rect l="l" t="t" r="r" b="b"/>
            <a:pathLst>
              <a:path w="125095">
                <a:moveTo>
                  <a:pt x="0" y="0"/>
                </a:moveTo>
                <a:lnTo>
                  <a:pt x="12496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 txBox="1"/>
          <p:nvPr/>
        </p:nvSpPr>
        <p:spPr>
          <a:xfrm>
            <a:off x="6561716" y="3166558"/>
            <a:ext cx="1235449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dirty="0">
                <a:latin typeface="Arial"/>
                <a:cs typeface="Arial"/>
              </a:rPr>
              <a:t>S = </a:t>
            </a:r>
            <a:r>
              <a:rPr sz="1588" spc="71" dirty="0">
                <a:latin typeface="Arial"/>
                <a:cs typeface="Arial"/>
              </a:rPr>
              <a:t>A</a:t>
            </a:r>
            <a:r>
              <a:rPr sz="1588" spc="71" dirty="0">
                <a:latin typeface="Symbol"/>
                <a:cs typeface="Symbol"/>
              </a:rPr>
              <a:t></a:t>
            </a:r>
            <a:r>
              <a:rPr sz="1588" spc="71" dirty="0">
                <a:latin typeface="Arial"/>
                <a:cs typeface="Arial"/>
              </a:rPr>
              <a:t>B+</a:t>
            </a:r>
            <a:r>
              <a:rPr sz="1588" spc="-278" dirty="0">
                <a:latin typeface="Arial"/>
                <a:cs typeface="Arial"/>
              </a:rPr>
              <a:t> </a:t>
            </a:r>
            <a:r>
              <a:rPr sz="1588" spc="57" dirty="0">
                <a:latin typeface="Arial"/>
                <a:cs typeface="Arial"/>
              </a:rPr>
              <a:t>A</a:t>
            </a:r>
            <a:r>
              <a:rPr sz="1588" spc="57" dirty="0">
                <a:latin typeface="Symbol"/>
                <a:cs typeface="Symbol"/>
              </a:rPr>
              <a:t></a:t>
            </a:r>
            <a:r>
              <a:rPr sz="1588" spc="57" dirty="0">
                <a:latin typeface="Arial"/>
                <a:cs typeface="Arial"/>
              </a:rPr>
              <a:t>B</a:t>
            </a:r>
            <a:endParaRPr sz="1588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12845" y="4645735"/>
            <a:ext cx="746311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spc="-4" dirty="0">
                <a:latin typeface="Arial"/>
                <a:cs typeface="Arial"/>
              </a:rPr>
              <a:t>C </a:t>
            </a:r>
            <a:r>
              <a:rPr sz="1588" dirty="0">
                <a:latin typeface="Arial"/>
                <a:cs typeface="Arial"/>
              </a:rPr>
              <a:t>=</a:t>
            </a:r>
            <a:r>
              <a:rPr sz="1588" spc="-49" dirty="0">
                <a:latin typeface="Arial"/>
                <a:cs typeface="Arial"/>
              </a:rPr>
              <a:t> </a:t>
            </a:r>
            <a:r>
              <a:rPr sz="1588" spc="62" dirty="0">
                <a:latin typeface="Arial"/>
                <a:cs typeface="Arial"/>
              </a:rPr>
              <a:t>A</a:t>
            </a:r>
            <a:r>
              <a:rPr sz="1588" spc="62" dirty="0">
                <a:latin typeface="Symbol"/>
                <a:cs typeface="Symbol"/>
              </a:rPr>
              <a:t></a:t>
            </a:r>
            <a:r>
              <a:rPr sz="1588" spc="62" dirty="0">
                <a:latin typeface="Arial"/>
                <a:cs typeface="Arial"/>
              </a:rPr>
              <a:t>B</a:t>
            </a:r>
            <a:endParaRPr sz="1588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789379" y="2397387"/>
            <a:ext cx="99732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 txBox="1"/>
          <p:nvPr/>
        </p:nvSpPr>
        <p:spPr>
          <a:xfrm>
            <a:off x="3552264" y="2375871"/>
            <a:ext cx="1241051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217966" algn="l"/>
                <a:tab pos="1229351" algn="l"/>
              </a:tabLst>
            </a:pPr>
            <a:r>
              <a:rPr sz="1588" u="heavy" dirty="0">
                <a:latin typeface="Arial"/>
                <a:cs typeface="Arial"/>
              </a:rPr>
              <a:t> 	A	</a:t>
            </a:r>
            <a:endParaRPr sz="1588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08698" y="3868496"/>
            <a:ext cx="99732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 txBox="1"/>
          <p:nvPr/>
        </p:nvSpPr>
        <p:spPr>
          <a:xfrm>
            <a:off x="3616809" y="3846979"/>
            <a:ext cx="1219200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1207498" algn="l"/>
              </a:tabLst>
            </a:pPr>
            <a:r>
              <a:rPr sz="1588" u="heavy" spc="22" dirty="0">
                <a:latin typeface="Arial"/>
                <a:cs typeface="Arial"/>
              </a:rPr>
              <a:t> </a:t>
            </a:r>
            <a:r>
              <a:rPr sz="1588" u="heavy" dirty="0">
                <a:latin typeface="Arial"/>
                <a:cs typeface="Arial"/>
              </a:rPr>
              <a:t>B	</a:t>
            </a:r>
            <a:endParaRPr sz="1588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403027" y="4051376"/>
            <a:ext cx="99732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 txBox="1"/>
          <p:nvPr/>
        </p:nvSpPr>
        <p:spPr>
          <a:xfrm>
            <a:off x="5160532" y="4027171"/>
            <a:ext cx="366993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spc="190" dirty="0">
                <a:latin typeface="Arial"/>
                <a:cs typeface="Arial"/>
              </a:rPr>
              <a:t>A</a:t>
            </a:r>
            <a:r>
              <a:rPr sz="1588" spc="4" dirty="0">
                <a:latin typeface="Symbol"/>
                <a:cs typeface="Symbol"/>
              </a:rPr>
              <a:t></a:t>
            </a:r>
            <a:r>
              <a:rPr sz="1588" dirty="0">
                <a:latin typeface="Arial"/>
                <a:cs typeface="Arial"/>
              </a:rPr>
              <a:t>B</a:t>
            </a:r>
            <a:endParaRPr sz="1588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147533" y="2461933"/>
            <a:ext cx="99732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 txBox="1"/>
          <p:nvPr/>
        </p:nvSpPr>
        <p:spPr>
          <a:xfrm>
            <a:off x="5117502" y="2437728"/>
            <a:ext cx="366993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spc="190" dirty="0">
                <a:latin typeface="Arial"/>
                <a:cs typeface="Arial"/>
              </a:rPr>
              <a:t>A</a:t>
            </a:r>
            <a:r>
              <a:rPr sz="1588" spc="4" dirty="0">
                <a:latin typeface="Symbol"/>
                <a:cs typeface="Symbol"/>
              </a:rPr>
              <a:t></a:t>
            </a:r>
            <a:r>
              <a:rPr sz="1588" dirty="0">
                <a:latin typeface="Arial"/>
                <a:cs typeface="Arial"/>
              </a:rPr>
              <a:t>B</a:t>
            </a:r>
            <a:endParaRPr sz="1588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544380" y="640881"/>
            <a:ext cx="7936902" cy="86177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36194" marR="4483" algn="l"/>
            <a:r>
              <a:rPr sz="2800" spc="-4" dirty="0">
                <a:latin typeface="+mn-lt"/>
              </a:rPr>
              <a:t>Designing </a:t>
            </a:r>
            <a:r>
              <a:rPr sz="2800" dirty="0">
                <a:latin typeface="+mn-lt"/>
              </a:rPr>
              <a:t>a Combinational </a:t>
            </a:r>
            <a:r>
              <a:rPr sz="2800" spc="-4" dirty="0">
                <a:latin typeface="+mn-lt"/>
              </a:rPr>
              <a:t>Circuit  Example </a:t>
            </a:r>
            <a:r>
              <a:rPr sz="2800" dirty="0">
                <a:latin typeface="+mn-lt"/>
              </a:rPr>
              <a:t>1 – Half-Adder</a:t>
            </a:r>
            <a:r>
              <a:rPr sz="2800" spc="-44" dirty="0">
                <a:latin typeface="+mn-lt"/>
              </a:rPr>
              <a:t> </a:t>
            </a:r>
            <a:r>
              <a:rPr sz="2800" spc="-4" dirty="0">
                <a:latin typeface="+mn-lt"/>
              </a:rPr>
              <a:t>Design</a:t>
            </a:r>
            <a:r>
              <a:rPr sz="2800" i="1" dirty="0">
                <a:latin typeface="+mn-lt"/>
                <a:cs typeface="Verdana"/>
              </a:rPr>
              <a:t>(Continued from previous</a:t>
            </a:r>
            <a:r>
              <a:rPr sz="2800" i="1" spc="-26" dirty="0">
                <a:latin typeface="+mn-lt"/>
                <a:cs typeface="Verdana"/>
              </a:rPr>
              <a:t> </a:t>
            </a:r>
            <a:r>
              <a:rPr sz="2800" i="1" spc="-4" dirty="0">
                <a:latin typeface="+mn-lt"/>
                <a:cs typeface="Verdana"/>
              </a:rPr>
              <a:t>slide..)</a:t>
            </a:r>
            <a:endParaRPr sz="2800" dirty="0">
              <a:latin typeface="+mn-lt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69291" y="5539666"/>
            <a:ext cx="3005418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Truth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table 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for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a </a:t>
            </a:r>
            <a:r>
              <a:rPr sz="1765" spc="4" dirty="0">
                <a:solidFill>
                  <a:srgbClr val="333333"/>
                </a:solidFill>
                <a:latin typeface="Verdana"/>
                <a:cs typeface="Verdana"/>
              </a:rPr>
              <a:t>full</a:t>
            </a:r>
            <a:r>
              <a:rPr sz="1765" spc="-6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adder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4959" y="862055"/>
            <a:ext cx="8234082" cy="36933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1206" marR="4483" algn="ctr"/>
            <a:r>
              <a:rPr sz="2400" b="1" spc="-4" dirty="0">
                <a:latin typeface="+mn-lt"/>
              </a:rPr>
              <a:t>Designing </a:t>
            </a:r>
            <a:r>
              <a:rPr sz="2400" b="1" dirty="0">
                <a:latin typeface="+mn-lt"/>
              </a:rPr>
              <a:t>a Combinational </a:t>
            </a:r>
            <a:r>
              <a:rPr sz="2400" b="1" spc="-4" dirty="0">
                <a:latin typeface="+mn-lt"/>
              </a:rPr>
              <a:t>Circuit  Example </a:t>
            </a:r>
            <a:r>
              <a:rPr sz="2400" b="1" dirty="0">
                <a:latin typeface="+mn-lt"/>
              </a:rPr>
              <a:t>2 – Full-Adder</a:t>
            </a:r>
            <a:r>
              <a:rPr sz="2400" b="1" spc="-35" dirty="0">
                <a:latin typeface="+mn-lt"/>
              </a:rPr>
              <a:t> </a:t>
            </a:r>
            <a:r>
              <a:rPr sz="2400" b="1" spc="-4" dirty="0">
                <a:latin typeface="+mn-lt"/>
              </a:rPr>
              <a:t>Design</a:t>
            </a:r>
            <a:endParaRPr sz="2400" b="1" dirty="0">
              <a:latin typeface="+mn-l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71627"/>
              </p:ext>
            </p:extLst>
          </p:nvPr>
        </p:nvGraphicFramePr>
        <p:xfrm>
          <a:off x="1044836" y="1807278"/>
          <a:ext cx="7221741" cy="3671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5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381">
                <a:tc gridSpan="3">
                  <a:txBody>
                    <a:bodyPr/>
                    <a:lstStyle/>
                    <a:p>
                      <a:pPr marL="258445" algn="ctr">
                        <a:lnSpc>
                          <a:spcPts val="2555"/>
                        </a:lnSpc>
                      </a:pPr>
                      <a:r>
                        <a:rPr sz="21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Inputs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22860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C2D1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765" algn="ctr">
                        <a:lnSpc>
                          <a:spcPts val="2780"/>
                        </a:lnSpc>
                        <a:spcBef>
                          <a:spcPts val="610"/>
                        </a:spcBef>
                      </a:pPr>
                      <a:r>
                        <a:rPr sz="2100" b="1" spc="-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Outputs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2860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R="1905" algn="ctr">
                        <a:lnSpc>
                          <a:spcPts val="2650"/>
                        </a:lnSpc>
                        <a:spcBef>
                          <a:spcPts val="730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9135">
                        <a:lnSpc>
                          <a:spcPts val="2650"/>
                        </a:lnSpc>
                        <a:spcBef>
                          <a:spcPts val="730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12192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8020" algn="r">
                        <a:lnSpc>
                          <a:spcPts val="2650"/>
                        </a:lnSpc>
                        <a:spcBef>
                          <a:spcPts val="730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9F9F9F"/>
                      </a:solidFill>
                      <a:prstDash val="solid"/>
                    </a:lnL>
                    <a:lnR w="22860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6294">
                        <a:lnSpc>
                          <a:spcPts val="2670"/>
                        </a:lnSpc>
                        <a:spcBef>
                          <a:spcPts val="70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2860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70"/>
                        </a:lnSpc>
                        <a:spcBef>
                          <a:spcPts val="70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18288">
                      <a:solidFill>
                        <a:srgbClr val="000000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39">
                <a:tc>
                  <a:txBody>
                    <a:bodyPr/>
                    <a:lstStyle/>
                    <a:p>
                      <a:pPr algn="ctr">
                        <a:lnSpc>
                          <a:spcPts val="2710"/>
                        </a:lnSpc>
                        <a:spcBef>
                          <a:spcPts val="720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7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4375">
                        <a:lnSpc>
                          <a:spcPts val="2710"/>
                        </a:lnSpc>
                        <a:spcBef>
                          <a:spcPts val="720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12192">
                      <a:solidFill>
                        <a:srgbClr val="9F9F9F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4055" algn="r">
                        <a:lnSpc>
                          <a:spcPts val="2710"/>
                        </a:lnSpc>
                        <a:spcBef>
                          <a:spcPts val="720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9F9F9F"/>
                      </a:solidFill>
                      <a:prstDash val="solid"/>
                    </a:lnL>
                    <a:lnR w="22860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3119">
                        <a:lnSpc>
                          <a:spcPts val="2755"/>
                        </a:lnSpc>
                        <a:spcBef>
                          <a:spcPts val="670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2860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2755"/>
                        </a:lnSpc>
                        <a:spcBef>
                          <a:spcPts val="670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18288">
                      <a:solidFill>
                        <a:srgbClr val="000000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449">
                <a:tc>
                  <a:txBody>
                    <a:bodyPr/>
                    <a:lstStyle/>
                    <a:p>
                      <a:pPr algn="ctr">
                        <a:lnSpc>
                          <a:spcPts val="2710"/>
                        </a:lnSpc>
                        <a:spcBef>
                          <a:spcPts val="75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4375">
                        <a:lnSpc>
                          <a:spcPts val="2710"/>
                        </a:lnSpc>
                        <a:spcBef>
                          <a:spcPts val="75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12192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4055" algn="r">
                        <a:lnSpc>
                          <a:spcPts val="2710"/>
                        </a:lnSpc>
                        <a:spcBef>
                          <a:spcPts val="75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9F9F9F"/>
                      </a:solidFill>
                      <a:prstDash val="solid"/>
                    </a:lnL>
                    <a:lnR w="22860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3119">
                        <a:lnSpc>
                          <a:spcPts val="2755"/>
                        </a:lnSpc>
                        <a:spcBef>
                          <a:spcPts val="70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2860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2755"/>
                        </a:lnSpc>
                        <a:spcBef>
                          <a:spcPts val="70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449">
                <a:tc>
                  <a:txBody>
                    <a:bodyPr/>
                    <a:lstStyle/>
                    <a:p>
                      <a:pPr algn="ctr">
                        <a:lnSpc>
                          <a:spcPts val="2710"/>
                        </a:lnSpc>
                        <a:spcBef>
                          <a:spcPts val="75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4375">
                        <a:lnSpc>
                          <a:spcPts val="2710"/>
                        </a:lnSpc>
                        <a:spcBef>
                          <a:spcPts val="75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12192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4055" algn="r">
                        <a:lnSpc>
                          <a:spcPts val="2710"/>
                        </a:lnSpc>
                        <a:spcBef>
                          <a:spcPts val="75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9F9F9F"/>
                      </a:solidFill>
                      <a:prstDash val="solid"/>
                    </a:lnL>
                    <a:lnR w="22860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3119">
                        <a:lnSpc>
                          <a:spcPts val="2755"/>
                        </a:lnSpc>
                        <a:spcBef>
                          <a:spcPts val="70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2860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2755"/>
                        </a:lnSpc>
                        <a:spcBef>
                          <a:spcPts val="70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794">
                <a:tc>
                  <a:txBody>
                    <a:bodyPr/>
                    <a:lstStyle/>
                    <a:p>
                      <a:pPr algn="ctr">
                        <a:lnSpc>
                          <a:spcPts val="2720"/>
                        </a:lnSpc>
                        <a:spcBef>
                          <a:spcPts val="75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4375">
                        <a:lnSpc>
                          <a:spcPts val="2670"/>
                        </a:lnSpc>
                        <a:spcBef>
                          <a:spcPts val="75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12192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15239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4055" algn="r">
                        <a:lnSpc>
                          <a:spcPts val="2720"/>
                        </a:lnSpc>
                        <a:spcBef>
                          <a:spcPts val="75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192">
                      <a:solidFill>
                        <a:srgbClr val="9F9F9F"/>
                      </a:solidFill>
                      <a:prstDash val="solid"/>
                    </a:lnL>
                    <a:lnR w="22860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3119">
                        <a:lnSpc>
                          <a:spcPts val="2730"/>
                        </a:lnSpc>
                        <a:spcBef>
                          <a:spcPts val="70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2860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12191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2730"/>
                        </a:lnSpc>
                        <a:spcBef>
                          <a:spcPts val="70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12191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036">
                <a:tc>
                  <a:txBody>
                    <a:bodyPr/>
                    <a:lstStyle/>
                    <a:p>
                      <a:pPr algn="ctr">
                        <a:lnSpc>
                          <a:spcPts val="2685"/>
                        </a:lnSpc>
                        <a:spcBef>
                          <a:spcPts val="69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0">
                        <a:lnSpc>
                          <a:spcPts val="2685"/>
                        </a:lnSpc>
                        <a:spcBef>
                          <a:spcPts val="64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15239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3420" algn="r">
                        <a:lnSpc>
                          <a:spcPts val="2685"/>
                        </a:lnSpc>
                        <a:spcBef>
                          <a:spcPts val="69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835">
                        <a:lnSpc>
                          <a:spcPts val="2730"/>
                        </a:lnSpc>
                        <a:spcBef>
                          <a:spcPts val="610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12191">
                      <a:solidFill>
                        <a:srgbClr val="9F9F9F"/>
                      </a:solidFill>
                      <a:prstDash val="solid"/>
                    </a:lnT>
                    <a:lnB w="3047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2730"/>
                        </a:lnSpc>
                        <a:spcBef>
                          <a:spcPts val="610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12191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862">
                <a:tc>
                  <a:txBody>
                    <a:bodyPr/>
                    <a:lstStyle/>
                    <a:p>
                      <a:pPr algn="ctr">
                        <a:lnSpc>
                          <a:spcPts val="2770"/>
                        </a:lnSpc>
                        <a:spcBef>
                          <a:spcPts val="780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0">
                        <a:lnSpc>
                          <a:spcPts val="2770"/>
                        </a:lnSpc>
                        <a:spcBef>
                          <a:spcPts val="780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3420" algn="r">
                        <a:lnSpc>
                          <a:spcPts val="2710"/>
                        </a:lnSpc>
                        <a:spcBef>
                          <a:spcPts val="780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1828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835">
                        <a:lnSpc>
                          <a:spcPts val="2805"/>
                        </a:lnSpc>
                        <a:spcBef>
                          <a:spcPts val="730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7">
                      <a:solidFill>
                        <a:srgbClr val="9F9F9F"/>
                      </a:solidFill>
                      <a:prstDash val="solid"/>
                    </a:lnT>
                    <a:lnB w="6096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ts val="2805"/>
                        </a:lnSpc>
                        <a:spcBef>
                          <a:spcPts val="730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6096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036">
                <a:tc>
                  <a:txBody>
                    <a:bodyPr/>
                    <a:lstStyle/>
                    <a:p>
                      <a:pPr marL="41275" algn="ctr">
                        <a:lnSpc>
                          <a:spcPts val="2685"/>
                        </a:lnSpc>
                        <a:spcBef>
                          <a:spcPts val="69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9135">
                        <a:lnSpc>
                          <a:spcPts val="2685"/>
                        </a:lnSpc>
                        <a:spcBef>
                          <a:spcPts val="69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5005" algn="r">
                        <a:lnSpc>
                          <a:spcPts val="2685"/>
                        </a:lnSpc>
                        <a:spcBef>
                          <a:spcPts val="63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1828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6615">
                        <a:lnSpc>
                          <a:spcPts val="2730"/>
                        </a:lnSpc>
                        <a:spcBef>
                          <a:spcPts val="63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6096">
                      <a:solidFill>
                        <a:srgbClr val="9F9F9F"/>
                      </a:solidFill>
                      <a:prstDash val="solid"/>
                    </a:lnT>
                    <a:lnB w="3047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730"/>
                        </a:lnSpc>
                        <a:spcBef>
                          <a:spcPts val="63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6096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139">
                <a:tc>
                  <a:txBody>
                    <a:bodyPr/>
                    <a:lstStyle/>
                    <a:p>
                      <a:pPr marL="41275" algn="ctr">
                        <a:lnSpc>
                          <a:spcPts val="2730"/>
                        </a:lnSpc>
                        <a:spcBef>
                          <a:spcPts val="75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9135">
                        <a:lnSpc>
                          <a:spcPts val="2730"/>
                        </a:lnSpc>
                        <a:spcBef>
                          <a:spcPts val="75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5005" algn="r">
                        <a:lnSpc>
                          <a:spcPts val="2730"/>
                        </a:lnSpc>
                        <a:spcBef>
                          <a:spcPts val="75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18288">
                      <a:solidFill>
                        <a:srgbClr val="000000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835">
                        <a:lnSpc>
                          <a:spcPts val="2780"/>
                        </a:lnSpc>
                        <a:spcBef>
                          <a:spcPts val="70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8288">
                      <a:solidFill>
                        <a:srgbClr val="000000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7">
                      <a:solidFill>
                        <a:srgbClr val="9F9F9F"/>
                      </a:solidFill>
                      <a:prstDash val="solid"/>
                    </a:lnT>
                    <a:lnB w="3047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780"/>
                        </a:lnSpc>
                        <a:spcBef>
                          <a:spcPts val="705"/>
                        </a:spcBef>
                      </a:pPr>
                      <a:r>
                        <a:rPr sz="2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8">
                      <a:solidFill>
                        <a:srgbClr val="9F9F9F"/>
                      </a:solidFill>
                      <a:prstDash val="solid"/>
                    </a:lnL>
                    <a:lnR w="3048">
                      <a:solidFill>
                        <a:srgbClr val="9F9F9F"/>
                      </a:solidFill>
                      <a:prstDash val="solid"/>
                    </a:lnR>
                    <a:lnT w="3048">
                      <a:solidFill>
                        <a:srgbClr val="9F9F9F"/>
                      </a:solidFill>
                      <a:prstDash val="solid"/>
                    </a:lnT>
                    <a:lnB w="3048">
                      <a:solidFill>
                        <a:srgbClr val="9F9F9F"/>
                      </a:solidFill>
                      <a:prstDash val="solid"/>
                    </a:lnB>
                    <a:solidFill>
                      <a:srgbClr val="FFE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669292" y="5990217"/>
            <a:ext cx="150495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i="1" spc="-4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059" i="1" spc="-9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059" i="1" spc="-53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59" i="1" spc="-9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059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630694" y="3293633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915771" y="3293633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3585435" y="3293633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4144832" y="3293633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4836011" y="3293633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5113020" y="3293633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2638762" y="3742765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3878580" y="3742765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5118400" y="3742765"/>
            <a:ext cx="134471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2382820" y="4111215"/>
            <a:ext cx="2034988" cy="325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2118" dirty="0">
                <a:latin typeface="Arial"/>
                <a:cs typeface="Arial"/>
              </a:rPr>
              <a:t>=</a:t>
            </a:r>
            <a:r>
              <a:rPr sz="2118" spc="-202" dirty="0">
                <a:latin typeface="Arial"/>
                <a:cs typeface="Arial"/>
              </a:rPr>
              <a:t> </a:t>
            </a:r>
            <a:r>
              <a:rPr sz="2118" spc="110" dirty="0">
                <a:latin typeface="Arial"/>
                <a:cs typeface="Arial"/>
              </a:rPr>
              <a:t>A</a:t>
            </a:r>
            <a:r>
              <a:rPr sz="2118" spc="110" dirty="0">
                <a:latin typeface="Symbol"/>
                <a:cs typeface="Symbol"/>
              </a:rPr>
              <a:t></a:t>
            </a:r>
            <a:r>
              <a:rPr sz="2118" spc="110" dirty="0">
                <a:latin typeface="Arial"/>
                <a:cs typeface="Arial"/>
              </a:rPr>
              <a:t>B+</a:t>
            </a:r>
            <a:r>
              <a:rPr sz="2118" spc="-371" dirty="0">
                <a:latin typeface="Arial"/>
                <a:cs typeface="Arial"/>
              </a:rPr>
              <a:t> </a:t>
            </a:r>
            <a:r>
              <a:rPr sz="2118" spc="97" dirty="0">
                <a:latin typeface="Arial"/>
                <a:cs typeface="Arial"/>
              </a:rPr>
              <a:t>A</a:t>
            </a:r>
            <a:r>
              <a:rPr sz="2118" spc="97" dirty="0">
                <a:latin typeface="Symbol"/>
                <a:cs typeface="Symbol"/>
              </a:rPr>
              <a:t></a:t>
            </a:r>
            <a:r>
              <a:rPr sz="2118" spc="97" dirty="0">
                <a:latin typeface="Arial"/>
                <a:cs typeface="Arial"/>
              </a:rPr>
              <a:t>D+B</a:t>
            </a:r>
            <a:r>
              <a:rPr sz="2118" spc="97" dirty="0">
                <a:latin typeface="Symbol"/>
                <a:cs typeface="Symbol"/>
              </a:rPr>
              <a:t></a:t>
            </a:r>
            <a:r>
              <a:rPr sz="2118" spc="97" dirty="0">
                <a:latin typeface="Arial"/>
                <a:cs typeface="Arial"/>
              </a:rPr>
              <a:t>D</a:t>
            </a:r>
            <a:endParaRPr sz="2118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70784" y="667134"/>
            <a:ext cx="7802432" cy="86177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36194" marR="4483" algn="l"/>
            <a:r>
              <a:rPr sz="2800" spc="-4" dirty="0">
                <a:latin typeface="+mn-lt"/>
              </a:rPr>
              <a:t>Designing </a:t>
            </a:r>
            <a:r>
              <a:rPr sz="2800" dirty="0">
                <a:latin typeface="+mn-lt"/>
              </a:rPr>
              <a:t>a Combinational </a:t>
            </a:r>
            <a:r>
              <a:rPr sz="2800" spc="-4" dirty="0">
                <a:latin typeface="+mn-lt"/>
              </a:rPr>
              <a:t>Circuit  Example </a:t>
            </a:r>
            <a:r>
              <a:rPr sz="2800" dirty="0">
                <a:latin typeface="+mn-lt"/>
              </a:rPr>
              <a:t>2 – Full-Adder</a:t>
            </a:r>
            <a:r>
              <a:rPr sz="2800" spc="-35" dirty="0">
                <a:latin typeface="+mn-lt"/>
              </a:rPr>
              <a:t> </a:t>
            </a:r>
            <a:r>
              <a:rPr sz="2800" spc="-4" dirty="0">
                <a:latin typeface="+mn-lt"/>
              </a:rPr>
              <a:t>Design</a:t>
            </a:r>
            <a:r>
              <a:rPr sz="2800" i="1" dirty="0">
                <a:latin typeface="+mn-lt"/>
                <a:cs typeface="Verdana"/>
              </a:rPr>
              <a:t>(Continued from previous</a:t>
            </a:r>
            <a:r>
              <a:rPr sz="2800" i="1" spc="-26" dirty="0">
                <a:latin typeface="+mn-lt"/>
                <a:cs typeface="Verdana"/>
              </a:rPr>
              <a:t> </a:t>
            </a:r>
            <a:r>
              <a:rPr sz="2800" i="1" spc="-4" dirty="0">
                <a:latin typeface="+mn-lt"/>
                <a:cs typeface="Verdana"/>
              </a:rPr>
              <a:t>slide..)</a:t>
            </a:r>
            <a:endParaRPr sz="2800" dirty="0">
              <a:latin typeface="+mn-lt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2000" y="4137212"/>
            <a:ext cx="1980079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(when</a:t>
            </a:r>
            <a:r>
              <a:rPr sz="1765" spc="-57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simplified)</a:t>
            </a:r>
            <a:endParaRPr sz="1765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64747" y="2725271"/>
            <a:ext cx="4899772" cy="1266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7568" indent="-486922"/>
            <a:r>
              <a:rPr sz="1765" b="1" spc="-4" dirty="0">
                <a:solidFill>
                  <a:srgbClr val="333333"/>
                </a:solidFill>
                <a:latin typeface="Verdana"/>
                <a:cs typeface="Verdana"/>
              </a:rPr>
              <a:t>Boolean </a:t>
            </a:r>
            <a:r>
              <a:rPr sz="1765" b="1" dirty="0">
                <a:solidFill>
                  <a:srgbClr val="333333"/>
                </a:solidFill>
                <a:latin typeface="Verdana"/>
                <a:cs typeface="Verdana"/>
              </a:rPr>
              <a:t>functions for </a:t>
            </a:r>
            <a:r>
              <a:rPr sz="1765" b="1" spc="-9" dirty="0">
                <a:solidFill>
                  <a:srgbClr val="333333"/>
                </a:solidFill>
                <a:latin typeface="Verdana"/>
                <a:cs typeface="Verdana"/>
              </a:rPr>
              <a:t>the </a:t>
            </a:r>
            <a:r>
              <a:rPr sz="1765" b="1" spc="-4" dirty="0">
                <a:solidFill>
                  <a:srgbClr val="333333"/>
                </a:solidFill>
                <a:latin typeface="Verdana"/>
                <a:cs typeface="Verdana"/>
              </a:rPr>
              <a:t>two</a:t>
            </a:r>
            <a:r>
              <a:rPr sz="1765" b="1" spc="18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b="1" spc="-4" dirty="0">
                <a:solidFill>
                  <a:srgbClr val="333333"/>
                </a:solidFill>
                <a:latin typeface="Verdana"/>
                <a:cs typeface="Verdana"/>
              </a:rPr>
              <a:t>outputs:</a:t>
            </a:r>
            <a:endParaRPr sz="1765" dirty="0">
              <a:latin typeface="Verdana"/>
              <a:cs typeface="Verdana"/>
            </a:endParaRPr>
          </a:p>
          <a:p>
            <a:pPr marL="492525" marR="324988" indent="5043">
              <a:lnSpc>
                <a:spcPct val="139200"/>
              </a:lnSpc>
              <a:spcBef>
                <a:spcPts val="1107"/>
              </a:spcBef>
            </a:pPr>
            <a:r>
              <a:rPr sz="2118" dirty="0">
                <a:latin typeface="Arial"/>
                <a:cs typeface="Arial"/>
              </a:rPr>
              <a:t>S</a:t>
            </a:r>
            <a:r>
              <a:rPr sz="2118" spc="-199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=</a:t>
            </a:r>
            <a:r>
              <a:rPr sz="2118" spc="-172" dirty="0">
                <a:latin typeface="Arial"/>
                <a:cs typeface="Arial"/>
              </a:rPr>
              <a:t> </a:t>
            </a:r>
            <a:r>
              <a:rPr sz="2118" spc="101" dirty="0">
                <a:latin typeface="Arial"/>
                <a:cs typeface="Arial"/>
              </a:rPr>
              <a:t>A</a:t>
            </a:r>
            <a:r>
              <a:rPr sz="2118" spc="101" dirty="0">
                <a:latin typeface="Symbol"/>
                <a:cs typeface="Symbol"/>
              </a:rPr>
              <a:t></a:t>
            </a:r>
            <a:r>
              <a:rPr sz="2118" spc="101" dirty="0">
                <a:latin typeface="Arial"/>
                <a:cs typeface="Arial"/>
              </a:rPr>
              <a:t>B</a:t>
            </a:r>
            <a:r>
              <a:rPr sz="2118" spc="101" dirty="0">
                <a:latin typeface="Symbol"/>
                <a:cs typeface="Symbol"/>
              </a:rPr>
              <a:t></a:t>
            </a:r>
            <a:r>
              <a:rPr sz="2118" spc="101" dirty="0">
                <a:latin typeface="Arial"/>
                <a:cs typeface="Arial"/>
              </a:rPr>
              <a:t>D+</a:t>
            </a:r>
            <a:r>
              <a:rPr sz="2118" spc="-353" dirty="0">
                <a:latin typeface="Arial"/>
                <a:cs typeface="Arial"/>
              </a:rPr>
              <a:t> </a:t>
            </a:r>
            <a:r>
              <a:rPr sz="2118" spc="97" dirty="0">
                <a:latin typeface="Arial"/>
                <a:cs typeface="Arial"/>
              </a:rPr>
              <a:t>A</a:t>
            </a:r>
            <a:r>
              <a:rPr sz="2118" spc="97" dirty="0">
                <a:latin typeface="Symbol"/>
                <a:cs typeface="Symbol"/>
              </a:rPr>
              <a:t></a:t>
            </a:r>
            <a:r>
              <a:rPr sz="2118" spc="97" dirty="0">
                <a:latin typeface="Arial"/>
                <a:cs typeface="Arial"/>
              </a:rPr>
              <a:t>B</a:t>
            </a:r>
            <a:r>
              <a:rPr sz="2118" spc="97" dirty="0">
                <a:latin typeface="Symbol"/>
                <a:cs typeface="Symbol"/>
              </a:rPr>
              <a:t></a:t>
            </a:r>
            <a:r>
              <a:rPr sz="2118" spc="97" dirty="0">
                <a:latin typeface="Arial"/>
                <a:cs typeface="Arial"/>
              </a:rPr>
              <a:t>D+</a:t>
            </a:r>
            <a:r>
              <a:rPr sz="2118" spc="-251" dirty="0">
                <a:latin typeface="Arial"/>
                <a:cs typeface="Arial"/>
              </a:rPr>
              <a:t> </a:t>
            </a:r>
            <a:r>
              <a:rPr sz="2118" spc="101" dirty="0">
                <a:latin typeface="Arial"/>
                <a:cs typeface="Arial"/>
              </a:rPr>
              <a:t>A</a:t>
            </a:r>
            <a:r>
              <a:rPr sz="2118" spc="101" dirty="0">
                <a:latin typeface="Symbol"/>
                <a:cs typeface="Symbol"/>
              </a:rPr>
              <a:t></a:t>
            </a:r>
            <a:r>
              <a:rPr sz="2118" spc="101" dirty="0">
                <a:latin typeface="Arial"/>
                <a:cs typeface="Arial"/>
              </a:rPr>
              <a:t>B</a:t>
            </a:r>
            <a:r>
              <a:rPr sz="2118" spc="101" dirty="0">
                <a:latin typeface="Symbol"/>
                <a:cs typeface="Symbol"/>
              </a:rPr>
              <a:t></a:t>
            </a:r>
            <a:r>
              <a:rPr sz="2118" spc="101" dirty="0">
                <a:latin typeface="Arial"/>
                <a:cs typeface="Arial"/>
              </a:rPr>
              <a:t>D+</a:t>
            </a:r>
            <a:r>
              <a:rPr sz="2118" spc="-353" dirty="0">
                <a:latin typeface="Arial"/>
                <a:cs typeface="Arial"/>
              </a:rPr>
              <a:t> </a:t>
            </a:r>
            <a:r>
              <a:rPr sz="2118" spc="88" dirty="0">
                <a:latin typeface="Arial"/>
                <a:cs typeface="Arial"/>
              </a:rPr>
              <a:t>A</a:t>
            </a:r>
            <a:r>
              <a:rPr sz="2118" spc="88" dirty="0">
                <a:latin typeface="Symbol"/>
                <a:cs typeface="Symbol"/>
              </a:rPr>
              <a:t></a:t>
            </a:r>
            <a:r>
              <a:rPr sz="2118" spc="88" dirty="0">
                <a:latin typeface="Arial"/>
                <a:cs typeface="Arial"/>
              </a:rPr>
              <a:t>B</a:t>
            </a:r>
            <a:r>
              <a:rPr sz="2118" spc="88" dirty="0">
                <a:latin typeface="Symbol"/>
                <a:cs typeface="Symbol"/>
              </a:rPr>
              <a:t></a:t>
            </a:r>
            <a:r>
              <a:rPr sz="2118" spc="88" dirty="0">
                <a:latin typeface="Arial"/>
                <a:cs typeface="Arial"/>
              </a:rPr>
              <a:t>D  </a:t>
            </a:r>
            <a:r>
              <a:rPr sz="2118" spc="-4" dirty="0">
                <a:latin typeface="Arial"/>
                <a:cs typeface="Arial"/>
              </a:rPr>
              <a:t>C</a:t>
            </a:r>
            <a:r>
              <a:rPr sz="2118" spc="-224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=</a:t>
            </a:r>
            <a:r>
              <a:rPr sz="2118" spc="-150" dirty="0">
                <a:latin typeface="Arial"/>
                <a:cs typeface="Arial"/>
              </a:rPr>
              <a:t> </a:t>
            </a:r>
            <a:r>
              <a:rPr sz="2118" spc="97" dirty="0">
                <a:latin typeface="Arial"/>
                <a:cs typeface="Arial"/>
              </a:rPr>
              <a:t>A</a:t>
            </a:r>
            <a:r>
              <a:rPr sz="2118" spc="97" dirty="0">
                <a:latin typeface="Symbol"/>
                <a:cs typeface="Symbol"/>
              </a:rPr>
              <a:t></a:t>
            </a:r>
            <a:r>
              <a:rPr sz="2118" spc="97" dirty="0">
                <a:latin typeface="Arial"/>
                <a:cs typeface="Arial"/>
              </a:rPr>
              <a:t>B</a:t>
            </a:r>
            <a:r>
              <a:rPr sz="2118" spc="97" dirty="0">
                <a:latin typeface="Symbol"/>
                <a:cs typeface="Symbol"/>
              </a:rPr>
              <a:t></a:t>
            </a:r>
            <a:r>
              <a:rPr sz="2118" spc="97" dirty="0">
                <a:latin typeface="Arial"/>
                <a:cs typeface="Arial"/>
              </a:rPr>
              <a:t>D+</a:t>
            </a:r>
            <a:r>
              <a:rPr sz="2118" spc="-331" dirty="0">
                <a:latin typeface="Arial"/>
                <a:cs typeface="Arial"/>
              </a:rPr>
              <a:t> </a:t>
            </a:r>
            <a:r>
              <a:rPr sz="2118" spc="97" dirty="0">
                <a:latin typeface="Arial"/>
                <a:cs typeface="Arial"/>
              </a:rPr>
              <a:t>A</a:t>
            </a:r>
            <a:r>
              <a:rPr sz="2118" spc="97" dirty="0">
                <a:latin typeface="Symbol"/>
                <a:cs typeface="Symbol"/>
              </a:rPr>
              <a:t></a:t>
            </a:r>
            <a:r>
              <a:rPr sz="2118" spc="97" dirty="0">
                <a:latin typeface="Arial"/>
                <a:cs typeface="Arial"/>
              </a:rPr>
              <a:t>B</a:t>
            </a:r>
            <a:r>
              <a:rPr sz="2118" spc="97" dirty="0">
                <a:latin typeface="Symbol"/>
                <a:cs typeface="Symbol"/>
              </a:rPr>
              <a:t></a:t>
            </a:r>
            <a:r>
              <a:rPr sz="2118" spc="97" dirty="0">
                <a:latin typeface="Arial"/>
                <a:cs typeface="Arial"/>
              </a:rPr>
              <a:t>D+</a:t>
            </a:r>
            <a:r>
              <a:rPr sz="2118" spc="-251" dirty="0">
                <a:latin typeface="Arial"/>
                <a:cs typeface="Arial"/>
              </a:rPr>
              <a:t> </a:t>
            </a:r>
            <a:r>
              <a:rPr sz="2118" spc="97" dirty="0">
                <a:latin typeface="Arial"/>
                <a:cs typeface="Arial"/>
              </a:rPr>
              <a:t>A</a:t>
            </a:r>
            <a:r>
              <a:rPr sz="2118" spc="97" dirty="0">
                <a:latin typeface="Symbol"/>
                <a:cs typeface="Symbol"/>
              </a:rPr>
              <a:t></a:t>
            </a:r>
            <a:r>
              <a:rPr sz="2118" spc="97" dirty="0">
                <a:latin typeface="Arial"/>
                <a:cs typeface="Arial"/>
              </a:rPr>
              <a:t>B</a:t>
            </a:r>
            <a:r>
              <a:rPr sz="2118" spc="97" dirty="0">
                <a:latin typeface="Symbol"/>
                <a:cs typeface="Symbol"/>
              </a:rPr>
              <a:t></a:t>
            </a:r>
            <a:r>
              <a:rPr sz="2118" spc="97" dirty="0">
                <a:latin typeface="Arial"/>
                <a:cs typeface="Arial"/>
              </a:rPr>
              <a:t>D+</a:t>
            </a:r>
            <a:r>
              <a:rPr sz="2118" spc="-331" dirty="0">
                <a:latin typeface="Arial"/>
                <a:cs typeface="Arial"/>
              </a:rPr>
              <a:t> </a:t>
            </a:r>
            <a:r>
              <a:rPr sz="2118" spc="84" dirty="0">
                <a:latin typeface="Arial"/>
                <a:cs typeface="Arial"/>
              </a:rPr>
              <a:t>A</a:t>
            </a:r>
            <a:r>
              <a:rPr sz="2118" spc="84" dirty="0">
                <a:latin typeface="Symbol"/>
                <a:cs typeface="Symbol"/>
              </a:rPr>
              <a:t></a:t>
            </a:r>
            <a:r>
              <a:rPr sz="2118" spc="84" dirty="0">
                <a:latin typeface="Arial"/>
                <a:cs typeface="Arial"/>
              </a:rPr>
              <a:t>B</a:t>
            </a:r>
            <a:r>
              <a:rPr sz="2118" spc="84" dirty="0">
                <a:latin typeface="Symbol"/>
                <a:cs typeface="Symbol"/>
              </a:rPr>
              <a:t></a:t>
            </a:r>
            <a:r>
              <a:rPr sz="2118" spc="84" dirty="0">
                <a:latin typeface="Arial"/>
                <a:cs typeface="Arial"/>
              </a:rPr>
              <a:t>D</a:t>
            </a:r>
            <a:endParaRPr sz="2118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61673" y="6295017"/>
            <a:ext cx="1504950" cy="162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059" i="1" spc="-4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059" i="1" spc="-9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059" i="1" spc="-53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59" i="1" spc="-9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810603" y="3230581"/>
            <a:ext cx="833718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810603" y="3582893"/>
            <a:ext cx="833718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004702" y="3402704"/>
            <a:ext cx="1057275" cy="0"/>
          </a:xfrm>
          <a:custGeom>
            <a:avLst/>
            <a:gdLst/>
            <a:ahLst/>
            <a:cxnLst/>
            <a:rect l="l" t="t" r="r" b="b"/>
            <a:pathLst>
              <a:path w="1198245">
                <a:moveTo>
                  <a:pt x="0" y="0"/>
                </a:moveTo>
                <a:lnTo>
                  <a:pt x="119786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2810603" y="4126155"/>
            <a:ext cx="833718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2810603" y="4298277"/>
            <a:ext cx="833718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2810603" y="4475779"/>
            <a:ext cx="833718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4004702" y="4314413"/>
            <a:ext cx="1060076" cy="0"/>
          </a:xfrm>
          <a:custGeom>
            <a:avLst/>
            <a:gdLst/>
            <a:ahLst/>
            <a:cxnLst/>
            <a:rect l="l" t="t" r="r" b="b"/>
            <a:pathLst>
              <a:path w="1201420">
                <a:moveTo>
                  <a:pt x="0" y="0"/>
                </a:moveTo>
                <a:lnTo>
                  <a:pt x="1200912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2810603" y="5019039"/>
            <a:ext cx="833718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2810603" y="5371352"/>
            <a:ext cx="833718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3996633" y="5207299"/>
            <a:ext cx="1323415" cy="0"/>
          </a:xfrm>
          <a:custGeom>
            <a:avLst/>
            <a:gdLst/>
            <a:ahLst/>
            <a:cxnLst/>
            <a:rect l="l" t="t" r="r" b="b"/>
            <a:pathLst>
              <a:path w="1499870">
                <a:moveTo>
                  <a:pt x="0" y="0"/>
                </a:moveTo>
                <a:lnTo>
                  <a:pt x="1499615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5061640" y="3408082"/>
            <a:ext cx="0" cy="406213"/>
          </a:xfrm>
          <a:custGeom>
            <a:avLst/>
            <a:gdLst/>
            <a:ahLst/>
            <a:cxnLst/>
            <a:rect l="l" t="t" r="r" b="b"/>
            <a:pathLst>
              <a:path h="460375">
                <a:moveTo>
                  <a:pt x="0" y="0"/>
                </a:moveTo>
                <a:lnTo>
                  <a:pt x="0" y="46024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5064330" y="3959411"/>
            <a:ext cx="0" cy="355226"/>
          </a:xfrm>
          <a:custGeom>
            <a:avLst/>
            <a:gdLst/>
            <a:ahLst/>
            <a:cxnLst/>
            <a:rect l="l" t="t" r="r" b="b"/>
            <a:pathLst>
              <a:path h="402589">
                <a:moveTo>
                  <a:pt x="0" y="0"/>
                </a:moveTo>
                <a:lnTo>
                  <a:pt x="0" y="40233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5306377" y="2525955"/>
            <a:ext cx="0" cy="1186143"/>
          </a:xfrm>
          <a:custGeom>
            <a:avLst/>
            <a:gdLst/>
            <a:ahLst/>
            <a:cxnLst/>
            <a:rect l="l" t="t" r="r" b="b"/>
            <a:pathLst>
              <a:path h="1344295">
                <a:moveTo>
                  <a:pt x="0" y="0"/>
                </a:moveTo>
                <a:lnTo>
                  <a:pt x="0" y="134416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5319823" y="4080435"/>
            <a:ext cx="0" cy="1127312"/>
          </a:xfrm>
          <a:custGeom>
            <a:avLst/>
            <a:gdLst/>
            <a:ahLst/>
            <a:cxnLst/>
            <a:rect l="l" t="t" r="r" b="b"/>
            <a:pathLst>
              <a:path h="1277620">
                <a:moveTo>
                  <a:pt x="0" y="0"/>
                </a:moveTo>
                <a:lnTo>
                  <a:pt x="0" y="1277111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3644321" y="3133762"/>
            <a:ext cx="352425" cy="510988"/>
          </a:xfrm>
          <a:custGeom>
            <a:avLst/>
            <a:gdLst/>
            <a:ahLst/>
            <a:cxnLst/>
            <a:rect l="l" t="t" r="r" b="b"/>
            <a:pathLst>
              <a:path w="399414" h="579120">
                <a:moveTo>
                  <a:pt x="201167" y="0"/>
                </a:moveTo>
                <a:lnTo>
                  <a:pt x="241184" y="5816"/>
                </a:lnTo>
                <a:lnTo>
                  <a:pt x="278415" y="22526"/>
                </a:lnTo>
                <a:lnTo>
                  <a:pt x="312074" y="49023"/>
                </a:lnTo>
                <a:lnTo>
                  <a:pt x="341375" y="84200"/>
                </a:lnTo>
                <a:lnTo>
                  <a:pt x="365533" y="126950"/>
                </a:lnTo>
                <a:lnTo>
                  <a:pt x="383762" y="176164"/>
                </a:lnTo>
                <a:lnTo>
                  <a:pt x="395275" y="230737"/>
                </a:lnTo>
                <a:lnTo>
                  <a:pt x="399288" y="289560"/>
                </a:lnTo>
                <a:lnTo>
                  <a:pt x="395275" y="348382"/>
                </a:lnTo>
                <a:lnTo>
                  <a:pt x="383762" y="402955"/>
                </a:lnTo>
                <a:lnTo>
                  <a:pt x="365533" y="452169"/>
                </a:lnTo>
                <a:lnTo>
                  <a:pt x="341375" y="494918"/>
                </a:lnTo>
                <a:lnTo>
                  <a:pt x="312074" y="530096"/>
                </a:lnTo>
                <a:lnTo>
                  <a:pt x="278415" y="556593"/>
                </a:lnTo>
                <a:lnTo>
                  <a:pt x="241184" y="573303"/>
                </a:lnTo>
                <a:lnTo>
                  <a:pt x="201167" y="579120"/>
                </a:lnTo>
                <a:lnTo>
                  <a:pt x="0" y="579120"/>
                </a:lnTo>
                <a:lnTo>
                  <a:pt x="0" y="0"/>
                </a:lnTo>
                <a:lnTo>
                  <a:pt x="201167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3644321" y="4029336"/>
            <a:ext cx="352425" cy="508747"/>
          </a:xfrm>
          <a:custGeom>
            <a:avLst/>
            <a:gdLst/>
            <a:ahLst/>
            <a:cxnLst/>
            <a:rect l="l" t="t" r="r" b="b"/>
            <a:pathLst>
              <a:path w="399414" h="576579">
                <a:moveTo>
                  <a:pt x="201167" y="0"/>
                </a:moveTo>
                <a:lnTo>
                  <a:pt x="241184" y="5810"/>
                </a:lnTo>
                <a:lnTo>
                  <a:pt x="278415" y="22478"/>
                </a:lnTo>
                <a:lnTo>
                  <a:pt x="312074" y="48863"/>
                </a:lnTo>
                <a:lnTo>
                  <a:pt x="341375" y="83819"/>
                </a:lnTo>
                <a:lnTo>
                  <a:pt x="365533" y="126206"/>
                </a:lnTo>
                <a:lnTo>
                  <a:pt x="383762" y="174878"/>
                </a:lnTo>
                <a:lnTo>
                  <a:pt x="395275" y="228695"/>
                </a:lnTo>
                <a:lnTo>
                  <a:pt x="399288" y="286512"/>
                </a:lnTo>
                <a:lnTo>
                  <a:pt x="395275" y="345334"/>
                </a:lnTo>
                <a:lnTo>
                  <a:pt x="383762" y="399907"/>
                </a:lnTo>
                <a:lnTo>
                  <a:pt x="365533" y="449121"/>
                </a:lnTo>
                <a:lnTo>
                  <a:pt x="341375" y="491870"/>
                </a:lnTo>
                <a:lnTo>
                  <a:pt x="312074" y="527048"/>
                </a:lnTo>
                <a:lnTo>
                  <a:pt x="278415" y="553545"/>
                </a:lnTo>
                <a:lnTo>
                  <a:pt x="241184" y="570255"/>
                </a:lnTo>
                <a:lnTo>
                  <a:pt x="201167" y="576072"/>
                </a:lnTo>
                <a:lnTo>
                  <a:pt x="0" y="576072"/>
                </a:lnTo>
                <a:lnTo>
                  <a:pt x="0" y="0"/>
                </a:lnTo>
                <a:lnTo>
                  <a:pt x="201167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3644321" y="4922221"/>
            <a:ext cx="352425" cy="510988"/>
          </a:xfrm>
          <a:custGeom>
            <a:avLst/>
            <a:gdLst/>
            <a:ahLst/>
            <a:cxnLst/>
            <a:rect l="l" t="t" r="r" b="b"/>
            <a:pathLst>
              <a:path w="399414" h="579120">
                <a:moveTo>
                  <a:pt x="201167" y="0"/>
                </a:moveTo>
                <a:lnTo>
                  <a:pt x="241184" y="5816"/>
                </a:lnTo>
                <a:lnTo>
                  <a:pt x="278415" y="22526"/>
                </a:lnTo>
                <a:lnTo>
                  <a:pt x="312074" y="49023"/>
                </a:lnTo>
                <a:lnTo>
                  <a:pt x="341375" y="84201"/>
                </a:lnTo>
                <a:lnTo>
                  <a:pt x="365533" y="126950"/>
                </a:lnTo>
                <a:lnTo>
                  <a:pt x="383762" y="176164"/>
                </a:lnTo>
                <a:lnTo>
                  <a:pt x="395275" y="230737"/>
                </a:lnTo>
                <a:lnTo>
                  <a:pt x="399288" y="289560"/>
                </a:lnTo>
                <a:lnTo>
                  <a:pt x="395275" y="348382"/>
                </a:lnTo>
                <a:lnTo>
                  <a:pt x="383762" y="402955"/>
                </a:lnTo>
                <a:lnTo>
                  <a:pt x="365533" y="452169"/>
                </a:lnTo>
                <a:lnTo>
                  <a:pt x="341375" y="494919"/>
                </a:lnTo>
                <a:lnTo>
                  <a:pt x="312074" y="530096"/>
                </a:lnTo>
                <a:lnTo>
                  <a:pt x="278415" y="556593"/>
                </a:lnTo>
                <a:lnTo>
                  <a:pt x="241184" y="573303"/>
                </a:lnTo>
                <a:lnTo>
                  <a:pt x="201167" y="579120"/>
                </a:lnTo>
                <a:lnTo>
                  <a:pt x="0" y="579120"/>
                </a:lnTo>
                <a:lnTo>
                  <a:pt x="0" y="0"/>
                </a:lnTo>
                <a:lnTo>
                  <a:pt x="201167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5306377" y="3711986"/>
            <a:ext cx="774887" cy="0"/>
          </a:xfrm>
          <a:custGeom>
            <a:avLst/>
            <a:gdLst/>
            <a:ahLst/>
            <a:cxnLst/>
            <a:rect l="l" t="t" r="r" b="b"/>
            <a:pathLst>
              <a:path w="878204">
                <a:moveTo>
                  <a:pt x="0" y="0"/>
                </a:moveTo>
                <a:lnTo>
                  <a:pt x="87782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5319823" y="4080435"/>
            <a:ext cx="772085" cy="0"/>
          </a:xfrm>
          <a:custGeom>
            <a:avLst/>
            <a:gdLst/>
            <a:ahLst/>
            <a:cxnLst/>
            <a:rect l="l" t="t" r="r" b="b"/>
            <a:pathLst>
              <a:path w="875029">
                <a:moveTo>
                  <a:pt x="0" y="0"/>
                </a:moveTo>
                <a:lnTo>
                  <a:pt x="87477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5064330" y="3959411"/>
            <a:ext cx="1060076" cy="0"/>
          </a:xfrm>
          <a:custGeom>
            <a:avLst/>
            <a:gdLst/>
            <a:ahLst/>
            <a:cxnLst/>
            <a:rect l="l" t="t" r="r" b="b"/>
            <a:pathLst>
              <a:path w="1201420">
                <a:moveTo>
                  <a:pt x="0" y="0"/>
                </a:moveTo>
                <a:lnTo>
                  <a:pt x="1200911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5061640" y="3814184"/>
            <a:ext cx="1062318" cy="0"/>
          </a:xfrm>
          <a:custGeom>
            <a:avLst/>
            <a:gdLst/>
            <a:ahLst/>
            <a:cxnLst/>
            <a:rect l="l" t="t" r="r" b="b"/>
            <a:pathLst>
              <a:path w="1203959">
                <a:moveTo>
                  <a:pt x="0" y="0"/>
                </a:moveTo>
                <a:lnTo>
                  <a:pt x="1203959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6578469" y="3846457"/>
            <a:ext cx="341779" cy="8404"/>
          </a:xfrm>
          <a:custGeom>
            <a:avLst/>
            <a:gdLst/>
            <a:ahLst/>
            <a:cxnLst/>
            <a:rect l="l" t="t" r="r" b="b"/>
            <a:pathLst>
              <a:path w="387350" h="9525">
                <a:moveTo>
                  <a:pt x="0" y="0"/>
                </a:moveTo>
                <a:lnTo>
                  <a:pt x="387096" y="914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3644321" y="2251635"/>
            <a:ext cx="352425" cy="510988"/>
          </a:xfrm>
          <a:custGeom>
            <a:avLst/>
            <a:gdLst/>
            <a:ahLst/>
            <a:cxnLst/>
            <a:rect l="l" t="t" r="r" b="b"/>
            <a:pathLst>
              <a:path w="399414" h="579119">
                <a:moveTo>
                  <a:pt x="201167" y="0"/>
                </a:moveTo>
                <a:lnTo>
                  <a:pt x="241184" y="5816"/>
                </a:lnTo>
                <a:lnTo>
                  <a:pt x="278415" y="22526"/>
                </a:lnTo>
                <a:lnTo>
                  <a:pt x="312074" y="49023"/>
                </a:lnTo>
                <a:lnTo>
                  <a:pt x="341375" y="84200"/>
                </a:lnTo>
                <a:lnTo>
                  <a:pt x="365533" y="126950"/>
                </a:lnTo>
                <a:lnTo>
                  <a:pt x="383762" y="176164"/>
                </a:lnTo>
                <a:lnTo>
                  <a:pt x="395275" y="230737"/>
                </a:lnTo>
                <a:lnTo>
                  <a:pt x="399288" y="289559"/>
                </a:lnTo>
                <a:lnTo>
                  <a:pt x="395275" y="348382"/>
                </a:lnTo>
                <a:lnTo>
                  <a:pt x="383762" y="402955"/>
                </a:lnTo>
                <a:lnTo>
                  <a:pt x="365533" y="452169"/>
                </a:lnTo>
                <a:lnTo>
                  <a:pt x="341375" y="494918"/>
                </a:lnTo>
                <a:lnTo>
                  <a:pt x="312074" y="530096"/>
                </a:lnTo>
                <a:lnTo>
                  <a:pt x="278415" y="556593"/>
                </a:lnTo>
                <a:lnTo>
                  <a:pt x="241184" y="573303"/>
                </a:lnTo>
                <a:lnTo>
                  <a:pt x="201167" y="579119"/>
                </a:lnTo>
                <a:lnTo>
                  <a:pt x="0" y="579119"/>
                </a:lnTo>
                <a:lnTo>
                  <a:pt x="0" y="0"/>
                </a:lnTo>
                <a:lnTo>
                  <a:pt x="201167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2810603" y="2348454"/>
            <a:ext cx="833718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2810603" y="2698077"/>
            <a:ext cx="833718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3996633" y="2523266"/>
            <a:ext cx="1309968" cy="0"/>
          </a:xfrm>
          <a:custGeom>
            <a:avLst/>
            <a:gdLst/>
            <a:ahLst/>
            <a:cxnLst/>
            <a:rect l="l" t="t" r="r" b="b"/>
            <a:pathLst>
              <a:path w="1484629">
                <a:moveTo>
                  <a:pt x="0" y="0"/>
                </a:moveTo>
                <a:lnTo>
                  <a:pt x="148437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6059412" y="3632182"/>
            <a:ext cx="503144" cy="211790"/>
          </a:xfrm>
          <a:custGeom>
            <a:avLst/>
            <a:gdLst/>
            <a:ahLst/>
            <a:cxnLst/>
            <a:rect l="l" t="t" r="r" b="b"/>
            <a:pathLst>
              <a:path w="570229" h="240029">
                <a:moveTo>
                  <a:pt x="0" y="47772"/>
                </a:moveTo>
                <a:lnTo>
                  <a:pt x="31095" y="27222"/>
                </a:lnTo>
                <a:lnTo>
                  <a:pt x="65323" y="12503"/>
                </a:lnTo>
                <a:lnTo>
                  <a:pt x="102270" y="3475"/>
                </a:lnTo>
                <a:lnTo>
                  <a:pt x="141523" y="0"/>
                </a:lnTo>
                <a:lnTo>
                  <a:pt x="182668" y="1936"/>
                </a:lnTo>
                <a:lnTo>
                  <a:pt x="225294" y="9144"/>
                </a:lnTo>
                <a:lnTo>
                  <a:pt x="268986" y="21483"/>
                </a:lnTo>
                <a:lnTo>
                  <a:pt x="313330" y="38815"/>
                </a:lnTo>
                <a:lnTo>
                  <a:pt x="357915" y="60998"/>
                </a:lnTo>
                <a:lnTo>
                  <a:pt x="402327" y="87894"/>
                </a:lnTo>
                <a:lnTo>
                  <a:pt x="446152" y="119361"/>
                </a:lnTo>
                <a:lnTo>
                  <a:pt x="488977" y="155261"/>
                </a:lnTo>
                <a:lnTo>
                  <a:pt x="530389" y="195453"/>
                </a:lnTo>
                <a:lnTo>
                  <a:pt x="569976" y="23979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6064791" y="3851835"/>
            <a:ext cx="497541" cy="263338"/>
          </a:xfrm>
          <a:custGeom>
            <a:avLst/>
            <a:gdLst/>
            <a:ahLst/>
            <a:cxnLst/>
            <a:rect l="l" t="t" r="r" b="b"/>
            <a:pathLst>
              <a:path w="563879" h="298450">
                <a:moveTo>
                  <a:pt x="0" y="262128"/>
                </a:moveTo>
                <a:lnTo>
                  <a:pt x="34039" y="279384"/>
                </a:lnTo>
                <a:lnTo>
                  <a:pt x="70088" y="291022"/>
                </a:lnTo>
                <a:lnTo>
                  <a:pt x="107801" y="297192"/>
                </a:lnTo>
                <a:lnTo>
                  <a:pt x="146831" y="298046"/>
                </a:lnTo>
                <a:lnTo>
                  <a:pt x="186831" y="293736"/>
                </a:lnTo>
                <a:lnTo>
                  <a:pt x="227453" y="284414"/>
                </a:lnTo>
                <a:lnTo>
                  <a:pt x="268353" y="270232"/>
                </a:lnTo>
                <a:lnTo>
                  <a:pt x="309181" y="251341"/>
                </a:lnTo>
                <a:lnTo>
                  <a:pt x="349593" y="227892"/>
                </a:lnTo>
                <a:lnTo>
                  <a:pt x="389240" y="200039"/>
                </a:lnTo>
                <a:lnTo>
                  <a:pt x="427777" y="167931"/>
                </a:lnTo>
                <a:lnTo>
                  <a:pt x="464856" y="131722"/>
                </a:lnTo>
                <a:lnTo>
                  <a:pt x="500131" y="91562"/>
                </a:lnTo>
                <a:lnTo>
                  <a:pt x="533254" y="47604"/>
                </a:lnTo>
                <a:lnTo>
                  <a:pt x="563879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6048654" y="3666266"/>
            <a:ext cx="91328" cy="425263"/>
          </a:xfrm>
          <a:custGeom>
            <a:avLst/>
            <a:gdLst/>
            <a:ahLst/>
            <a:cxnLst/>
            <a:rect l="l" t="t" r="r" b="b"/>
            <a:pathLst>
              <a:path w="103504" h="481964">
                <a:moveTo>
                  <a:pt x="0" y="481584"/>
                </a:moveTo>
                <a:lnTo>
                  <a:pt x="30799" y="453423"/>
                </a:lnTo>
                <a:lnTo>
                  <a:pt x="56148" y="421146"/>
                </a:lnTo>
                <a:lnTo>
                  <a:pt x="76057" y="385333"/>
                </a:lnTo>
                <a:lnTo>
                  <a:pt x="90536" y="346568"/>
                </a:lnTo>
                <a:lnTo>
                  <a:pt x="99597" y="305433"/>
                </a:lnTo>
                <a:lnTo>
                  <a:pt x="103251" y="262509"/>
                </a:lnTo>
                <a:lnTo>
                  <a:pt x="101506" y="218378"/>
                </a:lnTo>
                <a:lnTo>
                  <a:pt x="94375" y="173623"/>
                </a:lnTo>
                <a:lnTo>
                  <a:pt x="81867" y="128825"/>
                </a:lnTo>
                <a:lnTo>
                  <a:pt x="63993" y="84567"/>
                </a:lnTo>
                <a:lnTo>
                  <a:pt x="40765" y="41431"/>
                </a:lnTo>
                <a:lnTo>
                  <a:pt x="12192" y="0"/>
                </a:lnTo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2651928" y="2270460"/>
            <a:ext cx="91887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 txBox="1"/>
          <p:nvPr/>
        </p:nvSpPr>
        <p:spPr>
          <a:xfrm>
            <a:off x="2627275" y="2278530"/>
            <a:ext cx="107240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94" marR="4483" indent="-13448">
              <a:lnSpc>
                <a:spcPts val="1377"/>
              </a:lnSpc>
              <a:tabLst>
                <a:tab pos="1060693" algn="l"/>
              </a:tabLst>
            </a:pPr>
            <a:r>
              <a:rPr sz="1324" spc="4" dirty="0">
                <a:latin typeface="Arial"/>
                <a:cs typeface="Arial"/>
              </a:rPr>
              <a:t>A </a:t>
            </a:r>
            <a:r>
              <a:rPr sz="1324" u="heavy" spc="4" dirty="0">
                <a:latin typeface="Arial"/>
                <a:cs typeface="Arial"/>
              </a:rPr>
              <a:t>	</a:t>
            </a:r>
            <a:r>
              <a:rPr sz="1324" dirty="0">
                <a:latin typeface="Arial"/>
                <a:cs typeface="Arial"/>
              </a:rPr>
              <a:t> </a:t>
            </a:r>
            <a:r>
              <a:rPr sz="1324" spc="4" dirty="0">
                <a:latin typeface="Arial"/>
                <a:cs typeface="Arial"/>
              </a:rPr>
              <a:t>B</a:t>
            </a:r>
            <a:endParaRPr sz="1324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29964" y="2600361"/>
            <a:ext cx="135031" cy="1900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235" spc="-9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endParaRPr sz="1235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646549" y="3160656"/>
            <a:ext cx="91887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 txBox="1"/>
          <p:nvPr/>
        </p:nvSpPr>
        <p:spPr>
          <a:xfrm>
            <a:off x="2621895" y="3143399"/>
            <a:ext cx="1076885" cy="19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1065176" algn="l"/>
              </a:tabLst>
            </a:pPr>
            <a:r>
              <a:rPr sz="1279" spc="22" dirty="0">
                <a:latin typeface="Arial"/>
                <a:cs typeface="Arial"/>
              </a:rPr>
              <a:t>A</a:t>
            </a:r>
            <a:r>
              <a:rPr sz="1279" spc="163" dirty="0">
                <a:latin typeface="Arial"/>
                <a:cs typeface="Arial"/>
              </a:rPr>
              <a:t> </a:t>
            </a:r>
            <a:r>
              <a:rPr sz="1279" u="heavy" spc="9" dirty="0">
                <a:latin typeface="Arial"/>
                <a:cs typeface="Arial"/>
              </a:rPr>
              <a:t> </a:t>
            </a:r>
            <a:r>
              <a:rPr sz="1279" u="heavy" dirty="0">
                <a:latin typeface="Arial"/>
                <a:cs typeface="Arial"/>
              </a:rPr>
              <a:t>	</a:t>
            </a:r>
            <a:endParaRPr sz="1279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643410" y="4924910"/>
            <a:ext cx="1055594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>
              <a:lnSpc>
                <a:spcPts val="1377"/>
              </a:lnSpc>
              <a:tabLst>
                <a:tab pos="1043884" algn="l"/>
              </a:tabLst>
            </a:pPr>
            <a:r>
              <a:rPr sz="1279" spc="22" dirty="0">
                <a:latin typeface="Arial"/>
                <a:cs typeface="Arial"/>
              </a:rPr>
              <a:t>A </a:t>
            </a:r>
            <a:r>
              <a:rPr sz="1279" u="heavy" spc="22" dirty="0">
                <a:latin typeface="Arial"/>
                <a:cs typeface="Arial"/>
              </a:rPr>
              <a:t>	</a:t>
            </a:r>
            <a:r>
              <a:rPr sz="1279" dirty="0">
                <a:latin typeface="Arial"/>
                <a:cs typeface="Arial"/>
              </a:rPr>
              <a:t> </a:t>
            </a:r>
            <a:r>
              <a:rPr sz="1279" spc="22" dirty="0">
                <a:latin typeface="Arial"/>
                <a:cs typeface="Arial"/>
              </a:rPr>
              <a:t>B</a:t>
            </a:r>
            <a:endParaRPr sz="1279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29964" y="3299386"/>
            <a:ext cx="145116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249">
              <a:lnSpc>
                <a:spcPts val="1456"/>
              </a:lnSpc>
            </a:pPr>
            <a:r>
              <a:rPr sz="1279" u="sng" spc="22" dirty="0">
                <a:latin typeface="Arial"/>
                <a:cs typeface="Arial"/>
              </a:rPr>
              <a:t>B</a:t>
            </a:r>
            <a:endParaRPr sz="1279">
              <a:latin typeface="Arial"/>
              <a:cs typeface="Arial"/>
            </a:endParaRPr>
          </a:p>
          <a:p>
            <a:pPr marL="11206">
              <a:lnSpc>
                <a:spcPts val="1509"/>
              </a:lnSpc>
            </a:pPr>
            <a:r>
              <a:rPr sz="1324" spc="4" dirty="0">
                <a:latin typeface="Arial"/>
                <a:cs typeface="Arial"/>
              </a:rPr>
              <a:t>D</a:t>
            </a:r>
            <a:endParaRPr sz="1324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29963" y="4019374"/>
            <a:ext cx="149038" cy="5514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654" indent="-13448">
              <a:lnSpc>
                <a:spcPts val="1407"/>
              </a:lnSpc>
            </a:pPr>
            <a:r>
              <a:rPr sz="1279" spc="22" dirty="0">
                <a:latin typeface="Arial"/>
                <a:cs typeface="Arial"/>
              </a:rPr>
              <a:t>A</a:t>
            </a:r>
            <a:endParaRPr sz="1279">
              <a:latin typeface="Arial"/>
              <a:cs typeface="Arial"/>
            </a:endParaRPr>
          </a:p>
          <a:p>
            <a:pPr marL="13448" marR="4483" indent="10646">
              <a:lnSpc>
                <a:spcPts val="1438"/>
              </a:lnSpc>
              <a:spcBef>
                <a:spcPts val="146"/>
              </a:spcBef>
            </a:pPr>
            <a:r>
              <a:rPr sz="1324" u="sng" spc="4" dirty="0">
                <a:latin typeface="Arial"/>
                <a:cs typeface="Arial"/>
              </a:rPr>
              <a:t>B </a:t>
            </a:r>
            <a:r>
              <a:rPr sz="1324" dirty="0">
                <a:latin typeface="Arial"/>
                <a:cs typeface="Arial"/>
              </a:rPr>
              <a:t> </a:t>
            </a:r>
            <a:r>
              <a:rPr sz="1324" spc="4" dirty="0">
                <a:latin typeface="Arial"/>
                <a:cs typeface="Arial"/>
              </a:rPr>
              <a:t>D</a:t>
            </a:r>
            <a:endParaRPr sz="1324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5712" y="3738880"/>
            <a:ext cx="157443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endParaRPr sz="1588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73152" y="2313492"/>
            <a:ext cx="91887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4564099" y="2313492"/>
            <a:ext cx="89087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 txBox="1"/>
          <p:nvPr/>
        </p:nvSpPr>
        <p:spPr>
          <a:xfrm>
            <a:off x="4345809" y="2298925"/>
            <a:ext cx="532840" cy="19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</a:t>
            </a:r>
            <a:r>
              <a:rPr sz="1279" spc="31" dirty="0">
                <a:latin typeface="Arial"/>
                <a:cs typeface="Arial"/>
              </a:rPr>
              <a:t>B</a:t>
            </a:r>
            <a:r>
              <a:rPr sz="1279" spc="-243" dirty="0">
                <a:latin typeface="Arial"/>
                <a:cs typeface="Arial"/>
              </a:rPr>
              <a:t> </a:t>
            </a:r>
            <a:r>
              <a:rPr sz="1279" spc="40" dirty="0">
                <a:latin typeface="Symbol"/>
                <a:cs typeface="Symbol"/>
              </a:rPr>
              <a:t></a:t>
            </a:r>
            <a:r>
              <a:rPr sz="1279" spc="40" dirty="0">
                <a:latin typeface="Arial"/>
                <a:cs typeface="Arial"/>
              </a:rPr>
              <a:t>D</a:t>
            </a:r>
            <a:endParaRPr sz="1279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338189" y="3219823"/>
            <a:ext cx="91887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4733533" y="3219823"/>
            <a:ext cx="91887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 txBox="1"/>
          <p:nvPr/>
        </p:nvSpPr>
        <p:spPr>
          <a:xfrm>
            <a:off x="4310847" y="3205256"/>
            <a:ext cx="532840" cy="19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</a:t>
            </a:r>
            <a:r>
              <a:rPr sz="1279" spc="31" dirty="0">
                <a:latin typeface="Arial"/>
                <a:cs typeface="Arial"/>
              </a:rPr>
              <a:t>B</a:t>
            </a:r>
            <a:r>
              <a:rPr sz="1279" spc="-243" dirty="0">
                <a:latin typeface="Arial"/>
                <a:cs typeface="Arial"/>
              </a:rPr>
              <a:t> </a:t>
            </a:r>
            <a:r>
              <a:rPr sz="1279" spc="40" dirty="0">
                <a:latin typeface="Symbol"/>
                <a:cs typeface="Symbol"/>
              </a:rPr>
              <a:t></a:t>
            </a:r>
            <a:r>
              <a:rPr sz="1279" spc="40" dirty="0">
                <a:latin typeface="Arial"/>
                <a:cs typeface="Arial"/>
              </a:rPr>
              <a:t>D</a:t>
            </a:r>
            <a:endParaRPr sz="1279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504932" y="4136912"/>
            <a:ext cx="89087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4709328" y="4136912"/>
            <a:ext cx="91887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 txBox="1"/>
          <p:nvPr/>
        </p:nvSpPr>
        <p:spPr>
          <a:xfrm>
            <a:off x="4286642" y="4122346"/>
            <a:ext cx="532840" cy="196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279" spc="22" dirty="0">
                <a:latin typeface="Arial"/>
                <a:cs typeface="Arial"/>
              </a:rPr>
              <a:t>A </a:t>
            </a:r>
            <a:r>
              <a:rPr sz="1279" spc="31" dirty="0">
                <a:latin typeface="Symbol"/>
                <a:cs typeface="Symbol"/>
              </a:rPr>
              <a:t></a:t>
            </a:r>
            <a:r>
              <a:rPr sz="1279" spc="31" dirty="0">
                <a:latin typeface="Arial"/>
                <a:cs typeface="Arial"/>
              </a:rPr>
              <a:t>B</a:t>
            </a:r>
            <a:r>
              <a:rPr sz="1279" spc="-243" dirty="0">
                <a:latin typeface="Arial"/>
                <a:cs typeface="Arial"/>
              </a:rPr>
              <a:t> </a:t>
            </a:r>
            <a:r>
              <a:rPr sz="1279" spc="40" dirty="0">
                <a:latin typeface="Symbol"/>
                <a:cs typeface="Symbol"/>
              </a:rPr>
              <a:t></a:t>
            </a:r>
            <a:r>
              <a:rPr sz="1279" spc="40" dirty="0">
                <a:latin typeface="Arial"/>
                <a:cs typeface="Arial"/>
              </a:rPr>
              <a:t>D</a:t>
            </a:r>
            <a:endParaRPr sz="1279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551497" y="590138"/>
            <a:ext cx="7735196" cy="86177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36194" marR="4483" algn="l"/>
            <a:r>
              <a:rPr sz="2800" spc="-4" dirty="0">
                <a:latin typeface="+mn-lt"/>
              </a:rPr>
              <a:t>Designing </a:t>
            </a:r>
            <a:r>
              <a:rPr sz="2800" dirty="0">
                <a:latin typeface="+mn-lt"/>
              </a:rPr>
              <a:t>a Combinational </a:t>
            </a:r>
            <a:r>
              <a:rPr sz="2800" spc="-4" dirty="0">
                <a:latin typeface="+mn-lt"/>
              </a:rPr>
              <a:t>Circuit  Example </a:t>
            </a:r>
            <a:r>
              <a:rPr sz="2800" dirty="0">
                <a:latin typeface="+mn-lt"/>
              </a:rPr>
              <a:t>2 – Full-Adder</a:t>
            </a:r>
            <a:r>
              <a:rPr sz="2800" spc="-35" dirty="0">
                <a:latin typeface="+mn-lt"/>
              </a:rPr>
              <a:t> </a:t>
            </a:r>
            <a:r>
              <a:rPr sz="2800" spc="-4" dirty="0">
                <a:latin typeface="+mn-lt"/>
              </a:rPr>
              <a:t>Design</a:t>
            </a:r>
            <a:r>
              <a:rPr sz="2800" i="1" dirty="0">
                <a:latin typeface="+mn-lt"/>
                <a:cs typeface="Verdana"/>
              </a:rPr>
              <a:t>(Continued from previous</a:t>
            </a:r>
            <a:r>
              <a:rPr sz="2800" i="1" spc="-26" dirty="0">
                <a:latin typeface="+mn-lt"/>
                <a:cs typeface="Verdana"/>
              </a:rPr>
              <a:t> </a:t>
            </a:r>
            <a:r>
              <a:rPr sz="2800" i="1" spc="-4" dirty="0">
                <a:latin typeface="+mn-lt"/>
                <a:cs typeface="Verdana"/>
              </a:rPr>
              <a:t>slide..)</a:t>
            </a:r>
            <a:endParaRPr sz="2800" dirty="0">
              <a:latin typeface="+mn-lt"/>
              <a:cs typeface="Verdan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97399" y="4974665"/>
            <a:ext cx="535081" cy="203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324" spc="4" dirty="0">
                <a:latin typeface="Arial"/>
                <a:cs typeface="Arial"/>
              </a:rPr>
              <a:t>A </a:t>
            </a:r>
            <a:r>
              <a:rPr sz="1324" spc="18" dirty="0">
                <a:latin typeface="Symbol"/>
                <a:cs typeface="Symbol"/>
              </a:rPr>
              <a:t></a:t>
            </a:r>
            <a:r>
              <a:rPr sz="1324" spc="18" dirty="0">
                <a:latin typeface="Arial"/>
                <a:cs typeface="Arial"/>
              </a:rPr>
              <a:t>B</a:t>
            </a:r>
            <a:r>
              <a:rPr sz="1324" spc="-278" dirty="0">
                <a:latin typeface="Arial"/>
                <a:cs typeface="Arial"/>
              </a:rPr>
              <a:t> </a:t>
            </a:r>
            <a:r>
              <a:rPr sz="1324" spc="26" dirty="0">
                <a:latin typeface="Symbol"/>
                <a:cs typeface="Symbol"/>
              </a:rPr>
              <a:t></a:t>
            </a:r>
            <a:r>
              <a:rPr sz="1324" spc="26" dirty="0">
                <a:latin typeface="Arial"/>
                <a:cs typeface="Arial"/>
              </a:rPr>
              <a:t>D</a:t>
            </a:r>
            <a:endParaRPr sz="1324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58825" y="5287085"/>
            <a:ext cx="5794562" cy="11201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5588"/>
            <a:r>
              <a:rPr sz="1235" spc="-9" dirty="0">
                <a:solidFill>
                  <a:srgbClr val="333333"/>
                </a:solidFill>
                <a:latin typeface="Arial"/>
                <a:cs typeface="Arial"/>
              </a:rPr>
              <a:t>D</a:t>
            </a:r>
            <a:endParaRPr sz="1235">
              <a:latin typeface="Arial"/>
              <a:cs typeface="Arial"/>
            </a:endParaRPr>
          </a:p>
          <a:p>
            <a:pPr>
              <a:spcBef>
                <a:spcPts val="49"/>
              </a:spcBef>
            </a:pPr>
            <a:endParaRPr sz="1632">
              <a:latin typeface="Times New Roman"/>
              <a:cs typeface="Times New Roman"/>
            </a:endParaRPr>
          </a:p>
          <a:p>
            <a:pPr marL="11206">
              <a:tabLst>
                <a:tab pos="505412" algn="l"/>
              </a:tabLst>
            </a:pP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(a)	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Logic circuit </a:t>
            </a:r>
            <a:r>
              <a:rPr sz="1765" spc="-9" dirty="0">
                <a:solidFill>
                  <a:srgbClr val="333333"/>
                </a:solidFill>
                <a:latin typeface="Verdana"/>
                <a:cs typeface="Verdana"/>
              </a:rPr>
              <a:t>diagram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for</a:t>
            </a:r>
            <a:r>
              <a:rPr sz="1765" spc="-7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sums</a:t>
            </a:r>
            <a:endParaRPr sz="1765">
              <a:latin typeface="Verdana"/>
              <a:cs typeface="Verdana"/>
            </a:endParaRPr>
          </a:p>
          <a:p>
            <a:pPr>
              <a:spcBef>
                <a:spcPts val="22"/>
              </a:spcBef>
            </a:pPr>
            <a:endParaRPr sz="1588">
              <a:latin typeface="Times New Roman"/>
              <a:cs typeface="Times New Roman"/>
            </a:endParaRPr>
          </a:p>
          <a:p>
            <a:pPr marR="4483" algn="r"/>
            <a:r>
              <a:rPr sz="1059" i="1" spc="-4" dirty="0">
                <a:solidFill>
                  <a:srgbClr val="4D4D4D"/>
                </a:solidFill>
                <a:latin typeface="Arial"/>
                <a:cs typeface="Arial"/>
              </a:rPr>
              <a:t>(Continued on </a:t>
            </a:r>
            <a:r>
              <a:rPr sz="1059" i="1" spc="-9" dirty="0">
                <a:solidFill>
                  <a:srgbClr val="4D4D4D"/>
                </a:solidFill>
                <a:latin typeface="Arial"/>
                <a:cs typeface="Arial"/>
              </a:rPr>
              <a:t>next</a:t>
            </a:r>
            <a:r>
              <a:rPr sz="1059" i="1" spc="-53" dirty="0">
                <a:solidFill>
                  <a:srgbClr val="4D4D4D"/>
                </a:solidFill>
                <a:latin typeface="Arial"/>
                <a:cs typeface="Arial"/>
              </a:rPr>
              <a:t> </a:t>
            </a:r>
            <a:r>
              <a:rPr sz="1059" i="1" spc="-9" dirty="0">
                <a:solidFill>
                  <a:srgbClr val="4D4D4D"/>
                </a:solidFill>
                <a:latin typeface="Arial"/>
                <a:cs typeface="Arial"/>
              </a:rPr>
              <a:t>slide)</a:t>
            </a:r>
            <a:endParaRPr sz="105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2866240" y="3403094"/>
            <a:ext cx="833718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866240" y="3755407"/>
            <a:ext cx="833718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2866240" y="4763937"/>
            <a:ext cx="833718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2866240" y="5113561"/>
            <a:ext cx="833718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5364705" y="2243958"/>
            <a:ext cx="0" cy="1188944"/>
          </a:xfrm>
          <a:custGeom>
            <a:avLst/>
            <a:gdLst/>
            <a:ahLst/>
            <a:cxnLst/>
            <a:rect l="l" t="t" r="r" b="b"/>
            <a:pathLst>
              <a:path h="1347470">
                <a:moveTo>
                  <a:pt x="0" y="0"/>
                </a:moveTo>
                <a:lnTo>
                  <a:pt x="0" y="1347216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5378152" y="3801128"/>
            <a:ext cx="0" cy="1132354"/>
          </a:xfrm>
          <a:custGeom>
            <a:avLst/>
            <a:gdLst/>
            <a:ahLst/>
            <a:cxnLst/>
            <a:rect l="l" t="t" r="r" b="b"/>
            <a:pathLst>
              <a:path h="1283335">
                <a:moveTo>
                  <a:pt x="0" y="0"/>
                </a:moveTo>
                <a:lnTo>
                  <a:pt x="0" y="1283208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3699959" y="3306276"/>
            <a:ext cx="355226" cy="510988"/>
          </a:xfrm>
          <a:custGeom>
            <a:avLst/>
            <a:gdLst/>
            <a:ahLst/>
            <a:cxnLst/>
            <a:rect l="l" t="t" r="r" b="b"/>
            <a:pathLst>
              <a:path w="402589" h="579120">
                <a:moveTo>
                  <a:pt x="201168" y="0"/>
                </a:moveTo>
                <a:lnTo>
                  <a:pt x="241315" y="5816"/>
                </a:lnTo>
                <a:lnTo>
                  <a:pt x="278892" y="22526"/>
                </a:lnTo>
                <a:lnTo>
                  <a:pt x="313039" y="49023"/>
                </a:lnTo>
                <a:lnTo>
                  <a:pt x="342900" y="84200"/>
                </a:lnTo>
                <a:lnTo>
                  <a:pt x="367617" y="126950"/>
                </a:lnTo>
                <a:lnTo>
                  <a:pt x="386334" y="176164"/>
                </a:lnTo>
                <a:lnTo>
                  <a:pt x="398192" y="230737"/>
                </a:lnTo>
                <a:lnTo>
                  <a:pt x="402336" y="289560"/>
                </a:lnTo>
                <a:lnTo>
                  <a:pt x="398192" y="348382"/>
                </a:lnTo>
                <a:lnTo>
                  <a:pt x="386334" y="402955"/>
                </a:lnTo>
                <a:lnTo>
                  <a:pt x="367617" y="452169"/>
                </a:lnTo>
                <a:lnTo>
                  <a:pt x="342900" y="494919"/>
                </a:lnTo>
                <a:lnTo>
                  <a:pt x="313039" y="530096"/>
                </a:lnTo>
                <a:lnTo>
                  <a:pt x="278892" y="556593"/>
                </a:lnTo>
                <a:lnTo>
                  <a:pt x="241315" y="573303"/>
                </a:lnTo>
                <a:lnTo>
                  <a:pt x="201168" y="579120"/>
                </a:lnTo>
                <a:lnTo>
                  <a:pt x="0" y="579120"/>
                </a:lnTo>
                <a:lnTo>
                  <a:pt x="0" y="0"/>
                </a:lnTo>
                <a:lnTo>
                  <a:pt x="201168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3699959" y="4667119"/>
            <a:ext cx="355226" cy="508747"/>
          </a:xfrm>
          <a:custGeom>
            <a:avLst/>
            <a:gdLst/>
            <a:ahLst/>
            <a:cxnLst/>
            <a:rect l="l" t="t" r="r" b="b"/>
            <a:pathLst>
              <a:path w="402589" h="576579">
                <a:moveTo>
                  <a:pt x="201168" y="0"/>
                </a:moveTo>
                <a:lnTo>
                  <a:pt x="241315" y="5816"/>
                </a:lnTo>
                <a:lnTo>
                  <a:pt x="278892" y="22526"/>
                </a:lnTo>
                <a:lnTo>
                  <a:pt x="313039" y="49023"/>
                </a:lnTo>
                <a:lnTo>
                  <a:pt x="342900" y="84201"/>
                </a:lnTo>
                <a:lnTo>
                  <a:pt x="367617" y="126950"/>
                </a:lnTo>
                <a:lnTo>
                  <a:pt x="386334" y="176164"/>
                </a:lnTo>
                <a:lnTo>
                  <a:pt x="398192" y="230737"/>
                </a:lnTo>
                <a:lnTo>
                  <a:pt x="402336" y="289560"/>
                </a:lnTo>
                <a:lnTo>
                  <a:pt x="398192" y="347376"/>
                </a:lnTo>
                <a:lnTo>
                  <a:pt x="386334" y="401193"/>
                </a:lnTo>
                <a:lnTo>
                  <a:pt x="367617" y="449865"/>
                </a:lnTo>
                <a:lnTo>
                  <a:pt x="342900" y="492252"/>
                </a:lnTo>
                <a:lnTo>
                  <a:pt x="313039" y="527208"/>
                </a:lnTo>
                <a:lnTo>
                  <a:pt x="278892" y="553593"/>
                </a:lnTo>
                <a:lnTo>
                  <a:pt x="241315" y="570261"/>
                </a:lnTo>
                <a:lnTo>
                  <a:pt x="201168" y="576072"/>
                </a:lnTo>
                <a:lnTo>
                  <a:pt x="0" y="576072"/>
                </a:lnTo>
                <a:lnTo>
                  <a:pt x="0" y="0"/>
                </a:lnTo>
                <a:lnTo>
                  <a:pt x="201168" y="0"/>
                </a:lnTo>
                <a:close/>
              </a:path>
            </a:pathLst>
          </a:custGeom>
          <a:ln w="18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5364705" y="3432679"/>
            <a:ext cx="774887" cy="0"/>
          </a:xfrm>
          <a:custGeom>
            <a:avLst/>
            <a:gdLst/>
            <a:ahLst/>
            <a:cxnLst/>
            <a:rect l="l" t="t" r="r" b="b"/>
            <a:pathLst>
              <a:path w="878204">
                <a:moveTo>
                  <a:pt x="0" y="0"/>
                </a:moveTo>
                <a:lnTo>
                  <a:pt x="877823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5378152" y="3801127"/>
            <a:ext cx="769284" cy="0"/>
          </a:xfrm>
          <a:custGeom>
            <a:avLst/>
            <a:gdLst/>
            <a:ahLst/>
            <a:cxnLst/>
            <a:rect l="l" t="t" r="r" b="b"/>
            <a:pathLst>
              <a:path w="871854">
                <a:moveTo>
                  <a:pt x="0" y="0"/>
                </a:moveTo>
                <a:lnTo>
                  <a:pt x="87172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6617971" y="3567150"/>
            <a:ext cx="341779" cy="8404"/>
          </a:xfrm>
          <a:custGeom>
            <a:avLst/>
            <a:gdLst/>
            <a:ahLst/>
            <a:cxnLst/>
            <a:rect l="l" t="t" r="r" b="b"/>
            <a:pathLst>
              <a:path w="387350" h="9525">
                <a:moveTo>
                  <a:pt x="0" y="0"/>
                </a:moveTo>
                <a:lnTo>
                  <a:pt x="387096" y="914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3699959" y="1969638"/>
            <a:ext cx="355226" cy="510988"/>
          </a:xfrm>
          <a:custGeom>
            <a:avLst/>
            <a:gdLst/>
            <a:ahLst/>
            <a:cxnLst/>
            <a:rect l="l" t="t" r="r" b="b"/>
            <a:pathLst>
              <a:path w="402589" h="579119">
                <a:moveTo>
                  <a:pt x="201168" y="0"/>
                </a:moveTo>
                <a:lnTo>
                  <a:pt x="241315" y="5816"/>
                </a:lnTo>
                <a:lnTo>
                  <a:pt x="278892" y="22526"/>
                </a:lnTo>
                <a:lnTo>
                  <a:pt x="313039" y="49023"/>
                </a:lnTo>
                <a:lnTo>
                  <a:pt x="342900" y="84200"/>
                </a:lnTo>
                <a:lnTo>
                  <a:pt x="367617" y="126950"/>
                </a:lnTo>
                <a:lnTo>
                  <a:pt x="386334" y="176164"/>
                </a:lnTo>
                <a:lnTo>
                  <a:pt x="398192" y="230737"/>
                </a:lnTo>
                <a:lnTo>
                  <a:pt x="402336" y="289560"/>
                </a:lnTo>
                <a:lnTo>
                  <a:pt x="398192" y="348382"/>
                </a:lnTo>
                <a:lnTo>
                  <a:pt x="386334" y="402955"/>
                </a:lnTo>
                <a:lnTo>
                  <a:pt x="367617" y="452169"/>
                </a:lnTo>
                <a:lnTo>
                  <a:pt x="342900" y="494918"/>
                </a:lnTo>
                <a:lnTo>
                  <a:pt x="313039" y="530096"/>
                </a:lnTo>
                <a:lnTo>
                  <a:pt x="278892" y="556593"/>
                </a:lnTo>
                <a:lnTo>
                  <a:pt x="241315" y="573303"/>
                </a:lnTo>
                <a:lnTo>
                  <a:pt x="201168" y="579119"/>
                </a:lnTo>
                <a:lnTo>
                  <a:pt x="0" y="579119"/>
                </a:lnTo>
                <a:lnTo>
                  <a:pt x="0" y="0"/>
                </a:lnTo>
                <a:lnTo>
                  <a:pt x="201168" y="0"/>
                </a:lnTo>
                <a:close/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2866240" y="2066457"/>
            <a:ext cx="833718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2866240" y="2416080"/>
            <a:ext cx="833718" cy="0"/>
          </a:xfrm>
          <a:custGeom>
            <a:avLst/>
            <a:gdLst/>
            <a:ahLst/>
            <a:cxnLst/>
            <a:rect l="l" t="t" r="r" b="b"/>
            <a:pathLst>
              <a:path w="944879">
                <a:moveTo>
                  <a:pt x="0" y="0"/>
                </a:moveTo>
                <a:lnTo>
                  <a:pt x="944880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4054960" y="2241269"/>
            <a:ext cx="1309968" cy="0"/>
          </a:xfrm>
          <a:custGeom>
            <a:avLst/>
            <a:gdLst/>
            <a:ahLst/>
            <a:cxnLst/>
            <a:rect l="l" t="t" r="r" b="b"/>
            <a:pathLst>
              <a:path w="1484629">
                <a:moveTo>
                  <a:pt x="0" y="0"/>
                </a:moveTo>
                <a:lnTo>
                  <a:pt x="1484376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6115051" y="3350247"/>
            <a:ext cx="503144" cy="214592"/>
          </a:xfrm>
          <a:custGeom>
            <a:avLst/>
            <a:gdLst/>
            <a:ahLst/>
            <a:cxnLst/>
            <a:rect l="l" t="t" r="r" b="b"/>
            <a:pathLst>
              <a:path w="570229" h="243204">
                <a:moveTo>
                  <a:pt x="0" y="47701"/>
                </a:moveTo>
                <a:lnTo>
                  <a:pt x="31138" y="27152"/>
                </a:lnTo>
                <a:lnTo>
                  <a:pt x="65483" y="12440"/>
                </a:lnTo>
                <a:lnTo>
                  <a:pt x="102600" y="3434"/>
                </a:lnTo>
                <a:lnTo>
                  <a:pt x="142056" y="0"/>
                </a:lnTo>
                <a:lnTo>
                  <a:pt x="183418" y="2003"/>
                </a:lnTo>
                <a:lnTo>
                  <a:pt x="226254" y="9312"/>
                </a:lnTo>
                <a:lnTo>
                  <a:pt x="270128" y="21793"/>
                </a:lnTo>
                <a:lnTo>
                  <a:pt x="314610" y="39312"/>
                </a:lnTo>
                <a:lnTo>
                  <a:pt x="359265" y="61737"/>
                </a:lnTo>
                <a:lnTo>
                  <a:pt x="403660" y="88934"/>
                </a:lnTo>
                <a:lnTo>
                  <a:pt x="447361" y="120769"/>
                </a:lnTo>
                <a:lnTo>
                  <a:pt x="489937" y="157109"/>
                </a:lnTo>
                <a:lnTo>
                  <a:pt x="530952" y="197822"/>
                </a:lnTo>
                <a:lnTo>
                  <a:pt x="569976" y="242773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6120430" y="3572528"/>
            <a:ext cx="500343" cy="261657"/>
          </a:xfrm>
          <a:custGeom>
            <a:avLst/>
            <a:gdLst/>
            <a:ahLst/>
            <a:cxnLst/>
            <a:rect l="l" t="t" r="r" b="b"/>
            <a:pathLst>
              <a:path w="567054" h="296545">
                <a:moveTo>
                  <a:pt x="0" y="262128"/>
                </a:moveTo>
                <a:lnTo>
                  <a:pt x="34609" y="278815"/>
                </a:lnTo>
                <a:lnTo>
                  <a:pt x="71152" y="289965"/>
                </a:lnTo>
                <a:lnTo>
                  <a:pt x="109289" y="295729"/>
                </a:lnTo>
                <a:lnTo>
                  <a:pt x="148677" y="296258"/>
                </a:lnTo>
                <a:lnTo>
                  <a:pt x="188976" y="291704"/>
                </a:lnTo>
                <a:lnTo>
                  <a:pt x="229843" y="282220"/>
                </a:lnTo>
                <a:lnTo>
                  <a:pt x="270938" y="267956"/>
                </a:lnTo>
                <a:lnTo>
                  <a:pt x="311920" y="249065"/>
                </a:lnTo>
                <a:lnTo>
                  <a:pt x="352446" y="225698"/>
                </a:lnTo>
                <a:lnTo>
                  <a:pt x="392176" y="198007"/>
                </a:lnTo>
                <a:lnTo>
                  <a:pt x="430767" y="166143"/>
                </a:lnTo>
                <a:lnTo>
                  <a:pt x="467880" y="130259"/>
                </a:lnTo>
                <a:lnTo>
                  <a:pt x="503171" y="90506"/>
                </a:lnTo>
                <a:lnTo>
                  <a:pt x="536301" y="47035"/>
                </a:lnTo>
                <a:lnTo>
                  <a:pt x="566927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6106982" y="3384270"/>
            <a:ext cx="90207" cy="425263"/>
          </a:xfrm>
          <a:custGeom>
            <a:avLst/>
            <a:gdLst/>
            <a:ahLst/>
            <a:cxnLst/>
            <a:rect l="l" t="t" r="r" b="b"/>
            <a:pathLst>
              <a:path w="102234" h="481964">
                <a:moveTo>
                  <a:pt x="0" y="481583"/>
                </a:moveTo>
                <a:lnTo>
                  <a:pt x="30157" y="453423"/>
                </a:lnTo>
                <a:lnTo>
                  <a:pt x="55075" y="421146"/>
                </a:lnTo>
                <a:lnTo>
                  <a:pt x="74723" y="385333"/>
                </a:lnTo>
                <a:lnTo>
                  <a:pt x="89069" y="346568"/>
                </a:lnTo>
                <a:lnTo>
                  <a:pt x="98081" y="305433"/>
                </a:lnTo>
                <a:lnTo>
                  <a:pt x="101727" y="262508"/>
                </a:lnTo>
                <a:lnTo>
                  <a:pt x="99975" y="218378"/>
                </a:lnTo>
                <a:lnTo>
                  <a:pt x="92794" y="173623"/>
                </a:lnTo>
                <a:lnTo>
                  <a:pt x="80152" y="128825"/>
                </a:lnTo>
                <a:lnTo>
                  <a:pt x="62018" y="84567"/>
                </a:lnTo>
                <a:lnTo>
                  <a:pt x="38359" y="41431"/>
                </a:lnTo>
                <a:lnTo>
                  <a:pt x="9144" y="0"/>
                </a:lnTo>
              </a:path>
            </a:pathLst>
          </a:custGeom>
          <a:ln w="18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6706272" y="3333170"/>
            <a:ext cx="168088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spc="-4" dirty="0">
                <a:solidFill>
                  <a:srgbClr val="333333"/>
                </a:solidFill>
                <a:latin typeface="Arial"/>
                <a:cs typeface="Arial"/>
              </a:rPr>
              <a:t>C</a:t>
            </a:r>
            <a:endParaRPr sz="1588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64163" y="643058"/>
            <a:ext cx="8534383" cy="86177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36194" marR="4483" algn="l"/>
            <a:r>
              <a:rPr sz="2800" b="1" spc="-4" dirty="0">
                <a:latin typeface="+mn-lt"/>
              </a:rPr>
              <a:t>Designing </a:t>
            </a:r>
            <a:r>
              <a:rPr sz="2800" b="1" dirty="0">
                <a:latin typeface="+mn-lt"/>
              </a:rPr>
              <a:t>a Combinational </a:t>
            </a:r>
            <a:r>
              <a:rPr sz="2800" b="1" spc="-4" dirty="0">
                <a:latin typeface="+mn-lt"/>
              </a:rPr>
              <a:t>Circuit  Example </a:t>
            </a:r>
            <a:r>
              <a:rPr sz="2800" b="1" dirty="0">
                <a:latin typeface="+mn-lt"/>
              </a:rPr>
              <a:t>2 – Full-Adder</a:t>
            </a:r>
            <a:r>
              <a:rPr sz="2800" b="1" spc="-35" dirty="0">
                <a:latin typeface="+mn-lt"/>
              </a:rPr>
              <a:t> </a:t>
            </a:r>
            <a:r>
              <a:rPr sz="2800" b="1" spc="-4" dirty="0">
                <a:latin typeface="+mn-lt"/>
              </a:rPr>
              <a:t>Design</a:t>
            </a:r>
            <a:r>
              <a:rPr sz="2800" b="1" i="1" dirty="0">
                <a:latin typeface="+mn-lt"/>
                <a:cs typeface="Verdana"/>
              </a:rPr>
              <a:t>(Continued from previous</a:t>
            </a:r>
            <a:r>
              <a:rPr sz="2800" b="1" i="1" spc="-26" dirty="0">
                <a:latin typeface="+mn-lt"/>
                <a:cs typeface="Verdana"/>
              </a:rPr>
              <a:t> </a:t>
            </a:r>
            <a:r>
              <a:rPr sz="2800" b="1" i="1" spc="-4" dirty="0">
                <a:latin typeface="+mn-lt"/>
                <a:cs typeface="Verdana"/>
              </a:rPr>
              <a:t>slide..)</a:t>
            </a:r>
            <a:endParaRPr sz="2800" b="1" dirty="0">
              <a:latin typeface="+mn-lt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25652" y="1996533"/>
            <a:ext cx="417979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/>
            <a:r>
              <a:rPr sz="1588" dirty="0">
                <a:latin typeface="Arial"/>
                <a:cs typeface="Arial"/>
              </a:rPr>
              <a:t>A </a:t>
            </a:r>
            <a:r>
              <a:rPr sz="1588" dirty="0">
                <a:latin typeface="Symbol"/>
                <a:cs typeface="Symbol"/>
              </a:rPr>
              <a:t></a:t>
            </a:r>
            <a:r>
              <a:rPr sz="1588" spc="-331" dirty="0">
                <a:latin typeface="Times New Roman"/>
                <a:cs typeface="Times New Roman"/>
              </a:rPr>
              <a:t> </a:t>
            </a:r>
            <a:r>
              <a:rPr sz="1588" dirty="0">
                <a:latin typeface="Arial"/>
                <a:cs typeface="Arial"/>
              </a:rPr>
              <a:t>B</a:t>
            </a:r>
            <a:endParaRPr sz="1588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4930" y="3349307"/>
            <a:ext cx="2192991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430329" algn="l"/>
                <a:tab pos="2181341" algn="l"/>
              </a:tabLst>
            </a:pPr>
            <a:r>
              <a:rPr sz="1588" u="heavy" dirty="0">
                <a:latin typeface="Arial"/>
                <a:cs typeface="Arial"/>
              </a:rPr>
              <a:t> 	A </a:t>
            </a:r>
            <a:r>
              <a:rPr sz="1588" u="heavy" dirty="0">
                <a:latin typeface="Symbol"/>
                <a:cs typeface="Symbol"/>
              </a:rPr>
              <a:t></a:t>
            </a:r>
            <a:r>
              <a:rPr sz="1588" u="heavy" spc="-331" dirty="0">
                <a:latin typeface="Times New Roman"/>
                <a:cs typeface="Times New Roman"/>
              </a:rPr>
              <a:t> </a:t>
            </a:r>
            <a:r>
              <a:rPr sz="1588" u="heavy" spc="-4" dirty="0">
                <a:latin typeface="Arial"/>
                <a:cs typeface="Arial"/>
              </a:rPr>
              <a:t>D	</a:t>
            </a:r>
            <a:endParaRPr sz="1588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51823" y="4685944"/>
            <a:ext cx="1345826" cy="2443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433130" algn="l"/>
                <a:tab pos="1334131" algn="l"/>
              </a:tabLst>
            </a:pPr>
            <a:r>
              <a:rPr sz="1588" u="heavy" dirty="0">
                <a:latin typeface="Arial"/>
                <a:cs typeface="Arial"/>
              </a:rPr>
              <a:t> 	B</a:t>
            </a:r>
            <a:r>
              <a:rPr sz="1588" u="heavy" spc="-216" dirty="0">
                <a:latin typeface="Arial"/>
                <a:cs typeface="Arial"/>
              </a:rPr>
              <a:t> </a:t>
            </a:r>
            <a:r>
              <a:rPr sz="1588" u="heavy" dirty="0">
                <a:latin typeface="Symbol"/>
                <a:cs typeface="Symbol"/>
              </a:rPr>
              <a:t></a:t>
            </a:r>
            <a:r>
              <a:rPr sz="1588" u="heavy" spc="-221" dirty="0">
                <a:latin typeface="Times New Roman"/>
                <a:cs typeface="Times New Roman"/>
              </a:rPr>
              <a:t> </a:t>
            </a:r>
            <a:r>
              <a:rPr sz="1588" u="heavy" spc="-4" dirty="0">
                <a:latin typeface="Arial"/>
                <a:cs typeface="Arial"/>
              </a:rPr>
              <a:t>D	</a:t>
            </a:r>
            <a:endParaRPr sz="1588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77534" y="1872927"/>
            <a:ext cx="162485" cy="619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5043">
              <a:lnSpc>
                <a:spcPct val="134400"/>
              </a:lnSpc>
            </a:pPr>
            <a:r>
              <a:rPr sz="1588" dirty="0">
                <a:latin typeface="Arial"/>
                <a:cs typeface="Arial"/>
              </a:rPr>
              <a:t>A  B</a:t>
            </a:r>
            <a:endParaRPr sz="1588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72156" y="3187915"/>
            <a:ext cx="168088" cy="640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2241">
              <a:lnSpc>
                <a:spcPct val="138900"/>
              </a:lnSpc>
            </a:pPr>
            <a:r>
              <a:rPr sz="1588" dirty="0">
                <a:latin typeface="Arial"/>
                <a:cs typeface="Arial"/>
              </a:rPr>
              <a:t>A  </a:t>
            </a:r>
            <a:r>
              <a:rPr sz="1588" spc="-4" dirty="0">
                <a:latin typeface="Arial"/>
                <a:cs typeface="Arial"/>
              </a:rPr>
              <a:t>D</a:t>
            </a:r>
            <a:endParaRPr sz="1588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72156" y="4513741"/>
            <a:ext cx="170890" cy="674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 marR="4483" indent="13448">
              <a:lnSpc>
                <a:spcPct val="146700"/>
              </a:lnSpc>
            </a:pPr>
            <a:r>
              <a:rPr sz="1588" dirty="0">
                <a:latin typeface="Arial"/>
                <a:cs typeface="Arial"/>
              </a:rPr>
              <a:t>B  </a:t>
            </a:r>
            <a:r>
              <a:rPr sz="1588" spc="-4" dirty="0">
                <a:latin typeface="Arial"/>
                <a:cs typeface="Arial"/>
              </a:rPr>
              <a:t>D</a:t>
            </a:r>
            <a:endParaRPr sz="1588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45261" y="5341264"/>
            <a:ext cx="3901888" cy="2716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tabLst>
                <a:tab pos="511015" algn="l"/>
              </a:tabLst>
            </a:pP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(b)	</a:t>
            </a:r>
            <a:r>
              <a:rPr sz="1765" dirty="0">
                <a:solidFill>
                  <a:srgbClr val="333333"/>
                </a:solidFill>
                <a:latin typeface="Verdana"/>
                <a:cs typeface="Verdana"/>
              </a:rPr>
              <a:t>Logic circuit </a:t>
            </a:r>
            <a:r>
              <a:rPr sz="1765" spc="-4" dirty="0">
                <a:solidFill>
                  <a:srgbClr val="333333"/>
                </a:solidFill>
                <a:latin typeface="Verdana"/>
                <a:cs typeface="Verdana"/>
              </a:rPr>
              <a:t>diagram for</a:t>
            </a:r>
            <a:r>
              <a:rPr sz="1765" spc="-7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765" spc="-13" dirty="0">
                <a:solidFill>
                  <a:srgbClr val="333333"/>
                </a:solidFill>
                <a:latin typeface="Verdana"/>
                <a:cs typeface="Verdana"/>
              </a:rPr>
              <a:t>carry</a:t>
            </a:r>
            <a:endParaRPr sz="1765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70647" y="605445"/>
            <a:ext cx="8283388" cy="64633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22747" algn="ctr"/>
            <a:r>
              <a:rPr spc="-9" dirty="0"/>
              <a:t>Key</a:t>
            </a:r>
            <a:r>
              <a:rPr spc="-44" dirty="0"/>
              <a:t> </a:t>
            </a:r>
            <a:r>
              <a:rPr spc="-4" dirty="0"/>
              <a:t>Words/Phrases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53801" y="1901988"/>
            <a:ext cx="1987924" cy="41080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798" indent="-330591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Absorption</a:t>
            </a:r>
            <a:r>
              <a:rPr sz="1412" spc="-57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9" dirty="0">
                <a:solidFill>
                  <a:srgbClr val="333333"/>
                </a:solidFill>
                <a:latin typeface="Verdana"/>
                <a:cs typeface="Verdana"/>
              </a:rPr>
              <a:t>law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spc="4" dirty="0">
                <a:solidFill>
                  <a:srgbClr val="333333"/>
                </a:solidFill>
                <a:latin typeface="Verdana"/>
                <a:cs typeface="Verdana"/>
              </a:rPr>
              <a:t>AND</a:t>
            </a:r>
            <a:r>
              <a:rPr sz="1412" spc="-6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13" dirty="0">
                <a:solidFill>
                  <a:srgbClr val="333333"/>
                </a:solidFill>
                <a:latin typeface="Verdana"/>
                <a:cs typeface="Verdana"/>
              </a:rPr>
              <a:t>gate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Associative</a:t>
            </a:r>
            <a:r>
              <a:rPr sz="1412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9" dirty="0">
                <a:solidFill>
                  <a:srgbClr val="333333"/>
                </a:solidFill>
                <a:latin typeface="Verdana"/>
                <a:cs typeface="Verdana"/>
              </a:rPr>
              <a:t>law</a:t>
            </a:r>
            <a:endParaRPr sz="1412">
              <a:latin typeface="Verdana"/>
              <a:cs typeface="Verdana"/>
            </a:endParaRPr>
          </a:p>
          <a:p>
            <a:pPr marL="212923" indent="-201717">
              <a:spcBef>
                <a:spcPts val="22"/>
              </a:spcBef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Boolean</a:t>
            </a:r>
            <a:r>
              <a:rPr sz="1412" spc="-6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algebra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Boolean</a:t>
            </a:r>
            <a:r>
              <a:rPr sz="1412" spc="-8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expression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Boolean</a:t>
            </a:r>
            <a:r>
              <a:rPr sz="1412" spc="-57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functions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Boolean</a:t>
            </a:r>
            <a:r>
              <a:rPr sz="1412" spc="-6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identities</a:t>
            </a:r>
            <a:endParaRPr sz="1412">
              <a:latin typeface="Verdana"/>
              <a:cs typeface="Verdana"/>
            </a:endParaRPr>
          </a:p>
          <a:p>
            <a:pPr marL="341798" marR="4483" indent="-330591">
              <a:lnSpc>
                <a:spcPts val="1711"/>
              </a:lnSpc>
              <a:spcBef>
                <a:spcPts val="40"/>
              </a:spcBef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Canonical </a:t>
            </a: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forms</a:t>
            </a:r>
            <a:r>
              <a:rPr sz="1412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for  </a:t>
            </a: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Boolean</a:t>
            </a:r>
            <a:r>
              <a:rPr sz="1412" spc="-4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functions</a:t>
            </a:r>
            <a:endParaRPr sz="1412">
              <a:latin typeface="Verdana"/>
              <a:cs typeface="Verdana"/>
            </a:endParaRPr>
          </a:p>
          <a:p>
            <a:pPr marL="212923" indent="-201717">
              <a:lnSpc>
                <a:spcPts val="1632"/>
              </a:lnSpc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Combination</a:t>
            </a:r>
            <a:r>
              <a:rPr sz="1412" spc="-5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9" dirty="0">
                <a:solidFill>
                  <a:srgbClr val="333333"/>
                </a:solidFill>
                <a:latin typeface="Verdana"/>
                <a:cs typeface="Verdana"/>
              </a:rPr>
              <a:t>logic</a:t>
            </a:r>
            <a:endParaRPr sz="1412">
              <a:latin typeface="Verdana"/>
              <a:cs typeface="Verdana"/>
            </a:endParaRPr>
          </a:p>
          <a:p>
            <a:pPr marL="341798"/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circuits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Cumulative</a:t>
            </a:r>
            <a:r>
              <a:rPr sz="1412" spc="-3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9" dirty="0">
                <a:solidFill>
                  <a:srgbClr val="333333"/>
                </a:solidFill>
                <a:latin typeface="Verdana"/>
                <a:cs typeface="Verdana"/>
              </a:rPr>
              <a:t>law</a:t>
            </a:r>
            <a:endParaRPr sz="1412">
              <a:latin typeface="Verdana"/>
              <a:cs typeface="Verdana"/>
            </a:endParaRPr>
          </a:p>
          <a:p>
            <a:pPr marL="338996" marR="218526" indent="-327790">
              <a:lnSpc>
                <a:spcPts val="1711"/>
              </a:lnSpc>
              <a:spcBef>
                <a:spcPts val="40"/>
              </a:spcBef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Complement </a:t>
            </a:r>
            <a:r>
              <a:rPr sz="1412" spc="-9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1412" spc="-7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a  function</a:t>
            </a:r>
            <a:endParaRPr sz="1412">
              <a:latin typeface="Verdana"/>
              <a:cs typeface="Verdana"/>
            </a:endParaRPr>
          </a:p>
          <a:p>
            <a:pPr marL="212923" indent="-201717">
              <a:lnSpc>
                <a:spcPts val="1632"/>
              </a:lnSpc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Complementation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spc="4" dirty="0">
                <a:solidFill>
                  <a:srgbClr val="333333"/>
                </a:solidFill>
                <a:latin typeface="Verdana"/>
                <a:cs typeface="Verdana"/>
              </a:rPr>
              <a:t>De </a:t>
            </a: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Morgan’s</a:t>
            </a:r>
            <a:r>
              <a:rPr sz="1412" spc="-5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9" dirty="0">
                <a:solidFill>
                  <a:srgbClr val="333333"/>
                </a:solidFill>
                <a:latin typeface="Verdana"/>
                <a:cs typeface="Verdana"/>
              </a:rPr>
              <a:t>law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Distributive</a:t>
            </a:r>
            <a:r>
              <a:rPr sz="1412" spc="-8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9" dirty="0">
                <a:solidFill>
                  <a:srgbClr val="333333"/>
                </a:solidFill>
                <a:latin typeface="Verdana"/>
                <a:cs typeface="Verdana"/>
              </a:rPr>
              <a:t>law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Dual</a:t>
            </a:r>
            <a:r>
              <a:rPr sz="1412" spc="-6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identities</a:t>
            </a:r>
            <a:endParaRPr sz="1412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7528" y="1918124"/>
            <a:ext cx="2412626" cy="368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433" indent="-39222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Equivalence</a:t>
            </a:r>
            <a:r>
              <a:rPr sz="1412" spc="-4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function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Exclusive-OR</a:t>
            </a:r>
            <a:r>
              <a:rPr sz="1412" spc="-9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function</a:t>
            </a:r>
            <a:endParaRPr sz="1412">
              <a:latin typeface="Verdana"/>
              <a:cs typeface="Verdana"/>
            </a:endParaRPr>
          </a:p>
          <a:p>
            <a:pPr marL="403433" marR="4483" indent="-39222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Exhaustive enumeration  </a:t>
            </a: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method</a:t>
            </a:r>
            <a:endParaRPr sz="1412">
              <a:latin typeface="Verdana"/>
              <a:cs typeface="Verdana"/>
            </a:endParaRPr>
          </a:p>
          <a:p>
            <a:pPr marL="212923" indent="-201717">
              <a:spcBef>
                <a:spcPts val="22"/>
              </a:spcBef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Half-adder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Idempotent</a:t>
            </a:r>
            <a:r>
              <a:rPr sz="1412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9" dirty="0">
                <a:solidFill>
                  <a:srgbClr val="333333"/>
                </a:solidFill>
                <a:latin typeface="Verdana"/>
                <a:cs typeface="Verdana"/>
              </a:rPr>
              <a:t>law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Involution</a:t>
            </a:r>
            <a:r>
              <a:rPr sz="1412" spc="-7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9" dirty="0">
                <a:solidFill>
                  <a:srgbClr val="333333"/>
                </a:solidFill>
                <a:latin typeface="Verdana"/>
                <a:cs typeface="Verdana"/>
              </a:rPr>
              <a:t>law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Literal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Logic</a:t>
            </a:r>
            <a:r>
              <a:rPr sz="1412" spc="-5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circuits</a:t>
            </a:r>
            <a:endParaRPr sz="1412">
              <a:latin typeface="Verdana"/>
              <a:cs typeface="Verdana"/>
            </a:endParaRPr>
          </a:p>
          <a:p>
            <a:pPr marL="212923" indent="-201717">
              <a:spcBef>
                <a:spcPts val="22"/>
              </a:spcBef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Logic</a:t>
            </a:r>
            <a:r>
              <a:rPr sz="1412" spc="-6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gates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Logical</a:t>
            </a:r>
            <a:r>
              <a:rPr sz="1412" spc="-7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addition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Logical</a:t>
            </a:r>
            <a:r>
              <a:rPr sz="1412" spc="-40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multiplication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Maxterms</a:t>
            </a:r>
            <a:endParaRPr sz="1412">
              <a:latin typeface="Verdana"/>
              <a:cs typeface="Verdana"/>
            </a:endParaRPr>
          </a:p>
          <a:p>
            <a:pPr marL="338996" marR="43145" indent="-327790">
              <a:lnSpc>
                <a:spcPts val="1711"/>
              </a:lnSpc>
              <a:spcBef>
                <a:spcPts val="40"/>
              </a:spcBef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Minimization </a:t>
            </a:r>
            <a:r>
              <a:rPr sz="1412" spc="4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Boolean  functions</a:t>
            </a:r>
            <a:endParaRPr sz="1412">
              <a:latin typeface="Verdana"/>
              <a:cs typeface="Verdana"/>
            </a:endParaRPr>
          </a:p>
          <a:p>
            <a:pPr marL="212923" indent="-201717">
              <a:lnSpc>
                <a:spcPts val="1632"/>
              </a:lnSpc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Minterms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spc="4" dirty="0">
                <a:solidFill>
                  <a:srgbClr val="333333"/>
                </a:solidFill>
                <a:latin typeface="Verdana"/>
                <a:cs typeface="Verdana"/>
              </a:rPr>
              <a:t>NAND</a:t>
            </a:r>
            <a:r>
              <a:rPr sz="1412" spc="-6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13" dirty="0">
                <a:solidFill>
                  <a:srgbClr val="333333"/>
                </a:solidFill>
                <a:latin typeface="Verdana"/>
                <a:cs typeface="Verdana"/>
              </a:rPr>
              <a:t>gate</a:t>
            </a:r>
            <a:endParaRPr sz="1412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4250" y="1934261"/>
            <a:ext cx="2164976" cy="39014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spc="4" dirty="0">
                <a:solidFill>
                  <a:srgbClr val="333333"/>
                </a:solidFill>
                <a:latin typeface="Verdana"/>
                <a:cs typeface="Verdana"/>
              </a:rPr>
              <a:t>NOT</a:t>
            </a:r>
            <a:r>
              <a:rPr sz="1412" spc="-66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gate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Operator</a:t>
            </a:r>
            <a:r>
              <a:rPr sz="1412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precedence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spc="4" dirty="0">
                <a:solidFill>
                  <a:srgbClr val="333333"/>
                </a:solidFill>
                <a:latin typeface="Verdana"/>
                <a:cs typeface="Verdana"/>
              </a:rPr>
              <a:t>OR</a:t>
            </a:r>
            <a:r>
              <a:rPr sz="1412" spc="-7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gate</a:t>
            </a:r>
            <a:endParaRPr sz="1412">
              <a:latin typeface="Verdana"/>
              <a:cs typeface="Verdana"/>
            </a:endParaRPr>
          </a:p>
          <a:p>
            <a:pPr marL="212923" indent="-201717">
              <a:spcBef>
                <a:spcPts val="22"/>
              </a:spcBef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Parallel </a:t>
            </a: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Binary</a:t>
            </a:r>
            <a:r>
              <a:rPr sz="1412" spc="-3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Adder</a:t>
            </a:r>
            <a:endParaRPr sz="1412">
              <a:latin typeface="Verdana"/>
              <a:cs typeface="Verdana"/>
            </a:endParaRPr>
          </a:p>
          <a:p>
            <a:pPr marL="212923" marR="430329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Perfect</a:t>
            </a:r>
            <a:r>
              <a:rPr sz="1412" spc="-44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induction  </a:t>
            </a: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method</a:t>
            </a:r>
            <a:endParaRPr sz="1412">
              <a:latin typeface="Verdana"/>
              <a:cs typeface="Verdana"/>
            </a:endParaRPr>
          </a:p>
          <a:p>
            <a:pPr marL="403433" marR="4483" indent="-39222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Postulates </a:t>
            </a:r>
            <a:r>
              <a:rPr sz="1412" spc="-9" dirty="0">
                <a:solidFill>
                  <a:srgbClr val="333333"/>
                </a:solidFill>
                <a:latin typeface="Verdana"/>
                <a:cs typeface="Verdana"/>
              </a:rPr>
              <a:t>of </a:t>
            </a: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Boolean  algebra</a:t>
            </a:r>
            <a:endParaRPr sz="1412">
              <a:latin typeface="Verdana"/>
              <a:cs typeface="Verdana"/>
            </a:endParaRPr>
          </a:p>
          <a:p>
            <a:pPr marL="212923" indent="-201717">
              <a:spcBef>
                <a:spcPts val="22"/>
              </a:spcBef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Principle </a:t>
            </a:r>
            <a:r>
              <a:rPr sz="1412" spc="-9" dirty="0">
                <a:solidFill>
                  <a:srgbClr val="333333"/>
                </a:solidFill>
                <a:latin typeface="Verdana"/>
                <a:cs typeface="Verdana"/>
              </a:rPr>
              <a:t>of</a:t>
            </a:r>
            <a:r>
              <a:rPr sz="1412" spc="-31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duality</a:t>
            </a:r>
            <a:endParaRPr sz="1412">
              <a:latin typeface="Verdana"/>
              <a:cs typeface="Verdana"/>
            </a:endParaRPr>
          </a:p>
          <a:p>
            <a:pPr marL="212923" marR="41968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spc="-9" dirty="0">
                <a:solidFill>
                  <a:srgbClr val="333333"/>
                </a:solidFill>
                <a:latin typeface="Verdana"/>
                <a:cs typeface="Verdana"/>
              </a:rPr>
              <a:t>P</a:t>
            </a:r>
            <a:r>
              <a:rPr sz="1412" spc="4" dirty="0">
                <a:solidFill>
                  <a:srgbClr val="333333"/>
                </a:solidFill>
                <a:latin typeface="Verdana"/>
                <a:cs typeface="Verdana"/>
              </a:rPr>
              <a:t>rod</a:t>
            </a: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c</a:t>
            </a:r>
            <a:r>
              <a:rPr sz="1412" spc="-9" dirty="0">
                <a:solidFill>
                  <a:srgbClr val="333333"/>
                </a:solidFill>
                <a:latin typeface="Verdana"/>
                <a:cs typeface="Verdana"/>
              </a:rPr>
              <a:t>t-</a:t>
            </a:r>
            <a:r>
              <a:rPr sz="1412" spc="-18" dirty="0">
                <a:solidFill>
                  <a:srgbClr val="333333"/>
                </a:solidFill>
                <a:latin typeface="Verdana"/>
                <a:cs typeface="Verdana"/>
              </a:rPr>
              <a:t>o</a:t>
            </a:r>
            <a:r>
              <a:rPr sz="1412" spc="9" dirty="0">
                <a:solidFill>
                  <a:srgbClr val="333333"/>
                </a:solidFill>
                <a:latin typeface="Verdana"/>
                <a:cs typeface="Verdana"/>
              </a:rPr>
              <a:t>f</a:t>
            </a:r>
            <a:r>
              <a:rPr sz="1412" spc="-9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1412" spc="4" dirty="0">
                <a:solidFill>
                  <a:srgbClr val="333333"/>
                </a:solidFill>
                <a:latin typeface="Verdana"/>
                <a:cs typeface="Verdana"/>
              </a:rPr>
              <a:t>S</a:t>
            </a: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u</a:t>
            </a: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ms  expression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Standard</a:t>
            </a:r>
            <a:r>
              <a:rPr sz="1412" spc="-75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forms</a:t>
            </a:r>
            <a:endParaRPr sz="1412">
              <a:latin typeface="Verdana"/>
              <a:cs typeface="Verdana"/>
            </a:endParaRPr>
          </a:p>
          <a:p>
            <a:pPr marL="338996" marR="436492" indent="-327790">
              <a:lnSpc>
                <a:spcPts val="1711"/>
              </a:lnSpc>
              <a:spcBef>
                <a:spcPts val="40"/>
              </a:spcBef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Sum-of</a:t>
            </a:r>
            <a:r>
              <a:rPr sz="1412" spc="-5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Products  expression</a:t>
            </a:r>
            <a:endParaRPr sz="1412">
              <a:latin typeface="Verdana"/>
              <a:cs typeface="Verdana"/>
            </a:endParaRPr>
          </a:p>
          <a:p>
            <a:pPr marL="212923" indent="-201717">
              <a:lnSpc>
                <a:spcPts val="1632"/>
              </a:lnSpc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Truth</a:t>
            </a:r>
            <a:r>
              <a:rPr sz="1412" spc="-62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table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Universal </a:t>
            </a: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NAND</a:t>
            </a:r>
            <a:r>
              <a:rPr sz="1412" spc="-5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gate</a:t>
            </a:r>
            <a:endParaRPr sz="1412">
              <a:latin typeface="Verdana"/>
              <a:cs typeface="Verdana"/>
            </a:endParaRPr>
          </a:p>
          <a:p>
            <a:pPr marL="212923" indent="-201717">
              <a:buClr>
                <a:srgbClr val="FF3300"/>
              </a:buClr>
              <a:buFont typeface="Wingdings"/>
              <a:buChar char=""/>
              <a:tabLst>
                <a:tab pos="212363" algn="l"/>
                <a:tab pos="212923" algn="l"/>
              </a:tabLst>
            </a:pPr>
            <a:r>
              <a:rPr sz="1412" dirty="0">
                <a:solidFill>
                  <a:srgbClr val="333333"/>
                </a:solidFill>
                <a:latin typeface="Verdana"/>
                <a:cs typeface="Verdana"/>
              </a:rPr>
              <a:t>Universal </a:t>
            </a: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NOR</a:t>
            </a:r>
            <a:r>
              <a:rPr sz="1412" spc="-49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412" spc="-4" dirty="0">
                <a:solidFill>
                  <a:srgbClr val="333333"/>
                </a:solidFill>
                <a:latin typeface="Verdana"/>
                <a:cs typeface="Verdana"/>
              </a:rPr>
              <a:t>gate</a:t>
            </a:r>
            <a:endParaRPr sz="1412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C7B3-B525-4A12-B0E0-DE70A3C6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95997-581D-4CCF-8AE6-D3F3B0E7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3" y="2285855"/>
            <a:ext cx="8083857" cy="3992563"/>
          </a:xfrm>
        </p:spPr>
        <p:txBody>
          <a:bodyPr/>
          <a:lstStyle/>
          <a:p>
            <a:r>
              <a:rPr lang="pt-BR" dirty="0"/>
              <a:t>Computer Fundamentals: Pradeep K. Sinha &amp; Priti Sinha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08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42F3-B7B6-47E3-857E-82C72B81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F523B-B260-4340-AFD5-5D415172A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6543" y="3149600"/>
            <a:ext cx="7076747" cy="3992563"/>
          </a:xfrm>
        </p:spPr>
        <p:txBody>
          <a:bodyPr>
            <a:normAutofit/>
          </a:bodyPr>
          <a:lstStyle/>
          <a:p>
            <a:r>
              <a:rPr lang="en-GB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717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 Gate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E2A00D-8DC7-4AE3-BDF8-D6D94EC38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884595-6044-4C9E-BBC3-D7CE55D84ABE}"/>
              </a:ext>
            </a:extLst>
          </p:cNvPr>
          <p:cNvSpPr txBox="1"/>
          <p:nvPr/>
        </p:nvSpPr>
        <p:spPr>
          <a:xfrm>
            <a:off x="476205" y="2828835"/>
            <a:ext cx="8104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Physical realization of logical multiplication (AND)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Generates output signal of 1 only if all input signals are also 1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70349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AF2A-FD2A-4174-BC54-1FC1C1D0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3" y="416560"/>
            <a:ext cx="8574087" cy="1181662"/>
          </a:xfrm>
        </p:spPr>
        <p:txBody>
          <a:bodyPr>
            <a:noAutofit/>
          </a:bodyPr>
          <a:lstStyle/>
          <a:p>
            <a:pPr algn="l"/>
            <a:r>
              <a:rPr lang="en-GB" sz="3200" dirty="0"/>
              <a:t>AND Gate </a:t>
            </a:r>
            <a:r>
              <a:rPr lang="en-GB" sz="3200" spc="-5" dirty="0"/>
              <a:t>(Block </a:t>
            </a:r>
            <a:r>
              <a:rPr lang="en-GB" sz="3200" dirty="0"/>
              <a:t>Diagram </a:t>
            </a:r>
            <a:r>
              <a:rPr lang="en-GB" sz="3200" spc="-5" dirty="0"/>
              <a:t>Symbol  and </a:t>
            </a:r>
            <a:r>
              <a:rPr lang="en-GB" sz="3200" dirty="0"/>
              <a:t>Truth</a:t>
            </a:r>
            <a:r>
              <a:rPr lang="en-GB" sz="3200" spc="-60" dirty="0"/>
              <a:t> </a:t>
            </a:r>
            <a:r>
              <a:rPr lang="en-GB" sz="3200" spc="-5" dirty="0"/>
              <a:t>Table)</a:t>
            </a:r>
            <a:endParaRPr lang="en-GB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76B5C1-8ECF-4E44-A0D5-7222BE35D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069" y="2133600"/>
            <a:ext cx="6270566" cy="3992563"/>
          </a:xfrm>
        </p:spPr>
      </p:pic>
    </p:spTree>
    <p:extLst>
      <p:ext uri="{BB962C8B-B14F-4D97-AF65-F5344CB8AC3E}">
        <p14:creationId xmlns:p14="http://schemas.microsoft.com/office/powerpoint/2010/main" val="378228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85178" y="2580207"/>
            <a:ext cx="6380069" cy="16696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902" indent="-303696">
              <a:buClr>
                <a:srgbClr val="FF3300"/>
              </a:buClr>
              <a:buFont typeface="Wingdings"/>
              <a:buChar char=""/>
              <a:tabLst>
                <a:tab pos="314902" algn="l"/>
                <a:tab pos="315462" algn="l"/>
              </a:tabLst>
            </a:pPr>
            <a:r>
              <a:rPr sz="2400" spc="-4" dirty="0">
                <a:solidFill>
                  <a:srgbClr val="333333"/>
                </a:solidFill>
                <a:cs typeface="Verdana"/>
              </a:rPr>
              <a:t>Physical realization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of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logical addition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(OR)</a:t>
            </a:r>
            <a:r>
              <a:rPr sz="2400" spc="66" dirty="0">
                <a:solidFill>
                  <a:srgbClr val="333333"/>
                </a:solidFill>
                <a:cs typeface="Verdana"/>
              </a:rPr>
              <a:t>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operation</a:t>
            </a:r>
            <a:endParaRPr sz="2400" dirty="0">
              <a:cs typeface="Verdana"/>
            </a:endParaRPr>
          </a:p>
          <a:p>
            <a:pPr marL="314902" marR="4483" indent="-303696">
              <a:spcBef>
                <a:spcPts val="1460"/>
              </a:spcBef>
              <a:buClr>
                <a:srgbClr val="FF3300"/>
              </a:buClr>
              <a:buFont typeface="Wingdings"/>
              <a:buChar char=""/>
              <a:tabLst>
                <a:tab pos="314902" algn="l"/>
                <a:tab pos="315462" algn="l"/>
              </a:tabLst>
            </a:pPr>
            <a:r>
              <a:rPr sz="2400" spc="-9" dirty="0">
                <a:solidFill>
                  <a:srgbClr val="333333"/>
                </a:solidFill>
                <a:cs typeface="Verdana"/>
              </a:rPr>
              <a:t>Generates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an </a:t>
            </a:r>
            <a:r>
              <a:rPr sz="2400" dirty="0">
                <a:solidFill>
                  <a:srgbClr val="333333"/>
                </a:solidFill>
                <a:cs typeface="Verdana"/>
              </a:rPr>
              <a:t>output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signal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of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1 </a:t>
            </a:r>
            <a:r>
              <a:rPr sz="2400" spc="9" dirty="0">
                <a:solidFill>
                  <a:srgbClr val="333333"/>
                </a:solidFill>
                <a:cs typeface="Verdana"/>
              </a:rPr>
              <a:t>if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at least one </a:t>
            </a:r>
            <a:r>
              <a:rPr sz="2400" spc="-9" dirty="0">
                <a:solidFill>
                  <a:srgbClr val="333333"/>
                </a:solidFill>
                <a:cs typeface="Verdana"/>
              </a:rPr>
              <a:t>of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the  </a:t>
            </a:r>
            <a:r>
              <a:rPr sz="2400" dirty="0">
                <a:solidFill>
                  <a:srgbClr val="333333"/>
                </a:solidFill>
                <a:cs typeface="Verdana"/>
              </a:rPr>
              <a:t>input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signals </a:t>
            </a:r>
            <a:r>
              <a:rPr sz="2400" spc="9" dirty="0">
                <a:solidFill>
                  <a:srgbClr val="333333"/>
                </a:solidFill>
                <a:cs typeface="Verdana"/>
              </a:rPr>
              <a:t>is </a:t>
            </a:r>
            <a:r>
              <a:rPr sz="2400" dirty="0">
                <a:solidFill>
                  <a:srgbClr val="333333"/>
                </a:solidFill>
                <a:cs typeface="Verdana"/>
              </a:rPr>
              <a:t>also</a:t>
            </a:r>
            <a:r>
              <a:rPr sz="2400" spc="-124" dirty="0">
                <a:solidFill>
                  <a:srgbClr val="333333"/>
                </a:solidFill>
                <a:cs typeface="Verdana"/>
              </a:rPr>
              <a:t> </a:t>
            </a:r>
            <a:r>
              <a:rPr sz="2400" spc="-4" dirty="0">
                <a:solidFill>
                  <a:srgbClr val="333333"/>
                </a:solidFill>
                <a:cs typeface="Verdana"/>
              </a:rPr>
              <a:t>1</a:t>
            </a:r>
            <a:endParaRPr sz="2400" dirty="0"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8087" y="778208"/>
            <a:ext cx="8283388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47401" algn="l"/>
            <a:r>
              <a:rPr sz="4400" spc="-9" dirty="0">
                <a:latin typeface="+mn-lt"/>
              </a:rPr>
              <a:t>OR</a:t>
            </a:r>
            <a:r>
              <a:rPr sz="4400" spc="-71" dirty="0">
                <a:latin typeface="+mn-lt"/>
              </a:rPr>
              <a:t> </a:t>
            </a:r>
            <a:r>
              <a:rPr sz="4400" spc="-4" dirty="0">
                <a:latin typeface="+mn-lt"/>
              </a:rPr>
              <a:t>Gate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EA2B-BE65-4F76-9BF1-38ED3B77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 spc="-5" dirty="0"/>
              <a:t>OR </a:t>
            </a:r>
            <a:r>
              <a:rPr lang="en-GB" sz="3200" dirty="0"/>
              <a:t>Gate </a:t>
            </a:r>
            <a:r>
              <a:rPr lang="en-GB" sz="3200" spc="-5" dirty="0"/>
              <a:t>(Block </a:t>
            </a:r>
            <a:r>
              <a:rPr lang="en-GB" sz="3200" dirty="0"/>
              <a:t>Diagram</a:t>
            </a:r>
            <a:r>
              <a:rPr lang="en-GB" sz="3200" spc="-35" dirty="0"/>
              <a:t> </a:t>
            </a:r>
            <a:r>
              <a:rPr lang="en-GB" sz="3200" dirty="0"/>
              <a:t>Symbol  </a:t>
            </a:r>
            <a:r>
              <a:rPr lang="en-GB" sz="3200" spc="-5" dirty="0"/>
              <a:t>and </a:t>
            </a:r>
            <a:r>
              <a:rPr lang="en-GB" sz="3200" dirty="0"/>
              <a:t>Truth</a:t>
            </a:r>
            <a:r>
              <a:rPr lang="en-GB" sz="3200" spc="-60" dirty="0"/>
              <a:t> </a:t>
            </a:r>
            <a:r>
              <a:rPr lang="en-GB" sz="3200" spc="-5" dirty="0"/>
              <a:t>Table)</a:t>
            </a:r>
            <a:endParaRPr lang="en-GB" sz="3200" dirty="0"/>
          </a:p>
        </p:txBody>
      </p:sp>
      <p:pic>
        <p:nvPicPr>
          <p:cNvPr id="5" name="Content Placeholder 4" descr="A screen shot of a social media post&#10;&#10;Description automatically generated">
            <a:extLst>
              <a:ext uri="{FF2B5EF4-FFF2-40B4-BE49-F238E27FC236}">
                <a16:creationId xmlns:a16="http://schemas.microsoft.com/office/drawing/2014/main" id="{6DD063E9-14B9-46CD-8FCB-7FBBD2E5C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54" y="2235055"/>
            <a:ext cx="6608903" cy="3992563"/>
          </a:xfrm>
        </p:spPr>
      </p:pic>
    </p:spTree>
    <p:extLst>
      <p:ext uri="{BB962C8B-B14F-4D97-AF65-F5344CB8AC3E}">
        <p14:creationId xmlns:p14="http://schemas.microsoft.com/office/powerpoint/2010/main" val="4231460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DDCC-7F23-4F43-9863-DB6CCA85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pc="-5" dirty="0"/>
              <a:t>NOT</a:t>
            </a:r>
            <a:r>
              <a:rPr lang="en-GB" spc="-80" dirty="0"/>
              <a:t> </a:t>
            </a:r>
            <a:r>
              <a:rPr lang="en-GB" spc="-5" dirty="0"/>
              <a:t>Gate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C420-A9A2-4E44-8433-9290923C3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D820AC4-441F-447B-A533-4314C232B6D1}"/>
              </a:ext>
            </a:extLst>
          </p:cNvPr>
          <p:cNvSpPr txBox="1"/>
          <p:nvPr/>
        </p:nvSpPr>
        <p:spPr>
          <a:xfrm>
            <a:off x="787908" y="2668840"/>
            <a:ext cx="7230745" cy="1326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5" dirty="0">
                <a:solidFill>
                  <a:srgbClr val="333333"/>
                </a:solidFill>
                <a:cs typeface="Verdana"/>
              </a:rPr>
              <a:t>Physical realization </a:t>
            </a:r>
            <a:r>
              <a:rPr sz="2400" spc="-10" dirty="0">
                <a:solidFill>
                  <a:srgbClr val="333333"/>
                </a:solidFill>
                <a:cs typeface="Verdana"/>
              </a:rPr>
              <a:t>of 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complementation</a:t>
            </a:r>
            <a:r>
              <a:rPr sz="2400" spc="45" dirty="0">
                <a:solidFill>
                  <a:srgbClr val="333333"/>
                </a:solidFill>
                <a:cs typeface="Verdana"/>
              </a:rPr>
              <a:t> </a:t>
            </a:r>
            <a:r>
              <a:rPr sz="2400" spc="-10" dirty="0">
                <a:solidFill>
                  <a:srgbClr val="333333"/>
                </a:solidFill>
                <a:cs typeface="Verdana"/>
              </a:rPr>
              <a:t>operation</a:t>
            </a:r>
            <a:endParaRPr sz="2400" dirty="0">
              <a:cs typeface="Verdana"/>
            </a:endParaRPr>
          </a:p>
          <a:p>
            <a:pPr marL="356870" marR="5080" indent="-344170">
              <a:lnSpc>
                <a:spcPct val="100000"/>
              </a:lnSpc>
              <a:spcBef>
                <a:spcPts val="1680"/>
              </a:spcBef>
              <a:buClr>
                <a:srgbClr val="FF3300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2400" spc="-10" dirty="0">
                <a:solidFill>
                  <a:srgbClr val="333333"/>
                </a:solidFill>
                <a:cs typeface="Verdana"/>
              </a:rPr>
              <a:t>Generates 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an </a:t>
            </a:r>
            <a:r>
              <a:rPr sz="2400" dirty="0">
                <a:solidFill>
                  <a:srgbClr val="333333"/>
                </a:solidFill>
                <a:cs typeface="Verdana"/>
              </a:rPr>
              <a:t>output signal, </a:t>
            </a:r>
            <a:r>
              <a:rPr sz="2400" spc="-10" dirty="0">
                <a:solidFill>
                  <a:srgbClr val="333333"/>
                </a:solidFill>
                <a:cs typeface="Verdana"/>
              </a:rPr>
              <a:t>which </a:t>
            </a:r>
            <a:r>
              <a:rPr sz="2400" spc="10" dirty="0">
                <a:solidFill>
                  <a:srgbClr val="333333"/>
                </a:solidFill>
                <a:cs typeface="Verdana"/>
              </a:rPr>
              <a:t>is 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the </a:t>
            </a:r>
            <a:r>
              <a:rPr sz="2400" spc="-15" dirty="0">
                <a:solidFill>
                  <a:srgbClr val="333333"/>
                </a:solidFill>
                <a:cs typeface="Verdana"/>
              </a:rPr>
              <a:t>reverse </a:t>
            </a:r>
            <a:r>
              <a:rPr sz="2400" dirty="0">
                <a:solidFill>
                  <a:srgbClr val="333333"/>
                </a:solidFill>
                <a:cs typeface="Verdana"/>
              </a:rPr>
              <a:t>of  </a:t>
            </a:r>
            <a:r>
              <a:rPr sz="2400" spc="-5" dirty="0">
                <a:solidFill>
                  <a:srgbClr val="333333"/>
                </a:solidFill>
                <a:cs typeface="Verdana"/>
              </a:rPr>
              <a:t>the </a:t>
            </a:r>
            <a:r>
              <a:rPr sz="2400" dirty="0">
                <a:solidFill>
                  <a:srgbClr val="333333"/>
                </a:solidFill>
                <a:cs typeface="Verdana"/>
              </a:rPr>
              <a:t>input</a:t>
            </a:r>
            <a:r>
              <a:rPr sz="2400" spc="-70" dirty="0">
                <a:solidFill>
                  <a:srgbClr val="333333"/>
                </a:solidFill>
                <a:cs typeface="Verdana"/>
              </a:rPr>
              <a:t> </a:t>
            </a:r>
            <a:r>
              <a:rPr sz="2400" spc="-15" dirty="0">
                <a:solidFill>
                  <a:srgbClr val="333333"/>
                </a:solidFill>
                <a:cs typeface="Verdana"/>
              </a:rPr>
              <a:t>signal</a:t>
            </a:r>
            <a:endParaRPr sz="2400" dirty="0"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7387042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856</TotalTime>
  <Words>2313</Words>
  <Application>Microsoft Office PowerPoint</Application>
  <PresentationFormat>On-screen Show (4:3)</PresentationFormat>
  <Paragraphs>492</Paragraphs>
  <Slides>47</Slides>
  <Notes>1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Corbel</vt:lpstr>
      <vt:lpstr>Symbol</vt:lpstr>
      <vt:lpstr>Tahoma</vt:lpstr>
      <vt:lpstr>Times New Roman</vt:lpstr>
      <vt:lpstr>Verdana</vt:lpstr>
      <vt:lpstr>Wingdings</vt:lpstr>
      <vt:lpstr>Spectrum</vt:lpstr>
      <vt:lpstr>Logic Gates</vt:lpstr>
      <vt:lpstr>Lecture Outline</vt:lpstr>
      <vt:lpstr>Specific Objectives</vt:lpstr>
      <vt:lpstr>Logic Gate</vt:lpstr>
      <vt:lpstr>AND Gate</vt:lpstr>
      <vt:lpstr>AND Gate (Block Diagram Symbol  and Truth Table)</vt:lpstr>
      <vt:lpstr>OR Gate</vt:lpstr>
      <vt:lpstr>OR Gate (Block Diagram Symbol  and Truth Table)</vt:lpstr>
      <vt:lpstr>NOT Gate</vt:lpstr>
      <vt:lpstr>NOT Gate (Block Diagram Symbol  and Truth Table)</vt:lpstr>
      <vt:lpstr>NAND Gate</vt:lpstr>
      <vt:lpstr>PowerPoint Presentation</vt:lpstr>
      <vt:lpstr>NOR Gate </vt:lpstr>
      <vt:lpstr>NOR Gate (Block Diagram Symbol  and Truth Table)</vt:lpstr>
      <vt:lpstr>Logic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of NOT, AND  and OR Gates by NAND Gates</vt:lpstr>
      <vt:lpstr>Implementation of NOT, AND  and OR Gates by NAND Gates (Continued from previous slide..)</vt:lpstr>
      <vt:lpstr>Method of Implementing a Boolean Expression  with Only NAND Gates</vt:lpstr>
      <vt:lpstr>Implementing a Boolean Expression with Only  NAND Gates (Example)</vt:lpstr>
      <vt:lpstr>Implementing a Boolean Expression with Only  NAND Gates (Example) (Continued from previous slide..) </vt:lpstr>
      <vt:lpstr>Implementing a Boolean Expression with Only  NAND Gates (Example) (Continued from previous slide..) (</vt:lpstr>
      <vt:lpstr>Universal NOR Gate</vt:lpstr>
      <vt:lpstr>Implementation of NOT, OR  and AND Gates by NOR Gates</vt:lpstr>
      <vt:lpstr>Implementation of NOT, OR  and AND Gates by NOR Gates (Continued from previous slide..)</vt:lpstr>
      <vt:lpstr>PowerPoint Presentation</vt:lpstr>
      <vt:lpstr>Implementing a Boolean Expression with Only  NOR Gates (Examples)(Continued from previous slide..)</vt:lpstr>
      <vt:lpstr>PowerPoint Presentation</vt:lpstr>
      <vt:lpstr>Implementing a Boolean Expression with Only  NOR Gates (Examples)(Continued from previous slide..)</vt:lpstr>
      <vt:lpstr>Exclusive-OR Function</vt:lpstr>
      <vt:lpstr>Exclusive-OR Function (Truth Table)</vt:lpstr>
      <vt:lpstr>PowerPoint Presentation</vt:lpstr>
      <vt:lpstr>Equivalence Function (Truth Table)</vt:lpstr>
      <vt:lpstr>Steps in Designing Combinational Circuits</vt:lpstr>
      <vt:lpstr>Designing a Combinational Circuit  Example 1 – Half-Adder Design</vt:lpstr>
      <vt:lpstr>Designing a Combinational Circuit  Example 1 – Half-Adder Design(Continued from previous slide..)</vt:lpstr>
      <vt:lpstr>Designing a Combinational Circuit  Example 2 – Full-Adder Design</vt:lpstr>
      <vt:lpstr>Designing a Combinational Circuit  Example 2 – Full-Adder Design(Continued from previous slide..)</vt:lpstr>
      <vt:lpstr>Designing a Combinational Circuit  Example 2 – Full-Adder Design(Continued from previous slide..)</vt:lpstr>
      <vt:lpstr>Designing a Combinational Circuit  Example 2 – Full-Adder Design(Continued from previous slide..)</vt:lpstr>
      <vt:lpstr>Key Words/Phrases</vt:lpstr>
      <vt:lpstr>References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76</cp:revision>
  <dcterms:created xsi:type="dcterms:W3CDTF">2018-12-10T17:20:29Z</dcterms:created>
  <dcterms:modified xsi:type="dcterms:W3CDTF">2020-08-30T16:25:48Z</dcterms:modified>
</cp:coreProperties>
</file>