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A54968-7949-4AEF-98A2-91A0AF787E08}" v="1" dt="2020-04-24T18:49:27.8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444" autoAdjust="0"/>
  </p:normalViewPr>
  <p:slideViewPr>
    <p:cSldViewPr snapToGrid="0" snapToObjects="1">
      <p:cViewPr varScale="1">
        <p:scale>
          <a:sx n="72" d="100"/>
          <a:sy n="72" d="100"/>
        </p:scale>
        <p:origin x="132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Dr. Md. Mahbub Chowdhury Mishu" userId="09162e0f-fafd-430e-8e71-18113d49a68e" providerId="ADAL" clId="{C0A54968-7949-4AEF-98A2-91A0AF787E08}"/>
    <pc:docChg chg="modSld">
      <pc:chgData name="Dr. Md. Mahbub Chowdhury Mishu" userId="09162e0f-fafd-430e-8e71-18113d49a68e" providerId="ADAL" clId="{C0A54968-7949-4AEF-98A2-91A0AF787E08}" dt="2020-04-24T18:52:15.228" v="4" actId="20577"/>
      <pc:docMkLst>
        <pc:docMk/>
      </pc:docMkLst>
      <pc:sldChg chg="modSp">
        <pc:chgData name="Dr. Md. Mahbub Chowdhury Mishu" userId="09162e0f-fafd-430e-8e71-18113d49a68e" providerId="ADAL" clId="{C0A54968-7949-4AEF-98A2-91A0AF787E08}" dt="2020-04-24T18:52:15.228" v="4" actId="20577"/>
        <pc:sldMkLst>
          <pc:docMk/>
          <pc:sldMk cId="700707328" sldId="256"/>
        </pc:sldMkLst>
        <pc:graphicFrameChg chg="mod modGraphic">
          <ac:chgData name="Dr. Md. Mahbub Chowdhury Mishu" userId="09162e0f-fafd-430e-8e71-18113d49a68e" providerId="ADAL" clId="{C0A54968-7949-4AEF-98A2-91A0AF787E08}" dt="2020-04-24T18:52:15.228" v="4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72FFB-745E-4E0B-B421-D317A67B7D18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59AD6-3C35-44B3-A0E1-CE5CC0018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50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4400" dirty="0"/>
              <a:t>Pointers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933745" cy="484632"/>
          </a:xfrm>
        </p:spPr>
        <p:txBody>
          <a:bodyPr>
            <a:normAutofit fontScale="92500"/>
          </a:bodyPr>
          <a:lstStyle/>
          <a:p>
            <a:r>
              <a:rPr lang="en-US" dirty="0"/>
              <a:t>Course Code: CSC1102 &amp;1103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801325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 (1X1.5 </a:t>
                      </a:r>
                      <a:r>
                        <a:rPr lang="en-US" dirty="0" err="1"/>
                        <a:t>hrs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Introduction to Programming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 err="1">
                <a:latin typeface="Courier New" panose="02070309020205020404" pitchFamily="49" charset="0"/>
              </a:rPr>
              <a:t>const</a:t>
            </a:r>
            <a:r>
              <a:rPr lang="en-US" altLang="en-US" dirty="0"/>
              <a:t> and pointers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2" y="1765300"/>
            <a:ext cx="8574087" cy="4724400"/>
          </a:xfrm>
        </p:spPr>
        <p:txBody>
          <a:bodyPr>
            <a:noAutofit/>
          </a:bodyPr>
          <a:lstStyle/>
          <a:p>
            <a:pPr eaLnBrk="1" hangingPunct="1">
              <a:lnSpc>
                <a:spcPct val="95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000" b="1" dirty="0">
                <a:solidFill>
                  <a:srgbClr val="FF0066"/>
                </a:solidFill>
              </a:rPr>
              <a:t>With pointers, there are two things to consider: </a:t>
            </a:r>
          </a:p>
          <a:p>
            <a:pPr lvl="1" eaLnBrk="1" hangingPunct="1">
              <a:lnSpc>
                <a:spcPct val="95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000" b="1" dirty="0">
                <a:solidFill>
                  <a:srgbClr val="FF0066"/>
                </a:solidFill>
              </a:rPr>
              <a:t>whether the pointer will be changed</a:t>
            </a:r>
          </a:p>
          <a:p>
            <a:pPr lvl="1" eaLnBrk="1" hangingPunct="1">
              <a:lnSpc>
                <a:spcPct val="95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000" b="1" dirty="0">
                <a:solidFill>
                  <a:srgbClr val="FF0066"/>
                </a:solidFill>
              </a:rPr>
              <a:t>whether the value that the pointer points to will be changed.</a:t>
            </a:r>
          </a:p>
          <a:p>
            <a:pPr eaLnBrk="1" hangingPunct="1">
              <a:lnSpc>
                <a:spcPct val="95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sz="2000" dirty="0"/>
              <a:t>Assume the following declarations:</a:t>
            </a:r>
          </a:p>
          <a:p>
            <a:pPr marL="457200" lvl="1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char c = 'X';</a:t>
            </a:r>
          </a:p>
          <a:p>
            <a:pPr marL="457200" lvl="1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char *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charPtr</a:t>
            </a:r>
            <a:r>
              <a:rPr lang="en-US" altLang="en-US" sz="1800" b="1" dirty="0">
                <a:latin typeface="Courier New" panose="02070309020205020404" pitchFamily="49" charset="0"/>
              </a:rPr>
              <a:t> = &amp;c;</a:t>
            </a:r>
          </a:p>
          <a:p>
            <a:pPr eaLnBrk="1" hangingPunct="1">
              <a:lnSpc>
                <a:spcPct val="95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sz="2000" dirty="0"/>
              <a:t>If the pointer variable is always set pointing to c, it can be declared as a </a:t>
            </a:r>
            <a:r>
              <a:rPr lang="en-US" altLang="en-US" sz="2000" dirty="0" err="1"/>
              <a:t>const</a:t>
            </a:r>
            <a:r>
              <a:rPr lang="en-US" altLang="en-US" sz="2000" dirty="0"/>
              <a:t> pointer as follows:</a:t>
            </a:r>
          </a:p>
          <a:p>
            <a:pPr marL="457200" lvl="1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FF0066"/>
                </a:solidFill>
                <a:latin typeface="Courier New" panose="02070309020205020404" pitchFamily="49" charset="0"/>
              </a:rPr>
              <a:t>	char * </a:t>
            </a:r>
            <a:r>
              <a:rPr lang="en-US" altLang="en-US" sz="1800" b="1" dirty="0" err="1">
                <a:solidFill>
                  <a:srgbClr val="990099"/>
                </a:solidFill>
                <a:latin typeface="Courier New" panose="02070309020205020404" pitchFamily="49" charset="0"/>
              </a:rPr>
              <a:t>const</a:t>
            </a:r>
            <a:r>
              <a:rPr lang="en-US" altLang="en-US" sz="1800" b="1" dirty="0">
                <a:solidFill>
                  <a:srgbClr val="FF0066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solidFill>
                  <a:srgbClr val="FF0066"/>
                </a:solidFill>
                <a:latin typeface="Courier New" panose="02070309020205020404" pitchFamily="49" charset="0"/>
              </a:rPr>
              <a:t>charPtr</a:t>
            </a:r>
            <a:r>
              <a:rPr lang="en-US" altLang="en-US" sz="1800" b="1" dirty="0">
                <a:solidFill>
                  <a:srgbClr val="FF0066"/>
                </a:solidFill>
                <a:latin typeface="Courier New" panose="02070309020205020404" pitchFamily="49" charset="0"/>
              </a:rPr>
              <a:t> = &amp;c;</a:t>
            </a:r>
          </a:p>
          <a:p>
            <a:pPr marL="457200" lvl="1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*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charPtr</a:t>
            </a:r>
            <a:r>
              <a:rPr lang="en-US" altLang="en-US" sz="1800" b="1" dirty="0">
                <a:latin typeface="Courier New" panose="02070309020205020404" pitchFamily="49" charset="0"/>
              </a:rPr>
              <a:t> = 'Y'; // this is valid </a:t>
            </a:r>
          </a:p>
          <a:p>
            <a:pPr marL="457200" lvl="1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charPtr</a:t>
            </a:r>
            <a:r>
              <a:rPr lang="en-US" altLang="en-US" sz="1800" b="1" dirty="0">
                <a:latin typeface="Courier New" panose="02070309020205020404" pitchFamily="49" charset="0"/>
              </a:rPr>
              <a:t> = &amp;d;   // not valid !!!</a:t>
            </a:r>
          </a:p>
          <a:p>
            <a:pPr eaLnBrk="1" hangingPunct="1">
              <a:lnSpc>
                <a:spcPct val="95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sz="2000" dirty="0"/>
              <a:t>If  the location pointed to by </a:t>
            </a:r>
            <a:r>
              <a:rPr lang="en-US" altLang="en-US" sz="2000" dirty="0" err="1"/>
              <a:t>charPtr</a:t>
            </a:r>
            <a:r>
              <a:rPr lang="en-US" altLang="en-US" sz="2000" dirty="0"/>
              <a:t> will not change </a:t>
            </a:r>
            <a:r>
              <a:rPr lang="en-US" altLang="en-US" sz="2000" i="1" dirty="0"/>
              <a:t>through the pointer variable </a:t>
            </a:r>
            <a:r>
              <a:rPr lang="en-US" altLang="en-US" sz="2000" i="1" dirty="0" err="1"/>
              <a:t>charPtr</a:t>
            </a:r>
            <a:r>
              <a:rPr lang="en-US" altLang="en-US" sz="2000" dirty="0"/>
              <a:t>, that can be noted with a declaration as follows:</a:t>
            </a:r>
          </a:p>
          <a:p>
            <a:pPr marL="457200" lvl="1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990099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000" b="1" dirty="0" err="1">
                <a:solidFill>
                  <a:srgbClr val="990099"/>
                </a:solidFill>
                <a:latin typeface="Courier New" panose="02070309020205020404" pitchFamily="49" charset="0"/>
              </a:rPr>
              <a:t>const</a:t>
            </a:r>
            <a:r>
              <a:rPr lang="en-US" altLang="en-US" sz="2000" b="1" dirty="0">
                <a:solidFill>
                  <a:srgbClr val="FF0066"/>
                </a:solidFill>
                <a:latin typeface="Courier New" panose="02070309020205020404" pitchFamily="49" charset="0"/>
              </a:rPr>
              <a:t> char *</a:t>
            </a:r>
            <a:r>
              <a:rPr lang="en-US" altLang="en-US" sz="2000" b="1" dirty="0" err="1">
                <a:solidFill>
                  <a:srgbClr val="FF0066"/>
                </a:solidFill>
                <a:latin typeface="Courier New" panose="02070309020205020404" pitchFamily="49" charset="0"/>
              </a:rPr>
              <a:t>charPtr</a:t>
            </a:r>
            <a:r>
              <a:rPr lang="en-US" altLang="en-US" sz="2000" b="1" dirty="0">
                <a:solidFill>
                  <a:srgbClr val="FF0066"/>
                </a:solidFill>
                <a:latin typeface="Courier New" panose="02070309020205020404" pitchFamily="49" charset="0"/>
              </a:rPr>
              <a:t> = &amp;c;</a:t>
            </a:r>
          </a:p>
          <a:p>
            <a:pPr marL="457200" lvl="1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charPtr</a:t>
            </a:r>
            <a:r>
              <a:rPr lang="en-US" altLang="en-US" sz="2000" b="1" dirty="0">
                <a:latin typeface="Courier New" panose="02070309020205020404" pitchFamily="49" charset="0"/>
              </a:rPr>
              <a:t> = &amp;d;   // this is valid </a:t>
            </a:r>
          </a:p>
          <a:p>
            <a:pPr marL="457200" lvl="1" indent="0" eaLnBrk="1" hangingPunct="1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*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charPtr</a:t>
            </a:r>
            <a:r>
              <a:rPr lang="en-US" altLang="en-US" sz="2000" b="1" dirty="0">
                <a:latin typeface="Courier New" panose="02070309020205020404" pitchFamily="49" charset="0"/>
              </a:rPr>
              <a:t> = 'Y'; // not valid !!!</a:t>
            </a:r>
          </a:p>
        </p:txBody>
      </p:sp>
    </p:spTree>
    <p:extLst>
      <p:ext uri="{BB962C8B-B14F-4D97-AF65-F5344CB8AC3E}">
        <p14:creationId xmlns:p14="http://schemas.microsoft.com/office/powerpoint/2010/main" val="1808891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4000" dirty="0"/>
              <a:t>Pointers and Function Arguments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816100"/>
            <a:ext cx="8574087" cy="4406900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chemeClr val="tx1"/>
                </a:solidFill>
              </a:rPr>
              <a:t>Recall that  the C language passes arguments to functions by value (except arrays)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chemeClr val="tx1"/>
                </a:solidFill>
              </a:rPr>
              <a:t>there is no direct way for the called function to alter a variable in the calling function.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822325" y="33131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822325" y="3523456"/>
            <a:ext cx="5099050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void swap(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x,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y)  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</a:rPr>
              <a:t>/* WRONG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 temp = 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 x = 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 y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swap(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a,b</a:t>
            </a:r>
            <a:r>
              <a:rPr lang="en-US" altLang="en-US" sz="1800" b="1" dirty="0"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4040188" y="3850078"/>
            <a:ext cx="4191000" cy="2590800"/>
          </a:xfrm>
          <a:prstGeom prst="cloudCallout">
            <a:avLst>
              <a:gd name="adj1" fmla="val -90265"/>
              <a:gd name="adj2" fmla="val 29533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Because of call by value, swap can't affect the arguments a and b in the routine that called it.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The function above swaps </a:t>
            </a:r>
            <a:r>
              <a:rPr lang="en-US" altLang="en-US" sz="1800" i="1"/>
              <a:t>copies</a:t>
            </a:r>
            <a:r>
              <a:rPr lang="en-US" altLang="en-US" sz="1800"/>
              <a:t> of a and b.</a:t>
            </a:r>
          </a:p>
        </p:txBody>
      </p:sp>
    </p:spTree>
    <p:extLst>
      <p:ext uri="{BB962C8B-B14F-4D97-AF65-F5344CB8AC3E}">
        <p14:creationId xmlns:p14="http://schemas.microsoft.com/office/powerpoint/2010/main" val="1686257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4000" dirty="0"/>
              <a:t>Pointers and Function Arguments</a:t>
            </a:r>
          </a:p>
        </p:txBody>
      </p:sp>
      <p:pic>
        <p:nvPicPr>
          <p:cNvPr id="14339" name="Picture 4"/>
          <p:cNvPicPr>
            <a:picLocks noGrp="1" noChangeAspect="1" noChangeArrowheads="1"/>
          </p:cNvPicPr>
          <p:nvPr>
            <p:ph type="body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58"/>
          <a:stretch/>
        </p:blipFill>
        <p:spPr>
          <a:xfrm>
            <a:off x="6777038" y="1787919"/>
            <a:ext cx="2366962" cy="4228314"/>
          </a:xfrm>
          <a:noFill/>
        </p:spPr>
      </p:pic>
      <p:sp>
        <p:nvSpPr>
          <p:cNvPr id="14340" name="Text Box 5"/>
          <p:cNvSpPr txBox="1">
            <a:spLocks noChangeArrowheads="1"/>
          </p:cNvSpPr>
          <p:nvPr/>
        </p:nvSpPr>
        <p:spPr bwMode="auto">
          <a:xfrm>
            <a:off x="3074988" y="2378582"/>
            <a:ext cx="4100511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void swap(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</a:rPr>
              <a:t> *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px</a:t>
            </a:r>
            <a:r>
              <a:rPr lang="en-US" altLang="en-US" sz="1600" b="1" dirty="0">
                <a:latin typeface="Courier New" panose="02070309020205020404" pitchFamily="49" charset="0"/>
              </a:rPr>
              <a:t>,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</a:rPr>
              <a:t> *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py</a:t>
            </a:r>
            <a:r>
              <a:rPr lang="en-US" altLang="en-US" sz="1600" b="1" dirty="0">
                <a:latin typeface="Courier New" panose="02070309020205020404" pitchFamily="49" charset="0"/>
              </a:rPr>
              <a:t>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/* interchange *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px</a:t>
            </a:r>
            <a:r>
              <a:rPr lang="en-US" altLang="en-US" sz="1600" b="1" dirty="0">
                <a:latin typeface="Courier New" panose="02070309020205020404" pitchFamily="49" charset="0"/>
              </a:rPr>
              <a:t> and *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py</a:t>
            </a:r>
            <a:r>
              <a:rPr lang="en-US" altLang="en-US" sz="1600" b="1" dirty="0">
                <a:latin typeface="Courier New" panose="02070309020205020404" pitchFamily="49" charset="0"/>
              </a:rPr>
              <a:t>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</a:rPr>
              <a:t> temp;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temp = *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px</a:t>
            </a:r>
            <a:r>
              <a:rPr lang="en-US" altLang="en-US" sz="16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*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px</a:t>
            </a:r>
            <a:r>
              <a:rPr lang="en-US" altLang="en-US" sz="1600" b="1" dirty="0">
                <a:latin typeface="Courier New" panose="02070309020205020404" pitchFamily="49" charset="0"/>
              </a:rPr>
              <a:t> = *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py</a:t>
            </a:r>
            <a:r>
              <a:rPr lang="en-US" altLang="en-US" sz="16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*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py</a:t>
            </a:r>
            <a:r>
              <a:rPr lang="en-US" altLang="en-US" sz="1600" b="1" dirty="0">
                <a:latin typeface="Courier New" panose="02070309020205020404" pitchFamily="49" charset="0"/>
              </a:rPr>
              <a:t>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</a:rPr>
              <a:t> a=3, b=5;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swap(&amp;a, &amp;b);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14341" name="Rectangle 7"/>
          <p:cNvSpPr>
            <a:spLocks noChangeArrowheads="1"/>
          </p:cNvSpPr>
          <p:nvPr/>
        </p:nvSpPr>
        <p:spPr bwMode="auto">
          <a:xfrm>
            <a:off x="196851" y="2220316"/>
            <a:ext cx="2878137" cy="4808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1800" i="1" dirty="0">
                <a:solidFill>
                  <a:srgbClr val="FF0066"/>
                </a:solidFill>
              </a:rPr>
              <a:t>If it is necessary that a function alters its arguments, the caller can pass pointers to the values to be changed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1800" dirty="0"/>
              <a:t>Pointer arguments enable a function to access and </a:t>
            </a:r>
            <a:r>
              <a:rPr lang="en-US" altLang="en-US" sz="1800" b="1" i="1" dirty="0"/>
              <a:t>change</a:t>
            </a:r>
            <a:r>
              <a:rPr lang="en-US" altLang="en-US" sz="1800" dirty="0"/>
              <a:t> variables in the function that called it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endParaRPr lang="en-US" altLang="en-US" sz="1800" i="1" dirty="0">
              <a:solidFill>
                <a:srgbClr val="FF0066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022600" y="1940319"/>
            <a:ext cx="0" cy="38762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672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Pointers and arrays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798247"/>
            <a:ext cx="8829347" cy="117355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1800" dirty="0">
                <a:solidFill>
                  <a:schemeClr val="tx1"/>
                </a:solidFill>
              </a:rPr>
              <a:t>In C, there is a strong relationship between pointers and arrays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1800" dirty="0">
                <a:solidFill>
                  <a:schemeClr val="tx1"/>
                </a:solidFill>
              </a:rPr>
              <a:t>Any operation that can be achieved by array subscripting can also be done with pointers</a:t>
            </a:r>
            <a:endParaRPr lang="en-US" altLang="en-US" dirty="0">
              <a:solidFill>
                <a:schemeClr val="tx1"/>
              </a:solidFill>
            </a:endParaRP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" t="17073" r="-287" b="2927"/>
          <a:stretch/>
        </p:blipFill>
        <p:spPr bwMode="auto">
          <a:xfrm>
            <a:off x="2600325" y="2743200"/>
            <a:ext cx="461010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93"/>
          <a:stretch>
            <a:fillRect/>
          </a:stretch>
        </p:blipFill>
        <p:spPr bwMode="auto">
          <a:xfrm>
            <a:off x="2590800" y="3614738"/>
            <a:ext cx="4800600" cy="149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746125" y="2971800"/>
            <a:ext cx="1549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int a[10];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762000" y="3810000"/>
            <a:ext cx="14128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</a:rPr>
              <a:t> *pa;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pa=&amp;a[0];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pa=a;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1524000" y="5200650"/>
            <a:ext cx="7197725" cy="1200150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The value of a variable of type array is the address of element zero of the array.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The name of an array is a synonym for the location of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the initial element.</a:t>
            </a:r>
          </a:p>
        </p:txBody>
      </p:sp>
      <p:sp>
        <p:nvSpPr>
          <p:cNvPr id="15369" name="Oval 9"/>
          <p:cNvSpPr>
            <a:spLocks noChangeArrowheads="1"/>
          </p:cNvSpPr>
          <p:nvPr/>
        </p:nvSpPr>
        <p:spPr bwMode="auto">
          <a:xfrm>
            <a:off x="457200" y="4686300"/>
            <a:ext cx="1524000" cy="3683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884169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Pointers and Arrays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809750"/>
            <a:ext cx="8383587" cy="3992563"/>
          </a:xfrm>
        </p:spPr>
        <p:txBody>
          <a:bodyPr>
            <a:normAutofit/>
          </a:bodyPr>
          <a:lstStyle/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dirty="0"/>
              <a:t>If pa points to a particular element of an array, then by definition pa+1 points to the next element, </a:t>
            </a:r>
            <a:r>
              <a:rPr lang="en-US" altLang="en-US" dirty="0" err="1"/>
              <a:t>pa+i</a:t>
            </a:r>
            <a:r>
              <a:rPr lang="en-US" altLang="en-US" dirty="0"/>
              <a:t> points </a:t>
            </a:r>
            <a:r>
              <a:rPr lang="en-US" altLang="en-US" dirty="0" err="1"/>
              <a:t>i</a:t>
            </a:r>
            <a:r>
              <a:rPr lang="en-US" altLang="en-US" dirty="0"/>
              <a:t> elements after pa, and pa-</a:t>
            </a:r>
            <a:r>
              <a:rPr lang="en-US" altLang="en-US" dirty="0" err="1"/>
              <a:t>i</a:t>
            </a:r>
            <a:r>
              <a:rPr lang="en-US" altLang="en-US" dirty="0"/>
              <a:t> points </a:t>
            </a:r>
            <a:r>
              <a:rPr lang="en-US" altLang="en-US" dirty="0" err="1"/>
              <a:t>i</a:t>
            </a:r>
            <a:r>
              <a:rPr lang="en-US" altLang="en-US" dirty="0"/>
              <a:t> elements before. </a:t>
            </a: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dirty="0"/>
              <a:t>If pa points to a[0], *(pa+1) refers to the contents of a[1], </a:t>
            </a:r>
            <a:r>
              <a:rPr lang="en-US" altLang="en-US" dirty="0" err="1"/>
              <a:t>pa+i</a:t>
            </a:r>
            <a:r>
              <a:rPr lang="en-US" altLang="en-US" dirty="0"/>
              <a:t> is the address of a[</a:t>
            </a:r>
            <a:r>
              <a:rPr lang="en-US" altLang="en-US" dirty="0" err="1"/>
              <a:t>i</a:t>
            </a:r>
            <a:r>
              <a:rPr lang="en-US" altLang="en-US" dirty="0"/>
              <a:t>], and *(</a:t>
            </a:r>
            <a:r>
              <a:rPr lang="en-US" altLang="en-US" dirty="0" err="1"/>
              <a:t>pa+i</a:t>
            </a:r>
            <a:r>
              <a:rPr lang="en-US" altLang="en-US" dirty="0"/>
              <a:t>) is the contents of a[</a:t>
            </a:r>
            <a:r>
              <a:rPr lang="en-US" altLang="en-US" dirty="0" err="1"/>
              <a:t>i</a:t>
            </a:r>
            <a:r>
              <a:rPr lang="en-US" altLang="en-US" dirty="0"/>
              <a:t>].</a:t>
            </a: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dirty="0"/>
              <a:t>The value in  a[</a:t>
            </a:r>
            <a:r>
              <a:rPr lang="en-US" altLang="en-US" dirty="0" err="1"/>
              <a:t>i</a:t>
            </a:r>
            <a:r>
              <a:rPr lang="en-US" altLang="en-US" dirty="0"/>
              <a:t>] can also be written as *(</a:t>
            </a:r>
            <a:r>
              <a:rPr lang="en-US" altLang="en-US" dirty="0" err="1"/>
              <a:t>a+i</a:t>
            </a:r>
            <a:r>
              <a:rPr lang="en-US" altLang="en-US" dirty="0"/>
              <a:t>).  The address &amp;a[</a:t>
            </a:r>
            <a:r>
              <a:rPr lang="en-US" altLang="en-US" dirty="0" err="1"/>
              <a:t>i</a:t>
            </a:r>
            <a:r>
              <a:rPr lang="en-US" altLang="en-US" dirty="0"/>
              <a:t>] and </a:t>
            </a:r>
            <a:r>
              <a:rPr lang="en-US" altLang="en-US" dirty="0" err="1"/>
              <a:t>a+i</a:t>
            </a:r>
            <a:r>
              <a:rPr lang="en-US" altLang="en-US" dirty="0"/>
              <a:t> are also identical</a:t>
            </a: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dirty="0"/>
              <a:t>These remarks are true regardless of the type or size of the variables in the array a !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50" y="5008361"/>
            <a:ext cx="4800600" cy="1587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6865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Arrays are </a:t>
            </a:r>
            <a:r>
              <a:rPr lang="en-US" altLang="en-US" b="1" dirty="0"/>
              <a:t>constant</a:t>
            </a:r>
            <a:r>
              <a:rPr lang="en-US" altLang="en-US" dirty="0"/>
              <a:t> pointers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en-US">
              <a:latin typeface="Times-Roman" charset="0"/>
            </a:endParaRPr>
          </a:p>
          <a:p>
            <a:pPr eaLnBrk="1" hangingPunct="1"/>
            <a:endParaRPr lang="en-US" altLang="en-US"/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817563" y="4973637"/>
            <a:ext cx="7373937" cy="1200150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The name of an array is a CONSTANT having as a value the location of the first element.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You cannot change the address where the array is stored !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An array's name is equivalent with a </a:t>
            </a:r>
            <a:r>
              <a:rPr lang="en-US" altLang="en-US" sz="1800" b="1" i="1" dirty="0"/>
              <a:t>constant </a:t>
            </a:r>
            <a:r>
              <a:rPr lang="en-US" altLang="en-US" sz="1800" dirty="0"/>
              <a:t>pointer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84163" y="1976438"/>
            <a:ext cx="3435350" cy="2703512"/>
            <a:chOff x="228600" y="1976438"/>
            <a:chExt cx="3435350" cy="2703512"/>
          </a:xfrm>
        </p:grpSpPr>
        <p:sp>
          <p:nvSpPr>
            <p:cNvPr id="17412" name="Text Box 4"/>
            <p:cNvSpPr txBox="1">
              <a:spLocks noChangeArrowheads="1"/>
            </p:cNvSpPr>
            <p:nvPr/>
          </p:nvSpPr>
          <p:spPr bwMode="auto">
            <a:xfrm>
              <a:off x="906463" y="1976438"/>
              <a:ext cx="1695450" cy="1749425"/>
            </a:xfrm>
            <a:prstGeom prst="rect">
              <a:avLst/>
            </a:prstGeom>
            <a:noFill/>
            <a:ln w="9525">
              <a:solidFill>
                <a:srgbClr val="3399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int a[10];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int *pa;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ourier New" panose="02070309020205020404" pitchFamily="49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pa=a;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ourier New" panose="02070309020205020404" pitchFamily="49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pa++;</a:t>
              </a:r>
            </a:p>
          </p:txBody>
        </p:sp>
        <p:sp>
          <p:nvSpPr>
            <p:cNvPr id="17417" name="Oval 9"/>
            <p:cNvSpPr>
              <a:spLocks noChangeArrowheads="1"/>
            </p:cNvSpPr>
            <p:nvPr/>
          </p:nvSpPr>
          <p:spPr bwMode="auto">
            <a:xfrm>
              <a:off x="762000" y="2743200"/>
              <a:ext cx="1524000" cy="457200"/>
            </a:xfrm>
            <a:prstGeom prst="ellips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418" name="Oval 10"/>
            <p:cNvSpPr>
              <a:spLocks noChangeArrowheads="1"/>
            </p:cNvSpPr>
            <p:nvPr/>
          </p:nvSpPr>
          <p:spPr bwMode="auto">
            <a:xfrm>
              <a:off x="762000" y="3276600"/>
              <a:ext cx="1524000" cy="457200"/>
            </a:xfrm>
            <a:prstGeom prst="ellips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419" name="Text Box 11"/>
            <p:cNvSpPr txBox="1">
              <a:spLocks noChangeArrowheads="1"/>
            </p:cNvSpPr>
            <p:nvPr/>
          </p:nvSpPr>
          <p:spPr bwMode="auto">
            <a:xfrm>
              <a:off x="228600" y="4038600"/>
              <a:ext cx="3435350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8000"/>
                  </a:solidFill>
                </a:rPr>
                <a:t>OK. Pointers are variables that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8000"/>
                  </a:solidFill>
                </a:rPr>
                <a:t>can be assigned or incremented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533900" y="2064543"/>
            <a:ext cx="1752600" cy="2424113"/>
            <a:chOff x="4648200" y="1981200"/>
            <a:chExt cx="1752600" cy="2424113"/>
          </a:xfrm>
        </p:grpSpPr>
        <p:sp>
          <p:nvSpPr>
            <p:cNvPr id="17414" name="Text Box 6"/>
            <p:cNvSpPr txBox="1">
              <a:spLocks noChangeArrowheads="1"/>
            </p:cNvSpPr>
            <p:nvPr/>
          </p:nvSpPr>
          <p:spPr bwMode="auto">
            <a:xfrm>
              <a:off x="4832350" y="1981200"/>
              <a:ext cx="1568450" cy="175895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int a[10];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int *pa;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ourier New" panose="02070309020205020404" pitchFamily="49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a=pa;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ourier New" panose="02070309020205020404" pitchFamily="49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a++;</a:t>
              </a:r>
            </a:p>
          </p:txBody>
        </p:sp>
        <p:sp>
          <p:nvSpPr>
            <p:cNvPr id="17415" name="Text Box 7"/>
            <p:cNvSpPr txBox="1">
              <a:spLocks noChangeArrowheads="1"/>
            </p:cNvSpPr>
            <p:nvPr/>
          </p:nvSpPr>
          <p:spPr bwMode="auto">
            <a:xfrm>
              <a:off x="4800600" y="4038600"/>
              <a:ext cx="11620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FF0000"/>
                  </a:solidFill>
                </a:rPr>
                <a:t>Errors !!!</a:t>
              </a:r>
            </a:p>
          </p:txBody>
        </p:sp>
        <p:sp>
          <p:nvSpPr>
            <p:cNvPr id="17416" name="Oval 8"/>
            <p:cNvSpPr>
              <a:spLocks noChangeArrowheads="1"/>
            </p:cNvSpPr>
            <p:nvPr/>
          </p:nvSpPr>
          <p:spPr bwMode="auto">
            <a:xfrm>
              <a:off x="4648200" y="2743200"/>
              <a:ext cx="1524000" cy="4572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420" name="Oval 12"/>
            <p:cNvSpPr>
              <a:spLocks noChangeArrowheads="1"/>
            </p:cNvSpPr>
            <p:nvPr/>
          </p:nvSpPr>
          <p:spPr bwMode="auto">
            <a:xfrm>
              <a:off x="4648200" y="3276600"/>
              <a:ext cx="1524000" cy="4572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50195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484361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Arrays as parameters</a:t>
            </a:r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84163" y="1866900"/>
            <a:ext cx="8574087" cy="4838700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When an array name is passed to a function, what is passed is the location of the first element. Within the called function, this argument is a local variable, and so an array name  parameter is a pointer, that is, a variable containing an address.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rgbClr val="FF0066"/>
                </a:solidFill>
              </a:rPr>
              <a:t>As formal parameters in a function definition, T </a:t>
            </a:r>
            <a:r>
              <a:rPr lang="en-US" altLang="en-US" sz="2400" dirty="0">
                <a:solidFill>
                  <a:srgbClr val="FF0066"/>
                </a:solidFill>
                <a:latin typeface="Courier New" panose="02070309020205020404" pitchFamily="49" charset="0"/>
              </a:rPr>
              <a:t>s[]</a:t>
            </a:r>
            <a:r>
              <a:rPr lang="en-US" altLang="en-US" sz="2400" dirty="0">
                <a:solidFill>
                  <a:srgbClr val="FF0066"/>
                </a:solidFill>
              </a:rPr>
              <a:t> and  T</a:t>
            </a:r>
            <a:r>
              <a:rPr lang="en-US" altLang="en-US" sz="2400" dirty="0">
                <a:solidFill>
                  <a:srgbClr val="FF0066"/>
                </a:solidFill>
                <a:latin typeface="Courier New" panose="02070309020205020404" pitchFamily="49" charset="0"/>
              </a:rPr>
              <a:t> *s</a:t>
            </a:r>
            <a:r>
              <a:rPr lang="en-US" altLang="en-US" sz="2400" dirty="0">
                <a:solidFill>
                  <a:srgbClr val="FF0066"/>
                </a:solidFill>
              </a:rPr>
              <a:t> are equivalent, for any type T</a:t>
            </a:r>
            <a:r>
              <a:rPr lang="en-US" altLang="en-US" sz="2400" dirty="0"/>
              <a:t>;  The latter is preferred because it says more explicitly that the variable is a  pointer.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Examples: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   f(</a:t>
            </a:r>
            <a:r>
              <a:rPr lang="en-US" altLang="en-US" sz="2400" dirty="0" err="1"/>
              <a:t>int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arr</a:t>
            </a:r>
            <a:r>
              <a:rPr lang="en-US" altLang="en-US" sz="2400" dirty="0"/>
              <a:t>[]) { ... }   is equivalent with    f(</a:t>
            </a:r>
            <a:r>
              <a:rPr lang="en-US" altLang="en-US" sz="2400" dirty="0" err="1"/>
              <a:t>int</a:t>
            </a:r>
            <a:r>
              <a:rPr lang="en-US" altLang="en-US" sz="2400" dirty="0"/>
              <a:t> *</a:t>
            </a:r>
            <a:r>
              <a:rPr lang="en-US" altLang="en-US" sz="2400" dirty="0" err="1"/>
              <a:t>arr</a:t>
            </a:r>
            <a:r>
              <a:rPr lang="en-US" altLang="en-US" sz="2400" dirty="0"/>
              <a:t>) { ... }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   f(char s[]) { …}  is equivalent with f(char *s) { …}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12680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Example: Arrays as parameters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425450" y="1876425"/>
            <a:ext cx="4740275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void print1(</a:t>
            </a:r>
            <a:r>
              <a:rPr lang="en-US" altLang="en-US" sz="1600" dirty="0" err="1"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</a:rPr>
              <a:t> tab[], </a:t>
            </a:r>
            <a:r>
              <a:rPr lang="en-US" altLang="en-US" sz="1600" dirty="0" err="1"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</a:rPr>
              <a:t> N) 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for (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=0;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&lt;N;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++)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</a:t>
            </a:r>
            <a:r>
              <a:rPr lang="en-US" altLang="en-US" sz="1600" dirty="0" err="1">
                <a:latin typeface="Courier New" panose="02070309020205020404" pitchFamily="49" charset="0"/>
              </a:rPr>
              <a:t>printf</a:t>
            </a:r>
            <a:r>
              <a:rPr lang="en-US" altLang="en-US" sz="1600" dirty="0">
                <a:latin typeface="Courier New" panose="02070309020205020404" pitchFamily="49" charset="0"/>
              </a:rPr>
              <a:t>("%d ",tab[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]);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void print2(</a:t>
            </a:r>
            <a:r>
              <a:rPr lang="en-US" altLang="en-US" sz="1600" dirty="0" err="1"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</a:rPr>
              <a:t> tab[],</a:t>
            </a:r>
            <a:r>
              <a:rPr lang="en-US" altLang="en-US" sz="1600" dirty="0" err="1"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</a:rPr>
              <a:t> N) 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</a:rPr>
              <a:t> * </a:t>
            </a:r>
            <a:r>
              <a:rPr lang="en-US" altLang="en-US" sz="1600" dirty="0" err="1">
                <a:latin typeface="Courier New" panose="02070309020205020404" pitchFamily="49" charset="0"/>
              </a:rPr>
              <a:t>ptr</a:t>
            </a:r>
            <a:r>
              <a:rPr lang="en-US" altLang="en-US" sz="1600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for (</a:t>
            </a:r>
            <a:r>
              <a:rPr lang="en-US" altLang="en-US" sz="1600" dirty="0" err="1">
                <a:latin typeface="Courier New" panose="02070309020205020404" pitchFamily="49" charset="0"/>
              </a:rPr>
              <a:t>ptr</a:t>
            </a:r>
            <a:r>
              <a:rPr lang="en-US" altLang="en-US" sz="1600" dirty="0">
                <a:latin typeface="Courier New" panose="02070309020205020404" pitchFamily="49" charset="0"/>
              </a:rPr>
              <a:t>=tab; </a:t>
            </a:r>
            <a:r>
              <a:rPr lang="en-US" altLang="en-US" sz="1600" dirty="0" err="1">
                <a:latin typeface="Courier New" panose="02070309020205020404" pitchFamily="49" charset="0"/>
              </a:rPr>
              <a:t>ptr</a:t>
            </a:r>
            <a:r>
              <a:rPr lang="en-US" altLang="en-US" sz="1600" dirty="0">
                <a:latin typeface="Courier New" panose="02070309020205020404" pitchFamily="49" charset="0"/>
              </a:rPr>
              <a:t>&lt;</a:t>
            </a:r>
            <a:r>
              <a:rPr lang="en-US" altLang="en-US" sz="1600" dirty="0" err="1">
                <a:latin typeface="Courier New" panose="02070309020205020404" pitchFamily="49" charset="0"/>
              </a:rPr>
              <a:t>tab+N</a:t>
            </a:r>
            <a:r>
              <a:rPr lang="en-US" altLang="en-US" sz="1600" dirty="0">
                <a:latin typeface="Courier New" panose="02070309020205020404" pitchFamily="49" charset="0"/>
              </a:rPr>
              <a:t>; </a:t>
            </a:r>
            <a:r>
              <a:rPr lang="en-US" altLang="en-US" sz="1600" dirty="0" err="1">
                <a:latin typeface="Courier New" panose="02070309020205020404" pitchFamily="49" charset="0"/>
              </a:rPr>
              <a:t>ptr</a:t>
            </a:r>
            <a:r>
              <a:rPr lang="en-US" altLang="en-US" sz="1600" dirty="0">
                <a:latin typeface="Courier New" panose="02070309020205020404" pitchFamily="49" charset="0"/>
              </a:rPr>
              <a:t>++)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</a:t>
            </a:r>
            <a:r>
              <a:rPr lang="en-US" altLang="en-US" sz="1600" dirty="0" err="1">
                <a:latin typeface="Courier New" panose="02070309020205020404" pitchFamily="49" charset="0"/>
              </a:rPr>
              <a:t>printf</a:t>
            </a:r>
            <a:r>
              <a:rPr lang="en-US" altLang="en-US" sz="1600" dirty="0">
                <a:latin typeface="Courier New" panose="02070309020205020404" pitchFamily="49" charset="0"/>
              </a:rPr>
              <a:t>("%d ", *</a:t>
            </a:r>
            <a:r>
              <a:rPr lang="en-US" altLang="en-US" sz="1600" dirty="0" err="1">
                <a:latin typeface="Courier New" panose="02070309020205020404" pitchFamily="49" charset="0"/>
              </a:rPr>
              <a:t>ptr</a:t>
            </a:r>
            <a:r>
              <a:rPr lang="en-US" altLang="en-US" sz="1600" dirty="0">
                <a:latin typeface="Courier New" panose="02070309020205020404" pitchFamily="49" charset="0"/>
              </a:rPr>
              <a:t>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void print3(</a:t>
            </a:r>
            <a:r>
              <a:rPr lang="en-US" altLang="en-US" sz="1600" dirty="0" err="1"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</a:rPr>
              <a:t> *</a:t>
            </a:r>
            <a:r>
              <a:rPr lang="en-US" altLang="en-US" sz="1600" dirty="0" err="1">
                <a:latin typeface="Courier New" panose="02070309020205020404" pitchFamily="49" charset="0"/>
              </a:rPr>
              <a:t>tab,int</a:t>
            </a:r>
            <a:r>
              <a:rPr lang="en-US" altLang="en-US" sz="1600" dirty="0">
                <a:latin typeface="Courier New" panose="02070309020205020404" pitchFamily="49" charset="0"/>
              </a:rPr>
              <a:t> N) 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</a:rPr>
              <a:t> * </a:t>
            </a:r>
            <a:r>
              <a:rPr lang="en-US" altLang="en-US" sz="1600" dirty="0" err="1">
                <a:latin typeface="Courier New" panose="02070309020205020404" pitchFamily="49" charset="0"/>
              </a:rPr>
              <a:t>ptr</a:t>
            </a:r>
            <a:r>
              <a:rPr lang="en-US" altLang="en-US" sz="1600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for (</a:t>
            </a:r>
            <a:r>
              <a:rPr lang="en-US" altLang="en-US" sz="1600" dirty="0" err="1">
                <a:latin typeface="Courier New" panose="02070309020205020404" pitchFamily="49" charset="0"/>
              </a:rPr>
              <a:t>ptr</a:t>
            </a:r>
            <a:r>
              <a:rPr lang="en-US" altLang="en-US" sz="1600" dirty="0">
                <a:latin typeface="Courier New" panose="02070309020205020404" pitchFamily="49" charset="0"/>
              </a:rPr>
              <a:t>=tab; </a:t>
            </a:r>
            <a:r>
              <a:rPr lang="en-US" altLang="en-US" sz="1600" dirty="0" err="1">
                <a:latin typeface="Courier New" panose="02070309020205020404" pitchFamily="49" charset="0"/>
              </a:rPr>
              <a:t>ptr</a:t>
            </a:r>
            <a:r>
              <a:rPr lang="en-US" altLang="en-US" sz="1600" dirty="0">
                <a:latin typeface="Courier New" panose="02070309020205020404" pitchFamily="49" charset="0"/>
              </a:rPr>
              <a:t>&lt;</a:t>
            </a:r>
            <a:r>
              <a:rPr lang="en-US" altLang="en-US" sz="1600" dirty="0" err="1">
                <a:latin typeface="Courier New" panose="02070309020205020404" pitchFamily="49" charset="0"/>
              </a:rPr>
              <a:t>tab+N</a:t>
            </a:r>
            <a:r>
              <a:rPr lang="en-US" altLang="en-US" sz="1600" dirty="0">
                <a:latin typeface="Courier New" panose="02070309020205020404" pitchFamily="49" charset="0"/>
              </a:rPr>
              <a:t>; </a:t>
            </a:r>
            <a:r>
              <a:rPr lang="en-US" altLang="en-US" sz="1600" dirty="0" err="1">
                <a:latin typeface="Courier New" panose="02070309020205020404" pitchFamily="49" charset="0"/>
              </a:rPr>
              <a:t>ptr</a:t>
            </a:r>
            <a:r>
              <a:rPr lang="en-US" altLang="en-US" sz="1600" dirty="0">
                <a:latin typeface="Courier New" panose="02070309020205020404" pitchFamily="49" charset="0"/>
              </a:rPr>
              <a:t>++)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</a:t>
            </a:r>
            <a:r>
              <a:rPr lang="en-US" altLang="en-US" sz="1600" dirty="0" err="1">
                <a:latin typeface="Courier New" panose="02070309020205020404" pitchFamily="49" charset="0"/>
              </a:rPr>
              <a:t>printf</a:t>
            </a:r>
            <a:r>
              <a:rPr lang="en-US" altLang="en-US" sz="1600" dirty="0">
                <a:latin typeface="Courier New" panose="02070309020205020404" pitchFamily="49" charset="0"/>
              </a:rPr>
              <a:t>("%d ", *</a:t>
            </a:r>
            <a:r>
              <a:rPr lang="en-US" altLang="en-US" sz="1600" dirty="0" err="1">
                <a:latin typeface="Courier New" panose="02070309020205020404" pitchFamily="49" charset="0"/>
              </a:rPr>
              <a:t>ptr</a:t>
            </a:r>
            <a:r>
              <a:rPr lang="en-US" altLang="en-US" sz="1600" dirty="0">
                <a:latin typeface="Courier New" panose="02070309020205020404" pitchFamily="49" charset="0"/>
              </a:rPr>
              <a:t>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void print4(</a:t>
            </a:r>
            <a:r>
              <a:rPr lang="en-US" altLang="en-US" sz="1600" dirty="0" err="1"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</a:rPr>
              <a:t> *</a:t>
            </a:r>
            <a:r>
              <a:rPr lang="en-US" altLang="en-US" sz="1600" dirty="0" err="1">
                <a:latin typeface="Courier New" panose="02070309020205020404" pitchFamily="49" charset="0"/>
              </a:rPr>
              <a:t>tab,int</a:t>
            </a:r>
            <a:r>
              <a:rPr lang="en-US" altLang="en-US" sz="1600" dirty="0">
                <a:latin typeface="Courier New" panose="02070309020205020404" pitchFamily="49" charset="0"/>
              </a:rPr>
              <a:t> N) 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for (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=0;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&lt;N;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++, tab++)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</a:t>
            </a:r>
            <a:r>
              <a:rPr lang="en-US" altLang="en-US" sz="1600" dirty="0" err="1">
                <a:latin typeface="Courier New" panose="02070309020205020404" pitchFamily="49" charset="0"/>
              </a:rPr>
              <a:t>printf</a:t>
            </a:r>
            <a:r>
              <a:rPr lang="en-US" altLang="en-US" sz="1600" dirty="0">
                <a:latin typeface="Courier New" panose="02070309020205020404" pitchFamily="49" charset="0"/>
              </a:rPr>
              <a:t>("%d ", *tab);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5072062" y="3918341"/>
            <a:ext cx="3654425" cy="2024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void main(void) 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</a:rPr>
              <a:t> a[5]={1,2,3,4,5};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print1(a,5);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print2(a,5);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print3(a,5);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print4(a,5);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5165725" y="5065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4864100" y="1900238"/>
            <a:ext cx="40703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solidFill>
                  <a:srgbClr val="FF0000"/>
                </a:solidFill>
              </a:rPr>
              <a:t>The formal parameter can be declared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solidFill>
                  <a:srgbClr val="FF0000"/>
                </a:solidFill>
              </a:rPr>
              <a:t>as array or pointer !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solidFill>
                  <a:srgbClr val="FF0000"/>
                </a:solidFill>
              </a:rPr>
              <a:t>In the body of the function, the array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solidFill>
                  <a:srgbClr val="FF0000"/>
                </a:solidFill>
              </a:rPr>
              <a:t>elements can be accessed through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solidFill>
                  <a:srgbClr val="FF0000"/>
                </a:solidFill>
              </a:rPr>
              <a:t>indexes or  pointers  !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72844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Example: Arrays as parameters</a:t>
            </a:r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284163" y="1830387"/>
            <a:ext cx="5508625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/* </a:t>
            </a:r>
            <a:r>
              <a:rPr lang="en-US" altLang="en-US" sz="1800" dirty="0" err="1">
                <a:latin typeface="Courier New" panose="02070309020205020404" pitchFamily="49" charset="0"/>
              </a:rPr>
              <a:t>strlen</a:t>
            </a:r>
            <a:r>
              <a:rPr lang="en-US" altLang="en-US" sz="1800" dirty="0">
                <a:latin typeface="Courier New" panose="02070309020205020404" pitchFamily="49" charset="0"/>
              </a:rPr>
              <a:t>: return length of string s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</a:rPr>
              <a:t>strlen</a:t>
            </a:r>
            <a:r>
              <a:rPr lang="en-US" altLang="en-US" sz="1800" dirty="0">
                <a:latin typeface="Courier New" panose="02070309020205020404" pitchFamily="49" charset="0"/>
              </a:rPr>
              <a:t>(char *s)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</a:rPr>
              <a:t> n;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for (n = 0; *s != '\0‘; s++)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n++;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return n;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</p:txBody>
      </p:sp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1235076" y="4504323"/>
            <a:ext cx="6337300" cy="2024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char array[100]="Hello, world";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char *</a:t>
            </a:r>
            <a:r>
              <a:rPr lang="en-US" altLang="en-US" sz="1800" dirty="0" err="1">
                <a:latin typeface="Courier New" panose="02070309020205020404" pitchFamily="49" charset="0"/>
              </a:rPr>
              <a:t>ptr</a:t>
            </a:r>
            <a:r>
              <a:rPr lang="en-US" altLang="en-US" sz="1800" dirty="0">
                <a:latin typeface="Courier New" panose="02070309020205020404" pitchFamily="49" charset="0"/>
              </a:rPr>
              <a:t>="Hello, world";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strlen</a:t>
            </a:r>
            <a:r>
              <a:rPr lang="en-US" altLang="en-US" sz="1800" dirty="0">
                <a:latin typeface="Courier New" panose="02070309020205020404" pitchFamily="49" charset="0"/>
              </a:rPr>
              <a:t>(“Hello, world"); /* string constant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strlen</a:t>
            </a:r>
            <a:r>
              <a:rPr lang="en-US" altLang="en-US" sz="1800" dirty="0">
                <a:latin typeface="Courier New" panose="02070309020205020404" pitchFamily="49" charset="0"/>
              </a:rPr>
              <a:t>(array); /* char array[100];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strlen</a:t>
            </a:r>
            <a:r>
              <a:rPr lang="en-US" altLang="en-US" sz="1800" dirty="0">
                <a:latin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</a:rPr>
              <a:t>ptr</a:t>
            </a:r>
            <a:r>
              <a:rPr lang="en-US" altLang="en-US" sz="1800" dirty="0">
                <a:latin typeface="Courier New" panose="02070309020205020404" pitchFamily="49" charset="0"/>
              </a:rPr>
              <a:t>);   /* char *</a:t>
            </a:r>
            <a:r>
              <a:rPr lang="en-US" altLang="en-US" sz="1800" dirty="0" err="1">
                <a:latin typeface="Courier New" panose="02070309020205020404" pitchFamily="49" charset="0"/>
              </a:rPr>
              <a:t>ptr</a:t>
            </a:r>
            <a:r>
              <a:rPr lang="en-US" altLang="en-US" sz="1800" dirty="0">
                <a:latin typeface="Courier New" panose="02070309020205020404" pitchFamily="49" charset="0"/>
              </a:rPr>
              <a:t>;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</p:txBody>
      </p:sp>
      <p:sp>
        <p:nvSpPr>
          <p:cNvPr id="20485" name="Text Box 6"/>
          <p:cNvSpPr txBox="1">
            <a:spLocks noChangeArrowheads="1"/>
          </p:cNvSpPr>
          <p:nvPr/>
        </p:nvSpPr>
        <p:spPr bwMode="auto">
          <a:xfrm>
            <a:off x="1413668" y="4041830"/>
            <a:ext cx="63150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solidFill>
                  <a:srgbClr val="FF0000"/>
                </a:solidFill>
              </a:rPr>
              <a:t>The actual parameter can be declared as array or pointer !</a:t>
            </a:r>
          </a:p>
        </p:txBody>
      </p:sp>
    </p:spTree>
    <p:extLst>
      <p:ext uri="{BB962C8B-B14F-4D97-AF65-F5344CB8AC3E}">
        <p14:creationId xmlns:p14="http://schemas.microsoft.com/office/powerpoint/2010/main" val="646118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/>
          <p:cNvSpPr txBox="1">
            <a:spLocks noChangeArrowheads="1"/>
          </p:cNvSpPr>
          <p:nvPr/>
        </p:nvSpPr>
        <p:spPr bwMode="auto">
          <a:xfrm>
            <a:off x="517525" y="1885950"/>
            <a:ext cx="495520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</a:rPr>
              <a:t>strlen</a:t>
            </a:r>
            <a:r>
              <a:rPr lang="en-US" altLang="en-US" sz="2000" dirty="0">
                <a:latin typeface="Courier New" panose="02070309020205020404" pitchFamily="49" charset="0"/>
              </a:rPr>
              <a:t>(char *s)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if (*s=='\0')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return 0;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else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return 1 + </a:t>
            </a:r>
            <a:r>
              <a:rPr lang="en-US" altLang="en-US" sz="2000" dirty="0" err="1">
                <a:latin typeface="Courier New" panose="02070309020205020404" pitchFamily="49" charset="0"/>
              </a:rPr>
              <a:t>strlen</a:t>
            </a:r>
            <a:r>
              <a:rPr lang="en-US" altLang="en-US" sz="2000" dirty="0">
                <a:latin typeface="Courier New" panose="02070309020205020404" pitchFamily="49" charset="0"/>
              </a:rPr>
              <a:t>(++s);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 altLang="en-US" dirty="0"/>
              <a:t>Example: Arrays as parameters</a:t>
            </a:r>
          </a:p>
        </p:txBody>
      </p:sp>
      <p:sp>
        <p:nvSpPr>
          <p:cNvPr id="21508" name="Freeform 6"/>
          <p:cNvSpPr>
            <a:spLocks/>
          </p:cNvSpPr>
          <p:nvPr/>
        </p:nvSpPr>
        <p:spPr bwMode="auto">
          <a:xfrm>
            <a:off x="3124200" y="3047999"/>
            <a:ext cx="2348528" cy="932253"/>
          </a:xfrm>
          <a:custGeom>
            <a:avLst/>
            <a:gdLst>
              <a:gd name="T0" fmla="*/ 2147483646 w 1203"/>
              <a:gd name="T1" fmla="*/ 2147483646 h 663"/>
              <a:gd name="T2" fmla="*/ 2147483646 w 1203"/>
              <a:gd name="T3" fmla="*/ 2147483646 h 663"/>
              <a:gd name="T4" fmla="*/ 2147483646 w 1203"/>
              <a:gd name="T5" fmla="*/ 2147483646 h 663"/>
              <a:gd name="T6" fmla="*/ 2147483646 w 1203"/>
              <a:gd name="T7" fmla="*/ 2147483646 h 663"/>
              <a:gd name="T8" fmla="*/ 2147483646 w 1203"/>
              <a:gd name="T9" fmla="*/ 2147483646 h 663"/>
              <a:gd name="T10" fmla="*/ 2147483646 w 1203"/>
              <a:gd name="T11" fmla="*/ 2147483646 h 663"/>
              <a:gd name="T12" fmla="*/ 2147483646 w 1203"/>
              <a:gd name="T13" fmla="*/ 2147483646 h 663"/>
              <a:gd name="T14" fmla="*/ 2147483646 w 1203"/>
              <a:gd name="T15" fmla="*/ 2147483646 h 663"/>
              <a:gd name="T16" fmla="*/ 2147483646 w 1203"/>
              <a:gd name="T17" fmla="*/ 2147483646 h 663"/>
              <a:gd name="T18" fmla="*/ 2147483646 w 1203"/>
              <a:gd name="T19" fmla="*/ 2147483646 h 663"/>
              <a:gd name="T20" fmla="*/ 2147483646 w 1203"/>
              <a:gd name="T21" fmla="*/ 2147483646 h 663"/>
              <a:gd name="T22" fmla="*/ 2147483646 w 1203"/>
              <a:gd name="T23" fmla="*/ 2147483646 h 663"/>
              <a:gd name="T24" fmla="*/ 2147483646 w 1203"/>
              <a:gd name="T25" fmla="*/ 2147483646 h 663"/>
              <a:gd name="T26" fmla="*/ 2147483646 w 1203"/>
              <a:gd name="T27" fmla="*/ 2147483646 h 663"/>
              <a:gd name="T28" fmla="*/ 2147483646 w 1203"/>
              <a:gd name="T29" fmla="*/ 2147483646 h 663"/>
              <a:gd name="T30" fmla="*/ 2147483646 w 1203"/>
              <a:gd name="T31" fmla="*/ 2147483646 h 663"/>
              <a:gd name="T32" fmla="*/ 2147483646 w 1203"/>
              <a:gd name="T33" fmla="*/ 0 h 663"/>
              <a:gd name="T34" fmla="*/ 2147483646 w 1203"/>
              <a:gd name="T35" fmla="*/ 2147483646 h 663"/>
              <a:gd name="T36" fmla="*/ 2147483646 w 1203"/>
              <a:gd name="T37" fmla="*/ 2147483646 h 663"/>
              <a:gd name="T38" fmla="*/ 2147483646 w 1203"/>
              <a:gd name="T39" fmla="*/ 2147483646 h 663"/>
              <a:gd name="T40" fmla="*/ 2147483646 w 1203"/>
              <a:gd name="T41" fmla="*/ 2147483646 h 663"/>
              <a:gd name="T42" fmla="*/ 2147483646 w 1203"/>
              <a:gd name="T43" fmla="*/ 2147483646 h 663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203" h="663">
                <a:moveTo>
                  <a:pt x="112" y="174"/>
                </a:moveTo>
                <a:cubicBezTo>
                  <a:pt x="99" y="176"/>
                  <a:pt x="83" y="174"/>
                  <a:pt x="72" y="181"/>
                </a:cubicBezTo>
                <a:cubicBezTo>
                  <a:pt x="65" y="186"/>
                  <a:pt x="68" y="198"/>
                  <a:pt x="64" y="205"/>
                </a:cubicBezTo>
                <a:cubicBezTo>
                  <a:pt x="55" y="222"/>
                  <a:pt x="43" y="237"/>
                  <a:pt x="33" y="253"/>
                </a:cubicBezTo>
                <a:cubicBezTo>
                  <a:pt x="24" y="267"/>
                  <a:pt x="17" y="300"/>
                  <a:pt x="17" y="300"/>
                </a:cubicBezTo>
                <a:cubicBezTo>
                  <a:pt x="24" y="376"/>
                  <a:pt x="0" y="619"/>
                  <a:pt x="127" y="663"/>
                </a:cubicBezTo>
                <a:cubicBezTo>
                  <a:pt x="196" y="660"/>
                  <a:pt x="265" y="663"/>
                  <a:pt x="333" y="655"/>
                </a:cubicBezTo>
                <a:cubicBezTo>
                  <a:pt x="377" y="650"/>
                  <a:pt x="416" y="623"/>
                  <a:pt x="459" y="615"/>
                </a:cubicBezTo>
                <a:cubicBezTo>
                  <a:pt x="509" y="606"/>
                  <a:pt x="559" y="600"/>
                  <a:pt x="609" y="592"/>
                </a:cubicBezTo>
                <a:cubicBezTo>
                  <a:pt x="625" y="590"/>
                  <a:pt x="656" y="584"/>
                  <a:pt x="656" y="584"/>
                </a:cubicBezTo>
                <a:cubicBezTo>
                  <a:pt x="762" y="541"/>
                  <a:pt x="866" y="535"/>
                  <a:pt x="980" y="529"/>
                </a:cubicBezTo>
                <a:cubicBezTo>
                  <a:pt x="1003" y="521"/>
                  <a:pt x="1029" y="524"/>
                  <a:pt x="1051" y="513"/>
                </a:cubicBezTo>
                <a:cubicBezTo>
                  <a:pt x="1059" y="509"/>
                  <a:pt x="1059" y="496"/>
                  <a:pt x="1066" y="489"/>
                </a:cubicBezTo>
                <a:cubicBezTo>
                  <a:pt x="1073" y="482"/>
                  <a:pt x="1083" y="480"/>
                  <a:pt x="1090" y="473"/>
                </a:cubicBezTo>
                <a:cubicBezTo>
                  <a:pt x="1107" y="456"/>
                  <a:pt x="1120" y="435"/>
                  <a:pt x="1137" y="418"/>
                </a:cubicBezTo>
                <a:cubicBezTo>
                  <a:pt x="1203" y="227"/>
                  <a:pt x="994" y="61"/>
                  <a:pt x="830" y="32"/>
                </a:cubicBezTo>
                <a:cubicBezTo>
                  <a:pt x="781" y="12"/>
                  <a:pt x="758" y="7"/>
                  <a:pt x="703" y="0"/>
                </a:cubicBezTo>
                <a:cubicBezTo>
                  <a:pt x="569" y="5"/>
                  <a:pt x="473" y="18"/>
                  <a:pt x="348" y="32"/>
                </a:cubicBezTo>
                <a:cubicBezTo>
                  <a:pt x="304" y="45"/>
                  <a:pt x="343" y="30"/>
                  <a:pt x="293" y="71"/>
                </a:cubicBezTo>
                <a:cubicBezTo>
                  <a:pt x="258" y="100"/>
                  <a:pt x="208" y="125"/>
                  <a:pt x="175" y="158"/>
                </a:cubicBezTo>
                <a:cubicBezTo>
                  <a:pt x="110" y="223"/>
                  <a:pt x="225" y="131"/>
                  <a:pt x="127" y="205"/>
                </a:cubicBezTo>
                <a:cubicBezTo>
                  <a:pt x="77" y="195"/>
                  <a:pt x="78" y="206"/>
                  <a:pt x="112" y="174"/>
                </a:cubicBez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9" name="Text Box 7"/>
          <p:cNvSpPr txBox="1">
            <a:spLocks noChangeArrowheads="1"/>
          </p:cNvSpPr>
          <p:nvPr/>
        </p:nvSpPr>
        <p:spPr bwMode="auto">
          <a:xfrm>
            <a:off x="5033963" y="2331244"/>
            <a:ext cx="38798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solidFill>
                  <a:srgbClr val="FF0000"/>
                </a:solidFill>
              </a:rPr>
              <a:t>The recursive call gets as parameter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solidFill>
                  <a:srgbClr val="FF0000"/>
                </a:solidFill>
              </a:rPr>
              <a:t>the subarray starting with the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solidFill>
                  <a:srgbClr val="FF0000"/>
                </a:solidFill>
              </a:rPr>
              <a:t>second element</a:t>
            </a:r>
          </a:p>
        </p:txBody>
      </p:sp>
      <p:sp>
        <p:nvSpPr>
          <p:cNvPr id="21510" name="Rectangle 8"/>
          <p:cNvSpPr>
            <a:spLocks noChangeArrowheads="1"/>
          </p:cNvSpPr>
          <p:nvPr/>
        </p:nvSpPr>
        <p:spPr bwMode="auto">
          <a:xfrm>
            <a:off x="517524" y="4400551"/>
            <a:ext cx="834072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It is possible to pass part of an array to a function, by passing a pointer to the beginning of the subarray.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For example, if a is an array,  f(&amp;a[2]) and     f(a+2) both pass to the function f the address of the subarray that starts at a[2].</a:t>
            </a:r>
          </a:p>
        </p:txBody>
      </p:sp>
    </p:spTree>
    <p:extLst>
      <p:ext uri="{BB962C8B-B14F-4D97-AF65-F5344CB8AC3E}">
        <p14:creationId xmlns:p14="http://schemas.microsoft.com/office/powerpoint/2010/main" val="338355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/>
              <a:t>Outline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A6293AF-028A-4D73-8682-1E6377FE3B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4163" y="1854631"/>
            <a:ext cx="7076747" cy="39925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Pointers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1800" dirty="0"/>
              <a:t>Pointers and Addresses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1800" dirty="0"/>
              <a:t>Pointers and Function Arguments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1800" dirty="0"/>
              <a:t>Pointers and Arrays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1800" dirty="0"/>
              <a:t>Pointer Arithmetic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1800" dirty="0"/>
              <a:t>Pointers and strings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1800" dirty="0"/>
              <a:t>Dynamic memory allocation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1800" dirty="0"/>
              <a:t>Pointer arrays. Pointers to pointers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1800" dirty="0"/>
              <a:t>Multidimensional arrays and pointers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1800" dirty="0"/>
              <a:t>Structures and pointers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endParaRPr lang="en-US" altLang="en-US" sz="18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62445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Pointers and addresses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844298"/>
            <a:ext cx="8574087" cy="4897465"/>
          </a:xfrm>
        </p:spPr>
        <p:txBody>
          <a:bodyPr>
            <a:normAutofit/>
          </a:bodyPr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0066"/>
                </a:solidFill>
              </a:rPr>
              <a:t>a</a:t>
            </a:r>
            <a:r>
              <a:rPr lang="en-US" altLang="en-US" i="1" dirty="0">
                <a:solidFill>
                  <a:srgbClr val="FF0066"/>
                </a:solidFill>
              </a:rPr>
              <a:t> pointer</a:t>
            </a:r>
            <a:r>
              <a:rPr lang="en-US" altLang="en-US" dirty="0">
                <a:solidFill>
                  <a:srgbClr val="FF0066"/>
                </a:solidFill>
              </a:rPr>
              <a:t> is a </a:t>
            </a:r>
            <a:r>
              <a:rPr lang="en-US" altLang="en-US" i="1" dirty="0">
                <a:solidFill>
                  <a:srgbClr val="FF0066"/>
                </a:solidFill>
              </a:rPr>
              <a:t>variable</a:t>
            </a:r>
            <a:r>
              <a:rPr lang="en-US" altLang="en-US" dirty="0">
                <a:solidFill>
                  <a:srgbClr val="FF0066"/>
                </a:solidFill>
              </a:rPr>
              <a:t> whose </a:t>
            </a:r>
            <a:r>
              <a:rPr lang="en-US" altLang="en-US" i="1" dirty="0">
                <a:solidFill>
                  <a:srgbClr val="FF0066"/>
                </a:solidFill>
              </a:rPr>
              <a:t>value</a:t>
            </a:r>
            <a:r>
              <a:rPr lang="en-US" altLang="en-US" dirty="0">
                <a:solidFill>
                  <a:srgbClr val="FF0066"/>
                </a:solidFill>
              </a:rPr>
              <a:t> is a </a:t>
            </a:r>
            <a:r>
              <a:rPr lang="en-US" altLang="en-US" i="1" dirty="0">
                <a:solidFill>
                  <a:srgbClr val="FF0066"/>
                </a:solidFill>
              </a:rPr>
              <a:t>memory address</a:t>
            </a:r>
            <a:r>
              <a:rPr lang="en-US" altLang="en-US" dirty="0">
                <a:solidFill>
                  <a:srgbClr val="FF0066"/>
                </a:solidFill>
              </a:rPr>
              <a:t> 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200" dirty="0" err="1">
                <a:latin typeface="Courier New" panose="02070309020205020404" pitchFamily="49" charset="0"/>
              </a:rPr>
              <a:t>int</a:t>
            </a:r>
            <a:r>
              <a:rPr lang="en-US" altLang="en-US" sz="2200" dirty="0">
                <a:latin typeface="Courier New" panose="02070309020205020404" pitchFamily="49" charset="0"/>
              </a:rPr>
              <a:t> count = 10;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200" dirty="0" err="1">
                <a:latin typeface="Courier New" panose="02070309020205020404" pitchFamily="49" charset="0"/>
              </a:rPr>
              <a:t>int</a:t>
            </a:r>
            <a:r>
              <a:rPr lang="en-US" altLang="en-US" sz="2200" dirty="0">
                <a:latin typeface="Courier New" panose="02070309020205020404" pitchFamily="49" charset="0"/>
              </a:rPr>
              <a:t> *</a:t>
            </a:r>
            <a:r>
              <a:rPr lang="en-US" altLang="en-US" sz="2200" dirty="0" err="1">
                <a:latin typeface="Courier New" panose="02070309020205020404" pitchFamily="49" charset="0"/>
              </a:rPr>
              <a:t>int_pointer</a:t>
            </a:r>
            <a:r>
              <a:rPr lang="en-US" altLang="en-US" sz="2200" dirty="0"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200" dirty="0" err="1">
                <a:latin typeface="Courier New" panose="02070309020205020404" pitchFamily="49" charset="0"/>
              </a:rPr>
              <a:t>int_pointer</a:t>
            </a:r>
            <a:r>
              <a:rPr lang="en-US" altLang="en-US" sz="2200" dirty="0">
                <a:latin typeface="Courier New" panose="02070309020205020404" pitchFamily="49" charset="0"/>
              </a:rPr>
              <a:t> = &amp;count;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200" dirty="0"/>
              <a:t>The </a:t>
            </a:r>
            <a:r>
              <a:rPr lang="en-US" altLang="en-US" sz="2200" b="1" dirty="0"/>
              <a:t>address operator</a:t>
            </a:r>
            <a:r>
              <a:rPr lang="en-US" altLang="en-US" sz="2200" dirty="0"/>
              <a:t> has the effect of assigning to the variable </a:t>
            </a:r>
            <a:r>
              <a:rPr lang="en-US" altLang="en-US" sz="2200" dirty="0" err="1">
                <a:latin typeface="Courier New" panose="02070309020205020404" pitchFamily="49" charset="0"/>
              </a:rPr>
              <a:t>int_pointer</a:t>
            </a:r>
            <a:r>
              <a:rPr lang="en-US" altLang="en-US" sz="2200" dirty="0"/>
              <a:t>, not the value of </a:t>
            </a:r>
            <a:r>
              <a:rPr lang="en-US" altLang="en-US" sz="2200" dirty="0">
                <a:latin typeface="Courier New" panose="02070309020205020404" pitchFamily="49" charset="0"/>
              </a:rPr>
              <a:t>count</a:t>
            </a:r>
            <a:r>
              <a:rPr lang="en-US" altLang="en-US" sz="2200" dirty="0"/>
              <a:t>, but a </a:t>
            </a:r>
            <a:r>
              <a:rPr lang="en-US" altLang="en-US" sz="2200" i="1" dirty="0"/>
              <a:t>pointer </a:t>
            </a:r>
            <a:r>
              <a:rPr lang="en-US" altLang="en-US" sz="2200" dirty="0"/>
              <a:t>to the variable </a:t>
            </a:r>
            <a:r>
              <a:rPr lang="en-US" altLang="en-US" sz="2200" dirty="0">
                <a:latin typeface="Courier New" panose="02070309020205020404" pitchFamily="49" charset="0"/>
              </a:rPr>
              <a:t>count</a:t>
            </a:r>
            <a:r>
              <a:rPr lang="en-US" altLang="en-US" sz="2200" dirty="0"/>
              <a:t>.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200" dirty="0"/>
              <a:t>We say that </a:t>
            </a:r>
            <a:r>
              <a:rPr lang="en-US" altLang="en-US" sz="2200" dirty="0" err="1">
                <a:latin typeface="Courier New" panose="02070309020205020404" pitchFamily="49" charset="0"/>
              </a:rPr>
              <a:t>int_ptr</a:t>
            </a:r>
            <a:r>
              <a:rPr lang="en-US" altLang="en-US" sz="2200" dirty="0"/>
              <a:t> "points to" </a:t>
            </a:r>
            <a:r>
              <a:rPr lang="en-US" altLang="en-US" sz="2200" dirty="0">
                <a:latin typeface="Courier New" panose="02070309020205020404" pitchFamily="49" charset="0"/>
              </a:rPr>
              <a:t>count</a:t>
            </a:r>
            <a:r>
              <a:rPr lang="en-US" altLang="en-US" sz="2200" dirty="0"/>
              <a:t> 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200" dirty="0"/>
              <a:t>The values and the format of the numbers representing memory addresses depend on the computer architecture and operating system. In order to have a portable way of representing memory addresses, we need a different type than integer !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200" dirty="0"/>
              <a:t>To print addresses: </a:t>
            </a:r>
            <a:r>
              <a:rPr lang="en-US" altLang="en-US" sz="2200" dirty="0">
                <a:latin typeface="Courier New" panose="02070309020205020404" pitchFamily="49" charset="0"/>
              </a:rPr>
              <a:t>%p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endParaRPr lang="en-US" altLang="en-US" sz="1800" dirty="0">
              <a:latin typeface="Courier New" panose="02070309020205020404" pitchFamily="49" charset="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09"/>
          <a:stretch>
            <a:fillRect/>
          </a:stretch>
        </p:blipFill>
        <p:spPr bwMode="auto">
          <a:xfrm>
            <a:off x="5191932" y="5404442"/>
            <a:ext cx="3394129" cy="1453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805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 err="1"/>
              <a:t>Lvalues</a:t>
            </a:r>
            <a:r>
              <a:rPr lang="en-US" altLang="en-US" dirty="0"/>
              <a:t> and </a:t>
            </a:r>
            <a:r>
              <a:rPr lang="en-US" altLang="en-US" dirty="0" err="1"/>
              <a:t>Rvalues</a:t>
            </a:r>
            <a:endParaRPr lang="en-US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854630"/>
            <a:ext cx="8689356" cy="4809641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There are two “values” associated with any variable: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2000" dirty="0"/>
              <a:t>An "</a:t>
            </a:r>
            <a:r>
              <a:rPr lang="en-US" altLang="en-US" sz="2000" dirty="0" err="1"/>
              <a:t>lvalue</a:t>
            </a:r>
            <a:r>
              <a:rPr lang="en-US" altLang="en-US" sz="2000" dirty="0"/>
              <a:t>"  (left value) of a variable is the value of its address,  where it is stored in memory.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2000" dirty="0"/>
              <a:t>The "</a:t>
            </a:r>
            <a:r>
              <a:rPr lang="en-US" altLang="en-US" sz="2000" dirty="0" err="1"/>
              <a:t>rvalue</a:t>
            </a:r>
            <a:r>
              <a:rPr lang="en-US" altLang="en-US" sz="2000" dirty="0"/>
              <a:t>" (right value) of a variable is the value stored in that variable (at that address).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The </a:t>
            </a:r>
            <a:r>
              <a:rPr lang="en-US" altLang="en-US" sz="2400" dirty="0" err="1"/>
              <a:t>lvalue</a:t>
            </a:r>
            <a:r>
              <a:rPr lang="en-US" altLang="en-US" sz="2400" dirty="0"/>
              <a:t> is the value permitted on the left side of the assignment operator '=' (the address where the result of evaluation of the right side will be stored). 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The </a:t>
            </a:r>
            <a:r>
              <a:rPr lang="en-US" altLang="en-US" sz="2400" dirty="0" err="1"/>
              <a:t>rvalue</a:t>
            </a:r>
            <a:r>
              <a:rPr lang="en-US" altLang="en-US" sz="2400" dirty="0"/>
              <a:t> is that which is on the right side of the assignment statement</a:t>
            </a:r>
          </a:p>
          <a:p>
            <a:pPr marL="0" indent="0" eaLnBrk="1" hangingPunct="1">
              <a:buNone/>
            </a:pPr>
            <a:r>
              <a:rPr lang="en-US" altLang="en-US" dirty="0"/>
              <a:t>				</a:t>
            </a:r>
            <a:r>
              <a:rPr lang="en-US" altLang="en-US" sz="2400" dirty="0"/>
              <a:t>a = a+1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49382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Declaring pointer variables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2" y="2458243"/>
            <a:ext cx="8574087" cy="4068763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dirty="0"/>
              <a:t>it is not enough to say that a variable is a pointer. You also have to specify the </a:t>
            </a:r>
            <a:r>
              <a:rPr lang="en-US" altLang="en-US" i="1" dirty="0">
                <a:solidFill>
                  <a:srgbClr val="FF0066"/>
                </a:solidFill>
              </a:rPr>
              <a:t>type of variable to which the pointer points !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2000" dirty="0" err="1">
                <a:latin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</a:rPr>
              <a:t> * p1; // p1 points to an integer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2000" dirty="0">
                <a:latin typeface="Courier New" panose="02070309020205020404" pitchFamily="49" charset="0"/>
              </a:rPr>
              <a:t>float *  p2; // p2 points to a float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dirty="0"/>
              <a:t>Exception: generic pointers </a:t>
            </a:r>
            <a:r>
              <a:rPr lang="en-US" altLang="en-US" dirty="0">
                <a:latin typeface="Courier New" panose="02070309020205020404" pitchFamily="49" charset="0"/>
              </a:rPr>
              <a:t>(void *)</a:t>
            </a:r>
            <a:r>
              <a:rPr lang="en-US" altLang="en-US" dirty="0"/>
              <a:t> indicate that the pointed data type is unknown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2000" dirty="0"/>
              <a:t>may be used with explicit type cast to any type (type *)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2000" dirty="0">
                <a:latin typeface="Courier New" panose="02070309020205020404" pitchFamily="49" charset="0"/>
              </a:rPr>
              <a:t>void * p;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2236142" y="1869281"/>
            <a:ext cx="4424609" cy="46166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type *  </a:t>
            </a:r>
            <a:r>
              <a:rPr lang="en-US" altLang="en-US" sz="2400" dirty="0" err="1">
                <a:latin typeface="Courier New" panose="02070309020205020404" pitchFamily="49" charset="0"/>
              </a:rPr>
              <a:t>variable_name</a:t>
            </a:r>
            <a:r>
              <a:rPr lang="en-US" altLang="en-US" sz="2400" dirty="0">
                <a:latin typeface="Courier New" panose="02070309020205020404" pitchFamily="49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2188885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92502"/>
            <a:ext cx="8915400" cy="1425374"/>
          </a:xfrm>
        </p:spPr>
        <p:txBody>
          <a:bodyPr/>
          <a:lstStyle/>
          <a:p>
            <a:pPr eaLnBrk="1" hangingPunct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000" dirty="0"/>
              <a:t>To reference the contents of count through the pointer variable </a:t>
            </a:r>
            <a:r>
              <a:rPr lang="en-US" altLang="en-US" sz="2000" dirty="0" err="1"/>
              <a:t>int_pointer</a:t>
            </a:r>
            <a:r>
              <a:rPr lang="en-US" altLang="en-US" sz="2000" dirty="0"/>
              <a:t>, you use the </a:t>
            </a:r>
            <a:r>
              <a:rPr lang="en-US" altLang="en-US" sz="2000" b="1" i="1" dirty="0">
                <a:solidFill>
                  <a:srgbClr val="FF0066"/>
                </a:solidFill>
              </a:rPr>
              <a:t>indirection </a:t>
            </a:r>
            <a:r>
              <a:rPr lang="en-US" altLang="en-US" sz="2000" b="1" dirty="0">
                <a:solidFill>
                  <a:srgbClr val="FF0066"/>
                </a:solidFill>
              </a:rPr>
              <a:t>operator</a:t>
            </a:r>
            <a:r>
              <a:rPr lang="en-US" altLang="en-US" sz="2000" dirty="0"/>
              <a:t>, which is the asterisk * as an unary prefix operator. </a:t>
            </a:r>
            <a:r>
              <a:rPr lang="en-US" altLang="en-US" sz="2000" dirty="0">
                <a:solidFill>
                  <a:srgbClr val="FF0066"/>
                </a:solidFill>
                <a:latin typeface="Courier New" panose="02070309020205020404" pitchFamily="49" charset="0"/>
              </a:rPr>
              <a:t>*</a:t>
            </a:r>
            <a:r>
              <a:rPr lang="en-US" altLang="en-US" sz="2000" dirty="0" err="1">
                <a:solidFill>
                  <a:srgbClr val="FF0066"/>
                </a:solidFill>
                <a:latin typeface="Courier New" panose="02070309020205020404" pitchFamily="49" charset="0"/>
              </a:rPr>
              <a:t>int_pointer</a:t>
            </a:r>
            <a:endParaRPr lang="en-US" altLang="en-US" sz="2000" dirty="0">
              <a:solidFill>
                <a:srgbClr val="FF0066"/>
              </a:solidFill>
            </a:endParaRP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000" dirty="0"/>
              <a:t>If a pointer variable </a:t>
            </a:r>
            <a:r>
              <a:rPr lang="en-US" altLang="en-US" sz="2000" dirty="0">
                <a:latin typeface="Courier New" panose="02070309020205020404" pitchFamily="49" charset="0"/>
              </a:rPr>
              <a:t>p</a:t>
            </a:r>
            <a:r>
              <a:rPr lang="en-US" altLang="en-US" sz="2000" dirty="0"/>
              <a:t> has the type </a:t>
            </a:r>
            <a:r>
              <a:rPr lang="en-US" altLang="en-US" sz="2000" dirty="0">
                <a:latin typeface="Courier New" panose="02070309020205020404" pitchFamily="49" charset="0"/>
              </a:rPr>
              <a:t>t*,</a:t>
            </a:r>
            <a:r>
              <a:rPr lang="en-US" altLang="en-US" sz="2000" dirty="0"/>
              <a:t>  then the expression </a:t>
            </a:r>
            <a:r>
              <a:rPr lang="en-US" altLang="en-US" sz="2000" dirty="0">
                <a:latin typeface="Courier New" panose="02070309020205020404" pitchFamily="49" charset="0"/>
              </a:rPr>
              <a:t>*p</a:t>
            </a:r>
            <a:r>
              <a:rPr lang="en-US" altLang="en-US" sz="2000" dirty="0"/>
              <a:t> has the type </a:t>
            </a:r>
            <a:r>
              <a:rPr lang="en-US" altLang="en-US" sz="2000" dirty="0">
                <a:latin typeface="Courier New" panose="02070309020205020404" pitchFamily="49" charset="0"/>
              </a:rPr>
              <a:t>t</a:t>
            </a:r>
            <a:endParaRPr lang="en-US" alt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09"/>
          <a:stretch>
            <a:fillRect/>
          </a:stretch>
        </p:blipFill>
        <p:spPr bwMode="auto">
          <a:xfrm>
            <a:off x="5087938" y="3950777"/>
            <a:ext cx="3770312" cy="165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457200" y="3317875"/>
            <a:ext cx="4781550" cy="369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// Program to illustrate pointers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#include 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iostream</a:t>
            </a:r>
            <a:r>
              <a:rPr lang="en-US" altLang="en-US" sz="1800" b="1" dirty="0"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main 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count = 10, x;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*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int_pointer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int_pointer</a:t>
            </a:r>
            <a:r>
              <a:rPr lang="en-US" altLang="en-US" sz="1800" b="1" dirty="0">
                <a:latin typeface="Courier New" panose="02070309020205020404" pitchFamily="49" charset="0"/>
              </a:rPr>
              <a:t> = &amp;count;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x = *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int_pointer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&lt;&lt;"count =“&lt;&lt; count&lt;&lt;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&lt;&lt;“x= x&lt;&lt;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4400" dirty="0"/>
              <a:t>Indirection (dereferencing) operator *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48698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Example: pointers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284163" y="1831383"/>
            <a:ext cx="7898942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// Program to illustrate pointers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#include &lt;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stdio.h</a:t>
            </a:r>
            <a:r>
              <a:rPr lang="en-US" altLang="en-US" sz="2000" b="1" dirty="0"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</a:rPr>
              <a:t> main 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</a:rPr>
              <a:t> count = 10;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</a:rPr>
              <a:t> *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ip</a:t>
            </a:r>
            <a:r>
              <a:rPr lang="en-US" altLang="en-US" sz="20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ip</a:t>
            </a:r>
            <a:r>
              <a:rPr lang="en-US" altLang="en-US" sz="2000" b="1" dirty="0">
                <a:latin typeface="Courier New" panose="02070309020205020404" pitchFamily="49" charset="0"/>
              </a:rPr>
              <a:t> = &amp;count;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printf</a:t>
            </a:r>
            <a:r>
              <a:rPr lang="en-US" altLang="en-US" sz="2000" b="1" dirty="0">
                <a:latin typeface="Courier New" panose="02070309020205020404" pitchFamily="49" charset="0"/>
              </a:rPr>
              <a:t> ("count = %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, *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ip</a:t>
            </a:r>
            <a:r>
              <a:rPr lang="en-US" altLang="en-US" sz="2000" b="1" dirty="0">
                <a:latin typeface="Courier New" panose="02070309020205020404" pitchFamily="49" charset="0"/>
              </a:rPr>
              <a:t> = %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\n", count, *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ip</a:t>
            </a:r>
            <a:r>
              <a:rPr lang="en-US" altLang="en-US" sz="2000" b="1" dirty="0">
                <a:latin typeface="Courier New" panose="02070309020205020404" pitchFamily="49" charset="0"/>
              </a:rPr>
              <a:t>);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*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ip</a:t>
            </a:r>
            <a:r>
              <a:rPr lang="en-US" altLang="en-US" sz="2000" b="1" dirty="0">
                <a:latin typeface="Courier New" panose="02070309020205020404" pitchFamily="49" charset="0"/>
              </a:rPr>
              <a:t>=4;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printf</a:t>
            </a:r>
            <a:r>
              <a:rPr lang="en-US" altLang="en-US" sz="2000" b="1" dirty="0">
                <a:latin typeface="Courier New" panose="02070309020205020404" pitchFamily="49" charset="0"/>
              </a:rPr>
              <a:t> ("count = %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, *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ip</a:t>
            </a:r>
            <a:r>
              <a:rPr lang="en-US" altLang="en-US" sz="2000" b="1" dirty="0">
                <a:latin typeface="Courier New" panose="02070309020205020404" pitchFamily="49" charset="0"/>
              </a:rPr>
              <a:t> = %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\n", count, *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ip</a:t>
            </a:r>
            <a:r>
              <a:rPr lang="en-US" altLang="en-US" sz="2000" b="1" dirty="0">
                <a:latin typeface="Courier New" panose="02070309020205020404" pitchFamily="49" charset="0"/>
              </a:rPr>
              <a:t>);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737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9876" y="3907630"/>
            <a:ext cx="7076747" cy="3992563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endParaRPr lang="en-US" altLang="en-US" sz="1800" dirty="0"/>
          </a:p>
          <a:p>
            <a:pPr eaLnBrk="1" hangingPunct="1">
              <a:buFontTx/>
              <a:buNone/>
            </a:pPr>
            <a:endParaRPr lang="en-US" altLang="en-US" sz="1800" dirty="0"/>
          </a:p>
          <a:p>
            <a:pPr lvl="1" eaLnBrk="1" hangingPunct="1"/>
            <a:endParaRPr lang="en-US" altLang="en-US" sz="1600" dirty="0"/>
          </a:p>
          <a:p>
            <a:pPr lvl="1" eaLnBrk="1" hangingPunct="1"/>
            <a:endParaRPr lang="en-US" altLang="en-US" sz="1600" dirty="0"/>
          </a:p>
          <a:p>
            <a:pPr lvl="1" eaLnBrk="1" hangingPunct="1"/>
            <a:endParaRPr lang="en-US" altLang="en-US" sz="1600" dirty="0"/>
          </a:p>
          <a:p>
            <a:pPr lvl="1" eaLnBrk="1" hangingPunct="1">
              <a:buFontTx/>
              <a:buNone/>
            </a:pPr>
            <a:endParaRPr lang="en-US" altLang="en-US" sz="1600" dirty="0"/>
          </a:p>
          <a:p>
            <a:pPr eaLnBrk="1" hangingPunct="1"/>
            <a:endParaRPr lang="en-US" altLang="en-US" sz="1800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Using pointer variables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741843" y="2191127"/>
            <a:ext cx="1563930" cy="70788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</a:rPr>
              <a:t> *p;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*p = 4;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2813050" y="2133600"/>
            <a:ext cx="6083300" cy="800219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</a:rPr>
              <a:t>Severe runtime error !!! </a:t>
            </a:r>
            <a:r>
              <a:rPr lang="en-US" altLang="en-US" sz="1800" b="1" dirty="0"/>
              <a:t> </a:t>
            </a:r>
            <a:r>
              <a:rPr lang="en-US" altLang="en-US" sz="1400" b="1" dirty="0"/>
              <a:t>the value 4 is stored in the location to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which p points. But p, being uninitialized, has a random value,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 so we cannot know where the 4 will be stored !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93086" y="3299123"/>
            <a:ext cx="1524000" cy="1200150"/>
            <a:chOff x="1371600" y="3505200"/>
            <a:chExt cx="1524000" cy="1200150"/>
          </a:xfrm>
        </p:grpSpPr>
        <p:sp>
          <p:nvSpPr>
            <p:cNvPr id="10246" name="Text Box 6"/>
            <p:cNvSpPr txBox="1">
              <a:spLocks noChangeArrowheads="1"/>
            </p:cNvSpPr>
            <p:nvPr/>
          </p:nvSpPr>
          <p:spPr bwMode="auto">
            <a:xfrm>
              <a:off x="1600200" y="3505200"/>
              <a:ext cx="1149350" cy="1200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int *p;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int  x;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p = &amp;x;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Courier New" panose="02070309020205020404" pitchFamily="49" charset="0"/>
                </a:rPr>
                <a:t>*p = 4;</a:t>
              </a:r>
            </a:p>
          </p:txBody>
        </p:sp>
        <p:sp>
          <p:nvSpPr>
            <p:cNvPr id="10248" name="Oval 8"/>
            <p:cNvSpPr>
              <a:spLocks noChangeArrowheads="1"/>
            </p:cNvSpPr>
            <p:nvPr/>
          </p:nvSpPr>
          <p:spPr bwMode="auto">
            <a:xfrm>
              <a:off x="1371600" y="4114800"/>
              <a:ext cx="1524000" cy="3048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67218" y="4876868"/>
            <a:ext cx="1524000" cy="1749425"/>
            <a:chOff x="1447800" y="5029200"/>
            <a:chExt cx="1524000" cy="1749425"/>
          </a:xfrm>
        </p:grpSpPr>
        <p:sp>
          <p:nvSpPr>
            <p:cNvPr id="10247" name="Text Box 7"/>
            <p:cNvSpPr txBox="1">
              <a:spLocks noChangeArrowheads="1"/>
            </p:cNvSpPr>
            <p:nvPr/>
          </p:nvSpPr>
          <p:spPr bwMode="auto">
            <a:xfrm>
              <a:off x="1600200" y="5029200"/>
              <a:ext cx="1285875" cy="17494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 err="1">
                  <a:latin typeface="Courier New" panose="02070309020205020404" pitchFamily="49" charset="0"/>
                </a:rPr>
                <a:t>int</a:t>
              </a:r>
              <a:r>
                <a:rPr lang="en-US" altLang="en-US" sz="1800" dirty="0">
                  <a:latin typeface="Courier New" panose="02070309020205020404" pitchFamily="49" charset="0"/>
                </a:rPr>
                <a:t> *p;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 err="1">
                  <a:latin typeface="Courier New" panose="02070309020205020404" pitchFamily="49" charset="0"/>
                </a:rPr>
                <a:t>int</a:t>
              </a:r>
              <a:r>
                <a:rPr lang="en-US" altLang="en-US" sz="1800" dirty="0">
                  <a:latin typeface="Courier New" panose="02070309020205020404" pitchFamily="49" charset="0"/>
                </a:rPr>
                <a:t> *p1;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 err="1">
                  <a:latin typeface="Courier New" panose="02070309020205020404" pitchFamily="49" charset="0"/>
                </a:rPr>
                <a:t>int</a:t>
              </a:r>
              <a:r>
                <a:rPr lang="en-US" altLang="en-US" sz="1800" dirty="0">
                  <a:latin typeface="Courier New" panose="02070309020205020404" pitchFamily="49" charset="0"/>
                </a:rPr>
                <a:t>  x;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panose="02070309020205020404" pitchFamily="49" charset="0"/>
                </a:rPr>
                <a:t>p1 = &amp;x;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panose="02070309020205020404" pitchFamily="49" charset="0"/>
                </a:rPr>
                <a:t>p = p1;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Courier New" panose="02070309020205020404" pitchFamily="49" charset="0"/>
                </a:rPr>
                <a:t>*p = 4;</a:t>
              </a:r>
            </a:p>
          </p:txBody>
        </p:sp>
        <p:sp>
          <p:nvSpPr>
            <p:cNvPr id="10249" name="Oval 9"/>
            <p:cNvSpPr>
              <a:spLocks noChangeArrowheads="1"/>
            </p:cNvSpPr>
            <p:nvPr/>
          </p:nvSpPr>
          <p:spPr bwMode="auto">
            <a:xfrm>
              <a:off x="1447800" y="6172200"/>
              <a:ext cx="1524000" cy="3048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3" name="Rectangle 2"/>
          <p:cNvSpPr/>
          <p:nvPr/>
        </p:nvSpPr>
        <p:spPr>
          <a:xfrm>
            <a:off x="284162" y="1764268"/>
            <a:ext cx="85740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en-US" sz="2000" dirty="0"/>
              <a:t>The value of a pointer in C is meaningless until it is set pointing to something</a:t>
            </a:r>
            <a:r>
              <a:rPr lang="en-US" altLang="en-US" sz="2000" dirty="0">
                <a:latin typeface="Bembo" charset="0"/>
              </a:rPr>
              <a:t> !</a:t>
            </a:r>
          </a:p>
        </p:txBody>
      </p:sp>
      <p:sp>
        <p:nvSpPr>
          <p:cNvPr id="4" name="Rectangle 3"/>
          <p:cNvSpPr/>
          <p:nvPr/>
        </p:nvSpPr>
        <p:spPr>
          <a:xfrm>
            <a:off x="271463" y="2909923"/>
            <a:ext cx="67830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en-US" sz="2000" dirty="0"/>
              <a:t>How to set pointer values: Using the address operator </a:t>
            </a:r>
          </a:p>
        </p:txBody>
      </p:sp>
      <p:sp>
        <p:nvSpPr>
          <p:cNvPr id="7" name="Rectangle 6"/>
          <p:cNvSpPr/>
          <p:nvPr/>
        </p:nvSpPr>
        <p:spPr>
          <a:xfrm>
            <a:off x="-127000" y="4514858"/>
            <a:ext cx="812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altLang="en-US" sz="2000" dirty="0"/>
              <a:t>Using directly </a:t>
            </a:r>
            <a:r>
              <a:rPr lang="en-US" altLang="en-US" sz="2000" dirty="0" err="1"/>
              <a:t>assignements</a:t>
            </a:r>
            <a:r>
              <a:rPr lang="en-US" altLang="en-US" sz="2000" dirty="0"/>
              <a:t> between pointer variables 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356573" y="2353746"/>
            <a:ext cx="469177" cy="36530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19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NULL pointers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2" y="1760538"/>
            <a:ext cx="8574087" cy="4843462"/>
          </a:xfrm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chemeClr val="tx1"/>
                </a:solidFill>
              </a:rPr>
              <a:t>Values of a pointer variable: </a:t>
            </a:r>
          </a:p>
          <a:p>
            <a:pPr lvl="1" eaLnBrk="1" hangingPunct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1800" dirty="0">
                <a:solidFill>
                  <a:schemeClr val="tx1"/>
                </a:solidFill>
              </a:rPr>
              <a:t>Usually the value of a pointer variable is a pointer to some other variable</a:t>
            </a:r>
          </a:p>
          <a:p>
            <a:pPr lvl="1" eaLnBrk="1" hangingPunct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1800" dirty="0">
                <a:solidFill>
                  <a:schemeClr val="tx1"/>
                </a:solidFill>
              </a:rPr>
              <a:t>Another value a pointer may have: it may be set to a </a:t>
            </a:r>
            <a:r>
              <a:rPr lang="en-US" altLang="en-US" sz="1800" i="1" dirty="0">
                <a:solidFill>
                  <a:schemeClr val="tx1"/>
                </a:solidFill>
              </a:rPr>
              <a:t>null pointer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chemeClr val="tx1"/>
                </a:solidFill>
              </a:rPr>
              <a:t>A </a:t>
            </a:r>
            <a:r>
              <a:rPr lang="en-US" altLang="en-US" sz="2000" i="1" dirty="0">
                <a:solidFill>
                  <a:schemeClr val="tx1"/>
                </a:solidFill>
              </a:rPr>
              <a:t>null pointer</a:t>
            </a:r>
            <a:r>
              <a:rPr lang="en-US" altLang="en-US" sz="2000" dirty="0">
                <a:solidFill>
                  <a:schemeClr val="tx1"/>
                </a:solidFill>
              </a:rPr>
              <a:t> is a special pointer value that is known not to point anywhere.  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chemeClr val="tx1"/>
                </a:solidFill>
              </a:rPr>
              <a:t>No other valid pointer, to any other variable, will ever compare equal to a null pointer !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chemeClr val="tx1"/>
                </a:solidFill>
              </a:rPr>
              <a:t>Predefined constant NULL, defined in &lt;</a:t>
            </a:r>
            <a:r>
              <a:rPr lang="en-US" altLang="en-US" sz="2000" dirty="0" err="1">
                <a:solidFill>
                  <a:schemeClr val="tx1"/>
                </a:solidFill>
              </a:rPr>
              <a:t>stdio.h</a:t>
            </a:r>
            <a:r>
              <a:rPr lang="en-US" altLang="en-US" sz="2000" dirty="0">
                <a:solidFill>
                  <a:schemeClr val="tx1"/>
                </a:solidFill>
              </a:rPr>
              <a:t>&gt; 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chemeClr val="tx1"/>
                </a:solidFill>
              </a:rPr>
              <a:t>Good practice: test  for a null pointer before inspecting the value pointed ! 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altLang="en-US" sz="2000" dirty="0">
              <a:solidFill>
                <a:schemeClr val="tx1"/>
              </a:solidFill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333500" y="4292600"/>
            <a:ext cx="5235575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#include 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stdio.h</a:t>
            </a:r>
            <a:r>
              <a:rPr lang="en-US" altLang="en-US" sz="1800" b="1" dirty="0"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*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ip</a:t>
            </a:r>
            <a:r>
              <a:rPr lang="en-US" altLang="en-US" sz="1800" b="1" dirty="0">
                <a:latin typeface="Courier New" panose="02070309020205020404" pitchFamily="49" charset="0"/>
              </a:rPr>
              <a:t> = NULL;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if(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ip</a:t>
            </a:r>
            <a:r>
              <a:rPr lang="en-US" altLang="en-US" sz="1800" b="1" dirty="0">
                <a:latin typeface="Courier New" panose="02070309020205020404" pitchFamily="49" charset="0"/>
              </a:rPr>
              <a:t> != NULL)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printf</a:t>
            </a:r>
            <a:r>
              <a:rPr lang="en-US" altLang="en-US" sz="1800" b="1" dirty="0">
                <a:latin typeface="Courier New" panose="02070309020205020404" pitchFamily="49" charset="0"/>
              </a:rPr>
              <a:t>("%d\n", *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ip</a:t>
            </a:r>
            <a:r>
              <a:rPr lang="en-US" altLang="en-US" sz="1800" b="1" dirty="0">
                <a:latin typeface="Courier New" panose="02070309020205020404" pitchFamily="49" charset="0"/>
              </a:rPr>
              <a:t>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if(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ip</a:t>
            </a:r>
            <a:r>
              <a:rPr lang="en-US" altLang="en-US" sz="1800" b="1" dirty="0">
                <a:latin typeface="Courier New" panose="02070309020205020404" pitchFamily="49" charset="0"/>
              </a:rPr>
              <a:t> )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printf</a:t>
            </a:r>
            <a:r>
              <a:rPr lang="en-US" altLang="en-US" sz="1800" b="1" dirty="0">
                <a:latin typeface="Courier New" panose="02070309020205020404" pitchFamily="49" charset="0"/>
              </a:rPr>
              <a:t>("%d\n", *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ip</a:t>
            </a:r>
            <a:r>
              <a:rPr lang="en-US" altLang="en-US" sz="1800" b="1" dirty="0">
                <a:latin typeface="Courier New" panose="02070309020205020404" pitchFamily="49" charset="0"/>
              </a:rPr>
              <a:t>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34870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D832E0E6C2154DAB819AE3178C378F" ma:contentTypeVersion="8" ma:contentTypeDescription="Create a new document." ma:contentTypeScope="" ma:versionID="d0238e9477534e3274be161307c2f818">
  <xsd:schema xmlns:xsd="http://www.w3.org/2001/XMLSchema" xmlns:xs="http://www.w3.org/2001/XMLSchema" xmlns:p="http://schemas.microsoft.com/office/2006/metadata/properties" xmlns:ns2="954cd839-59fd-4c8e-86d9-2061c65c8b9c" targetNamespace="http://schemas.microsoft.com/office/2006/metadata/properties" ma:root="true" ma:fieldsID="12942352eb6a67033bb19bb2af04fa6f" ns2:_="">
    <xsd:import namespace="954cd839-59fd-4c8e-86d9-2061c65c8b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4cd839-59fd-4c8e-86d9-2061c65c8b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3476EB4-44E7-41B9-A5D2-3FB3D60993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D3E7B45-15ED-439B-B7A9-9A879EC5CC51}"/>
</file>

<file path=customXml/itemProps3.xml><?xml version="1.0" encoding="utf-8"?>
<ds:datastoreItem xmlns:ds="http://schemas.openxmlformats.org/officeDocument/2006/customXml" ds:itemID="{623F5A2E-0694-4CC3-A354-3D03C5BC8A05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155</TotalTime>
  <Words>1856</Words>
  <Application>Microsoft Office PowerPoint</Application>
  <PresentationFormat>On-screen Show (4:3)</PresentationFormat>
  <Paragraphs>263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Bembo</vt:lpstr>
      <vt:lpstr>Calibri</vt:lpstr>
      <vt:lpstr>Corbel</vt:lpstr>
      <vt:lpstr>Courier New</vt:lpstr>
      <vt:lpstr>Times-Roman</vt:lpstr>
      <vt:lpstr>Wingdings</vt:lpstr>
      <vt:lpstr>Spectrum</vt:lpstr>
      <vt:lpstr>Pointers</vt:lpstr>
      <vt:lpstr>Outline</vt:lpstr>
      <vt:lpstr>Pointers and addresses</vt:lpstr>
      <vt:lpstr>Lvalues and Rvalues</vt:lpstr>
      <vt:lpstr>Declaring pointer variables</vt:lpstr>
      <vt:lpstr>PowerPoint Presentation</vt:lpstr>
      <vt:lpstr>Example: pointers</vt:lpstr>
      <vt:lpstr>Using pointer variables</vt:lpstr>
      <vt:lpstr>NULL pointers</vt:lpstr>
      <vt:lpstr>const and pointers</vt:lpstr>
      <vt:lpstr>Pointers and Function Arguments</vt:lpstr>
      <vt:lpstr>Pointers and Function Arguments</vt:lpstr>
      <vt:lpstr>Pointers and arrays</vt:lpstr>
      <vt:lpstr>Pointers and Arrays</vt:lpstr>
      <vt:lpstr>Arrays are constant pointers</vt:lpstr>
      <vt:lpstr>Arrays as parameters</vt:lpstr>
      <vt:lpstr>Example: Arrays as parameters</vt:lpstr>
      <vt:lpstr>Example: Arrays as parameters</vt:lpstr>
      <vt:lpstr>Example: Arrays as parameters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Dr. Md. Mahbub Chowdhury Mishu</cp:lastModifiedBy>
  <cp:revision>74</cp:revision>
  <dcterms:created xsi:type="dcterms:W3CDTF">2018-12-10T17:20:29Z</dcterms:created>
  <dcterms:modified xsi:type="dcterms:W3CDTF">2020-04-24T18:52:16Z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0x0101003FD832E0E6C2154DAB819AE3178C378F</vt:lpwstr>
  </property>
</Properties>
</file>