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9" r:id="rId4"/>
    <p:sldId id="258"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23-BSCS-0175" initials="FB0" lastIdx="1" clrIdx="0">
    <p:extLst>
      <p:ext uri="{19B8F6BF-5375-455C-9EA6-DF929625EA0E}">
        <p15:presenceInfo xmlns:p15="http://schemas.microsoft.com/office/powerpoint/2012/main" userId="S-1-5-21-1455561653-1203459330-553366227-672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101FE8F-680E-4842-BB4C-6B98D132DF2F}" type="datetimeFigureOut">
              <a:rPr lang="en-US" smtClean="0"/>
              <a:t>2/13/2024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9D0129C-6873-4EE8-932C-BAEF13100DC8}" type="slidenum">
              <a:rPr lang="en-US" smtClean="0"/>
              <a:t>‹#›</a:t>
            </a:fld>
            <a:endParaRPr lang="en-US"/>
          </a:p>
        </p:txBody>
      </p:sp>
    </p:spTree>
    <p:extLst>
      <p:ext uri="{BB962C8B-B14F-4D97-AF65-F5344CB8AC3E}">
        <p14:creationId xmlns:p14="http://schemas.microsoft.com/office/powerpoint/2010/main" val="78016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1FE8F-680E-4842-BB4C-6B98D132DF2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0129C-6873-4EE8-932C-BAEF13100DC8}" type="slidenum">
              <a:rPr lang="en-US" smtClean="0"/>
              <a:t>‹#›</a:t>
            </a:fld>
            <a:endParaRPr lang="en-US"/>
          </a:p>
        </p:txBody>
      </p:sp>
    </p:spTree>
    <p:extLst>
      <p:ext uri="{BB962C8B-B14F-4D97-AF65-F5344CB8AC3E}">
        <p14:creationId xmlns:p14="http://schemas.microsoft.com/office/powerpoint/2010/main" val="196176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1FE8F-680E-4842-BB4C-6B98D132DF2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0129C-6873-4EE8-932C-BAEF13100DC8}" type="slidenum">
              <a:rPr lang="en-US" smtClean="0"/>
              <a:t>‹#›</a:t>
            </a:fld>
            <a:endParaRPr lang="en-US"/>
          </a:p>
        </p:txBody>
      </p:sp>
    </p:spTree>
    <p:extLst>
      <p:ext uri="{BB962C8B-B14F-4D97-AF65-F5344CB8AC3E}">
        <p14:creationId xmlns:p14="http://schemas.microsoft.com/office/powerpoint/2010/main" val="134441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1FE8F-680E-4842-BB4C-6B98D132DF2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0129C-6873-4EE8-932C-BAEF13100DC8}" type="slidenum">
              <a:rPr lang="en-US" smtClean="0"/>
              <a:t>‹#›</a:t>
            </a:fld>
            <a:endParaRPr lang="en-US"/>
          </a:p>
        </p:txBody>
      </p:sp>
    </p:spTree>
    <p:extLst>
      <p:ext uri="{BB962C8B-B14F-4D97-AF65-F5344CB8AC3E}">
        <p14:creationId xmlns:p14="http://schemas.microsoft.com/office/powerpoint/2010/main" val="294224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1FE8F-680E-4842-BB4C-6B98D132DF2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0129C-6873-4EE8-932C-BAEF13100DC8}" type="slidenum">
              <a:rPr lang="en-US" smtClean="0"/>
              <a:t>‹#›</a:t>
            </a:fld>
            <a:endParaRPr lang="en-US"/>
          </a:p>
        </p:txBody>
      </p:sp>
    </p:spTree>
    <p:extLst>
      <p:ext uri="{BB962C8B-B14F-4D97-AF65-F5344CB8AC3E}">
        <p14:creationId xmlns:p14="http://schemas.microsoft.com/office/powerpoint/2010/main" val="18527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1FE8F-680E-4842-BB4C-6B98D132DF2F}"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0129C-6873-4EE8-932C-BAEF13100DC8}" type="slidenum">
              <a:rPr lang="en-US" smtClean="0"/>
              <a:t>‹#›</a:t>
            </a:fld>
            <a:endParaRPr lang="en-US"/>
          </a:p>
        </p:txBody>
      </p:sp>
    </p:spTree>
    <p:extLst>
      <p:ext uri="{BB962C8B-B14F-4D97-AF65-F5344CB8AC3E}">
        <p14:creationId xmlns:p14="http://schemas.microsoft.com/office/powerpoint/2010/main" val="173755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1FE8F-680E-4842-BB4C-6B98D132DF2F}"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0129C-6873-4EE8-932C-BAEF13100DC8}" type="slidenum">
              <a:rPr lang="en-US" smtClean="0"/>
              <a:t>‹#›</a:t>
            </a:fld>
            <a:endParaRPr lang="en-US"/>
          </a:p>
        </p:txBody>
      </p:sp>
    </p:spTree>
    <p:extLst>
      <p:ext uri="{BB962C8B-B14F-4D97-AF65-F5344CB8AC3E}">
        <p14:creationId xmlns:p14="http://schemas.microsoft.com/office/powerpoint/2010/main" val="331352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1FE8F-680E-4842-BB4C-6B98D132DF2F}"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0129C-6873-4EE8-932C-BAEF13100DC8}" type="slidenum">
              <a:rPr lang="en-US" smtClean="0"/>
              <a:t>‹#›</a:t>
            </a:fld>
            <a:endParaRPr lang="en-US"/>
          </a:p>
        </p:txBody>
      </p:sp>
    </p:spTree>
    <p:extLst>
      <p:ext uri="{BB962C8B-B14F-4D97-AF65-F5344CB8AC3E}">
        <p14:creationId xmlns:p14="http://schemas.microsoft.com/office/powerpoint/2010/main" val="419054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1FE8F-680E-4842-BB4C-6B98D132DF2F}"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0129C-6873-4EE8-932C-BAEF13100DC8}" type="slidenum">
              <a:rPr lang="en-US" smtClean="0"/>
              <a:t>‹#›</a:t>
            </a:fld>
            <a:endParaRPr lang="en-US"/>
          </a:p>
        </p:txBody>
      </p:sp>
    </p:spTree>
    <p:extLst>
      <p:ext uri="{BB962C8B-B14F-4D97-AF65-F5344CB8AC3E}">
        <p14:creationId xmlns:p14="http://schemas.microsoft.com/office/powerpoint/2010/main" val="60097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101FE8F-680E-4842-BB4C-6B98D132DF2F}"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9D0129C-6873-4EE8-932C-BAEF13100DC8}" type="slidenum">
              <a:rPr lang="en-US" smtClean="0"/>
              <a:t>‹#›</a:t>
            </a:fld>
            <a:endParaRPr lang="en-US"/>
          </a:p>
        </p:txBody>
      </p:sp>
    </p:spTree>
    <p:extLst>
      <p:ext uri="{BB962C8B-B14F-4D97-AF65-F5344CB8AC3E}">
        <p14:creationId xmlns:p14="http://schemas.microsoft.com/office/powerpoint/2010/main" val="378535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101FE8F-680E-4842-BB4C-6B98D132DF2F}" type="datetimeFigureOut">
              <a:rPr lang="en-US" smtClean="0"/>
              <a:t>2/13/2024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9D0129C-6873-4EE8-932C-BAEF13100DC8}" type="slidenum">
              <a:rPr lang="en-US" smtClean="0"/>
              <a:t>‹#›</a:t>
            </a:fld>
            <a:endParaRPr lang="en-US"/>
          </a:p>
        </p:txBody>
      </p:sp>
    </p:spTree>
    <p:extLst>
      <p:ext uri="{BB962C8B-B14F-4D97-AF65-F5344CB8AC3E}">
        <p14:creationId xmlns:p14="http://schemas.microsoft.com/office/powerpoint/2010/main" val="147645894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101FE8F-680E-4842-BB4C-6B98D132DF2F}" type="datetimeFigureOut">
              <a:rPr lang="en-US" smtClean="0"/>
              <a:t>2/13/2024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9D0129C-6873-4EE8-932C-BAEF13100DC8}" type="slidenum">
              <a:rPr lang="en-US" smtClean="0"/>
              <a:t>‹#›</a:t>
            </a:fld>
            <a:endParaRPr lang="en-US"/>
          </a:p>
        </p:txBody>
      </p:sp>
    </p:spTree>
    <p:extLst>
      <p:ext uri="{BB962C8B-B14F-4D97-AF65-F5344CB8AC3E}">
        <p14:creationId xmlns:p14="http://schemas.microsoft.com/office/powerpoint/2010/main" val="212119464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CD0A-B3D2-4FD2-9233-1E929DDF878C}"/>
              </a:ext>
            </a:extLst>
          </p:cNvPr>
          <p:cNvSpPr>
            <a:spLocks noGrp="1"/>
          </p:cNvSpPr>
          <p:nvPr>
            <p:ph type="ctrTitle"/>
          </p:nvPr>
        </p:nvSpPr>
        <p:spPr/>
        <p:txBody>
          <a:bodyPr>
            <a:normAutofit/>
          </a:bodyPr>
          <a:lstStyle/>
          <a:p>
            <a:r>
              <a:rPr lang="en-US" sz="5400" dirty="0" smtClean="0">
                <a:latin typeface="Arial Rounded MT Bold" panose="020F0704030504030204" pitchFamily="34" charset="0"/>
              </a:rPr>
              <a:t>Equifax </a:t>
            </a:r>
            <a:r>
              <a:rPr lang="en-US" sz="5400" dirty="0">
                <a:latin typeface="Arial Rounded MT Bold" panose="020F0704030504030204" pitchFamily="34" charset="0"/>
              </a:rPr>
              <a:t>data </a:t>
            </a:r>
            <a:r>
              <a:rPr lang="en-US" sz="5400" dirty="0" smtClean="0">
                <a:latin typeface="Arial Rounded MT Bold" panose="020F0704030504030204" pitchFamily="34" charset="0"/>
              </a:rPr>
              <a:t>breach Analysis</a:t>
            </a:r>
            <a:endParaRPr lang="en-US" sz="54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53308592-95F3-4DDD-A2B9-3D70EF401495}"/>
              </a:ext>
            </a:extLst>
          </p:cNvPr>
          <p:cNvSpPr>
            <a:spLocks noGrp="1"/>
          </p:cNvSpPr>
          <p:nvPr>
            <p:ph type="subTitle" idx="1"/>
          </p:nvPr>
        </p:nvSpPr>
        <p:spPr>
          <a:xfrm>
            <a:off x="743013" y="4215265"/>
            <a:ext cx="9228201" cy="1645920"/>
          </a:xfrm>
        </p:spPr>
        <p:txBody>
          <a:bodyPr/>
          <a:lstStyle/>
          <a:p>
            <a:r>
              <a:rPr lang="en-US" dirty="0"/>
              <a:t>BY-AFNAN AHMED</a:t>
            </a:r>
          </a:p>
        </p:txBody>
      </p:sp>
    </p:spTree>
    <p:extLst>
      <p:ext uri="{BB962C8B-B14F-4D97-AF65-F5344CB8AC3E}">
        <p14:creationId xmlns:p14="http://schemas.microsoft.com/office/powerpoint/2010/main" val="263617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ar: 6 Points 3">
            <a:extLst>
              <a:ext uri="{FF2B5EF4-FFF2-40B4-BE49-F238E27FC236}">
                <a16:creationId xmlns:a16="http://schemas.microsoft.com/office/drawing/2014/main" id="{BC99B028-3608-4C84-8E07-EA4902E8D424}"/>
              </a:ext>
            </a:extLst>
          </p:cNvPr>
          <p:cNvSpPr/>
          <p:nvPr/>
        </p:nvSpPr>
        <p:spPr>
          <a:xfrm>
            <a:off x="8661632" y="572397"/>
            <a:ext cx="1568741" cy="1669409"/>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6 Points 5">
            <a:extLst>
              <a:ext uri="{FF2B5EF4-FFF2-40B4-BE49-F238E27FC236}">
                <a16:creationId xmlns:a16="http://schemas.microsoft.com/office/drawing/2014/main" id="{B3BB45DE-1F05-4C65-8D77-B6176E15FFD9}"/>
              </a:ext>
            </a:extLst>
          </p:cNvPr>
          <p:cNvSpPr/>
          <p:nvPr/>
        </p:nvSpPr>
        <p:spPr>
          <a:xfrm>
            <a:off x="9976185" y="1867070"/>
            <a:ext cx="1416062" cy="1468074"/>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6 Points 6">
            <a:extLst>
              <a:ext uri="{FF2B5EF4-FFF2-40B4-BE49-F238E27FC236}">
                <a16:creationId xmlns:a16="http://schemas.microsoft.com/office/drawing/2014/main" id="{E7C2AF55-2B9C-496E-8FD4-8F2855787B38}"/>
              </a:ext>
            </a:extLst>
          </p:cNvPr>
          <p:cNvSpPr/>
          <p:nvPr/>
        </p:nvSpPr>
        <p:spPr>
          <a:xfrm>
            <a:off x="10230373" y="366300"/>
            <a:ext cx="1568741" cy="1669409"/>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6 Points 7">
            <a:extLst>
              <a:ext uri="{FF2B5EF4-FFF2-40B4-BE49-F238E27FC236}">
                <a16:creationId xmlns:a16="http://schemas.microsoft.com/office/drawing/2014/main" id="{5F7D6945-3E11-4064-9CF4-908CB04ED087}"/>
              </a:ext>
            </a:extLst>
          </p:cNvPr>
          <p:cNvSpPr/>
          <p:nvPr/>
        </p:nvSpPr>
        <p:spPr>
          <a:xfrm>
            <a:off x="10389900" y="3143384"/>
            <a:ext cx="1416062" cy="1404783"/>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21">
            <a:extLst>
              <a:ext uri="{FF2B5EF4-FFF2-40B4-BE49-F238E27FC236}">
                <a16:creationId xmlns:a16="http://schemas.microsoft.com/office/drawing/2014/main" id="{AC3B2E9C-9861-4738-8C69-44E5B83F5AF1}"/>
              </a:ext>
            </a:extLst>
          </p:cNvPr>
          <p:cNvSpPr>
            <a:spLocks noGrp="1"/>
          </p:cNvSpPr>
          <p:nvPr>
            <p:ph type="title"/>
          </p:nvPr>
        </p:nvSpPr>
        <p:spPr/>
        <p:txBody>
          <a:bodyPr>
            <a:normAutofit/>
          </a:bodyPr>
          <a:lstStyle/>
          <a:p>
            <a:r>
              <a:rPr lang="en-US" sz="2800" b="1" dirty="0">
                <a:latin typeface="Söhne"/>
              </a:rPr>
              <a:t>Description of the Attack Category and Statistics: </a:t>
            </a:r>
          </a:p>
        </p:txBody>
      </p:sp>
      <p:sp>
        <p:nvSpPr>
          <p:cNvPr id="21" name="Content Placeholder 20">
            <a:extLst>
              <a:ext uri="{FF2B5EF4-FFF2-40B4-BE49-F238E27FC236}">
                <a16:creationId xmlns:a16="http://schemas.microsoft.com/office/drawing/2014/main" id="{4C5BA133-59B5-4632-B219-70245991BB05}"/>
              </a:ext>
            </a:extLst>
          </p:cNvPr>
          <p:cNvSpPr>
            <a:spLocks noGrp="1"/>
          </p:cNvSpPr>
          <p:nvPr>
            <p:ph idx="1"/>
          </p:nvPr>
        </p:nvSpPr>
        <p:spPr>
          <a:xfrm>
            <a:off x="676656" y="2011680"/>
            <a:ext cx="8408621" cy="3766185"/>
          </a:xfrm>
        </p:spPr>
        <p:txBody>
          <a:bodyPr>
            <a:normAutofit/>
          </a:bodyPr>
          <a:lstStyle/>
          <a:p>
            <a:pPr>
              <a:buFont typeface="Arial" panose="020B0604020202020204" pitchFamily="34" charset="0"/>
              <a:buChar char="•"/>
            </a:pPr>
            <a:r>
              <a:rPr lang="en-US" sz="2000" b="1" dirty="0" smtClean="0"/>
              <a:t>Attack </a:t>
            </a:r>
            <a:r>
              <a:rPr lang="en-US" sz="2000" b="1" dirty="0"/>
              <a:t>Category: </a:t>
            </a:r>
            <a:r>
              <a:rPr lang="en-US" sz="2000" dirty="0"/>
              <a:t>The Equifax data breach was a sophisticated cyberattack categorized as a web application exploit. Cybercriminals exploited a vulnerability in Apache Struts, an open-source framework used for building web applications, to gain unauthorized access to Equifax's systems.</a:t>
            </a:r>
          </a:p>
          <a:p>
            <a:pPr>
              <a:buFont typeface="Arial" panose="020B0604020202020204" pitchFamily="34" charset="0"/>
              <a:buChar char="•"/>
            </a:pPr>
            <a:r>
              <a:rPr lang="en-US" sz="2000" b="1" dirty="0"/>
              <a:t>Statistics: </a:t>
            </a:r>
            <a:r>
              <a:rPr lang="en-US" sz="2000" dirty="0"/>
              <a:t>The breach compromised sensitive personal information of approximately </a:t>
            </a:r>
            <a:r>
              <a:rPr lang="en-US" sz="2000" dirty="0"/>
              <a:t>147 million individuals, </a:t>
            </a:r>
            <a:r>
              <a:rPr lang="en-US" sz="2000" dirty="0"/>
              <a:t>making it one of the largest and most impactful data breaches in history. The exposed data included Social Security numbers, birth dates, addresses, and in some cases, driver's license numbers.</a:t>
            </a:r>
          </a:p>
          <a:p>
            <a:pPr algn="l">
              <a:buFont typeface="Arial" panose="020B0604020202020204" pitchFamily="34" charset="0"/>
              <a:buChar char="•"/>
            </a:pPr>
            <a:endParaRPr lang="en-US" sz="1400" b="0" i="0" dirty="0">
              <a:solidFill>
                <a:srgbClr val="374151"/>
              </a:solidFill>
              <a:effectLst/>
              <a:latin typeface="Söhne"/>
            </a:endParaRPr>
          </a:p>
          <a:p>
            <a:pPr marL="0" indent="0">
              <a:buNone/>
            </a:pPr>
            <a:endParaRPr lang="en-US" sz="1400" b="0" i="0" dirty="0">
              <a:solidFill>
                <a:srgbClr val="374151"/>
              </a:solidFill>
              <a:effectLst/>
              <a:latin typeface="Söhne"/>
            </a:endParaRPr>
          </a:p>
          <a:p>
            <a:pPr algn="l">
              <a:buFont typeface="Arial" panose="020B0604020202020204" pitchFamily="34" charset="0"/>
              <a:buChar char="•"/>
            </a:pPr>
            <a:endParaRPr lang="en-US" sz="2000" dirty="0"/>
          </a:p>
          <a:p>
            <a:pPr marL="0" indent="0">
              <a:buNone/>
            </a:pPr>
            <a:endParaRPr lang="en-US" sz="1800" b="0" i="0" dirty="0">
              <a:solidFill>
                <a:srgbClr val="374151"/>
              </a:solidFill>
              <a:effectLst/>
              <a:latin typeface="Söhne"/>
            </a:endParaRPr>
          </a:p>
        </p:txBody>
      </p:sp>
      <p:pic>
        <p:nvPicPr>
          <p:cNvPr id="24" name="Picture 23">
            <a:extLst>
              <a:ext uri="{FF2B5EF4-FFF2-40B4-BE49-F238E27FC236}">
                <a16:creationId xmlns:a16="http://schemas.microsoft.com/office/drawing/2014/main" id="{52326B83-0A28-4AF8-AB67-08D28FE93FB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09908" y="4167306"/>
            <a:ext cx="2844246" cy="2765478"/>
          </a:xfrm>
          <a:prstGeom prst="ellipse">
            <a:avLst/>
          </a:prstGeom>
          <a:ln>
            <a:noFill/>
          </a:ln>
          <a:effectLst>
            <a:softEdge rad="112500"/>
          </a:effectLst>
        </p:spPr>
      </p:pic>
    </p:spTree>
    <p:extLst>
      <p:ext uri="{BB962C8B-B14F-4D97-AF65-F5344CB8AC3E}">
        <p14:creationId xmlns:p14="http://schemas.microsoft.com/office/powerpoint/2010/main" val="458235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C39A3D-6659-46DF-83E4-FB5A97C05077}"/>
              </a:ext>
            </a:extLst>
          </p:cNvPr>
          <p:cNvSpPr>
            <a:spLocks noGrp="1"/>
          </p:cNvSpPr>
          <p:nvPr>
            <p:ph type="title"/>
          </p:nvPr>
        </p:nvSpPr>
        <p:spPr/>
        <p:txBody>
          <a:bodyPr>
            <a:normAutofit/>
          </a:bodyPr>
          <a:lstStyle/>
          <a:p>
            <a:r>
              <a:rPr lang="en-US" sz="2400" b="1" dirty="0">
                <a:latin typeface="Söhne"/>
              </a:rPr>
              <a:t>Description of the Company and Incident Summary:</a:t>
            </a:r>
          </a:p>
        </p:txBody>
      </p:sp>
      <p:sp>
        <p:nvSpPr>
          <p:cNvPr id="7" name="Content Placeholder 6">
            <a:extLst>
              <a:ext uri="{FF2B5EF4-FFF2-40B4-BE49-F238E27FC236}">
                <a16:creationId xmlns:a16="http://schemas.microsoft.com/office/drawing/2014/main" id="{9F7C591F-6157-4BF0-A993-D9C75199EFE4}"/>
              </a:ext>
            </a:extLst>
          </p:cNvPr>
          <p:cNvSpPr>
            <a:spLocks noGrp="1"/>
          </p:cNvSpPr>
          <p:nvPr>
            <p:ph idx="1"/>
          </p:nvPr>
        </p:nvSpPr>
        <p:spPr>
          <a:xfrm>
            <a:off x="676656" y="2011680"/>
            <a:ext cx="7091549" cy="3766185"/>
          </a:xfrm>
        </p:spPr>
        <p:txBody>
          <a:bodyPr>
            <a:normAutofit/>
          </a:bodyPr>
          <a:lstStyle/>
          <a:p>
            <a:pPr>
              <a:buFont typeface="Wingdings" panose="05000000000000000000" pitchFamily="2" charset="2"/>
              <a:buChar char="§"/>
            </a:pPr>
            <a:r>
              <a:rPr lang="en-US" sz="2000" dirty="0" smtClean="0"/>
              <a:t>Company</a:t>
            </a:r>
            <a:r>
              <a:rPr lang="en-US" sz="2000" dirty="0"/>
              <a:t>: Equifax Inc. is one of the largest consumer credit reporting agencies in the United States, providing credit reports and related services to businesses and consumers.</a:t>
            </a:r>
          </a:p>
          <a:p>
            <a:pPr>
              <a:buFont typeface="Wingdings" panose="05000000000000000000" pitchFamily="2" charset="2"/>
              <a:buChar char="§"/>
            </a:pPr>
            <a:r>
              <a:rPr lang="en-US" sz="2000" dirty="0"/>
              <a:t>Incident Summary: The Equifax data breach occurred between mid-May and July 2017. During this period, cybercriminals exploited a vulnerability in Equifax's website application software, specifically in the Apache Struts framework, to gain unauthorized access to the company's systems. The attackers then </a:t>
            </a:r>
            <a:r>
              <a:rPr lang="en-US" sz="2000" dirty="0" err="1"/>
              <a:t>exfiltrated</a:t>
            </a:r>
            <a:r>
              <a:rPr lang="en-US" sz="2000" dirty="0"/>
              <a:t> sensitive personal information of millions of consumers</a:t>
            </a:r>
            <a:r>
              <a:rPr lang="en-US" dirty="0"/>
              <a:t>.</a:t>
            </a:r>
          </a:p>
          <a:p>
            <a:endParaRPr lang="en-US" dirty="0"/>
          </a:p>
        </p:txBody>
      </p:sp>
      <p:pic>
        <p:nvPicPr>
          <p:cNvPr id="9" name="Picture 8">
            <a:extLst>
              <a:ext uri="{FF2B5EF4-FFF2-40B4-BE49-F238E27FC236}">
                <a16:creationId xmlns:a16="http://schemas.microsoft.com/office/drawing/2014/main" id="{0C2F9403-0316-47AE-8F0D-ABC860FA5BD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18371" y="0"/>
            <a:ext cx="4573629" cy="6858000"/>
          </a:xfrm>
          <a:prstGeom prst="rect">
            <a:avLst/>
          </a:prstGeom>
        </p:spPr>
      </p:pic>
    </p:spTree>
    <p:extLst>
      <p:ext uri="{BB962C8B-B14F-4D97-AF65-F5344CB8AC3E}">
        <p14:creationId xmlns:p14="http://schemas.microsoft.com/office/powerpoint/2010/main" val="58230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55A7AE-EC40-4338-B9B7-AD6D8E8510F1}"/>
              </a:ext>
            </a:extLst>
          </p:cNvPr>
          <p:cNvSpPr>
            <a:spLocks noGrp="1"/>
          </p:cNvSpPr>
          <p:nvPr>
            <p:ph type="title"/>
          </p:nvPr>
        </p:nvSpPr>
        <p:spPr/>
        <p:txBody>
          <a:bodyPr/>
          <a:lstStyle/>
          <a:p>
            <a:r>
              <a:rPr lang="en-US" b="1" dirty="0" smtClean="0">
                <a:latin typeface="Söhne"/>
              </a:rPr>
              <a:t>Timeline </a:t>
            </a:r>
            <a:r>
              <a:rPr lang="en-US" b="1" dirty="0">
                <a:latin typeface="Söhne"/>
              </a:rPr>
              <a:t>of the Breach:</a:t>
            </a:r>
            <a:endParaRPr lang="en-US" dirty="0"/>
          </a:p>
        </p:txBody>
      </p:sp>
      <p:sp>
        <p:nvSpPr>
          <p:cNvPr id="7" name="Content Placeholder 6">
            <a:extLst>
              <a:ext uri="{FF2B5EF4-FFF2-40B4-BE49-F238E27FC236}">
                <a16:creationId xmlns:a16="http://schemas.microsoft.com/office/drawing/2014/main" id="{CFBFF766-88EF-49D0-A592-E3EE5DD1C8B7}"/>
              </a:ext>
            </a:extLst>
          </p:cNvPr>
          <p:cNvSpPr>
            <a:spLocks noGrp="1"/>
          </p:cNvSpPr>
          <p:nvPr>
            <p:ph idx="1"/>
          </p:nvPr>
        </p:nvSpPr>
        <p:spPr>
          <a:xfrm>
            <a:off x="676657" y="2011680"/>
            <a:ext cx="7284496" cy="3766185"/>
          </a:xfrm>
        </p:spPr>
        <p:txBody>
          <a:bodyPr>
            <a:normAutofit/>
          </a:bodyPr>
          <a:lstStyle/>
          <a:p>
            <a:endParaRPr lang="en-US" sz="2000" b="1" u="sng" dirty="0">
              <a:solidFill>
                <a:srgbClr val="374151"/>
              </a:solidFill>
            </a:endParaRPr>
          </a:p>
          <a:p>
            <a:r>
              <a:rPr lang="en-US" sz="1400" b="1" dirty="0"/>
              <a:t>Mid-May to July 2017: </a:t>
            </a:r>
            <a:r>
              <a:rPr lang="en-US" sz="1400" dirty="0"/>
              <a:t>Cybercriminals exploit a vulnerability in Equifax's website application software, gaining unauthorized access to sensitive data.</a:t>
            </a:r>
          </a:p>
          <a:p>
            <a:r>
              <a:rPr lang="en-US" sz="1400" b="1" dirty="0"/>
              <a:t>July 29, 2017: </a:t>
            </a:r>
            <a:r>
              <a:rPr lang="en-US" sz="1400" dirty="0"/>
              <a:t>Equifax discovers suspicious network traffic and launches an internal investigation into the unauthorized access.</a:t>
            </a:r>
          </a:p>
          <a:p>
            <a:r>
              <a:rPr lang="en-US" sz="1400" b="1" dirty="0"/>
              <a:t>September 7, 2017: </a:t>
            </a:r>
            <a:r>
              <a:rPr lang="en-US" sz="1400" dirty="0"/>
              <a:t>Equifax publicly announces the data breach, acknowledging that sensitive consumer information may have been compromised.</a:t>
            </a:r>
          </a:p>
          <a:p>
            <a:r>
              <a:rPr lang="en-US" sz="1400" b="1" dirty="0"/>
              <a:t>September 15, 2017</a:t>
            </a:r>
            <a:r>
              <a:rPr lang="en-US" sz="1400" dirty="0"/>
              <a:t>: Equifax discloses that the breach exposed the personal information of 143 million Americans, including Social Security numbers, birth dates, addresses, and in some cases, driver's license numbers.</a:t>
            </a:r>
          </a:p>
          <a:p>
            <a:r>
              <a:rPr lang="en-US" sz="1400" b="1" dirty="0"/>
              <a:t>October 2017: </a:t>
            </a:r>
            <a:r>
              <a:rPr lang="en-US" sz="1400" dirty="0"/>
              <a:t>Equifax revises the total number of affected individuals to approximately 145.5 million, including an additional 2.5 million individuals.</a:t>
            </a:r>
          </a:p>
          <a:p>
            <a:r>
              <a:rPr lang="en-US" sz="1400" b="1" dirty="0"/>
              <a:t>March 2018: </a:t>
            </a:r>
            <a:r>
              <a:rPr lang="en-US" sz="1400" dirty="0"/>
              <a:t>Equifax reports that the breach cost the company approximately $439 million, including legal fees, regulatory fines, and expenses related to cybersecurity enhancements.</a:t>
            </a:r>
          </a:p>
        </p:txBody>
      </p:sp>
      <p:pic>
        <p:nvPicPr>
          <p:cNvPr id="9" name="Picture 8">
            <a:extLst>
              <a:ext uri="{FF2B5EF4-FFF2-40B4-BE49-F238E27FC236}">
                <a16:creationId xmlns:a16="http://schemas.microsoft.com/office/drawing/2014/main" id="{19054CE9-6EB0-4652-8528-8206F8969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4217" y="3991708"/>
            <a:ext cx="3818338" cy="25576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12805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D1FF8F-8329-4590-BC84-282AAA233AED}"/>
              </a:ext>
            </a:extLst>
          </p:cNvPr>
          <p:cNvSpPr>
            <a:spLocks noGrp="1"/>
          </p:cNvSpPr>
          <p:nvPr>
            <p:ph type="title"/>
          </p:nvPr>
        </p:nvSpPr>
        <p:spPr/>
        <p:txBody>
          <a:bodyPr>
            <a:normAutofit/>
          </a:bodyPr>
          <a:lstStyle/>
          <a:p>
            <a:r>
              <a:rPr lang="en-US" sz="2800" b="1" dirty="0">
                <a:latin typeface="Söhne"/>
              </a:rPr>
              <a:t>Vulnerabilities Contributing to the Breach:</a:t>
            </a:r>
            <a:endParaRPr lang="en-US" sz="2800" dirty="0"/>
          </a:p>
        </p:txBody>
      </p:sp>
      <p:sp>
        <p:nvSpPr>
          <p:cNvPr id="5" name="Content Placeholder 4">
            <a:extLst>
              <a:ext uri="{FF2B5EF4-FFF2-40B4-BE49-F238E27FC236}">
                <a16:creationId xmlns:a16="http://schemas.microsoft.com/office/drawing/2014/main" id="{AE70F4D5-95C8-4E35-935F-D4FA9437204E}"/>
              </a:ext>
            </a:extLst>
          </p:cNvPr>
          <p:cNvSpPr>
            <a:spLocks noGrp="1"/>
          </p:cNvSpPr>
          <p:nvPr>
            <p:ph idx="1"/>
          </p:nvPr>
        </p:nvSpPr>
        <p:spPr>
          <a:xfrm>
            <a:off x="676657" y="2011680"/>
            <a:ext cx="7007660" cy="3766185"/>
          </a:xfrm>
        </p:spPr>
        <p:txBody>
          <a:bodyPr>
            <a:normAutofit/>
          </a:bodyPr>
          <a:lstStyle/>
          <a:p>
            <a:pPr>
              <a:buFont typeface="Wingdings" panose="05000000000000000000" pitchFamily="2" charset="2"/>
              <a:buChar char="§"/>
            </a:pPr>
            <a:r>
              <a:rPr lang="en-US" sz="1800" dirty="0"/>
              <a:t>Exploitation of a critical vulnerability in Apache Struts (CVE-2017-5638) allowed attackers to execute arbitrary code on Equifax's web servers.</a:t>
            </a:r>
          </a:p>
          <a:p>
            <a:pPr>
              <a:buFont typeface="Wingdings" panose="05000000000000000000" pitchFamily="2" charset="2"/>
              <a:buChar char="§"/>
            </a:pPr>
            <a:r>
              <a:rPr lang="en-US" sz="1800" dirty="0"/>
              <a:t>Failure to promptly apply security patches: Equifax was aware of the Apache Struts vulnerability and had a patch available, but failed to apply it to vulnerable systems in a timely manner.</a:t>
            </a:r>
          </a:p>
          <a:p>
            <a:pPr>
              <a:buFont typeface="Wingdings" panose="05000000000000000000" pitchFamily="2" charset="2"/>
              <a:buChar char="§"/>
            </a:pPr>
            <a:r>
              <a:rPr lang="en-US" sz="1800" dirty="0"/>
              <a:t>Inadequate security controls: Equifax lacked proper network segmentation and monitoring, which allowed attackers to move laterally within the network undetected.</a:t>
            </a:r>
          </a:p>
          <a:p>
            <a:pPr>
              <a:buFont typeface="Wingdings" panose="05000000000000000000" pitchFamily="2" charset="2"/>
              <a:buChar char="§"/>
            </a:pPr>
            <a:r>
              <a:rPr lang="en-US" sz="1800" dirty="0"/>
              <a:t>Insufficient encryption: Sensitive data stored in Equifax's systems was inadequately encrypted, making it easier for attackers to access and </a:t>
            </a:r>
            <a:r>
              <a:rPr lang="en-US" sz="1800" dirty="0" err="1"/>
              <a:t>exfiltrate</a:t>
            </a:r>
            <a:r>
              <a:rPr lang="en-US" sz="1800" dirty="0"/>
              <a:t>.</a:t>
            </a:r>
          </a:p>
        </p:txBody>
      </p:sp>
      <p:pic>
        <p:nvPicPr>
          <p:cNvPr id="7" name="Picture 6">
            <a:extLst>
              <a:ext uri="{FF2B5EF4-FFF2-40B4-BE49-F238E27FC236}">
                <a16:creationId xmlns:a16="http://schemas.microsoft.com/office/drawing/2014/main" id="{C4AE51F8-6AFB-4CB8-A3BF-6416DFEF3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750" y="0"/>
            <a:ext cx="4578080" cy="6858000"/>
          </a:xfrm>
          <a:prstGeom prst="rect">
            <a:avLst/>
          </a:prstGeom>
        </p:spPr>
      </p:pic>
    </p:spTree>
    <p:extLst>
      <p:ext uri="{BB962C8B-B14F-4D97-AF65-F5344CB8AC3E}">
        <p14:creationId xmlns:p14="http://schemas.microsoft.com/office/powerpoint/2010/main" val="3560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0EED-E1A5-42C8-A4E7-4B058A779055}"/>
              </a:ext>
            </a:extLst>
          </p:cNvPr>
          <p:cNvSpPr>
            <a:spLocks noGrp="1"/>
          </p:cNvSpPr>
          <p:nvPr>
            <p:ph type="title"/>
          </p:nvPr>
        </p:nvSpPr>
        <p:spPr/>
        <p:txBody>
          <a:bodyPr>
            <a:normAutofit/>
          </a:bodyPr>
          <a:lstStyle/>
          <a:p>
            <a:r>
              <a:rPr lang="en-US" sz="2400" b="1" dirty="0" smtClean="0">
                <a:latin typeface="Söhne"/>
              </a:rPr>
              <a:t>Costs </a:t>
            </a:r>
            <a:r>
              <a:rPr lang="en-US" sz="2400" b="1" dirty="0">
                <a:latin typeface="Söhne"/>
              </a:rPr>
              <a:t>to the Company and Prevention Steps/Recommendations:</a:t>
            </a:r>
            <a:endParaRPr lang="en-US" sz="2400" dirty="0"/>
          </a:p>
        </p:txBody>
      </p:sp>
      <p:sp>
        <p:nvSpPr>
          <p:cNvPr id="3" name="Content Placeholder 2">
            <a:extLst>
              <a:ext uri="{FF2B5EF4-FFF2-40B4-BE49-F238E27FC236}">
                <a16:creationId xmlns:a16="http://schemas.microsoft.com/office/drawing/2014/main" id="{819DE118-C922-4D14-B4C9-15CB3D13ACA4}"/>
              </a:ext>
            </a:extLst>
          </p:cNvPr>
          <p:cNvSpPr>
            <a:spLocks noGrp="1"/>
          </p:cNvSpPr>
          <p:nvPr>
            <p:ph idx="1"/>
          </p:nvPr>
        </p:nvSpPr>
        <p:spPr/>
        <p:txBody>
          <a:bodyPr>
            <a:normAutofit/>
          </a:bodyPr>
          <a:lstStyle/>
          <a:p>
            <a:pPr marL="457200" indent="-457200">
              <a:buFont typeface="+mj-lt"/>
              <a:buAutoNum type="alphaLcParenR"/>
            </a:pPr>
            <a:r>
              <a:rPr lang="en-US" dirty="0"/>
              <a:t>Costs: The Equifax data breach resulted in significant financial losses for the company, including legal settlements, regulatory fines, and a decline in stock value. The breach also damaged Equifax's reputation and eroded consumer trust.</a:t>
            </a:r>
          </a:p>
          <a:p>
            <a:pPr marL="457200" indent="-457200">
              <a:buFont typeface="+mj-lt"/>
              <a:buAutoNum type="alphaLcParenR"/>
            </a:pPr>
            <a:r>
              <a:rPr lang="en-US" dirty="0"/>
              <a:t>Prevention Steps/Recommendations:</a:t>
            </a:r>
          </a:p>
          <a:p>
            <a:pPr lvl="1">
              <a:buFont typeface="Arial" panose="020B0604020202020204" pitchFamily="34" charset="0"/>
              <a:buChar char="•"/>
            </a:pPr>
            <a:r>
              <a:rPr lang="en-US" sz="2000" dirty="0"/>
              <a:t>Implement robust vulnerability management processes to promptly identify and patch security vulnerabilities.</a:t>
            </a:r>
          </a:p>
          <a:p>
            <a:pPr lvl="1">
              <a:buFont typeface="Arial" panose="020B0604020202020204" pitchFamily="34" charset="0"/>
              <a:buChar char="•"/>
            </a:pPr>
            <a:r>
              <a:rPr lang="en-US" sz="2000" dirty="0"/>
              <a:t>Enhance network security controls, such as segmentation and monitoring, to detect and prevent unauthorized access.</a:t>
            </a:r>
          </a:p>
          <a:p>
            <a:pPr lvl="1">
              <a:buFont typeface="Arial" panose="020B0604020202020204" pitchFamily="34" charset="0"/>
              <a:buChar char="•"/>
            </a:pPr>
            <a:r>
              <a:rPr lang="en-US" sz="2000" dirty="0"/>
              <a:t>Encrypt sensitive data both at rest and in transit to protect it from unauthorized access.</a:t>
            </a:r>
          </a:p>
          <a:p>
            <a:pPr lvl="1">
              <a:buFont typeface="Arial" panose="020B0604020202020204" pitchFamily="34" charset="0"/>
              <a:buChar char="•"/>
            </a:pPr>
            <a:r>
              <a:rPr lang="en-US" sz="2000" dirty="0"/>
              <a:t>Invest in employee training and cybersecurity awareness programs to educate staff about the importance of security best practices and vigilance against cyber threats.</a:t>
            </a:r>
          </a:p>
        </p:txBody>
      </p:sp>
    </p:spTree>
    <p:extLst>
      <p:ext uri="{BB962C8B-B14F-4D97-AF65-F5344CB8AC3E}">
        <p14:creationId xmlns:p14="http://schemas.microsoft.com/office/powerpoint/2010/main" val="264186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A96F-6491-4360-8384-2034332919B2}"/>
              </a:ext>
            </a:extLst>
          </p:cNvPr>
          <p:cNvSpPr>
            <a:spLocks noGrp="1"/>
          </p:cNvSpPr>
          <p:nvPr>
            <p:ph type="title"/>
          </p:nvPr>
        </p:nvSpPr>
        <p:spPr/>
        <p:txBody>
          <a:bodyPr/>
          <a:lstStyle/>
          <a:p>
            <a:r>
              <a:rPr lang="en-US" b="1" i="0" dirty="0">
                <a:effectLst/>
                <a:latin typeface="Söhne"/>
              </a:rPr>
              <a:t>Solution to the Problems</a:t>
            </a:r>
            <a:endParaRPr lang="en-US" dirty="0"/>
          </a:p>
        </p:txBody>
      </p:sp>
      <p:sp>
        <p:nvSpPr>
          <p:cNvPr id="3" name="Content Placeholder 2">
            <a:extLst>
              <a:ext uri="{FF2B5EF4-FFF2-40B4-BE49-F238E27FC236}">
                <a16:creationId xmlns:a16="http://schemas.microsoft.com/office/drawing/2014/main" id="{32EE75D7-A774-4074-8B82-1BFE322EFA3B}"/>
              </a:ext>
            </a:extLst>
          </p:cNvPr>
          <p:cNvSpPr>
            <a:spLocks noGrp="1"/>
          </p:cNvSpPr>
          <p:nvPr>
            <p:ph idx="1"/>
          </p:nvPr>
        </p:nvSpPr>
        <p:spPr/>
        <p:txBody>
          <a:bodyPr/>
          <a:lstStyle/>
          <a:p>
            <a:r>
              <a:rPr lang="en-US" b="1" i="0" u="sng" dirty="0">
                <a:solidFill>
                  <a:srgbClr val="374151"/>
                </a:solidFill>
                <a:effectLst/>
              </a:rPr>
              <a:t>Empowering Digital Resilience</a:t>
            </a:r>
            <a:endParaRPr lang="en-US" b="1" u="sng" dirty="0">
              <a:solidFill>
                <a:srgbClr val="374151"/>
              </a:solidFill>
            </a:endParaRPr>
          </a:p>
          <a:p>
            <a:r>
              <a:rPr lang="en-US" b="0" i="0" dirty="0">
                <a:solidFill>
                  <a:srgbClr val="374151"/>
                </a:solidFill>
                <a:effectLst/>
              </a:rPr>
              <a:t>So, how do we tackle these challenges? </a:t>
            </a:r>
          </a:p>
          <a:p>
            <a:r>
              <a:rPr lang="en-US" b="0" i="0" dirty="0">
                <a:solidFill>
                  <a:srgbClr val="374151"/>
                </a:solidFill>
                <a:effectLst/>
              </a:rPr>
              <a:t>Education plays a vital role. By raising awareness, promoting good online practices, and investing in robust cybersecurity measures, we can bolster our digital resilience. Collaboration between individuals, businesses, and governments is key. Together, we can create a safer digital environment for everyone.</a:t>
            </a:r>
            <a:endParaRPr lang="en-US" dirty="0"/>
          </a:p>
        </p:txBody>
      </p:sp>
    </p:spTree>
    <p:extLst>
      <p:ext uri="{BB962C8B-B14F-4D97-AF65-F5344CB8AC3E}">
        <p14:creationId xmlns:p14="http://schemas.microsoft.com/office/powerpoint/2010/main" val="42565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959C-49C3-4CAA-9412-BDECF2C1D5E0}"/>
              </a:ext>
            </a:extLst>
          </p:cNvPr>
          <p:cNvSpPr>
            <a:spLocks noGrp="1"/>
          </p:cNvSpPr>
          <p:nvPr>
            <p:ph type="title"/>
          </p:nvPr>
        </p:nvSpPr>
        <p:spPr>
          <a:xfrm>
            <a:off x="657606" y="583422"/>
            <a:ext cx="10772775" cy="1658198"/>
          </a:xfrm>
        </p:spPr>
        <p:txBody>
          <a:bodyPr/>
          <a:lstStyle/>
          <a:p>
            <a:r>
              <a:rPr lang="en-US" b="1" dirty="0">
                <a:latin typeface="Söhne"/>
              </a:rPr>
              <a:t>Sources:</a:t>
            </a:r>
          </a:p>
        </p:txBody>
      </p:sp>
      <p:pic>
        <p:nvPicPr>
          <p:cNvPr id="7" name="Picture 6">
            <a:extLst>
              <a:ext uri="{FF2B5EF4-FFF2-40B4-BE49-F238E27FC236}">
                <a16:creationId xmlns:a16="http://schemas.microsoft.com/office/drawing/2014/main" id="{4925F65E-F843-410D-918F-A6005FE8F42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283447" y="2011679"/>
            <a:ext cx="4539414" cy="3399219"/>
          </a:xfrm>
          <a:prstGeom prst="rect">
            <a:avLst/>
          </a:prstGeom>
          <a:ln>
            <a:noFill/>
          </a:ln>
          <a:effectLst>
            <a:softEdge rad="112500"/>
          </a:effectLst>
        </p:spPr>
      </p:pic>
      <p:sp>
        <p:nvSpPr>
          <p:cNvPr id="3" name="Content Placeholder 2">
            <a:extLst>
              <a:ext uri="{FF2B5EF4-FFF2-40B4-BE49-F238E27FC236}">
                <a16:creationId xmlns:a16="http://schemas.microsoft.com/office/drawing/2014/main" id="{E75AAA7F-2939-4D9A-8AAA-C34369F7AB54}"/>
              </a:ext>
            </a:extLst>
          </p:cNvPr>
          <p:cNvSpPr>
            <a:spLocks noGrp="1"/>
          </p:cNvSpPr>
          <p:nvPr>
            <p:ph idx="1"/>
          </p:nvPr>
        </p:nvSpPr>
        <p:spPr>
          <a:xfrm>
            <a:off x="676656" y="2011680"/>
            <a:ext cx="6999271" cy="3766185"/>
          </a:xfrm>
        </p:spPr>
        <p:txBody>
          <a:bodyPr/>
          <a:lstStyle/>
          <a:p>
            <a:r>
              <a:rPr lang="en-US" dirty="0" smtClean="0"/>
              <a:t>Equifax </a:t>
            </a:r>
            <a:r>
              <a:rPr lang="en-US" dirty="0"/>
              <a:t>Data Breach: https://www.equifax.com/personal/</a:t>
            </a:r>
          </a:p>
          <a:p>
            <a:r>
              <a:rPr lang="en-US" dirty="0"/>
              <a:t>Congressional Report on the Equifax Breach: https://www.senate.gov/imo/media/doc/100-336.pdf</a:t>
            </a:r>
          </a:p>
          <a:p>
            <a:r>
              <a:rPr lang="en-US" dirty="0"/>
              <a:t>Apache Struts Vulnerability (CVE-2017-5638): https://cve.mitre.org/cgi-bin/cvename.cgi?name=CVE-2017-5638</a:t>
            </a:r>
          </a:p>
        </p:txBody>
      </p:sp>
    </p:spTree>
    <p:extLst>
      <p:ext uri="{BB962C8B-B14F-4D97-AF65-F5344CB8AC3E}">
        <p14:creationId xmlns:p14="http://schemas.microsoft.com/office/powerpoint/2010/main" val="24374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A8595E-67A2-4298-A53A-E5B866FE78AE}"/>
              </a:ext>
            </a:extLst>
          </p:cNvPr>
          <p:cNvSpPr txBox="1"/>
          <p:nvPr/>
        </p:nvSpPr>
        <p:spPr>
          <a:xfrm>
            <a:off x="3273804" y="2684206"/>
            <a:ext cx="6094602" cy="1107996"/>
          </a:xfrm>
          <a:prstGeom prst="rect">
            <a:avLst/>
          </a:prstGeom>
          <a:noFill/>
        </p:spPr>
        <p:txBody>
          <a:bodyPr wrap="square">
            <a:spAutoFit/>
          </a:bodyPr>
          <a:lstStyle/>
          <a:p>
            <a:r>
              <a:rPr lang="en-US" sz="6600" b="1" spc="300" dirty="0">
                <a:latin typeface="Bauhaus 93" panose="04030905020B02020C02" pitchFamily="82" charset="0"/>
              </a:rPr>
              <a:t>THANK YOU!</a:t>
            </a:r>
          </a:p>
        </p:txBody>
      </p:sp>
      <p:pic>
        <p:nvPicPr>
          <p:cNvPr id="3" name="Picture 2">
            <a:extLst>
              <a:ext uri="{FF2B5EF4-FFF2-40B4-BE49-F238E27FC236}">
                <a16:creationId xmlns:a16="http://schemas.microsoft.com/office/drawing/2014/main" id="{33EB42FA-44F7-4101-9F34-7DC456E41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4826" y="1503989"/>
            <a:ext cx="3333224" cy="353456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3325168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140</TotalTime>
  <Words>691</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Bauhaus 93</vt:lpstr>
      <vt:lpstr>Calibri Light</vt:lpstr>
      <vt:lpstr>Söhne</vt:lpstr>
      <vt:lpstr>Wingdings</vt:lpstr>
      <vt:lpstr>Metropolitan</vt:lpstr>
      <vt:lpstr>Equifax data breach Analysis</vt:lpstr>
      <vt:lpstr>Description of the Attack Category and Statistics: </vt:lpstr>
      <vt:lpstr>Description of the Company and Incident Summary:</vt:lpstr>
      <vt:lpstr>Timeline of the Breach:</vt:lpstr>
      <vt:lpstr>Vulnerabilities Contributing to the Breach:</vt:lpstr>
      <vt:lpstr>Costs to the Company and Prevention Steps/Recommendations:</vt:lpstr>
      <vt:lpstr>Solution to the Problems</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ITC-LAD-MANUAL</dc:title>
  <dc:creator>FA23-BSCS-0175</dc:creator>
  <cp:lastModifiedBy>Afnan Ahmed</cp:lastModifiedBy>
  <cp:revision>21</cp:revision>
  <dcterms:created xsi:type="dcterms:W3CDTF">2023-10-17T03:53:31Z</dcterms:created>
  <dcterms:modified xsi:type="dcterms:W3CDTF">2024-02-13T04:55:12Z</dcterms:modified>
</cp:coreProperties>
</file>