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78" r:id="rId5"/>
    <p:sldId id="263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830"/>
  </p:normalViewPr>
  <p:slideViewPr>
    <p:cSldViewPr snapToGrid="0">
      <p:cViewPr varScale="1">
        <p:scale>
          <a:sx n="87" d="100"/>
          <a:sy n="87" d="100"/>
        </p:scale>
        <p:origin x="331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0191"/>
            <a:ext cx="9144000" cy="2387600"/>
          </a:xfrm>
        </p:spPr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1341" y="6310672"/>
            <a:ext cx="4166647" cy="92692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Edwardian Script ITC" panose="030303020407070D0804" pitchFamily="66" charset="0"/>
              </a:rPr>
              <a:t>Krayem</a:t>
            </a:r>
            <a:r>
              <a:rPr lang="en-US" sz="3200" b="1" dirty="0">
                <a:solidFill>
                  <a:schemeClr val="tx1"/>
                </a:solidFill>
                <a:latin typeface="Edwardian Script ITC" panose="030303020407070D0804" pitchFamily="66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Edwardian Script ITC" panose="030303020407070D0804" pitchFamily="66" charset="0"/>
              </a:rPr>
              <a:t>afnan</a:t>
            </a:r>
            <a:endParaRPr lang="en-US" sz="3200" b="1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434DD-44BC-4633-951C-FC628174EF4B}"/>
              </a:ext>
            </a:extLst>
          </p:cNvPr>
          <p:cNvSpPr/>
          <p:nvPr/>
        </p:nvSpPr>
        <p:spPr>
          <a:xfrm>
            <a:off x="4317476" y="3777791"/>
            <a:ext cx="3308809" cy="841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3600" b="1" dirty="0">
                <a:solidFill>
                  <a:schemeClr val="bg2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C14-0F71-C16D-9E0F-E4C376BF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71" y="3429000"/>
            <a:ext cx="4840641" cy="1773555"/>
          </a:xfrm>
        </p:spPr>
        <p:txBody>
          <a:bodyPr/>
          <a:lstStyle/>
          <a:p>
            <a:r>
              <a:rPr lang="ar-S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دراسة المتنافسين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2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FFBEB-F549-FB04-763F-81D215B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2CF2-4010-1DBC-05CA-457A2767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1800" b="1" dirty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18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B727-5061-557D-1E74-14F40F92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10212-ABC2-681F-10D7-FE0DBDA11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4604" y="2541205"/>
            <a:ext cx="5688012" cy="2028825"/>
          </a:xfrm>
        </p:spPr>
        <p:txBody>
          <a:bodyPr>
            <a:normAutofit lnSpcReduction="10000"/>
          </a:bodyPr>
          <a:lstStyle/>
          <a:p>
            <a:pPr rtl="1"/>
            <a:r>
              <a:rPr lang="ar-SA" sz="2000" dirty="0"/>
              <a:t>تحليل المتنافسين يكون على مستوى محلي ودولي، بالبحث عن خصائص مشاريع المنافسين والنظر في فعاليتهم ومدى تأثيرهم على تجربة المستخدم المتمثلة في تصميم الموقع والخدمات المتوفرة به</a:t>
            </a:r>
            <a:r>
              <a:rPr lang="fr-FR" sz="2000" dirty="0"/>
              <a:t>.</a:t>
            </a:r>
          </a:p>
          <a:p>
            <a:pPr rtl="1"/>
            <a:endParaRPr lang="fr-FR" sz="2000" dirty="0"/>
          </a:p>
          <a:p>
            <a:pPr marL="342900" indent="-342900" rtl="1">
              <a:buFont typeface="Arial" panose="020B0604020202020204" pitchFamily="34" charset="0"/>
              <a:buChar char="•"/>
            </a:pPr>
            <a:r>
              <a:rPr lang="ar-SA" sz="2000" dirty="0"/>
              <a:t>موقع </a:t>
            </a:r>
            <a:r>
              <a:rPr lang="fr-FR" sz="2000" b="1" dirty="0"/>
              <a:t>Fragrance By Me </a:t>
            </a:r>
          </a:p>
          <a:p>
            <a:pPr marL="342900" indent="-342900" rtl="1">
              <a:buFont typeface="Arial" panose="020B0604020202020204" pitchFamily="34" charset="0"/>
              <a:buChar char="•"/>
            </a:pPr>
            <a:r>
              <a:rPr lang="ar-SA" sz="2000" dirty="0"/>
              <a:t>موقع</a:t>
            </a:r>
            <a:r>
              <a:rPr lang="fr-FR" sz="2000" dirty="0"/>
              <a:t>  </a:t>
            </a:r>
            <a:r>
              <a:rPr lang="fr-FR" sz="2000" b="1" dirty="0" err="1"/>
              <a:t>Experimental</a:t>
            </a:r>
            <a:r>
              <a:rPr lang="fr-FR" sz="2000" b="1" dirty="0"/>
              <a:t> </a:t>
            </a:r>
            <a:r>
              <a:rPr lang="fr-FR" sz="2000" b="1" dirty="0" err="1"/>
              <a:t>Perfume</a:t>
            </a:r>
            <a:r>
              <a:rPr lang="fr-FR" sz="2000" b="1" dirty="0"/>
              <a:t> Club </a:t>
            </a:r>
          </a:p>
          <a:p>
            <a:pPr marL="342900" indent="-342900" rtl="1">
              <a:buFont typeface="Arial" panose="020B0604020202020204" pitchFamily="34" charset="0"/>
              <a:buChar char="•"/>
            </a:pPr>
            <a:r>
              <a:rPr lang="ar-SA" sz="2000" dirty="0"/>
              <a:t>موقع</a:t>
            </a:r>
            <a:r>
              <a:rPr lang="fr-FR" sz="2000" dirty="0"/>
              <a:t> </a:t>
            </a:r>
            <a:r>
              <a:rPr lang="fr-FR" sz="2000" b="1" dirty="0"/>
              <a:t>The </a:t>
            </a:r>
            <a:r>
              <a:rPr lang="fr-FR" sz="2000" b="1" dirty="0" err="1"/>
              <a:t>Perfume</a:t>
            </a:r>
            <a:r>
              <a:rPr lang="fr-FR" sz="2000" b="1" dirty="0"/>
              <a:t> Studio</a:t>
            </a:r>
            <a:r>
              <a:rPr lang="fr-FR" sz="2000" dirty="0"/>
              <a:t> </a:t>
            </a:r>
          </a:p>
          <a:p>
            <a:pPr marL="342900" indent="-342900" rtl="1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F4BC56-9CD7-AE55-8522-2F74D0B9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0" y="1821627"/>
            <a:ext cx="10515600" cy="466344"/>
          </a:xfrm>
        </p:spPr>
        <p:txBody>
          <a:bodyPr/>
          <a:lstStyle/>
          <a:p>
            <a:r>
              <a:rPr lang="ar-SA" sz="4400" b="1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تحديد المنافسين</a:t>
            </a:r>
            <a:r>
              <a:rPr lang="ar-SA" sz="4400" b="1" dirty="0">
                <a:solidFill>
                  <a:schemeClr val="tx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ar-SA" sz="4400" b="1" dirty="0">
                <a:solidFill>
                  <a:schemeClr val="tx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fr-FR" sz="4400" b="1" dirty="0">
              <a:solidFill>
                <a:schemeClr val="tx1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131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76F6-87E5-E1F2-FEC5-A070F914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215" y="3090672"/>
            <a:ext cx="6502620" cy="676656"/>
          </a:xfrm>
        </p:spPr>
        <p:txBody>
          <a:bodyPr/>
          <a:lstStyle/>
          <a:p>
            <a:pPr algn="ctr" rtl="1"/>
            <a:r>
              <a:rPr lang="ar-SA" sz="4800" b="1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تحليل المواقع المنافسة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0EC91-7D62-6F10-B421-8BDDD215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ECC1-6146-01FF-D225-5CA4A10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1800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1800" b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584F-75F3-36E0-B310-D2FFA0E6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0FCCF9-1B5D-4F4B-934C-E2AB9FDF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84654"/>
              </p:ext>
            </p:extLst>
          </p:nvPr>
        </p:nvGraphicFramePr>
        <p:xfrm>
          <a:off x="174696" y="616207"/>
          <a:ext cx="6502620" cy="5572812"/>
        </p:xfrm>
        <a:graphic>
          <a:graphicData uri="http://schemas.openxmlformats.org/drawingml/2006/table">
            <a:tbl>
              <a:tblPr firstRow="1" bandRow="1"/>
              <a:tblGrid>
                <a:gridCol w="1625655">
                  <a:extLst>
                    <a:ext uri="{9D8B030D-6E8A-4147-A177-3AD203B41FA5}">
                      <a16:colId xmlns:a16="http://schemas.microsoft.com/office/drawing/2014/main" val="3882490055"/>
                    </a:ext>
                  </a:extLst>
                </a:gridCol>
                <a:gridCol w="1625655">
                  <a:extLst>
                    <a:ext uri="{9D8B030D-6E8A-4147-A177-3AD203B41FA5}">
                      <a16:colId xmlns:a16="http://schemas.microsoft.com/office/drawing/2014/main" val="2840234195"/>
                    </a:ext>
                  </a:extLst>
                </a:gridCol>
                <a:gridCol w="1625655">
                  <a:extLst>
                    <a:ext uri="{9D8B030D-6E8A-4147-A177-3AD203B41FA5}">
                      <a16:colId xmlns:a16="http://schemas.microsoft.com/office/drawing/2014/main" val="2016340645"/>
                    </a:ext>
                  </a:extLst>
                </a:gridCol>
                <a:gridCol w="1625655">
                  <a:extLst>
                    <a:ext uri="{9D8B030D-6E8A-4147-A177-3AD203B41FA5}">
                      <a16:colId xmlns:a16="http://schemas.microsoft.com/office/drawing/2014/main" val="2823571195"/>
                    </a:ext>
                  </a:extLst>
                </a:gridCol>
              </a:tblGrid>
              <a:tr h="699364"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الموقع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الموقع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الموقع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79008"/>
                  </a:ext>
                </a:extLst>
              </a:tr>
              <a:tr h="699364">
                <a:tc>
                  <a:txBody>
                    <a:bodyPr/>
                    <a:lstStyle/>
                    <a:p>
                      <a:endParaRPr lang="fr-FR" sz="1800" b="1" dirty="0"/>
                    </a:p>
                    <a:p>
                      <a:r>
                        <a:rPr lang="fr-FR" sz="1800" b="1" dirty="0"/>
                        <a:t>The </a:t>
                      </a:r>
                      <a:r>
                        <a:rPr lang="fr-FR" sz="1800" b="1" dirty="0" err="1"/>
                        <a:t>Perfume</a:t>
                      </a:r>
                      <a:r>
                        <a:rPr lang="fr-FR" sz="1800" b="1" dirty="0"/>
                        <a:t> Studio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/>
                        <a:t>Experimental</a:t>
                      </a:r>
                      <a:r>
                        <a:rPr lang="fr-FR" sz="1800" b="1" dirty="0"/>
                        <a:t> </a:t>
                      </a:r>
                      <a:r>
                        <a:rPr lang="fr-FR" sz="1800" b="1" dirty="0" err="1"/>
                        <a:t>Perfume</a:t>
                      </a:r>
                      <a:r>
                        <a:rPr lang="fr-FR" sz="1800" b="1" dirty="0"/>
                        <a:t> Club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Fragrance By Me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اسم الموقع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83375"/>
                  </a:ext>
                </a:extLst>
              </a:tr>
              <a:tr h="69936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/>
                        <a:t>الإنجليزية فقط</a:t>
                      </a:r>
                      <a:endParaRPr lang="fr-FR" dirty="0"/>
                    </a:p>
                    <a:p>
                      <a:pPr algn="r" rtl="1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/>
                        <a:t>الإنجليزية فقط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الإنجليزية فقط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اللغات الحية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53742"/>
                  </a:ext>
                </a:extLst>
              </a:tr>
              <a:tr h="699364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ابيض و اسود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بني ، ابيض و اسود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/>
                        <a:t>بني ، ابيض و اسود</a:t>
                      </a:r>
                      <a:endParaRPr lang="fr-FR" dirty="0"/>
                    </a:p>
                    <a:p>
                      <a:pPr algn="r" rtl="1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الألوان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69361"/>
                  </a:ext>
                </a:extLst>
              </a:tr>
              <a:tr h="69936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غير متعدد اللغات،</a:t>
                      </a:r>
                      <a:endParaRPr lang="fr-F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المحتوى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غير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متناسق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و الموقع غير مفهوم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غير متعدد اللغات،</a:t>
                      </a:r>
                      <a:endParaRPr lang="fr-FR" dirty="0"/>
                    </a:p>
                    <a:p>
                      <a:pPr algn="r" rtl="1"/>
                      <a:r>
                        <a:rPr lang="ar-SA" dirty="0"/>
                        <a:t>في صناعة العطور لديهم خيارين فقط في قاعدة العطر و كذلك الوسط و القمة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غير متعدد اللغات،</a:t>
                      </a:r>
                      <a:endParaRPr lang="fr-F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dirty="0"/>
                        <a:t>لا يتم فيه صناعة العطور بل تقوم بإختيار عطرك المفضل مثل </a:t>
                      </a:r>
                      <a:r>
                        <a:rPr lang="fr-FR" dirty="0"/>
                        <a:t> Si </a:t>
                      </a:r>
                      <a:r>
                        <a:rPr lang="ar-SA" dirty="0"/>
                        <a:t>ثم سيتم إختيار عطور اخرى تناسبك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ar-S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العيوب</a:t>
                      </a:r>
                      <a:endParaRPr lang="ar-SA" b="0" dirty="0">
                        <a:effectLst/>
                      </a:endParaRP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8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09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659"/>
            <a:ext cx="9144000" cy="1167925"/>
          </a:xfrm>
        </p:spPr>
        <p:txBody>
          <a:bodyPr/>
          <a:lstStyle/>
          <a:p>
            <a:r>
              <a:rPr lang="en-US" b="1" dirty="0" err="1">
                <a:latin typeface="Bradley Hand ITC" panose="03070402050302030203" pitchFamily="66" charset="0"/>
              </a:rPr>
              <a:t>Krayem</a:t>
            </a:r>
            <a:r>
              <a:rPr lang="en-US" b="1" dirty="0">
                <a:latin typeface="Bradley Hand ITC" panose="03070402050302030203" pitchFamily="66" charset="0"/>
              </a:rPr>
              <a:t> </a:t>
            </a:r>
            <a:r>
              <a:rPr lang="en-US" b="1" dirty="0" err="1">
                <a:latin typeface="Bradley Hand ITC" panose="03070402050302030203" pitchFamily="66" charset="0"/>
              </a:rPr>
              <a:t>afnan</a:t>
            </a:r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Afnankrayem.f@gmail.com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1" y="3118460"/>
            <a:ext cx="6229530" cy="1325563"/>
          </a:xfrm>
        </p:spPr>
        <p:txBody>
          <a:bodyPr/>
          <a:lstStyle/>
          <a:p>
            <a:r>
              <a:rPr lang="ar-S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المخطط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45106"/>
              </p:ext>
            </p:extLst>
          </p:nvPr>
        </p:nvGraphicFramePr>
        <p:xfrm>
          <a:off x="7716036" y="1986177"/>
          <a:ext cx="4132263" cy="2885645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200" b="1" kern="1200" dirty="0">
                          <a:solidFill>
                            <a:schemeClr val="tx1"/>
                          </a:solidFill>
                          <a:latin typeface="Aldhabi" panose="01000000000000000000" pitchFamily="2" charset="-78"/>
                          <a:ea typeface="+mn-ea"/>
                          <a:cs typeface="Aldhabi" panose="01000000000000000000" pitchFamily="2" charset="-78"/>
                        </a:rPr>
                        <a:t>مقدمة عامة</a:t>
                      </a:r>
                      <a:endParaRPr lang="fr-FR" sz="3200" b="1" kern="1200" dirty="0">
                        <a:solidFill>
                          <a:schemeClr val="tx1"/>
                        </a:solidFill>
                        <a:latin typeface="Aldhabi" panose="01000000000000000000" pitchFamily="2" charset="-78"/>
                        <a:ea typeface="+mn-ea"/>
                        <a:cs typeface="Aldhabi" panose="01000000000000000000" pitchFamily="2" charset="-78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200" b="1" kern="1200" dirty="0">
                          <a:solidFill>
                            <a:schemeClr val="tx1"/>
                          </a:solidFill>
                          <a:latin typeface="Aldhabi" panose="01000000000000000000" pitchFamily="2" charset="-78"/>
                          <a:ea typeface="+mn-ea"/>
                          <a:cs typeface="Aldhabi" panose="01000000000000000000" pitchFamily="2" charset="-78"/>
                        </a:rPr>
                        <a:t>دراسة المشروع</a:t>
                      </a:r>
                      <a:endParaRPr lang="fr-FR" sz="3200" b="1" kern="1200" dirty="0">
                        <a:solidFill>
                          <a:schemeClr val="tx1"/>
                        </a:solidFill>
                        <a:latin typeface="Aldhabi" panose="01000000000000000000" pitchFamily="2" charset="-78"/>
                        <a:ea typeface="+mn-ea"/>
                        <a:cs typeface="Aldhabi" panose="01000000000000000000" pitchFamily="2" charset="-78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Framework- </a:t>
                      </a:r>
                      <a:r>
                        <a:rPr lang="ar-SA" sz="3200" b="1" dirty="0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إطار العمل</a:t>
                      </a:r>
                      <a:r>
                        <a:rPr lang="fr-FR" sz="3200" b="1" dirty="0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 </a:t>
                      </a:r>
                      <a:endParaRPr lang="en-US" sz="3200" b="1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6620" y="1638814"/>
            <a:ext cx="6502620" cy="676656"/>
          </a:xfrm>
        </p:spPr>
        <p:txBody>
          <a:bodyPr/>
          <a:lstStyle/>
          <a:p>
            <a:pPr algn="ctr"/>
            <a:r>
              <a:rPr lang="ar-DZ" b="1" dirty="0" smtClean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المقدمة العامة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536" y="2761877"/>
            <a:ext cx="4572000" cy="2068148"/>
          </a:xfrm>
        </p:spPr>
        <p:txBody>
          <a:bodyPr/>
          <a:lstStyle/>
          <a:p>
            <a:pPr lvl="0" algn="ctr" rtl="1"/>
            <a:r>
              <a:rPr lang="ar-DZ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في عالمنا الحديث حيث يقضي الناس المزيد من الوقت على الإنترنت ، أصبح امتلاك </a:t>
            </a:r>
            <a:r>
              <a:rPr lang="ar-SA" sz="2000" dirty="0" smtClean="0"/>
              <a:t> </a:t>
            </a:r>
            <a:r>
              <a:rPr lang="ar-SA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متجر إلكتروني</a:t>
            </a:r>
            <a:r>
              <a:rPr lang="ar-DZ" sz="2000" dirty="0" smtClean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 أداة لا غنى عنها  لجذب الزوار واكتساب ثقتهم.</a:t>
            </a:r>
          </a:p>
          <a:p>
            <a:pPr lvl="0" algn="ctr" rtl="1"/>
            <a:r>
              <a:rPr lang="ar-SA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و </a:t>
            </a:r>
            <a:r>
              <a:rPr lang="ar-DZ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يساعد أيضا على تطوير سمعة ال</a:t>
            </a:r>
            <a:r>
              <a:rPr lang="ar-SA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متجر</a:t>
            </a:r>
            <a:r>
              <a:rPr lang="ar-DZ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 في مجال التسويق الإلكتروني ويساعد على إشهار ال</a:t>
            </a:r>
            <a:r>
              <a:rPr lang="ar-SA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متجر</a:t>
            </a:r>
            <a:r>
              <a:rPr lang="ar-DZ" sz="2000" dirty="0">
                <a:solidFill>
                  <a:schemeClr val="bg2">
                    <a:lumMod val="50000"/>
                  </a:schemeClr>
                </a:solidFill>
                <a:latin typeface="Times New Roman" pitchFamily="18"/>
                <a:cs typeface="Times New Roman" pitchFamily="18"/>
              </a:rPr>
              <a:t> 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E07B7A3-0159-42BC-83F2-11D17B912F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82" r="25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83" y="4176074"/>
            <a:ext cx="4840641" cy="1175581"/>
          </a:xfrm>
        </p:spPr>
        <p:txBody>
          <a:bodyPr/>
          <a:lstStyle/>
          <a:p>
            <a:pPr algn="ctr"/>
            <a:r>
              <a:rPr lang="ar-S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دراسة المشروع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666"/>
            <a:ext cx="10515600" cy="310897"/>
          </a:xfrm>
        </p:spPr>
        <p:txBody>
          <a:bodyPr/>
          <a:lstStyle/>
          <a:p>
            <a:pPr rtl="1"/>
            <a:r>
              <a:rPr lang="ar-SA" sz="4800" b="1" dirty="0">
                <a:latin typeface="Aldhabi" panose="01000000000000000000" pitchFamily="2" charset="-78"/>
                <a:cs typeface="Aldhabi" panose="01000000000000000000" pitchFamily="2" charset="-78"/>
              </a:rPr>
              <a:t>الإشكال</a:t>
            </a:r>
            <a:r>
              <a:rPr lang="ar-SA" dirty="0"/>
              <a:t/>
            </a:r>
            <a:br>
              <a:rPr lang="ar-SA" dirty="0"/>
            </a:br>
            <a:r>
              <a:rPr lang="ar-SA" dirty="0"/>
              <a:t/>
            </a:r>
            <a:br>
              <a:rPr lang="ar-SA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933" y="2740024"/>
            <a:ext cx="5688012" cy="2028825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ar-SA" sz="2200" dirty="0"/>
              <a:t>معظم</a:t>
            </a:r>
            <a:r>
              <a:rPr lang="fr-FR" sz="2200" dirty="0"/>
              <a:t> </a:t>
            </a:r>
            <a:r>
              <a:rPr lang="ar-SA" sz="2200" dirty="0"/>
              <a:t>متاجر العطور</a:t>
            </a:r>
            <a:r>
              <a:rPr lang="fr-FR" sz="2200" dirty="0"/>
              <a:t> </a:t>
            </a:r>
            <a:r>
              <a:rPr lang="ar-SA" sz="2200" dirty="0"/>
              <a:t>ليس لديهم خاصية انتاج عطر خاص يقومون بإختيار مكوناته</a:t>
            </a:r>
            <a:r>
              <a:rPr lang="fr-FR" sz="2200" dirty="0"/>
              <a:t> </a:t>
            </a:r>
            <a:r>
              <a:rPr lang="ar-SA" sz="2200" dirty="0"/>
              <a:t>عبر الإنترنت.</a:t>
            </a:r>
          </a:p>
          <a:p>
            <a:pPr rtl="1"/>
            <a:r>
              <a:rPr lang="ar-SA" sz="2200" dirty="0"/>
              <a:t> لذلك ، يضطر العميل إلى الذهاب مباشرة إلى المتجر من أجل السعي والموافقة على عرض يلبي احتياجاته وتوقعاته.</a:t>
            </a:r>
          </a:p>
          <a:p>
            <a:pPr rtl="1"/>
            <a:r>
              <a:rPr lang="ar-SA" sz="2200" dirty="0"/>
              <a:t> ويمثل هذا الحضور مضيعة للوقت للعميل.</a:t>
            </a:r>
          </a:p>
          <a:p>
            <a:r>
              <a:rPr lang="ar-SA" dirty="0"/>
              <a:t/>
            </a:r>
            <a:br>
              <a:rPr lang="ar-SA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20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E9FE5-EA3B-4CD3-982A-F7247F40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9D3E-887A-4AB7-8517-8E23DB1F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20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A456F-4F72-434C-81EB-9D8DD16A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4B5A8-1559-41AE-8189-4AB5ACE0F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994" y="2579769"/>
            <a:ext cx="5688012" cy="2028825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ar-SA" sz="2200" dirty="0"/>
              <a:t>يتمثل موضوع المشروع في إنشاء متجر إلكتروني</a:t>
            </a:r>
            <a:r>
              <a:rPr lang="fr-FR" sz="2200" dirty="0"/>
              <a:t> </a:t>
            </a:r>
            <a:r>
              <a:rPr lang="ar-SA" sz="2200" dirty="0"/>
              <a:t>ديناميكي وعرضي يعرض نشاطه</a:t>
            </a:r>
            <a:r>
              <a:rPr lang="fr-FR" sz="2200" dirty="0"/>
              <a:t> </a:t>
            </a:r>
            <a:r>
              <a:rPr lang="ar-SA" sz="2200" dirty="0"/>
              <a:t>المتمثل في صناعة العطور الخاصة </a:t>
            </a:r>
            <a:r>
              <a:rPr lang="fr-FR" sz="2200" dirty="0"/>
              <a:t> </a:t>
            </a:r>
            <a:r>
              <a:rPr lang="ar-SA" sz="2200" dirty="0"/>
              <a:t>بالإضافة إلى خدماته المتنوعة المقدمة للعملاء.</a:t>
            </a:r>
          </a:p>
          <a:p>
            <a:pPr rtl="1"/>
            <a:r>
              <a:rPr lang="ar-SA" sz="2200" dirty="0"/>
              <a:t>يهدف هذا المتجر الإلكتروني إلى:</a:t>
            </a:r>
          </a:p>
          <a:p>
            <a:pPr marL="342900" indent="-342900" rtl="1" fontAlgn="base">
              <a:buFont typeface="Arial" panose="020B0604020202020204" pitchFamily="34" charset="0"/>
              <a:buChar char="•"/>
            </a:pPr>
            <a:r>
              <a:rPr lang="ar-SA" sz="2200" dirty="0"/>
              <a:t>سهولة الاستخدام وإختيار مكونات</a:t>
            </a:r>
            <a:r>
              <a:rPr lang="fr-FR" sz="2200" dirty="0"/>
              <a:t> </a:t>
            </a:r>
            <a:r>
              <a:rPr lang="ar-SA" sz="2200" dirty="0"/>
              <a:t>العطر</a:t>
            </a:r>
            <a:r>
              <a:rPr lang="fr-FR" sz="2200" dirty="0"/>
              <a:t>  .</a:t>
            </a:r>
          </a:p>
          <a:p>
            <a:pPr marL="342900" indent="-342900" rtl="1" fontAlgn="base">
              <a:buFont typeface="Arial" panose="020B0604020202020204" pitchFamily="34" charset="0"/>
              <a:buChar char="•"/>
            </a:pPr>
            <a:r>
              <a:rPr lang="ar-SA" sz="2200" dirty="0"/>
              <a:t>توفير الخدمات بكل كفاءة واحترافية</a:t>
            </a:r>
            <a:r>
              <a:rPr lang="fr-FR" sz="2200" dirty="0"/>
              <a:t>.</a:t>
            </a:r>
            <a:endParaRPr lang="ar-SA" sz="2200" dirty="0"/>
          </a:p>
          <a:p>
            <a:pPr marL="342900" indent="-342900" rtl="1" fontAlgn="base">
              <a:buFont typeface="Arial" panose="020B0604020202020204" pitchFamily="34" charset="0"/>
              <a:buChar char="•"/>
            </a:pPr>
            <a:r>
              <a:rPr lang="ar-SA" sz="2200" dirty="0"/>
              <a:t>تضمين كامل احتياجات العميل</a:t>
            </a:r>
            <a:r>
              <a:rPr lang="fr-FR" sz="2200" dirty="0"/>
              <a:t>.</a:t>
            </a:r>
            <a:endParaRPr lang="fr-F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4BA958-67EA-4CDA-BFA5-3F908680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441"/>
            <a:ext cx="10515600" cy="466344"/>
          </a:xfrm>
        </p:spPr>
        <p:txBody>
          <a:bodyPr/>
          <a:lstStyle/>
          <a:p>
            <a:r>
              <a:rPr lang="ar-SA" sz="4400" b="1" dirty="0">
                <a:latin typeface="Aldhabi" panose="01000000000000000000" pitchFamily="2" charset="-78"/>
                <a:cs typeface="Aldhabi" panose="01000000000000000000" pitchFamily="2" charset="-78"/>
              </a:rPr>
              <a:t>فكرة المشروع</a:t>
            </a:r>
            <a:endParaRPr lang="fr-FR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2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D2B2F-97EB-4C87-A56A-FDABAD57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90F0A-D6AA-4AEA-BAC9-52F17B4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550152"/>
            <a:ext cx="3438144" cy="310896"/>
          </a:xfrm>
        </p:spPr>
        <p:txBody>
          <a:bodyPr/>
          <a:lstStyle/>
          <a:p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20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02AB-FF79-4F07-8C1E-ED7BCDF3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6B102-0928-4E2C-B764-8C2F6EE34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1799" y="2622819"/>
            <a:ext cx="6489037" cy="2392240"/>
          </a:xfrm>
        </p:spPr>
        <p:txBody>
          <a:bodyPr>
            <a:noAutofit/>
          </a:bodyPr>
          <a:lstStyle/>
          <a:p>
            <a:pPr rtl="1"/>
            <a:r>
              <a:rPr lang="ar-SA" sz="2000" dirty="0"/>
              <a:t>يتمثل الحل المقترح في إنشاء متجر إلكتروني</a:t>
            </a:r>
            <a:r>
              <a:rPr lang="fr-FR" sz="2000" dirty="0"/>
              <a:t> </a:t>
            </a:r>
            <a:r>
              <a:rPr lang="ar-SA" sz="2000" dirty="0"/>
              <a:t>ديناميكي وعرضي يسمح بتقديم الخدمات، وتسليط الضوء على النشاط والإجابة على أسئلة العملاء مع احترام القواعد الأساسية مثل البساطة ، سهولة التنقل </a:t>
            </a:r>
            <a:r>
              <a:rPr lang="ar-SA" sz="2000"/>
              <a:t>بين الصفحات ومأمن  </a:t>
            </a:r>
            <a:r>
              <a:rPr lang="ar-SA" sz="2000" dirty="0"/>
              <a:t>لخصوصيات العميل.</a:t>
            </a:r>
          </a:p>
          <a:p>
            <a:pPr rtl="1"/>
            <a:r>
              <a:rPr lang="ar-SA" sz="2000" dirty="0"/>
              <a:t>لتحقيق الهدف وأفضل النتائج، يعد إنشاء متجر إلكتروني</a:t>
            </a:r>
            <a:r>
              <a:rPr lang="fr-FR" sz="2000" dirty="0"/>
              <a:t> </a:t>
            </a:r>
            <a:r>
              <a:rPr lang="ar-SA" sz="2000" dirty="0"/>
              <a:t>هو الحل الأمثل لجذب العملاء</a:t>
            </a:r>
            <a:r>
              <a:rPr lang="fr-FR" sz="2000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623599-F98D-4192-8CB9-4C9D20E9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1769976"/>
            <a:ext cx="10515600" cy="466344"/>
          </a:xfrm>
        </p:spPr>
        <p:txBody>
          <a:bodyPr/>
          <a:lstStyle/>
          <a:p>
            <a:r>
              <a:rPr lang="ar-SA" sz="4400" b="1" dirty="0">
                <a:latin typeface="Aldhabi" panose="01000000000000000000" pitchFamily="2" charset="-78"/>
                <a:cs typeface="Aldhabi" panose="01000000000000000000" pitchFamily="2" charset="-78"/>
              </a:rPr>
              <a:t>الحل المقترح</a:t>
            </a:r>
            <a:endParaRPr lang="fr-FR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1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EF55-B390-4BFD-87E2-71FF329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6" y="3429000"/>
            <a:ext cx="6668521" cy="2323079"/>
          </a:xfrm>
        </p:spPr>
        <p:txBody>
          <a:bodyPr/>
          <a:lstStyle/>
          <a:p>
            <a:r>
              <a:rPr lang="fr-F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Framework- </a:t>
            </a:r>
            <a:r>
              <a:rPr lang="ar-S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إطار العمل</a:t>
            </a:r>
            <a:r>
              <a:rPr lang="fr-F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8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3929D-4A76-45A5-ADC6-D408B8D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8BCDD-72BA-4A8A-8EBA-A70D7062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ASHQ -</a:t>
            </a:r>
            <a:r>
              <a:rPr lang="ar-SA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عشق</a:t>
            </a:r>
            <a:endParaRPr lang="en-US" sz="20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B8985-30A2-45EF-B205-0D388C35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33660-A6E1-4919-BB33-2A43F11958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2842" y="1804678"/>
            <a:ext cx="5005633" cy="1375651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ar-SA" dirty="0"/>
              <a:t>هو عبارة عن إطار </a:t>
            </a:r>
            <a:r>
              <a:rPr lang="fr-FR" dirty="0"/>
              <a:t> </a:t>
            </a:r>
            <a:r>
              <a:rPr lang="fr-FR" b="1" dirty="0"/>
              <a:t>Frame Work </a:t>
            </a:r>
            <a:r>
              <a:rPr lang="ar-SA" dirty="0"/>
              <a:t>مفتوح المصدر من إنتاج شركة غوغل، وهو أحد أشهر الأطر المبنية على لغة </a:t>
            </a:r>
            <a:r>
              <a:rPr lang="fr-FR" b="1" dirty="0"/>
              <a:t>JavaScript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0161EC-4FCE-41B3-A7AE-559B81AC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1539248"/>
            <a:ext cx="10515600" cy="466344"/>
          </a:xfrm>
        </p:spPr>
        <p:txBody>
          <a:bodyPr/>
          <a:lstStyle/>
          <a:p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Calibri Light" panose="020F0302020204030204" pitchFamily="34" charset="0"/>
              </a:rPr>
              <a:t>Angular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Calibri Light" panose="020F0302020204030204" pitchFamily="34" charset="0"/>
              </a:rPr>
              <a:t> JS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9E8F6-F6A3-4103-9DDA-04235836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79" y="1027576"/>
            <a:ext cx="682135" cy="657287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7A22E37F-4355-4343-88BA-442BDF720B92}"/>
              </a:ext>
            </a:extLst>
          </p:cNvPr>
          <p:cNvSpPr txBox="1">
            <a:spLocks/>
          </p:cNvSpPr>
          <p:nvPr/>
        </p:nvSpPr>
        <p:spPr>
          <a:xfrm>
            <a:off x="1062243" y="3464718"/>
            <a:ext cx="8974004" cy="31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j-ea"/>
                <a:cs typeface="+mj-cs"/>
              </a:defRPr>
            </a:lvl1pPr>
          </a:lstStyle>
          <a:p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Calibri Light" panose="020F0302020204030204" pitchFamily="34" charset="0"/>
              </a:rPr>
              <a:t>Firebase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83CF2-6F40-47A8-8271-4B1656EE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730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1968" y="2902510"/>
            <a:ext cx="626726" cy="626726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7881FDB-5FBF-407B-9A29-FC65C488F21E}"/>
              </a:ext>
            </a:extLst>
          </p:cNvPr>
          <p:cNvSpPr txBox="1">
            <a:spLocks/>
          </p:cNvSpPr>
          <p:nvPr/>
        </p:nvSpPr>
        <p:spPr>
          <a:xfrm>
            <a:off x="3167406" y="3593753"/>
            <a:ext cx="5676507" cy="1375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dirty="0"/>
              <a:t> منصة أطلقتها شركة غوغل مختصة بتطوير تطبيقات الأجهزة الذكية، تتضمن المنصة مجموعة أدوات تغطي جزء كبير من الخدمات التي عادة ما يكون على المطورين بناءها بأنفسهم. يتضمن ذلك: التحليلات والمصادقة وقواعد البيانات وتخزين الملفات.. إلخ.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20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{01F602C1-A938-40CF-817B-D11DCAE6B68F}tf11964407_win32</Template>
  <TotalTime>196</TotalTime>
  <Words>390</Words>
  <Application>Microsoft Office PowerPoint</Application>
  <PresentationFormat>Grand écran</PresentationFormat>
  <Paragraphs>88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6" baseType="lpstr">
      <vt:lpstr>Aldhabi</vt:lpstr>
      <vt:lpstr>Arial</vt:lpstr>
      <vt:lpstr>Bahnschrift SemiBold Condensed</vt:lpstr>
      <vt:lpstr>Bradley Hand ITC</vt:lpstr>
      <vt:lpstr>Calibri</vt:lpstr>
      <vt:lpstr>Calibri Light</vt:lpstr>
      <vt:lpstr>Courier New</vt:lpstr>
      <vt:lpstr>Edwardian Script ITC</vt:lpstr>
      <vt:lpstr>Gill Sans Nova</vt:lpstr>
      <vt:lpstr>Gill Sans Nova Light</vt:lpstr>
      <vt:lpstr>Sagona Book</vt:lpstr>
      <vt:lpstr>Times New Roman</vt:lpstr>
      <vt:lpstr>Office Theme</vt:lpstr>
      <vt:lpstr>Mini project</vt:lpstr>
      <vt:lpstr>المخطط</vt:lpstr>
      <vt:lpstr>المقدمة العامة</vt:lpstr>
      <vt:lpstr>دراسة المشروع</vt:lpstr>
      <vt:lpstr>الإشكال  </vt:lpstr>
      <vt:lpstr>فكرة المشروع</vt:lpstr>
      <vt:lpstr>الحل المقترح</vt:lpstr>
      <vt:lpstr>Framework- إطار العمل  </vt:lpstr>
      <vt:lpstr>Angular JS  </vt:lpstr>
      <vt:lpstr>دراسة المتنافسين</vt:lpstr>
      <vt:lpstr>تحديد المنافسين </vt:lpstr>
      <vt:lpstr>تحليل المواقع المنافسة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</dc:title>
  <dc:creator>afnaan kr</dc:creator>
  <cp:lastModifiedBy>MMD</cp:lastModifiedBy>
  <cp:revision>18</cp:revision>
  <dcterms:created xsi:type="dcterms:W3CDTF">2023-03-08T09:39:02Z</dcterms:created>
  <dcterms:modified xsi:type="dcterms:W3CDTF">2023-03-30T19:29:22Z</dcterms:modified>
</cp:coreProperties>
</file>