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01" r:id="rId1"/>
  </p:sldMasterIdLst>
  <p:sldIdLst>
    <p:sldId id="256" r:id="rId2"/>
    <p:sldId id="258" r:id="rId3"/>
    <p:sldId id="268" r:id="rId4"/>
    <p:sldId id="257" r:id="rId5"/>
    <p:sldId id="269" r:id="rId6"/>
    <p:sldId id="259" r:id="rId7"/>
    <p:sldId id="260" r:id="rId8"/>
    <p:sldId id="267" r:id="rId9"/>
    <p:sldId id="271" r:id="rId10"/>
    <p:sldId id="272" r:id="rId11"/>
    <p:sldId id="273" r:id="rId12"/>
    <p:sldId id="274" r:id="rId13"/>
    <p:sldId id="275" r:id="rId14"/>
    <p:sldId id="263" r:id="rId15"/>
    <p:sldId id="262" r:id="rId16"/>
    <p:sldId id="278" r:id="rId17"/>
    <p:sldId id="279" r:id="rId18"/>
    <p:sldId id="265" r:id="rId19"/>
    <p:sldId id="280" r:id="rId20"/>
    <p:sldId id="264" r:id="rId21"/>
    <p:sldId id="266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embeddedFontLst>
    <p:embeddedFont>
      <p:font typeface="메이플스토리" panose="02000300000000000000" pitchFamily="2" charset="-127"/>
      <p:regular r:id="rId28"/>
      <p:bold r:id="rId29"/>
    </p:embeddedFont>
    <p:embeddedFont>
      <p:font typeface="인터파크고딕 B" panose="02000000000000000000" pitchFamily="2" charset="-127"/>
      <p:regular r:id="rId30"/>
    </p:embeddedFont>
    <p:embeddedFont>
      <p:font typeface="인터파크고딕 L" panose="02000000000000000000" pitchFamily="2" charset="-127"/>
      <p:regular r:id="rId31"/>
    </p:embeddedFont>
    <p:embeddedFont>
      <p:font typeface="인터파크고딕 M" panose="02000000000000000000" pitchFamily="2" charset="-127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6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5DB702-4726-4117-BCFE-BA5134DD8555}"/>
              </a:ext>
            </a:extLst>
          </p:cNvPr>
          <p:cNvSpPr/>
          <p:nvPr/>
        </p:nvSpPr>
        <p:spPr>
          <a:xfrm>
            <a:off x="1691949" y="1674845"/>
            <a:ext cx="8808098" cy="3508310"/>
          </a:xfrm>
          <a:prstGeom prst="rect">
            <a:avLst/>
          </a:prstGeom>
          <a:solidFill>
            <a:schemeClr val="bg2"/>
          </a:solidFill>
          <a:ln w="76200" cmpd="dbl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8DD7A3-A2F3-48E1-8CEA-D35FE982C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036" y="2659225"/>
            <a:ext cx="7109927" cy="105601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1B5086-61EA-4CB5-8FA5-1E43DE11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22" y="3919279"/>
            <a:ext cx="6326155" cy="53142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10AC59-603D-4ECE-A40A-C93121EF8664}"/>
              </a:ext>
            </a:extLst>
          </p:cNvPr>
          <p:cNvSpPr/>
          <p:nvPr/>
        </p:nvSpPr>
        <p:spPr>
          <a:xfrm>
            <a:off x="0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FC26A-15A8-4589-B601-58CF65AC7EDF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2473D8-99DC-491F-881E-FB444446587D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2BF35C-DFDF-43B3-A9F4-570A56DC9884}"/>
              </a:ext>
            </a:extLst>
          </p:cNvPr>
          <p:cNvSpPr/>
          <p:nvPr/>
        </p:nvSpPr>
        <p:spPr>
          <a:xfrm rot="5400000">
            <a:off x="6021184" y="836814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92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6E79C-DF06-400D-AE4F-D0DC15040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738" y="1250303"/>
            <a:ext cx="5259299" cy="43573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3317C-9337-4A24-8D05-6E6E79C2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962" y="1250302"/>
            <a:ext cx="5259299" cy="435739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20D713-3A44-45F5-8662-CC9A544CEEB0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EF8548-A20A-4A1A-B952-6BFDD49250EF}"/>
              </a:ext>
            </a:extLst>
          </p:cNvPr>
          <p:cNvSpPr/>
          <p:nvPr/>
        </p:nvSpPr>
        <p:spPr>
          <a:xfrm>
            <a:off x="0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74827F-7536-4ABB-A9C6-48D4D9E9976E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3D7047-7FB5-45DC-80E2-FD78E2673BB5}"/>
              </a:ext>
            </a:extLst>
          </p:cNvPr>
          <p:cNvSpPr/>
          <p:nvPr/>
        </p:nvSpPr>
        <p:spPr>
          <a:xfrm rot="5400000">
            <a:off x="6021184" y="836814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AA9195F-4FB9-4EC5-8F67-BC8ACF577A8B}"/>
              </a:ext>
            </a:extLst>
          </p:cNvPr>
          <p:cNvCxnSpPr/>
          <p:nvPr/>
        </p:nvCxnSpPr>
        <p:spPr>
          <a:xfrm>
            <a:off x="6096000" y="648478"/>
            <a:ext cx="0" cy="556104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5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026B4-08FB-487F-B13A-D471206B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1339748" cy="915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8A2E7-75E9-447D-89E6-742F0612C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2" y="1438102"/>
            <a:ext cx="11339749" cy="5145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3E61C-4376-4667-8CF9-28F9237298CA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40DE03-7F97-4B8C-ABD9-4B7C4DF97BB9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F15350-4B26-4E4D-8056-855B27AB4F4B}"/>
              </a:ext>
            </a:extLst>
          </p:cNvPr>
          <p:cNvSpPr/>
          <p:nvPr/>
        </p:nvSpPr>
        <p:spPr>
          <a:xfrm rot="5400000">
            <a:off x="6021186" y="836813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60EA55-494B-4C78-A446-00EC25F8EFDF}"/>
              </a:ext>
            </a:extLst>
          </p:cNvPr>
          <p:cNvSpPr/>
          <p:nvPr/>
        </p:nvSpPr>
        <p:spPr>
          <a:xfrm>
            <a:off x="0" y="0"/>
            <a:ext cx="52251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F4864BC2-9C3A-434C-8EDD-DA189521E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9225"/>
            <a:ext cx="522288" cy="401638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48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9A03E-2720-4AEE-9B52-EEAD10D1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1339748" cy="915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6E79C-DF06-400D-AE4F-D0DC15040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514" y="1438102"/>
            <a:ext cx="5497286" cy="5145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3317C-9337-4A24-8D05-6E6E79C2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8102"/>
            <a:ext cx="5690062" cy="51455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C4C587-B65E-42C8-ADD6-9C63C6B64831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143B18-8B2E-44A1-9989-8B8402E271DB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CAACD5-FA34-44A8-9786-CF8C6C5932AC}"/>
              </a:ext>
            </a:extLst>
          </p:cNvPr>
          <p:cNvSpPr/>
          <p:nvPr/>
        </p:nvSpPr>
        <p:spPr>
          <a:xfrm rot="5400000">
            <a:off x="6021186" y="836813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D82517-87C3-4EDB-BB52-79E534A4EB52}"/>
              </a:ext>
            </a:extLst>
          </p:cNvPr>
          <p:cNvSpPr/>
          <p:nvPr/>
        </p:nvSpPr>
        <p:spPr>
          <a:xfrm>
            <a:off x="0" y="0"/>
            <a:ext cx="52251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5CE853D2-FC37-47E0-AC66-1598A329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49630"/>
            <a:ext cx="5225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36C8D6-49D3-4EFB-B79C-0A43DE421A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5" name="텍스트 개체 틀 17">
            <a:extLst>
              <a:ext uri="{FF2B5EF4-FFF2-40B4-BE49-F238E27FC236}">
                <a16:creationId xmlns:a16="http://schemas.microsoft.com/office/drawing/2014/main" id="{A47D3A7A-C65D-4D77-8004-30842CD1D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9225"/>
            <a:ext cx="522288" cy="401638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63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01D9E-D108-466D-A1F7-0C970CEC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365125"/>
            <a:ext cx="11328664" cy="91503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E2D076-E0A9-41C8-84FC-8CD9B6461966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02E9AB-FBE2-41E9-8BE3-6D0150090D79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C74024-B99A-404D-9BFA-20219FDA1A37}"/>
              </a:ext>
            </a:extLst>
          </p:cNvPr>
          <p:cNvSpPr/>
          <p:nvPr/>
        </p:nvSpPr>
        <p:spPr>
          <a:xfrm rot="5400000">
            <a:off x="6021186" y="836813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7F5721-1DDB-4F0F-9C09-FD62520602DA}"/>
              </a:ext>
            </a:extLst>
          </p:cNvPr>
          <p:cNvSpPr/>
          <p:nvPr/>
        </p:nvSpPr>
        <p:spPr>
          <a:xfrm>
            <a:off x="0" y="0"/>
            <a:ext cx="52251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F39CA0BC-9346-45E9-8B07-04150060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49630"/>
            <a:ext cx="5225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36C8D6-49D3-4EFB-B79C-0A43DE421A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텍스트 개체 틀 17">
            <a:extLst>
              <a:ext uri="{FF2B5EF4-FFF2-40B4-BE49-F238E27FC236}">
                <a16:creationId xmlns:a16="http://schemas.microsoft.com/office/drawing/2014/main" id="{6495E8EF-F479-4574-A506-5A7F339EF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9225"/>
            <a:ext cx="522288" cy="401638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22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102940B-84DC-43B6-B0F6-1231E10AFF3D}"/>
              </a:ext>
            </a:extLst>
          </p:cNvPr>
          <p:cNvSpPr/>
          <p:nvPr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EEF2F2-E3DE-46D8-8733-FD723DD8A298}"/>
              </a:ext>
            </a:extLst>
          </p:cNvPr>
          <p:cNvSpPr/>
          <p:nvPr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D3425C-C51D-4181-99AB-2F968E7E3D58}"/>
              </a:ext>
            </a:extLst>
          </p:cNvPr>
          <p:cNvSpPr/>
          <p:nvPr/>
        </p:nvSpPr>
        <p:spPr>
          <a:xfrm rot="5400000">
            <a:off x="6021186" y="836813"/>
            <a:ext cx="149629" cy="118927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4738E8-5C04-4DB6-855A-01BA5203C6CE}"/>
              </a:ext>
            </a:extLst>
          </p:cNvPr>
          <p:cNvSpPr/>
          <p:nvPr/>
        </p:nvSpPr>
        <p:spPr>
          <a:xfrm>
            <a:off x="0" y="8314"/>
            <a:ext cx="522514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4840A84-22A7-478B-BB9D-317E30F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49630"/>
            <a:ext cx="52251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36C8D6-49D3-4EFB-B79C-0A43DE421AB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9BFA4570-0D39-4FD8-8383-1632389497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49225"/>
            <a:ext cx="522288" cy="401638"/>
          </a:xfrm>
        </p:spPr>
        <p:txBody>
          <a:bodyPr>
            <a:no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7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B0398-0EE6-4548-BF20-3F41B55FC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40566"/>
            <a:ext cx="9144000" cy="1176865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289C6D-137E-48F6-BED1-73A39D7AC850}"/>
              </a:ext>
            </a:extLst>
          </p:cNvPr>
          <p:cNvSpPr/>
          <p:nvPr userDrawn="1"/>
        </p:nvSpPr>
        <p:spPr>
          <a:xfrm rot="5400000">
            <a:off x="6021186" y="-5871556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11A474-E21A-42FF-9C67-F3B2D70B1740}"/>
              </a:ext>
            </a:extLst>
          </p:cNvPr>
          <p:cNvSpPr/>
          <p:nvPr userDrawn="1"/>
        </p:nvSpPr>
        <p:spPr>
          <a:xfrm>
            <a:off x="0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F5339F-AB9B-452E-9CB9-4DEBB23B4F92}"/>
              </a:ext>
            </a:extLst>
          </p:cNvPr>
          <p:cNvSpPr/>
          <p:nvPr userDrawn="1"/>
        </p:nvSpPr>
        <p:spPr>
          <a:xfrm>
            <a:off x="12042371" y="0"/>
            <a:ext cx="14962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6C799E-48A3-433A-B868-02BEAB20CD8F}"/>
              </a:ext>
            </a:extLst>
          </p:cNvPr>
          <p:cNvSpPr/>
          <p:nvPr userDrawn="1"/>
        </p:nvSpPr>
        <p:spPr>
          <a:xfrm rot="5400000">
            <a:off x="6021184" y="836814"/>
            <a:ext cx="149629" cy="118927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92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6E1DB-454F-47D4-8AB9-038E249F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7" y="365126"/>
            <a:ext cx="10617185" cy="109536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A64321-14ED-42A0-BCCA-217B40B8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5" y="1825624"/>
            <a:ext cx="10617183" cy="46672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9489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265A37-164D-4BDD-B60F-727DB4C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6855A-0E85-44D7-BBFA-7416375CD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2">
            <a:extLst>
              <a:ext uri="{FF2B5EF4-FFF2-40B4-BE49-F238E27FC236}">
                <a16:creationId xmlns:a16="http://schemas.microsoft.com/office/drawing/2014/main" id="{A50EEEFC-D622-46BA-96F9-D3D71E31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3AA72F8C-42D6-42A6-8505-7E874DB74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36C8D6-49D3-4EFB-B79C-0A43DE421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3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8161A88-A721-4110-85D3-C69690A1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361" y="2667614"/>
            <a:ext cx="7889275" cy="1056012"/>
          </a:xfrm>
        </p:spPr>
        <p:txBody>
          <a:bodyPr>
            <a:noAutofit/>
          </a:bodyPr>
          <a:lstStyle/>
          <a:p>
            <a:r>
              <a:rPr lang="ko-KR" altLang="en-US" sz="4400" dirty="0"/>
              <a:t>노인을 위한 </a:t>
            </a:r>
            <a:r>
              <a:rPr lang="ko-KR" altLang="en-US" sz="4400" dirty="0" err="1"/>
              <a:t>챗봇은</a:t>
            </a:r>
            <a:r>
              <a:rPr lang="ko-KR" altLang="en-US" sz="4400" dirty="0"/>
              <a:t> 있다 </a:t>
            </a:r>
            <a:r>
              <a:rPr lang="en-US" altLang="ko-KR" sz="4400" dirty="0"/>
              <a:t>_ </a:t>
            </a:r>
            <a:r>
              <a:rPr lang="ko-KR" altLang="en-US" sz="4400" dirty="0" err="1"/>
              <a:t>짝봇</a:t>
            </a:r>
            <a:endParaRPr lang="en-US" sz="4400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8EB1D49-3A55-4E4D-B3A7-D9D692714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20" y="4229672"/>
            <a:ext cx="6326155" cy="531423"/>
          </a:xfrm>
        </p:spPr>
        <p:txBody>
          <a:bodyPr>
            <a:normAutofit/>
          </a:bodyPr>
          <a:lstStyle/>
          <a:p>
            <a:r>
              <a:rPr lang="en-US" sz="2000" dirty="0" err="1"/>
              <a:t>welbot</a:t>
            </a:r>
            <a:r>
              <a:rPr lang="en-US" sz="2000" dirty="0"/>
              <a:t> - </a:t>
            </a:r>
            <a:r>
              <a:rPr lang="ko-KR" altLang="en-US" sz="2000" dirty="0"/>
              <a:t>박건우</a:t>
            </a:r>
            <a:r>
              <a:rPr lang="en-US" altLang="ko-KR" sz="2000" dirty="0"/>
              <a:t>,</a:t>
            </a:r>
            <a:r>
              <a:rPr lang="ko-KR" altLang="en-US" sz="2000" dirty="0"/>
              <a:t>변자민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윤보현</a:t>
            </a:r>
            <a:r>
              <a:rPr lang="en-US" altLang="ko-KR" sz="2000" dirty="0"/>
              <a:t>, </a:t>
            </a:r>
            <a:r>
              <a:rPr lang="ko-KR" altLang="en-US" sz="2000" dirty="0"/>
              <a:t>장승현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86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CAB8039-53D9-4D85-BACF-1B78D01B2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513" y="1924050"/>
            <a:ext cx="10953750" cy="300990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노인교실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E766C-DF70-42A4-86CB-3161B0E722A7}"/>
              </a:ext>
            </a:extLst>
          </p:cNvPr>
          <p:cNvSpPr txBox="1"/>
          <p:nvPr/>
        </p:nvSpPr>
        <p:spPr>
          <a:xfrm>
            <a:off x="2152650" y="4933950"/>
            <a:ext cx="7886700" cy="169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서울시 강북구 노인교실 현황</a:t>
            </a:r>
            <a:r>
              <a:rPr lang="en-US" altLang="ko-KR" sz="2400" dirty="0"/>
              <a:t>.csv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서울시 </a:t>
            </a:r>
            <a:r>
              <a:rPr lang="ko-KR" altLang="en-US" sz="2400" dirty="0" err="1"/>
              <a:t>수로구</a:t>
            </a:r>
            <a:r>
              <a:rPr lang="ko-KR" altLang="en-US" sz="2400" dirty="0"/>
              <a:t> 노인종합복지관 교육대학 프로그램 정보</a:t>
            </a:r>
            <a:r>
              <a:rPr lang="en-US" altLang="ko-KR" sz="2400" dirty="0"/>
              <a:t>csv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/>
              <a:t>서울특별시 노인교실정보</a:t>
            </a:r>
            <a:r>
              <a:rPr lang="en-US" altLang="ko-KR" sz="2400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35318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B760D63-1839-4AF4-98E4-4664F306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888" y="2651073"/>
            <a:ext cx="11339512" cy="1555853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두드림길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D6B4E-FEC6-48F3-823E-72DF15D3A637}"/>
              </a:ext>
            </a:extLst>
          </p:cNvPr>
          <p:cNvSpPr txBox="1"/>
          <p:nvPr/>
        </p:nvSpPr>
        <p:spPr>
          <a:xfrm>
            <a:off x="4102100" y="4368800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서울</a:t>
            </a:r>
            <a:r>
              <a:rPr lang="en-US" altLang="ko-KR" sz="2400" dirty="0"/>
              <a:t> </a:t>
            </a:r>
            <a:r>
              <a:rPr lang="ko-KR" altLang="en-US" sz="2400" dirty="0"/>
              <a:t>두드림길 정보</a:t>
            </a:r>
            <a:r>
              <a:rPr lang="en-US" altLang="ko-KR" sz="2400" dirty="0"/>
              <a:t>.csv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22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EED3F49-6A02-403A-BC7D-4E1293D6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00" y="1952625"/>
            <a:ext cx="6581775" cy="295275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복지시설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19B05-A918-406E-A646-9E966766997A}"/>
              </a:ext>
            </a:extLst>
          </p:cNvPr>
          <p:cNvSpPr txBox="1"/>
          <p:nvPr/>
        </p:nvSpPr>
        <p:spPr>
          <a:xfrm>
            <a:off x="2749550" y="5207000"/>
            <a:ext cx="669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서울시</a:t>
            </a:r>
            <a:r>
              <a:rPr lang="en-US" altLang="ko-KR" sz="2400" dirty="0"/>
              <a:t> </a:t>
            </a:r>
            <a:r>
              <a:rPr lang="ko-KR" altLang="en-US" sz="2400" dirty="0"/>
              <a:t>어르신 복지시설 현황</a:t>
            </a:r>
            <a:r>
              <a:rPr lang="en-US" altLang="ko-KR" sz="2400" dirty="0"/>
              <a:t>.csv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11216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E05EA3C-158A-406B-A689-ADCD8A8DF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650" y="2257425"/>
            <a:ext cx="7991475" cy="2343150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경로당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FBCEB-0F70-4AA1-9F20-3477684B5F38}"/>
              </a:ext>
            </a:extLst>
          </p:cNvPr>
          <p:cNvSpPr txBox="1"/>
          <p:nvPr/>
        </p:nvSpPr>
        <p:spPr>
          <a:xfrm>
            <a:off x="3702050" y="4813300"/>
            <a:ext cx="478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서울특별시 경로당 정보</a:t>
            </a:r>
            <a:r>
              <a:rPr lang="en-US" altLang="ko-KR" sz="2400" dirty="0"/>
              <a:t>.xlsx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006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5812B61-4155-45DA-821B-A1AC712DBDA4}"/>
              </a:ext>
            </a:extLst>
          </p:cNvPr>
          <p:cNvSpPr/>
          <p:nvPr/>
        </p:nvSpPr>
        <p:spPr>
          <a:xfrm>
            <a:off x="2402048" y="793654"/>
            <a:ext cx="3970789" cy="1176864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개발 과정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F606FD-8ADC-4E52-B439-77D62ECDACC3}"/>
              </a:ext>
            </a:extLst>
          </p:cNvPr>
          <p:cNvSpPr/>
          <p:nvPr/>
        </p:nvSpPr>
        <p:spPr>
          <a:xfrm>
            <a:off x="704674" y="793654"/>
            <a:ext cx="1174459" cy="1176864"/>
          </a:xfrm>
          <a:prstGeom prst="roundRect">
            <a:avLst>
              <a:gd name="adj" fmla="val 3545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29EE5A-BC1C-4D4D-983F-2CCCD7CC837E}"/>
              </a:ext>
            </a:extLst>
          </p:cNvPr>
          <p:cNvSpPr/>
          <p:nvPr/>
        </p:nvSpPr>
        <p:spPr>
          <a:xfrm>
            <a:off x="151002" y="5763237"/>
            <a:ext cx="11889996" cy="94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27FFE68-8755-4B3F-A238-0EC18FAC8AC1}"/>
              </a:ext>
            </a:extLst>
          </p:cNvPr>
          <p:cNvSpPr/>
          <p:nvPr/>
        </p:nvSpPr>
        <p:spPr>
          <a:xfrm>
            <a:off x="10679185" y="5847127"/>
            <a:ext cx="1275127" cy="771787"/>
          </a:xfrm>
          <a:prstGeom prst="roundRect">
            <a:avLst/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1177D85F-C80D-4644-B4CF-4E80564DA0B5}"/>
              </a:ext>
            </a:extLst>
          </p:cNvPr>
          <p:cNvSpPr/>
          <p:nvPr/>
        </p:nvSpPr>
        <p:spPr>
          <a:xfrm>
            <a:off x="279632" y="5914237"/>
            <a:ext cx="687897" cy="687897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649A3D8-F8D1-446A-AB99-A3E987FAD373}"/>
              </a:ext>
            </a:extLst>
          </p:cNvPr>
          <p:cNvSpPr/>
          <p:nvPr/>
        </p:nvSpPr>
        <p:spPr>
          <a:xfrm>
            <a:off x="237688" y="5872293"/>
            <a:ext cx="771787" cy="77178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207F2-7E7C-4ABF-8CB5-47B53EA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8A26FA2-071A-47CC-9D5A-9E714A76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84343"/>
            <a:ext cx="5690062" cy="3999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Term Reinforcement</a:t>
            </a:r>
            <a:r>
              <a:rPr lang="ko-KR" altLang="en-US" dirty="0"/>
              <a:t>를 기반으로 </a:t>
            </a:r>
            <a:r>
              <a:rPr lang="en-US" altLang="ko-KR" dirty="0"/>
              <a:t>few-shot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지원하는 자연어 이해</a:t>
            </a:r>
            <a:r>
              <a:rPr lang="en-US" altLang="ko-KR" dirty="0"/>
              <a:t> </a:t>
            </a:r>
            <a:r>
              <a:rPr lang="ko-KR" altLang="en-US" dirty="0"/>
              <a:t>플랫폼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페이스북 </a:t>
            </a:r>
            <a:r>
              <a:rPr lang="ko-KR" altLang="en-US" dirty="0" err="1"/>
              <a:t>메세지</a:t>
            </a:r>
            <a:r>
              <a:rPr lang="en-US" altLang="ko-KR" dirty="0"/>
              <a:t>, </a:t>
            </a:r>
            <a:r>
              <a:rPr lang="ko-KR" altLang="en-US" dirty="0"/>
              <a:t>라인 등 다양한 채팅 플랫폼으로 확장 가능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16C465-AAB4-48E0-B5EE-B82EF9A2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3</a:t>
            </a: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D2915-165F-405E-ADFC-3AA2DD47B179}"/>
              </a:ext>
            </a:extLst>
          </p:cNvPr>
          <p:cNvSpPr/>
          <p:nvPr/>
        </p:nvSpPr>
        <p:spPr>
          <a:xfrm>
            <a:off x="32213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Dialogflow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1" name="내용 개체 틀 10" descr="상자, 벽돌이(가) 표시된 사진&#10;&#10;자동 생성된 설명">
            <a:extLst>
              <a:ext uri="{FF2B5EF4-FFF2-40B4-BE49-F238E27FC236}">
                <a16:creationId xmlns:a16="http://schemas.microsoft.com/office/drawing/2014/main" id="{5F11B5C4-8B9C-4EB1-9FEF-FA8AEE7A28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05" y="1790613"/>
            <a:ext cx="3999335" cy="3999335"/>
          </a:xfr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3D0A45-BE42-40AB-BF0F-FA3A12E477BD}"/>
              </a:ext>
            </a:extLst>
          </p:cNvPr>
          <p:cNvSpPr/>
          <p:nvPr/>
        </p:nvSpPr>
        <p:spPr>
          <a:xfrm>
            <a:off x="6096000" y="1432560"/>
            <a:ext cx="4394200" cy="6477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Google </a:t>
            </a:r>
            <a:r>
              <a:rPr lang="en-US" altLang="ko-KR" sz="2800" dirty="0" err="1"/>
              <a:t>Dialogflow</a:t>
            </a:r>
            <a:r>
              <a:rPr lang="en-US" altLang="ko-KR" sz="2800" dirty="0"/>
              <a:t> </a:t>
            </a:r>
            <a:r>
              <a:rPr lang="ko-KR" altLang="en-US" sz="2800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01013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207F2-7E7C-4ABF-8CB5-47B53EA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8A26FA2-071A-47CC-9D5A-9E714A76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84343"/>
            <a:ext cx="5690062" cy="3999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자연어</a:t>
            </a:r>
            <a:r>
              <a:rPr lang="en-US" altLang="ko-KR" dirty="0"/>
              <a:t> </a:t>
            </a:r>
            <a:r>
              <a:rPr lang="ko-KR" altLang="en-US" dirty="0"/>
              <a:t>객체 인식을 위해 동의어로 간주될 목록 지정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16C465-AAB4-48E0-B5EE-B82EF9A2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3</a:t>
            </a: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D2915-165F-405E-ADFC-3AA2DD47B179}"/>
              </a:ext>
            </a:extLst>
          </p:cNvPr>
          <p:cNvSpPr/>
          <p:nvPr/>
        </p:nvSpPr>
        <p:spPr>
          <a:xfrm>
            <a:off x="32213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Dialogflow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3D0A45-BE42-40AB-BF0F-FA3A12E477BD}"/>
              </a:ext>
            </a:extLst>
          </p:cNvPr>
          <p:cNvSpPr/>
          <p:nvPr/>
        </p:nvSpPr>
        <p:spPr>
          <a:xfrm>
            <a:off x="6096000" y="1438275"/>
            <a:ext cx="4394200" cy="6477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Entity</a:t>
            </a:r>
            <a:endParaRPr lang="ko-KR" altLang="en-US" sz="2800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ECB52E13-589C-4E85-B0A1-65E8C675D0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5257" y="1438275"/>
            <a:ext cx="4911574" cy="5145088"/>
          </a:xfrm>
        </p:spPr>
      </p:pic>
    </p:spTree>
    <p:extLst>
      <p:ext uri="{BB962C8B-B14F-4D97-AF65-F5344CB8AC3E}">
        <p14:creationId xmlns:p14="http://schemas.microsoft.com/office/powerpoint/2010/main" val="258874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207F2-7E7C-4ABF-8CB5-47B53EA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8A26FA2-071A-47CC-9D5A-9E714A76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84343"/>
            <a:ext cx="5690062" cy="39993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few-shot learning</a:t>
            </a:r>
            <a:r>
              <a:rPr lang="ko-KR" altLang="en-US" dirty="0"/>
              <a:t>에 사용될 </a:t>
            </a:r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phrases</a:t>
            </a:r>
            <a:r>
              <a:rPr lang="ko-KR" altLang="en-US" dirty="0"/>
              <a:t> 지정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대화 </a:t>
            </a:r>
            <a:r>
              <a:rPr lang="en-US" altLang="ko-KR" dirty="0"/>
              <a:t>flow</a:t>
            </a:r>
            <a:r>
              <a:rPr lang="ko-KR" altLang="en-US" dirty="0"/>
              <a:t>를 구성하기 위한 </a:t>
            </a:r>
            <a:r>
              <a:rPr lang="en-US" altLang="ko-KR" dirty="0"/>
              <a:t>context </a:t>
            </a:r>
            <a:r>
              <a:rPr lang="ko-KR" altLang="en-US" dirty="0"/>
              <a:t>지정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16C465-AAB4-48E0-B5EE-B82EF9A2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3</a:t>
            </a: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D2915-165F-405E-ADFC-3AA2DD47B179}"/>
              </a:ext>
            </a:extLst>
          </p:cNvPr>
          <p:cNvSpPr/>
          <p:nvPr/>
        </p:nvSpPr>
        <p:spPr>
          <a:xfrm>
            <a:off x="32213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</a:rPr>
              <a:t>Dialogflow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63D0A45-BE42-40AB-BF0F-FA3A12E477BD}"/>
              </a:ext>
            </a:extLst>
          </p:cNvPr>
          <p:cNvSpPr/>
          <p:nvPr/>
        </p:nvSpPr>
        <p:spPr>
          <a:xfrm>
            <a:off x="6096000" y="1438275"/>
            <a:ext cx="4394200" cy="64778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Intent</a:t>
            </a:r>
            <a:endParaRPr lang="ko-KR" altLang="en-US" sz="28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3ECAB3F-FE81-4EE6-90DD-0573520B5A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9803" y="1438275"/>
            <a:ext cx="4622482" cy="5145088"/>
          </a:xfrm>
        </p:spPr>
      </p:pic>
    </p:spTree>
    <p:extLst>
      <p:ext uri="{BB962C8B-B14F-4D97-AF65-F5344CB8AC3E}">
        <p14:creationId xmlns:p14="http://schemas.microsoft.com/office/powerpoint/2010/main" val="3733888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207F2-7E7C-4ABF-8CB5-47B53EA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41D2C83-998B-422F-A246-2B2C53624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dirty="0"/>
              <a:t>JSON </a:t>
            </a:r>
            <a:r>
              <a:rPr lang="ko-KR" altLang="en-US" dirty="0"/>
              <a:t>형태로 내용을 주고받아 빠르게 정보를 주고받을 수 있을 수 있다는 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python</a:t>
            </a:r>
            <a:r>
              <a:rPr lang="ko-KR" altLang="en-US" dirty="0"/>
              <a:t>을 이용하여 구현하고 이용할 수 있다는 특징이 있어 선택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16C465-AAB4-48E0-B5EE-B82EF9A2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3</a:t>
            </a: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D2915-165F-405E-ADFC-3AA2DD47B179}"/>
              </a:ext>
            </a:extLst>
          </p:cNvPr>
          <p:cNvSpPr/>
          <p:nvPr/>
        </p:nvSpPr>
        <p:spPr>
          <a:xfrm>
            <a:off x="3221373" y="755123"/>
            <a:ext cx="132546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Webhook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django REST framework로 간단한 api 만들기">
            <a:extLst>
              <a:ext uri="{FF2B5EF4-FFF2-40B4-BE49-F238E27FC236}">
                <a16:creationId xmlns:a16="http://schemas.microsoft.com/office/drawing/2014/main" id="{3675F7A6-ACAF-471A-B5CE-E5F4D1835C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9" y="2214966"/>
            <a:ext cx="5497512" cy="24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5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207F2-7E7C-4ABF-8CB5-47B53EAE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41D2C83-998B-422F-A246-2B2C53624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사용할 데이터 </a:t>
            </a:r>
            <a:r>
              <a:rPr lang="en-US" altLang="ko-KR" dirty="0"/>
              <a:t>DB</a:t>
            </a:r>
            <a:r>
              <a:rPr lang="ko-KR" altLang="en-US" dirty="0"/>
              <a:t>에 미리 구축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참여할 수 있는 행사 및 교육들 판단하여 답변으로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Dialogflow</a:t>
            </a:r>
            <a:r>
              <a:rPr lang="ko-KR" altLang="en-US" dirty="0"/>
              <a:t>의 </a:t>
            </a:r>
            <a:r>
              <a:rPr lang="en-US" altLang="ko-KR" dirty="0"/>
              <a:t>response </a:t>
            </a:r>
            <a:r>
              <a:rPr lang="ko-KR" altLang="en-US" dirty="0"/>
              <a:t>기능으로 부족한 답변을 서버에서 보완</a:t>
            </a:r>
            <a:endParaRPr lang="en-US" altLang="ko-KR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316C465-AAB4-48E0-B5EE-B82EF9A2F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3</a:t>
            </a:r>
            <a:endParaRPr lang="ko-KR" altLang="en-US" dirty="0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4F4D2915-165F-405E-ADFC-3AA2DD47B179}"/>
              </a:ext>
            </a:extLst>
          </p:cNvPr>
          <p:cNvSpPr/>
          <p:nvPr/>
        </p:nvSpPr>
        <p:spPr>
          <a:xfrm>
            <a:off x="3221373" y="755123"/>
            <a:ext cx="132546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</a:rPr>
              <a:t>Webhook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django REST framework로 간단한 api 만들기">
            <a:extLst>
              <a:ext uri="{FF2B5EF4-FFF2-40B4-BE49-F238E27FC236}">
                <a16:creationId xmlns:a16="http://schemas.microsoft.com/office/drawing/2014/main" id="{3675F7A6-ACAF-471A-B5CE-E5F4D1835C4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9" y="2214966"/>
            <a:ext cx="5497512" cy="242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8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3194DF-4ABC-4770-84EC-6256106C6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27302" y="2406634"/>
            <a:ext cx="4549628" cy="372790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공모배경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활용 데이터 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개발 과정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서비스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34DEEB-464C-46EF-BC1C-62CA395061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57811" y="723463"/>
            <a:ext cx="3719119" cy="105568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9DEDF19F-0C3C-4BC6-B58D-BC364303B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64" y="1557967"/>
            <a:ext cx="1509337" cy="1445897"/>
          </a:xfrm>
          <a:prstGeom prst="rect">
            <a:avLst/>
          </a:prstGeom>
        </p:spPr>
      </p:pic>
      <p:pic>
        <p:nvPicPr>
          <p:cNvPr id="9" name="그림 8" descr="그리기이(가) 표시된 사진&#10;&#10;자동 생성된 설명">
            <a:extLst>
              <a:ext uri="{FF2B5EF4-FFF2-40B4-BE49-F238E27FC236}">
                <a16:creationId xmlns:a16="http://schemas.microsoft.com/office/drawing/2014/main" id="{D227F660-4D29-4460-845E-36A479039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87" y="3040381"/>
            <a:ext cx="1097038" cy="2012611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4B658C1B-E3A4-46A3-B3E1-075CE091F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86" y="3854136"/>
            <a:ext cx="1361807" cy="2397712"/>
          </a:xfrm>
          <a:prstGeom prst="rect">
            <a:avLst/>
          </a:prstGeom>
        </p:spPr>
      </p:pic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1599C6AC-B325-4A8E-AD4F-FA45F01C9778}"/>
              </a:ext>
            </a:extLst>
          </p:cNvPr>
          <p:cNvSpPr/>
          <p:nvPr/>
        </p:nvSpPr>
        <p:spPr>
          <a:xfrm>
            <a:off x="4025887" y="1878243"/>
            <a:ext cx="932007" cy="402672"/>
          </a:xfrm>
          <a:prstGeom prst="wedgeRoundRectCallout">
            <a:avLst>
              <a:gd name="adj1" fmla="val -59452"/>
              <a:gd name="adj2" fmla="val 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H </a:t>
            </a:r>
            <a:r>
              <a:rPr lang="en-US" altLang="ko-KR" dirty="0" err="1">
                <a:solidFill>
                  <a:schemeClr val="bg2">
                    <a:lumMod val="1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i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 !</a:t>
            </a:r>
            <a:endParaRPr lang="ko-KR" altLang="en-US" dirty="0">
              <a:solidFill>
                <a:schemeClr val="bg2">
                  <a:lumMod val="10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84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5812B61-4155-45DA-821B-A1AC712DBDA4}"/>
              </a:ext>
            </a:extLst>
          </p:cNvPr>
          <p:cNvSpPr/>
          <p:nvPr/>
        </p:nvSpPr>
        <p:spPr>
          <a:xfrm>
            <a:off x="2402048" y="793654"/>
            <a:ext cx="3970789" cy="1176864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서비스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1730280-FD9B-4C6E-991C-3F32048B82FE}"/>
              </a:ext>
            </a:extLst>
          </p:cNvPr>
          <p:cNvSpPr/>
          <p:nvPr/>
        </p:nvSpPr>
        <p:spPr>
          <a:xfrm>
            <a:off x="704674" y="793654"/>
            <a:ext cx="1174459" cy="1176864"/>
          </a:xfrm>
          <a:prstGeom prst="roundRect">
            <a:avLst>
              <a:gd name="adj" fmla="val 3545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51769D-5774-46C7-A956-9E85B418A69B}"/>
              </a:ext>
            </a:extLst>
          </p:cNvPr>
          <p:cNvSpPr/>
          <p:nvPr/>
        </p:nvSpPr>
        <p:spPr>
          <a:xfrm>
            <a:off x="151002" y="5763237"/>
            <a:ext cx="11889996" cy="94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40F9230-CE40-4524-8FE5-271178DEA074}"/>
              </a:ext>
            </a:extLst>
          </p:cNvPr>
          <p:cNvSpPr/>
          <p:nvPr/>
        </p:nvSpPr>
        <p:spPr>
          <a:xfrm>
            <a:off x="10679185" y="5847127"/>
            <a:ext cx="1275127" cy="771787"/>
          </a:xfrm>
          <a:prstGeom prst="roundRect">
            <a:avLst/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49C13500-2825-4C3C-85D2-B654CF10FF48}"/>
              </a:ext>
            </a:extLst>
          </p:cNvPr>
          <p:cNvSpPr/>
          <p:nvPr/>
        </p:nvSpPr>
        <p:spPr>
          <a:xfrm>
            <a:off x="279632" y="5914237"/>
            <a:ext cx="687897" cy="687897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AAF58F3-CE15-460C-B85F-3FC88389990B}"/>
              </a:ext>
            </a:extLst>
          </p:cNvPr>
          <p:cNvSpPr/>
          <p:nvPr/>
        </p:nvSpPr>
        <p:spPr>
          <a:xfrm>
            <a:off x="237688" y="5872293"/>
            <a:ext cx="771787" cy="77178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30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9D146-BB81-40F9-92FE-E369D6D6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757C0-49A6-4E9E-8E59-3B38E04F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주위의 복지시설</a:t>
            </a:r>
            <a:r>
              <a:rPr lang="en-US" altLang="ko-KR" dirty="0"/>
              <a:t>, </a:t>
            </a:r>
            <a:r>
              <a:rPr lang="ko-KR" altLang="en-US" dirty="0"/>
              <a:t>경로당 정보를 제공하여 지역 사회의 어르신 커뮤니티에의 참여를 독려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문화생활을 위한 행사 정보와 전시회 등의 정보를 제공 → 심리적 안정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산책길 정보를 제공하여 어르신들의 운동을 독려 → 신체적 건강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 발화에 대한 답변을 랜덤으로 추출하여 매번 다른 반응을 보여주므로 반복적인 사용이 가능하며 인간미 있는 모습을 보여줄 수 있음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07E4F-24A4-4CCB-87E8-0EA0F6CBD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20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D83B1-F055-4FBD-887A-DBD378E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6270B-3590-477E-993D-DC528102B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클래식</a:t>
            </a:r>
            <a:r>
              <a:rPr lang="en-US" altLang="ko-KR" dirty="0"/>
              <a:t>, </a:t>
            </a:r>
            <a:r>
              <a:rPr lang="ko-KR" altLang="en-US" dirty="0"/>
              <a:t>뮤지컬</a:t>
            </a:r>
            <a:r>
              <a:rPr lang="en-US" altLang="ko-KR" dirty="0"/>
              <a:t>/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전시회</a:t>
            </a:r>
            <a:r>
              <a:rPr lang="en-US" altLang="ko-KR" dirty="0"/>
              <a:t>, </a:t>
            </a:r>
            <a:r>
              <a:rPr lang="ko-KR" altLang="en-US" dirty="0"/>
              <a:t>연극</a:t>
            </a:r>
            <a:r>
              <a:rPr lang="en-US" altLang="ko-KR" dirty="0"/>
              <a:t>, </a:t>
            </a:r>
            <a:r>
              <a:rPr lang="ko-KR" altLang="en-US" dirty="0"/>
              <a:t>콘서트</a:t>
            </a:r>
            <a:r>
              <a:rPr lang="en-US" altLang="ko-KR" dirty="0"/>
              <a:t>, </a:t>
            </a:r>
            <a:r>
              <a:rPr lang="ko-KR" altLang="en-US" dirty="0"/>
              <a:t>국악</a:t>
            </a:r>
            <a:r>
              <a:rPr lang="en-US" altLang="ko-KR" dirty="0"/>
              <a:t>, </a:t>
            </a:r>
            <a:r>
              <a:rPr lang="ko-KR" altLang="en-US" dirty="0"/>
              <a:t>무용</a:t>
            </a:r>
            <a:r>
              <a:rPr lang="en-US" altLang="ko-KR" dirty="0"/>
              <a:t>, </a:t>
            </a:r>
            <a:r>
              <a:rPr lang="ko-KR" altLang="en-US" dirty="0"/>
              <a:t>전시</a:t>
            </a:r>
            <a:r>
              <a:rPr lang="en-US" altLang="ko-KR" dirty="0"/>
              <a:t>/</a:t>
            </a:r>
            <a:r>
              <a:rPr lang="ko-KR" altLang="en-US" dirty="0"/>
              <a:t>관람 등의 카테고리로 </a:t>
            </a:r>
            <a:r>
              <a:rPr lang="ko-KR" altLang="en-US" dirty="0" err="1"/>
              <a:t>나뉘어있는</a:t>
            </a:r>
            <a:r>
              <a:rPr lang="ko-KR" altLang="en-US" dirty="0"/>
              <a:t> 문화행사 정보 중 현재 진행중인 행사를 추천해주는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6E161-93EC-4476-93A5-0E5E389D1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4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12AEB5-99E8-471D-918C-8A5503E4D030}"/>
              </a:ext>
            </a:extLst>
          </p:cNvPr>
          <p:cNvSpPr/>
          <p:nvPr/>
        </p:nvSpPr>
        <p:spPr>
          <a:xfrm>
            <a:off x="23958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문화행사</a:t>
            </a:r>
          </a:p>
        </p:txBody>
      </p:sp>
      <p:pic>
        <p:nvPicPr>
          <p:cNvPr id="11" name="문화행사">
            <a:hlinkClick r:id="" action="ppaction://media"/>
            <a:extLst>
              <a:ext uri="{FF2B5EF4-FFF2-40B4-BE49-F238E27FC236}">
                <a16:creationId xmlns:a16="http://schemas.microsoft.com/office/drawing/2014/main" id="{8479F8E0-A398-4AAF-B612-5D5FF26A7DB8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8450" y="1438275"/>
            <a:ext cx="3405188" cy="5145088"/>
          </a:xfrm>
        </p:spPr>
      </p:pic>
    </p:spTree>
    <p:extLst>
      <p:ext uri="{BB962C8B-B14F-4D97-AF65-F5344CB8AC3E}">
        <p14:creationId xmlns:p14="http://schemas.microsoft.com/office/powerpoint/2010/main" val="5339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D83B1-F055-4FBD-887A-DBD378E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6270B-3590-477E-993D-DC528102B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예술</a:t>
            </a:r>
            <a:r>
              <a:rPr lang="en-US" altLang="ko-KR" dirty="0"/>
              <a:t>, </a:t>
            </a:r>
            <a:r>
              <a:rPr lang="ko-KR" altLang="en-US" dirty="0"/>
              <a:t>체육</a:t>
            </a:r>
            <a:r>
              <a:rPr lang="en-US" altLang="ko-KR" dirty="0"/>
              <a:t>, </a:t>
            </a:r>
            <a:r>
              <a:rPr lang="ko-KR" altLang="en-US" dirty="0"/>
              <a:t>신기술</a:t>
            </a:r>
            <a:r>
              <a:rPr lang="en-US" altLang="ko-KR" dirty="0"/>
              <a:t>, </a:t>
            </a:r>
            <a:r>
              <a:rPr lang="ko-KR" altLang="en-US" dirty="0"/>
              <a:t>자기계발</a:t>
            </a:r>
            <a:r>
              <a:rPr lang="en-US" altLang="ko-KR" dirty="0"/>
              <a:t>, </a:t>
            </a:r>
            <a:r>
              <a:rPr lang="ko-KR" altLang="en-US" dirty="0"/>
              <a:t>요리</a:t>
            </a:r>
            <a:r>
              <a:rPr lang="en-US" altLang="ko-KR" dirty="0"/>
              <a:t>, </a:t>
            </a:r>
            <a:r>
              <a:rPr lang="ko-KR" altLang="en-US" dirty="0"/>
              <a:t>언어 등의 카테고리로 나뉘어진 온</a:t>
            </a:r>
            <a:r>
              <a:rPr lang="en-US" altLang="ko-KR" dirty="0"/>
              <a:t>/</a:t>
            </a:r>
            <a:r>
              <a:rPr lang="ko-KR" altLang="en-US" dirty="0"/>
              <a:t>오프라인 수업들을 이용자의 요청에 맞추어 제공하는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6E161-93EC-4476-93A5-0E5E389D1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12AEB5-99E8-471D-918C-8A5503E4D030}"/>
              </a:ext>
            </a:extLst>
          </p:cNvPr>
          <p:cNvSpPr/>
          <p:nvPr/>
        </p:nvSpPr>
        <p:spPr>
          <a:xfrm>
            <a:off x="23958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교육</a:t>
            </a:r>
          </a:p>
        </p:txBody>
      </p:sp>
      <p:pic>
        <p:nvPicPr>
          <p:cNvPr id="9" name="교육">
            <a:hlinkClick r:id="" action="ppaction://media"/>
            <a:extLst>
              <a:ext uri="{FF2B5EF4-FFF2-40B4-BE49-F238E27FC236}">
                <a16:creationId xmlns:a16="http://schemas.microsoft.com/office/drawing/2014/main" id="{FBAEE6E7-5758-4CF9-AC74-C25249DC11D6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8450" y="1438275"/>
            <a:ext cx="3405188" cy="5145088"/>
          </a:xfrm>
        </p:spPr>
      </p:pic>
    </p:spTree>
    <p:extLst>
      <p:ext uri="{BB962C8B-B14F-4D97-AF65-F5344CB8AC3E}">
        <p14:creationId xmlns:p14="http://schemas.microsoft.com/office/powerpoint/2010/main" val="290495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96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D83B1-F055-4FBD-887A-DBD378E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6270B-3590-477E-993D-DC528102B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가까운 곳에 걸을 수 있는 두드림길 정보를 추천해주고</a:t>
            </a:r>
            <a:r>
              <a:rPr lang="en-US" altLang="ko-KR" dirty="0"/>
              <a:t>, </a:t>
            </a:r>
            <a:r>
              <a:rPr lang="ko-KR" altLang="en-US" dirty="0"/>
              <a:t>마음에 들지 않는다면 다른 산책로를 </a:t>
            </a:r>
            <a:r>
              <a:rPr lang="ko-KR" altLang="en-US" dirty="0" err="1"/>
              <a:t>추천받을</a:t>
            </a:r>
            <a:r>
              <a:rPr lang="ko-KR" altLang="en-US" dirty="0"/>
              <a:t> 수 있는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6E161-93EC-4476-93A5-0E5E389D1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4</a:t>
            </a:r>
            <a:endParaRPr lang="ko-KR" altLang="en-US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12AEB5-99E8-471D-918C-8A5503E4D030}"/>
              </a:ext>
            </a:extLst>
          </p:cNvPr>
          <p:cNvSpPr/>
          <p:nvPr/>
        </p:nvSpPr>
        <p:spPr>
          <a:xfrm>
            <a:off x="23958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산책로</a:t>
            </a:r>
          </a:p>
        </p:txBody>
      </p:sp>
      <p:pic>
        <p:nvPicPr>
          <p:cNvPr id="3" name="산책로">
            <a:hlinkClick r:id="" action="ppaction://media"/>
            <a:extLst>
              <a:ext uri="{FF2B5EF4-FFF2-40B4-BE49-F238E27FC236}">
                <a16:creationId xmlns:a16="http://schemas.microsoft.com/office/drawing/2014/main" id="{8F14ABC9-58D8-4248-9C91-B18BE0684002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8450" y="1438275"/>
            <a:ext cx="3405188" cy="5145088"/>
          </a:xfrm>
        </p:spPr>
      </p:pic>
    </p:spTree>
    <p:extLst>
      <p:ext uri="{BB962C8B-B14F-4D97-AF65-F5344CB8AC3E}">
        <p14:creationId xmlns:p14="http://schemas.microsoft.com/office/powerpoint/2010/main" val="13405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D83B1-F055-4FBD-887A-DBD378E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46270B-3590-477E-993D-DC528102BE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동네 경로당을 추천해주는 기능이며</a:t>
            </a:r>
            <a:r>
              <a:rPr lang="en-US" altLang="ko-KR" dirty="0"/>
              <a:t>, </a:t>
            </a:r>
            <a:r>
              <a:rPr lang="ko-KR" altLang="en-US" dirty="0"/>
              <a:t>산책로와 마찬가지로 다시 정보를 요청하면 새로운 경로당을 추천해주는 기능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E6E161-93EC-4476-93A5-0E5E389D1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8F12AEB5-99E8-471D-918C-8A5503E4D030}"/>
              </a:ext>
            </a:extLst>
          </p:cNvPr>
          <p:cNvSpPr/>
          <p:nvPr/>
        </p:nvSpPr>
        <p:spPr>
          <a:xfrm>
            <a:off x="23958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경로당</a:t>
            </a:r>
          </a:p>
        </p:txBody>
      </p:sp>
      <p:pic>
        <p:nvPicPr>
          <p:cNvPr id="3" name="경로당">
            <a:hlinkClick r:id="" action="ppaction://media"/>
            <a:extLst>
              <a:ext uri="{FF2B5EF4-FFF2-40B4-BE49-F238E27FC236}">
                <a16:creationId xmlns:a16="http://schemas.microsoft.com/office/drawing/2014/main" id="{6CBFE0F1-DA04-4BA1-91F1-A732DB06DD66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8450" y="1438275"/>
            <a:ext cx="3405188" cy="5145088"/>
          </a:xfrm>
        </p:spPr>
      </p:pic>
    </p:spTree>
    <p:extLst>
      <p:ext uri="{BB962C8B-B14F-4D97-AF65-F5344CB8AC3E}">
        <p14:creationId xmlns:p14="http://schemas.microsoft.com/office/powerpoint/2010/main" val="135074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0F442339-2792-4374-956B-99072DE51DA8}"/>
              </a:ext>
            </a:extLst>
          </p:cNvPr>
          <p:cNvSpPr/>
          <p:nvPr/>
        </p:nvSpPr>
        <p:spPr>
          <a:xfrm>
            <a:off x="4273710" y="2575670"/>
            <a:ext cx="5758340" cy="1706659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>
                <a:solidFill>
                  <a:schemeClr val="bg2">
                    <a:lumMod val="1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감사합니다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82C19AE-07B0-4046-9F8E-CB93BFCACC75}"/>
              </a:ext>
            </a:extLst>
          </p:cNvPr>
          <p:cNvSpPr/>
          <p:nvPr/>
        </p:nvSpPr>
        <p:spPr>
          <a:xfrm>
            <a:off x="2033411" y="2575670"/>
            <a:ext cx="1703171" cy="1706659"/>
          </a:xfrm>
          <a:prstGeom prst="roundRect">
            <a:avLst>
              <a:gd name="adj" fmla="val 3545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5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EC632-6036-422A-B54F-C1314995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공모배경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BB2D2-46DE-4D60-A600-2C9C19309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1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921125-E395-4688-80A8-EB2DB6B0A4F3}"/>
              </a:ext>
            </a:extLst>
          </p:cNvPr>
          <p:cNvSpPr/>
          <p:nvPr/>
        </p:nvSpPr>
        <p:spPr>
          <a:xfrm>
            <a:off x="1676400" y="2057400"/>
            <a:ext cx="2908300" cy="1219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Welfare</a:t>
            </a:r>
            <a:endParaRPr lang="ko-KR" altLang="en-US" sz="4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1DAACAF-303E-42B3-851E-23ABB64CD57F}"/>
              </a:ext>
            </a:extLst>
          </p:cNvPr>
          <p:cNvSpPr/>
          <p:nvPr/>
        </p:nvSpPr>
        <p:spPr>
          <a:xfrm>
            <a:off x="7607302" y="2057400"/>
            <a:ext cx="2908300" cy="12192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Chat Bot</a:t>
            </a:r>
            <a:endParaRPr lang="ko-KR" altLang="en-US" sz="44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BDB6315-CF32-4F3D-B792-94FD3564A818}"/>
              </a:ext>
            </a:extLst>
          </p:cNvPr>
          <p:cNvSpPr/>
          <p:nvPr/>
        </p:nvSpPr>
        <p:spPr>
          <a:xfrm>
            <a:off x="4222750" y="3596322"/>
            <a:ext cx="3746500" cy="91503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85D4C371-A34D-42AA-8DA2-8A56E6D4DBD1}"/>
              </a:ext>
            </a:extLst>
          </p:cNvPr>
          <p:cNvSpPr/>
          <p:nvPr/>
        </p:nvSpPr>
        <p:spPr>
          <a:xfrm>
            <a:off x="5562601" y="2133600"/>
            <a:ext cx="1066800" cy="106680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5CDDA-07CE-449B-B06F-DAFDAE1D06D3}"/>
              </a:ext>
            </a:extLst>
          </p:cNvPr>
          <p:cNvSpPr txBox="1"/>
          <p:nvPr/>
        </p:nvSpPr>
        <p:spPr>
          <a:xfrm>
            <a:off x="3889375" y="4907279"/>
            <a:ext cx="4413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Welbot</a:t>
            </a:r>
            <a:endParaRPr lang="ko-KR" altLang="en-US" sz="6600" dirty="0"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724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1AA1-9FEB-47DF-8C6B-5569F0E6D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공모배경</a:t>
            </a:r>
          </a:p>
        </p:txBody>
      </p:sp>
      <p:pic>
        <p:nvPicPr>
          <p:cNvPr id="12" name="내용 개체 틀 11" descr="그리기이(가) 표시된 사진&#10;&#10;자동 생성된 설명">
            <a:extLst>
              <a:ext uri="{FF2B5EF4-FFF2-40B4-BE49-F238E27FC236}">
                <a16:creationId xmlns:a16="http://schemas.microsoft.com/office/drawing/2014/main" id="{971AE662-C3D1-49D2-BF07-2C64AF674C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96" y="2734244"/>
            <a:ext cx="2098085" cy="3849119"/>
          </a:xfrm>
        </p:spPr>
      </p:pic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D33BDCA8-75FD-43D3-9DA2-1450A7A8A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7600" y="2462431"/>
            <a:ext cx="6934662" cy="41212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홀몸어르신의</a:t>
            </a:r>
            <a:r>
              <a:rPr lang="ko-KR" altLang="en-US" dirty="0"/>
              <a:t> 경제적 소외와 고독사 문제에 대한 다양한 지원 정책들이 마련되고 있지만</a:t>
            </a:r>
            <a:r>
              <a:rPr lang="en-US" altLang="ko-KR" dirty="0"/>
              <a:t>, </a:t>
            </a:r>
            <a:r>
              <a:rPr lang="ko-KR" altLang="en-US" dirty="0"/>
              <a:t>심리적 소외를 해결해줄 방안의 마련은 미흡한 실정이다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DED673-03DF-4755-8EEC-3E76F6834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B382D3-4639-451A-B580-89F955581A51}"/>
              </a:ext>
            </a:extLst>
          </p:cNvPr>
          <p:cNvSpPr txBox="1"/>
          <p:nvPr/>
        </p:nvSpPr>
        <p:spPr>
          <a:xfrm>
            <a:off x="1152538" y="18161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365,800</a:t>
            </a:r>
            <a:endParaRPr lang="ko-KR" alt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26B5-C4E9-452F-BCB3-DF0B68103D7A}"/>
              </a:ext>
            </a:extLst>
          </p:cNvPr>
          <p:cNvSpPr txBox="1"/>
          <p:nvPr/>
        </p:nvSpPr>
        <p:spPr>
          <a:xfrm>
            <a:off x="3623981" y="6235700"/>
            <a:ext cx="168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(2019</a:t>
            </a:r>
            <a:r>
              <a:rPr lang="ko-KR" altLang="en-US" dirty="0"/>
              <a:t>년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769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D50E4-D0C6-4D91-9866-E3867B0FB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공모배경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3B6BE1-012C-467D-9C91-C362AF31A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474" y="2959100"/>
            <a:ext cx="11106788" cy="3624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어르신의 지역 네트워크 참여 독려를 위한 행사 및 교육정보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지역구 복지시설 및 경로당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근처 산책로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서울시 평생교육 및 노인교실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서울시의 여러 문화 행사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A5354-D242-4F7B-B668-933B7688D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1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B8E9CEF-B7E6-4E89-AD9E-35EBB1D857FB}"/>
              </a:ext>
            </a:extLst>
          </p:cNvPr>
          <p:cNvSpPr/>
          <p:nvPr/>
        </p:nvSpPr>
        <p:spPr>
          <a:xfrm>
            <a:off x="755474" y="1644554"/>
            <a:ext cx="1174459" cy="1176864"/>
          </a:xfrm>
          <a:prstGeom prst="roundRect">
            <a:avLst>
              <a:gd name="adj" fmla="val 3545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FD88FF39-2D97-4744-B6AC-EB0BD09C1933}"/>
              </a:ext>
            </a:extLst>
          </p:cNvPr>
          <p:cNvSpPr/>
          <p:nvPr/>
        </p:nvSpPr>
        <p:spPr>
          <a:xfrm>
            <a:off x="2229956" y="1737434"/>
            <a:ext cx="6939444" cy="991104"/>
          </a:xfrm>
          <a:prstGeom prst="wedgeRoundRectCallout">
            <a:avLst>
              <a:gd name="adj1" fmla="val -52187"/>
              <a:gd name="adj2" fmla="val -29969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안녕하세요</a:t>
            </a: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어르신들의 귀요미 짝꿍 </a:t>
            </a:r>
            <a:r>
              <a:rPr lang="ko-KR" altLang="en-US" sz="2800" dirty="0" err="1">
                <a:solidFill>
                  <a:schemeClr val="bg2">
                    <a:lumMod val="10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짝봇</a:t>
            </a:r>
            <a:r>
              <a:rPr lang="ko-KR" altLang="en-US" sz="2400" dirty="0" err="1">
                <a:solidFill>
                  <a:schemeClr val="bg2">
                    <a:lumMod val="10000"/>
                  </a:schemeClr>
                </a:solidFill>
              </a:rPr>
              <a:t>이예요</a:t>
            </a: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2400" dirty="0">
                <a:solidFill>
                  <a:schemeClr val="bg2">
                    <a:lumMod val="10000"/>
                  </a:schemeClr>
                </a:solidFill>
              </a:rPr>
              <a:t>무엇이든 물어보세요</a:t>
            </a:r>
            <a:r>
              <a:rPr lang="en-US" altLang="ko-KR" sz="2400" dirty="0">
                <a:solidFill>
                  <a:schemeClr val="bg2">
                    <a:lumMod val="10000"/>
                  </a:schemeClr>
                </a:solidFill>
              </a:rPr>
              <a:t>!</a:t>
            </a:r>
            <a:endParaRPr lang="ko-KR" alt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84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E1E305F4-9A83-4D0F-B50B-FB33D654C810}"/>
              </a:ext>
            </a:extLst>
          </p:cNvPr>
          <p:cNvSpPr/>
          <p:nvPr/>
        </p:nvSpPr>
        <p:spPr>
          <a:xfrm>
            <a:off x="2402048" y="793654"/>
            <a:ext cx="5408103" cy="1176864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활용 데이터 소개</a:t>
            </a:r>
            <a:endParaRPr lang="ko-KR" alt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CFEB7D-41B1-4241-8D6A-6A120E1F4F18}"/>
              </a:ext>
            </a:extLst>
          </p:cNvPr>
          <p:cNvSpPr/>
          <p:nvPr/>
        </p:nvSpPr>
        <p:spPr>
          <a:xfrm>
            <a:off x="704674" y="793654"/>
            <a:ext cx="1174459" cy="1176864"/>
          </a:xfrm>
          <a:prstGeom prst="roundRect">
            <a:avLst>
              <a:gd name="adj" fmla="val 35459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4CFC34-F29A-499C-968A-A174C7A51930}"/>
              </a:ext>
            </a:extLst>
          </p:cNvPr>
          <p:cNvSpPr/>
          <p:nvPr/>
        </p:nvSpPr>
        <p:spPr>
          <a:xfrm>
            <a:off x="151002" y="5763237"/>
            <a:ext cx="11889996" cy="947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D311056-6FCF-47B2-897D-E189DB791440}"/>
              </a:ext>
            </a:extLst>
          </p:cNvPr>
          <p:cNvSpPr/>
          <p:nvPr/>
        </p:nvSpPr>
        <p:spPr>
          <a:xfrm>
            <a:off x="10679185" y="5847127"/>
            <a:ext cx="1275127" cy="771787"/>
          </a:xfrm>
          <a:prstGeom prst="roundRect">
            <a:avLst/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더하기 기호 5">
            <a:extLst>
              <a:ext uri="{FF2B5EF4-FFF2-40B4-BE49-F238E27FC236}">
                <a16:creationId xmlns:a16="http://schemas.microsoft.com/office/drawing/2014/main" id="{F4714B04-B229-4AEE-8BFA-70C1908E0E57}"/>
              </a:ext>
            </a:extLst>
          </p:cNvPr>
          <p:cNvSpPr/>
          <p:nvPr/>
        </p:nvSpPr>
        <p:spPr>
          <a:xfrm>
            <a:off x="279632" y="5914237"/>
            <a:ext cx="687897" cy="687897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56B155E-C426-479E-A976-E3350B0CB5BE}"/>
              </a:ext>
            </a:extLst>
          </p:cNvPr>
          <p:cNvSpPr/>
          <p:nvPr/>
        </p:nvSpPr>
        <p:spPr>
          <a:xfrm>
            <a:off x="237688" y="5872293"/>
            <a:ext cx="771787" cy="771787"/>
          </a:xfrm>
          <a:prstGeom prst="ellipse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1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628BAB-3CB0-4EAC-A199-2F0CD7DB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B7B47B3-9EF2-411F-B95E-C5D6BDB56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8958" y="1438102"/>
            <a:ext cx="8313304" cy="5145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서울 </a:t>
            </a:r>
            <a:r>
              <a:rPr lang="ko-KR" altLang="en-US" dirty="0" err="1"/>
              <a:t>열린데이터</a:t>
            </a:r>
            <a:r>
              <a:rPr lang="ko-KR" altLang="en-US" dirty="0"/>
              <a:t> 광장 제공 데이터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문화행사정보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평생교육기관정보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노인교실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두드림길 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어르신 복지시설 현황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경로당 정보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621CDA7-671F-480D-9FAC-82C07A1F9C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pic>
        <p:nvPicPr>
          <p:cNvPr id="3074" name="Picture 2" descr="지하철 알리미">
            <a:extLst>
              <a:ext uri="{FF2B5EF4-FFF2-40B4-BE49-F238E27FC236}">
                <a16:creationId xmlns:a16="http://schemas.microsoft.com/office/drawing/2014/main" id="{88F24F5E-4E27-48FB-88A3-6A956038CE8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50" y="1438102"/>
            <a:ext cx="2232910" cy="198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26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문화행사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C87BD453-6BB5-426C-87FC-881D2F529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19" y="1952625"/>
            <a:ext cx="6010143" cy="2721574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789635-C650-48FC-BFA7-6F636261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04" y="1952625"/>
            <a:ext cx="4644234" cy="272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D13D78-1EE4-4F94-9C09-57034F9DD602}"/>
              </a:ext>
            </a:extLst>
          </p:cNvPr>
          <p:cNvSpPr txBox="1"/>
          <p:nvPr/>
        </p:nvSpPr>
        <p:spPr>
          <a:xfrm>
            <a:off x="5852119" y="4914900"/>
            <a:ext cx="6010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서울시 문화행사 공공서비스 예약 정보</a:t>
            </a:r>
            <a:r>
              <a:rPr lang="en-US" altLang="ko-KR" sz="2400" dirty="0"/>
              <a:t>.csv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5ADB0-CD76-4B78-9F45-D8D686D21D6A}"/>
              </a:ext>
            </a:extLst>
          </p:cNvPr>
          <p:cNvSpPr txBox="1"/>
          <p:nvPr/>
        </p:nvSpPr>
        <p:spPr>
          <a:xfrm>
            <a:off x="655305" y="4884999"/>
            <a:ext cx="4644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서울특별시 문화행사 정보</a:t>
            </a:r>
            <a:r>
              <a:rPr lang="en-US" altLang="ko-KR" sz="2400" dirty="0"/>
              <a:t>.csv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588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976D3-1221-40C2-A021-CD299298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데이터 소개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7FCE4BF-BB04-49DF-9100-07E800430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31" y="1938337"/>
            <a:ext cx="11325225" cy="29813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6853-DF72-446D-8A8D-4095E85DC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# 2</a:t>
            </a:r>
            <a:endParaRPr lang="ko-KR" altLang="en-US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A2576CA4-7BC6-4354-882B-50FDE80E4C16}"/>
              </a:ext>
            </a:extLst>
          </p:cNvPr>
          <p:cNvSpPr/>
          <p:nvPr/>
        </p:nvSpPr>
        <p:spPr>
          <a:xfrm>
            <a:off x="4821573" y="755123"/>
            <a:ext cx="1744910" cy="402672"/>
          </a:xfrm>
          <a:prstGeom prst="wedgeRoundRectCallout">
            <a:avLst>
              <a:gd name="adj1" fmla="val -55852"/>
              <a:gd name="adj2" fmla="val -31250"/>
              <a:gd name="adj3" fmla="val 16667"/>
            </a:avLst>
          </a:prstGeom>
          <a:solidFill>
            <a:srgbClr val="FFEB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평생교육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1D414F-78AA-427F-B248-BFFEDF55A43A}"/>
              </a:ext>
            </a:extLst>
          </p:cNvPr>
          <p:cNvSpPr txBox="1"/>
          <p:nvPr/>
        </p:nvSpPr>
        <p:spPr>
          <a:xfrm>
            <a:off x="2610988" y="5116174"/>
            <a:ext cx="7162800" cy="1476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/>
              <a:t>평생교육기관정보 가공 후 사용</a:t>
            </a:r>
            <a:endParaRPr lang="en-US" altLang="ko-KR" sz="2400" dirty="0"/>
          </a:p>
          <a:p>
            <a:pPr algn="ctr">
              <a:lnSpc>
                <a:spcPct val="150000"/>
              </a:lnSpc>
            </a:pPr>
            <a:r>
              <a:rPr lang="ko-KR" altLang="en-US" dirty="0"/>
              <a:t>서울시 </a:t>
            </a:r>
            <a:r>
              <a:rPr lang="ko-KR" altLang="en-US" dirty="0" err="1"/>
              <a:t>평생학습포털</a:t>
            </a:r>
            <a:r>
              <a:rPr lang="ko-KR" altLang="en-US" dirty="0"/>
              <a:t> 사이버강의 정보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서울시 </a:t>
            </a:r>
            <a:r>
              <a:rPr lang="ko-KR" altLang="en-US" sz="2000" dirty="0" err="1"/>
              <a:t>평생학습포털</a:t>
            </a:r>
            <a:r>
              <a:rPr lang="ko-KR" altLang="en-US" sz="2000" dirty="0"/>
              <a:t> 오프라인강좌 정보</a:t>
            </a:r>
          </a:p>
        </p:txBody>
      </p:sp>
    </p:spTree>
    <p:extLst>
      <p:ext uri="{BB962C8B-B14F-4D97-AF65-F5344CB8AC3E}">
        <p14:creationId xmlns:p14="http://schemas.microsoft.com/office/powerpoint/2010/main" val="1894461472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사용자 지정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0CEDE"/>
      </a:accent1>
      <a:accent2>
        <a:srgbClr val="00B9CE"/>
      </a:accent2>
      <a:accent3>
        <a:srgbClr val="83CD6D"/>
      </a:accent3>
      <a:accent4>
        <a:srgbClr val="0064A2"/>
      </a:accent4>
      <a:accent5>
        <a:srgbClr val="7BB6D4"/>
      </a:accent5>
      <a:accent6>
        <a:srgbClr val="3B0CE8"/>
      </a:accent6>
      <a:hlink>
        <a:srgbClr val="0563C1"/>
      </a:hlink>
      <a:folHlink>
        <a:srgbClr val="954F72"/>
      </a:folHlink>
    </a:clrScheme>
    <a:fontScheme name="사용자 지정 2">
      <a:majorFont>
        <a:latin typeface="인터파크고딕 B"/>
        <a:ea typeface="인터파크고딕 B"/>
        <a:cs typeface=""/>
      </a:majorFont>
      <a:minorFont>
        <a:latin typeface="인터파크고딕 L"/>
        <a:ea typeface="인터파크고딕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" id="{023449F1-9E64-4F13-88CF-65B98CE5DBC3}" vid="{7F038ACA-9F8E-48C2-A670-336FD1DFAF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816</TotalTime>
  <Words>504</Words>
  <Application>Microsoft Office PowerPoint</Application>
  <PresentationFormat>와이드스크린</PresentationFormat>
  <Paragraphs>118</Paragraphs>
  <Slides>26</Slides>
  <Notes>0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인터파크고딕 B</vt:lpstr>
      <vt:lpstr>인터파크고딕 L</vt:lpstr>
      <vt:lpstr>Arial</vt:lpstr>
      <vt:lpstr>메이플스토리</vt:lpstr>
      <vt:lpstr>인터파크고딕 M</vt:lpstr>
      <vt:lpstr>ppt</vt:lpstr>
      <vt:lpstr>노인을 위한 챗봇은 있다 _ 짝봇</vt:lpstr>
      <vt:lpstr>Contents</vt:lpstr>
      <vt:lpstr>공모배경</vt:lpstr>
      <vt:lpstr>공모배경</vt:lpstr>
      <vt:lpstr>공모배경</vt:lpstr>
      <vt:lpstr>PowerPoint 프레젠테이션</vt:lpstr>
      <vt:lpstr>활용 데이터 소개</vt:lpstr>
      <vt:lpstr>활용 데이터 소개</vt:lpstr>
      <vt:lpstr>활용 데이터 소개</vt:lpstr>
      <vt:lpstr>활용 데이터 소개</vt:lpstr>
      <vt:lpstr>활용 데이터 소개</vt:lpstr>
      <vt:lpstr>활용 데이터 소개</vt:lpstr>
      <vt:lpstr>활용 데이터 소개</vt:lpstr>
      <vt:lpstr>PowerPoint 프레젠테이션</vt:lpstr>
      <vt:lpstr>개발 과정</vt:lpstr>
      <vt:lpstr>개발 과정</vt:lpstr>
      <vt:lpstr>개발 과정</vt:lpstr>
      <vt:lpstr>개발 과정</vt:lpstr>
      <vt:lpstr>개발 과정</vt:lpstr>
      <vt:lpstr>PowerPoint 프레젠테이션</vt:lpstr>
      <vt:lpstr>서비스</vt:lpstr>
      <vt:lpstr>서비스</vt:lpstr>
      <vt:lpstr>서비스</vt:lpstr>
      <vt:lpstr>서비스</vt:lpstr>
      <vt:lpstr>서비스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변자민</dc:creator>
  <cp:lastModifiedBy>변자민</cp:lastModifiedBy>
  <cp:revision>34</cp:revision>
  <dcterms:created xsi:type="dcterms:W3CDTF">2020-08-22T13:36:43Z</dcterms:created>
  <dcterms:modified xsi:type="dcterms:W3CDTF">2020-08-23T13:44:11Z</dcterms:modified>
</cp:coreProperties>
</file>