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0071100" cy="7556500"/>
  <p:notesSz cx="6858000" cy="9144000"/>
  <p:defaultTextStyle>
    <a:lvl1pPr defTabSz="457200">
      <a:lnSpc>
        <a:spcPct val="95000"/>
      </a:lnSpc>
      <a:defRPr sz="2400">
        <a:latin typeface="Arial"/>
        <a:ea typeface="Arial"/>
        <a:cs typeface="Arial"/>
        <a:sym typeface="Arial"/>
      </a:defRPr>
    </a:lvl1pPr>
    <a:lvl2pPr indent="215900" defTabSz="457200">
      <a:lnSpc>
        <a:spcPct val="95000"/>
      </a:lnSpc>
      <a:defRPr sz="2400">
        <a:latin typeface="Arial"/>
        <a:ea typeface="Arial"/>
        <a:cs typeface="Arial"/>
        <a:sym typeface="Arial"/>
      </a:defRPr>
    </a:lvl2pPr>
    <a:lvl3pPr indent="431800" defTabSz="457200">
      <a:lnSpc>
        <a:spcPct val="95000"/>
      </a:lnSpc>
      <a:defRPr sz="2400">
        <a:latin typeface="Arial"/>
        <a:ea typeface="Arial"/>
        <a:cs typeface="Arial"/>
        <a:sym typeface="Arial"/>
      </a:defRPr>
    </a:lvl3pPr>
    <a:lvl4pPr indent="647700" defTabSz="457200">
      <a:lnSpc>
        <a:spcPct val="95000"/>
      </a:lnSpc>
      <a:defRPr sz="2400">
        <a:latin typeface="Arial"/>
        <a:ea typeface="Arial"/>
        <a:cs typeface="Arial"/>
        <a:sym typeface="Arial"/>
      </a:defRPr>
    </a:lvl4pPr>
    <a:lvl5pPr indent="863600" defTabSz="457200">
      <a:lnSpc>
        <a:spcPct val="95000"/>
      </a:lnSpc>
      <a:defRPr sz="2400">
        <a:latin typeface="Arial"/>
        <a:ea typeface="Arial"/>
        <a:cs typeface="Arial"/>
        <a:sym typeface="Arial"/>
      </a:defRPr>
    </a:lvl5pPr>
    <a:lvl6pPr defTabSz="457200">
      <a:lnSpc>
        <a:spcPct val="95000"/>
      </a:lnSpc>
      <a:defRPr sz="2400">
        <a:latin typeface="Arial"/>
        <a:ea typeface="Arial"/>
        <a:cs typeface="Arial"/>
        <a:sym typeface="Arial"/>
      </a:defRPr>
    </a:lvl6pPr>
    <a:lvl7pPr defTabSz="457200">
      <a:lnSpc>
        <a:spcPct val="95000"/>
      </a:lnSpc>
      <a:defRPr sz="2400">
        <a:latin typeface="Arial"/>
        <a:ea typeface="Arial"/>
        <a:cs typeface="Arial"/>
        <a:sym typeface="Arial"/>
      </a:defRPr>
    </a:lvl7pPr>
    <a:lvl8pPr defTabSz="457200">
      <a:lnSpc>
        <a:spcPct val="95000"/>
      </a:lnSpc>
      <a:defRPr sz="2400">
        <a:latin typeface="Arial"/>
        <a:ea typeface="Arial"/>
        <a:cs typeface="Arial"/>
        <a:sym typeface="Arial"/>
      </a:defRPr>
    </a:lvl8pPr>
    <a:lvl9pPr defTabSz="457200">
      <a:lnSpc>
        <a:spcPct val="95000"/>
      </a:lnSpc>
      <a:defRPr sz="2400"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E6"/>
          </a:solidFill>
        </a:fill>
      </a:tcStyle>
    </a:wholeTbl>
    <a:band2H>
      <a:tcTxStyle/>
      <a:tcStyle>
        <a:tcBdr/>
        <a:fill>
          <a:solidFill>
            <a:srgbClr val="E7E7F3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7"/>
  </p:normalViewPr>
  <p:slideViewPr>
    <p:cSldViewPr snapToGrid="0" snapToObjects="1">
      <p:cViewPr varScale="1">
        <p:scale>
          <a:sx n="85" d="100"/>
          <a:sy n="85" d="100"/>
        </p:scale>
        <p:origin x="16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" name="Shape 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79920577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3512" y="434975"/>
            <a:ext cx="9715501" cy="7124700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algn="ctr" defTabSz="457200">
        <a:lnSpc>
          <a:spcPct val="93000"/>
        </a:lnSpc>
        <a:defRPr sz="4400">
          <a:latin typeface="Arial"/>
          <a:ea typeface="Arial"/>
          <a:cs typeface="Arial"/>
          <a:sym typeface="Arial"/>
        </a:defRPr>
      </a:lvl1pPr>
      <a:lvl2pPr algn="ctr" defTabSz="457200">
        <a:lnSpc>
          <a:spcPct val="93000"/>
        </a:lnSpc>
        <a:defRPr sz="4400">
          <a:latin typeface="Arial"/>
          <a:ea typeface="Arial"/>
          <a:cs typeface="Arial"/>
          <a:sym typeface="Arial"/>
        </a:defRPr>
      </a:lvl2pPr>
      <a:lvl3pPr algn="ctr" defTabSz="457200">
        <a:lnSpc>
          <a:spcPct val="93000"/>
        </a:lnSpc>
        <a:defRPr sz="4400">
          <a:latin typeface="Arial"/>
          <a:ea typeface="Arial"/>
          <a:cs typeface="Arial"/>
          <a:sym typeface="Arial"/>
        </a:defRPr>
      </a:lvl3pPr>
      <a:lvl4pPr algn="ctr" defTabSz="457200">
        <a:lnSpc>
          <a:spcPct val="93000"/>
        </a:lnSpc>
        <a:defRPr sz="4400">
          <a:latin typeface="Arial"/>
          <a:ea typeface="Arial"/>
          <a:cs typeface="Arial"/>
          <a:sym typeface="Arial"/>
        </a:defRPr>
      </a:lvl4pPr>
      <a:lvl5pPr algn="ctr" defTabSz="457200">
        <a:lnSpc>
          <a:spcPct val="93000"/>
        </a:lnSpc>
        <a:defRPr sz="4400">
          <a:latin typeface="Arial"/>
          <a:ea typeface="Arial"/>
          <a:cs typeface="Arial"/>
          <a:sym typeface="Arial"/>
        </a:defRPr>
      </a:lvl5pPr>
      <a:lvl6pPr indent="457200" algn="ctr" defTabSz="457200">
        <a:lnSpc>
          <a:spcPct val="93000"/>
        </a:lnSpc>
        <a:defRPr sz="4400">
          <a:latin typeface="Arial"/>
          <a:ea typeface="Arial"/>
          <a:cs typeface="Arial"/>
          <a:sym typeface="Arial"/>
        </a:defRPr>
      </a:lvl6pPr>
      <a:lvl7pPr indent="914400" algn="ctr" defTabSz="457200">
        <a:lnSpc>
          <a:spcPct val="93000"/>
        </a:lnSpc>
        <a:defRPr sz="4400">
          <a:latin typeface="Arial"/>
          <a:ea typeface="Arial"/>
          <a:cs typeface="Arial"/>
          <a:sym typeface="Arial"/>
        </a:defRPr>
      </a:lvl7pPr>
      <a:lvl8pPr indent="1371600" algn="ctr" defTabSz="457200">
        <a:lnSpc>
          <a:spcPct val="93000"/>
        </a:lnSpc>
        <a:defRPr sz="4400">
          <a:latin typeface="Arial"/>
          <a:ea typeface="Arial"/>
          <a:cs typeface="Arial"/>
          <a:sym typeface="Arial"/>
        </a:defRPr>
      </a:lvl8pPr>
      <a:lvl9pPr indent="1828800" algn="ctr" defTabSz="457200">
        <a:lnSpc>
          <a:spcPct val="93000"/>
        </a:lnSpc>
        <a:defRPr sz="4400">
          <a:latin typeface="Arial"/>
          <a:ea typeface="Arial"/>
          <a:cs typeface="Arial"/>
          <a:sym typeface="Arial"/>
        </a:defRPr>
      </a:lvl9pPr>
    </p:titleStyle>
    <p:bodyStyle>
      <a:lvl1pPr marL="431800" indent="-323850" defTabSz="457200">
        <a:lnSpc>
          <a:spcPct val="93000"/>
        </a:lnSpc>
        <a:spcBef>
          <a:spcPts val="1400"/>
        </a:spcBef>
        <a:buClr>
          <a:srgbClr val="000000"/>
        </a:buClr>
        <a:buSzPct val="45000"/>
        <a:buFont typeface="Helvetica"/>
        <a:buChar char="●"/>
        <a:defRPr sz="3200">
          <a:latin typeface="Arial"/>
          <a:ea typeface="Arial"/>
          <a:cs typeface="Arial"/>
          <a:sym typeface="Arial"/>
        </a:defRPr>
      </a:lvl1pPr>
      <a:lvl2pPr marL="904648" indent="-328385" defTabSz="457200">
        <a:lnSpc>
          <a:spcPct val="93000"/>
        </a:lnSpc>
        <a:spcBef>
          <a:spcPts val="1400"/>
        </a:spcBef>
        <a:buClr>
          <a:srgbClr val="000000"/>
        </a:buClr>
        <a:buSzPct val="75000"/>
        <a:buFont typeface="Helvetica"/>
        <a:buChar char="–"/>
        <a:defRPr sz="3200">
          <a:latin typeface="Arial"/>
          <a:ea typeface="Arial"/>
          <a:cs typeface="Arial"/>
          <a:sym typeface="Arial"/>
        </a:defRPr>
      </a:lvl2pPr>
      <a:lvl3pPr marL="1367366" indent="-287866" defTabSz="457200">
        <a:lnSpc>
          <a:spcPct val="93000"/>
        </a:lnSpc>
        <a:spcBef>
          <a:spcPts val="1400"/>
        </a:spcBef>
        <a:buClr>
          <a:srgbClr val="000000"/>
        </a:buClr>
        <a:buSzPct val="45000"/>
        <a:buFont typeface="Helvetica"/>
        <a:buChar char="●"/>
        <a:defRPr sz="3200">
          <a:latin typeface="Arial"/>
          <a:ea typeface="Arial"/>
          <a:cs typeface="Arial"/>
          <a:sym typeface="Arial"/>
        </a:defRPr>
      </a:lvl3pPr>
      <a:lvl4pPr marL="1856739" indent="-345439" defTabSz="457200">
        <a:lnSpc>
          <a:spcPct val="93000"/>
        </a:lnSpc>
        <a:spcBef>
          <a:spcPts val="1400"/>
        </a:spcBef>
        <a:buClr>
          <a:srgbClr val="000000"/>
        </a:buClr>
        <a:buSzPct val="75000"/>
        <a:buFont typeface="Helvetica"/>
        <a:buChar char="–"/>
        <a:defRPr sz="3200">
          <a:latin typeface="Arial"/>
          <a:ea typeface="Arial"/>
          <a:cs typeface="Arial"/>
          <a:sym typeface="Arial"/>
        </a:defRPr>
      </a:lvl4pPr>
      <a:lvl5pPr marL="2326922" indent="-383822" defTabSz="457200">
        <a:lnSpc>
          <a:spcPct val="93000"/>
        </a:lnSpc>
        <a:spcBef>
          <a:spcPts val="1400"/>
        </a:spcBef>
        <a:buClr>
          <a:srgbClr val="000000"/>
        </a:buClr>
        <a:buSzPct val="45000"/>
        <a:buFont typeface="Helvetica"/>
        <a:buChar char="●"/>
        <a:defRPr sz="3200">
          <a:latin typeface="Arial"/>
          <a:ea typeface="Arial"/>
          <a:cs typeface="Arial"/>
          <a:sym typeface="Arial"/>
        </a:defRPr>
      </a:lvl5pPr>
      <a:lvl6pPr marL="2784122" indent="-383822" defTabSz="457200">
        <a:lnSpc>
          <a:spcPct val="93000"/>
        </a:lnSpc>
        <a:spcBef>
          <a:spcPts val="1400"/>
        </a:spcBef>
        <a:buClr>
          <a:srgbClr val="000000"/>
        </a:buClr>
        <a:buSzPct val="45000"/>
        <a:buFont typeface="Helvetica"/>
        <a:buChar char="•"/>
        <a:defRPr sz="3200">
          <a:latin typeface="Arial"/>
          <a:ea typeface="Arial"/>
          <a:cs typeface="Arial"/>
          <a:sym typeface="Arial"/>
        </a:defRPr>
      </a:lvl6pPr>
      <a:lvl7pPr marL="3241322" indent="-383822" defTabSz="457200">
        <a:lnSpc>
          <a:spcPct val="93000"/>
        </a:lnSpc>
        <a:spcBef>
          <a:spcPts val="1400"/>
        </a:spcBef>
        <a:buClr>
          <a:srgbClr val="000000"/>
        </a:buClr>
        <a:buSzPct val="45000"/>
        <a:buFont typeface="Helvetica"/>
        <a:buChar char="•"/>
        <a:defRPr sz="3200">
          <a:latin typeface="Arial"/>
          <a:ea typeface="Arial"/>
          <a:cs typeface="Arial"/>
          <a:sym typeface="Arial"/>
        </a:defRPr>
      </a:lvl7pPr>
      <a:lvl8pPr marL="3698522" indent="-383822" defTabSz="457200">
        <a:lnSpc>
          <a:spcPct val="93000"/>
        </a:lnSpc>
        <a:spcBef>
          <a:spcPts val="1400"/>
        </a:spcBef>
        <a:buClr>
          <a:srgbClr val="000000"/>
        </a:buClr>
        <a:buSzPct val="45000"/>
        <a:buFont typeface="Helvetica"/>
        <a:buChar char="•"/>
        <a:defRPr sz="3200">
          <a:latin typeface="Arial"/>
          <a:ea typeface="Arial"/>
          <a:cs typeface="Arial"/>
          <a:sym typeface="Arial"/>
        </a:defRPr>
      </a:lvl8pPr>
      <a:lvl9pPr marL="4155722" indent="-383822" defTabSz="457200">
        <a:lnSpc>
          <a:spcPct val="93000"/>
        </a:lnSpc>
        <a:spcBef>
          <a:spcPts val="1400"/>
        </a:spcBef>
        <a:buClr>
          <a:srgbClr val="000000"/>
        </a:buClr>
        <a:buSzPct val="45000"/>
        <a:buFont typeface="Helvetica"/>
        <a:buChar char="•"/>
        <a:defRPr sz="3200">
          <a:latin typeface="Arial"/>
          <a:ea typeface="Arial"/>
          <a:cs typeface="Arial"/>
          <a:sym typeface="Arial"/>
        </a:defRPr>
      </a:lvl9pPr>
    </p:bodyStyle>
    <p:otherStyle>
      <a:lvl1pPr algn="r" defTabSz="457200">
        <a:lnSpc>
          <a:spcPct val="95000"/>
        </a:lnSpc>
        <a:defRPr sz="1200">
          <a:solidFill>
            <a:schemeClr val="tx1"/>
          </a:solidFill>
          <a:latin typeface="+mn-lt"/>
          <a:ea typeface="+mn-ea"/>
          <a:cs typeface="+mn-cs"/>
          <a:sym typeface="Utopia"/>
        </a:defRPr>
      </a:lvl1pPr>
      <a:lvl2pPr indent="215900" algn="r" defTabSz="457200">
        <a:lnSpc>
          <a:spcPct val="95000"/>
        </a:lnSpc>
        <a:defRPr sz="1200">
          <a:solidFill>
            <a:schemeClr val="tx1"/>
          </a:solidFill>
          <a:latin typeface="+mn-lt"/>
          <a:ea typeface="+mn-ea"/>
          <a:cs typeface="+mn-cs"/>
          <a:sym typeface="Utopia"/>
        </a:defRPr>
      </a:lvl2pPr>
      <a:lvl3pPr indent="431800" algn="r" defTabSz="457200">
        <a:lnSpc>
          <a:spcPct val="95000"/>
        </a:lnSpc>
        <a:defRPr sz="1200">
          <a:solidFill>
            <a:schemeClr val="tx1"/>
          </a:solidFill>
          <a:latin typeface="+mn-lt"/>
          <a:ea typeface="+mn-ea"/>
          <a:cs typeface="+mn-cs"/>
          <a:sym typeface="Utopia"/>
        </a:defRPr>
      </a:lvl3pPr>
      <a:lvl4pPr indent="647700" algn="r" defTabSz="457200">
        <a:lnSpc>
          <a:spcPct val="95000"/>
        </a:lnSpc>
        <a:defRPr sz="1200">
          <a:solidFill>
            <a:schemeClr val="tx1"/>
          </a:solidFill>
          <a:latin typeface="+mn-lt"/>
          <a:ea typeface="+mn-ea"/>
          <a:cs typeface="+mn-cs"/>
          <a:sym typeface="Utopia"/>
        </a:defRPr>
      </a:lvl4pPr>
      <a:lvl5pPr indent="863600" algn="r" defTabSz="457200">
        <a:lnSpc>
          <a:spcPct val="95000"/>
        </a:lnSpc>
        <a:defRPr sz="1200">
          <a:solidFill>
            <a:schemeClr val="tx1"/>
          </a:solidFill>
          <a:latin typeface="+mn-lt"/>
          <a:ea typeface="+mn-ea"/>
          <a:cs typeface="+mn-cs"/>
          <a:sym typeface="Utopia"/>
        </a:defRPr>
      </a:lvl5pPr>
      <a:lvl6pPr algn="r" defTabSz="457200">
        <a:lnSpc>
          <a:spcPct val="95000"/>
        </a:lnSpc>
        <a:defRPr sz="1200">
          <a:solidFill>
            <a:schemeClr val="tx1"/>
          </a:solidFill>
          <a:latin typeface="+mn-lt"/>
          <a:ea typeface="+mn-ea"/>
          <a:cs typeface="+mn-cs"/>
          <a:sym typeface="Utopia"/>
        </a:defRPr>
      </a:lvl6pPr>
      <a:lvl7pPr algn="r" defTabSz="457200">
        <a:lnSpc>
          <a:spcPct val="95000"/>
        </a:lnSpc>
        <a:defRPr sz="1200">
          <a:solidFill>
            <a:schemeClr val="tx1"/>
          </a:solidFill>
          <a:latin typeface="+mn-lt"/>
          <a:ea typeface="+mn-ea"/>
          <a:cs typeface="+mn-cs"/>
          <a:sym typeface="Utopia"/>
        </a:defRPr>
      </a:lvl7pPr>
      <a:lvl8pPr algn="r" defTabSz="457200">
        <a:lnSpc>
          <a:spcPct val="95000"/>
        </a:lnSpc>
        <a:defRPr sz="1200">
          <a:solidFill>
            <a:schemeClr val="tx1"/>
          </a:solidFill>
          <a:latin typeface="+mn-lt"/>
          <a:ea typeface="+mn-ea"/>
          <a:cs typeface="+mn-cs"/>
          <a:sym typeface="Utopia"/>
        </a:defRPr>
      </a:lvl8pPr>
      <a:lvl9pPr algn="r" defTabSz="457200">
        <a:lnSpc>
          <a:spcPct val="95000"/>
        </a:lnSpc>
        <a:defRPr sz="1200">
          <a:solidFill>
            <a:schemeClr val="tx1"/>
          </a:solidFill>
          <a:latin typeface="+mn-lt"/>
          <a:ea typeface="+mn-ea"/>
          <a:cs typeface="+mn-cs"/>
          <a:sym typeface="Utopi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671512" y="408787"/>
            <a:ext cx="8569326" cy="776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1588" tIns="51588" rIns="51588" bIns="51588" anchor="ctr">
            <a:spAutoFit/>
          </a:bodyPr>
          <a:lstStyle>
            <a:lvl1pPr algn="ctr" defTabSz="914400">
              <a:lnSpc>
                <a:spcPct val="8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4400">
                <a:latin typeface="Baekmuk Headline"/>
                <a:ea typeface="Baekmuk Headline"/>
                <a:cs typeface="Baekmuk Headline"/>
                <a:sym typeface="Baekmuk Headline"/>
              </a:defRPr>
            </a:lvl1pPr>
          </a:lstStyle>
          <a:p>
            <a:pPr lvl="0">
              <a:defRPr sz="1800"/>
            </a:pPr>
            <a:r>
              <a:rPr sz="4400"/>
              <a:t>Domain Name System (DNS)</a:t>
            </a:r>
          </a:p>
        </p:txBody>
      </p:sp>
      <p:sp>
        <p:nvSpPr>
          <p:cNvPr id="8" name="Shape 8"/>
          <p:cNvSpPr/>
          <p:nvPr/>
        </p:nvSpPr>
        <p:spPr>
          <a:xfrm>
            <a:off x="1512887" y="5964237"/>
            <a:ext cx="7056438" cy="11252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1588" tIns="51588" rIns="51588" bIns="51588">
            <a:spAutoFit/>
          </a:bodyPr>
          <a:lstStyle/>
          <a:p>
            <a:pPr lvl="0" algn="ctr" defTabSz="914400">
              <a:lnSpc>
                <a:spcPct val="96000"/>
              </a:lnSpc>
              <a:spcBef>
                <a:spcPts val="6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3100" dirty="0">
                <a:latin typeface="Calibri"/>
                <a:ea typeface="Calibri"/>
                <a:cs typeface="Calibri"/>
                <a:sym typeface="Calibri"/>
              </a:rPr>
              <a:t>Joe Abley</a:t>
            </a:r>
          </a:p>
          <a:p>
            <a:pPr lvl="0" algn="ctr" defTabSz="914400">
              <a:lnSpc>
                <a:spcPct val="96000"/>
              </a:lnSpc>
              <a:spcBef>
                <a:spcPts val="6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3100" dirty="0">
                <a:latin typeface="Calibri"/>
                <a:ea typeface="Calibri"/>
                <a:cs typeface="Calibri"/>
                <a:sym typeface="Calibri"/>
              </a:rPr>
              <a:t>AfNOG Workshop, AIS </a:t>
            </a:r>
            <a:r>
              <a:rPr sz="3100" dirty="0" smtClean="0">
                <a:latin typeface="Calibri"/>
                <a:ea typeface="Calibri"/>
                <a:cs typeface="Calibri"/>
                <a:sym typeface="Calibri"/>
              </a:rPr>
              <a:t>201</a:t>
            </a:r>
            <a:r>
              <a:rPr lang="en-US" sz="3100" dirty="0"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sz="3100" smtClean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100" smtClean="0">
                <a:latin typeface="Calibri"/>
                <a:ea typeface="Calibri"/>
                <a:cs typeface="Calibri"/>
                <a:sym typeface="Calibri"/>
              </a:rPr>
              <a:t>Nairobi</a:t>
            </a:r>
            <a:endParaRPr sz="31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9"/>
          <p:cNvSpPr/>
          <p:nvPr/>
        </p:nvSpPr>
        <p:spPr>
          <a:xfrm>
            <a:off x="1421671" y="3130021"/>
            <a:ext cx="6952457" cy="1357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288925" lvl="1" algn="ctr" defTabSz="914400">
              <a:lnSpc>
                <a:spcPct val="96000"/>
              </a:lnSpc>
              <a:spcBef>
                <a:spcPts val="300"/>
              </a:spcBef>
              <a:tabLst>
                <a:tab pos="787400" algn="l"/>
                <a:tab pos="1790700" algn="l"/>
                <a:tab pos="2806700" algn="l"/>
                <a:tab pos="3810000" algn="l"/>
                <a:tab pos="4826000" algn="l"/>
                <a:tab pos="5829300" algn="l"/>
                <a:tab pos="6832600" algn="l"/>
                <a:tab pos="7848600" algn="l"/>
                <a:tab pos="8851900" algn="l"/>
                <a:tab pos="9855200" algn="l"/>
                <a:tab pos="10871200" algn="l"/>
                <a:tab pos="11874500" algn="l"/>
              </a:tabLst>
              <a:defRPr sz="1800"/>
            </a:pPr>
            <a:r>
              <a:rPr sz="4400">
                <a:latin typeface="Tahoma"/>
                <a:ea typeface="Tahoma"/>
                <a:cs typeface="Tahoma"/>
                <a:sym typeface="Tahoma"/>
              </a:rPr>
              <a:t>Session 3: Authoritative</a:t>
            </a:r>
          </a:p>
          <a:p>
            <a:pPr marL="288925" lvl="1" algn="ctr" defTabSz="914400">
              <a:lnSpc>
                <a:spcPct val="96000"/>
              </a:lnSpc>
              <a:spcBef>
                <a:spcPts val="300"/>
              </a:spcBef>
              <a:tabLst>
                <a:tab pos="787400" algn="l"/>
                <a:tab pos="1790700" algn="l"/>
                <a:tab pos="2806700" algn="l"/>
                <a:tab pos="3810000" algn="l"/>
                <a:tab pos="4826000" algn="l"/>
                <a:tab pos="5829300" algn="l"/>
                <a:tab pos="6832600" algn="l"/>
                <a:tab pos="7848600" algn="l"/>
                <a:tab pos="8851900" algn="l"/>
                <a:tab pos="9855200" algn="l"/>
                <a:tab pos="10871200" algn="l"/>
                <a:tab pos="11874500" algn="l"/>
              </a:tabLst>
              <a:defRPr sz="1800"/>
            </a:pPr>
            <a:r>
              <a:rPr sz="4400">
                <a:latin typeface="Tahoma"/>
                <a:ea typeface="Tahoma"/>
                <a:cs typeface="Tahoma"/>
                <a:sym typeface="Tahoma"/>
              </a:rPr>
              <a:t>Name Server using BIND9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Configuration of Master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269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 dirty="0"/>
              <a:t>/</a:t>
            </a:r>
            <a:r>
              <a:rPr sz="3200" dirty="0" smtClean="0"/>
              <a:t>etc/</a:t>
            </a:r>
            <a:r>
              <a:rPr lang="en-CA" sz="3200" dirty="0" smtClean="0"/>
              <a:t>bind/</a:t>
            </a:r>
            <a:r>
              <a:rPr sz="3200" dirty="0" smtClean="0"/>
              <a:t>named.conf</a:t>
            </a:r>
            <a:r>
              <a:rPr lang="en-CA" sz="3200" dirty="0" smtClean="0"/>
              <a:t>.local</a:t>
            </a:r>
            <a:r>
              <a:rPr sz="3200" dirty="0" smtClean="0"/>
              <a:t> </a:t>
            </a:r>
            <a:r>
              <a:rPr sz="3200" dirty="0"/>
              <a:t>points to </a:t>
            </a:r>
            <a:r>
              <a:rPr sz="3200" u="sng" dirty="0"/>
              <a:t>zone </a:t>
            </a:r>
            <a:r>
              <a:rPr sz="3200" u="sng" dirty="0" smtClean="0"/>
              <a:t>file</a:t>
            </a:r>
            <a:r>
              <a:rPr lang="en-CA" sz="3200" u="sng" dirty="0" smtClean="0"/>
              <a:t>s</a:t>
            </a:r>
            <a:r>
              <a:rPr sz="3200" dirty="0" smtClean="0"/>
              <a:t> </a:t>
            </a:r>
            <a:r>
              <a:rPr sz="3200" dirty="0"/>
              <a:t>(manually created) containing your RRs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 dirty="0"/>
              <a:t>Choose a logical place to keep them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 dirty="0"/>
              <a:t>e.g. </a:t>
            </a:r>
            <a:r>
              <a:rPr sz="2800" dirty="0" smtClean="0"/>
              <a:t>/</a:t>
            </a:r>
            <a:r>
              <a:rPr lang="en-CA" sz="2800" dirty="0" err="1" smtClean="0"/>
              <a:t>var</a:t>
            </a:r>
            <a:r>
              <a:rPr lang="en-CA" sz="2800" dirty="0" smtClean="0"/>
              <a:t>/cache/bind</a:t>
            </a:r>
            <a:r>
              <a:rPr sz="2800" dirty="0" smtClean="0"/>
              <a:t>/master/tiscali.co.uk</a:t>
            </a:r>
            <a:endParaRPr sz="2800" dirty="0"/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 dirty="0"/>
              <a:t>or   </a:t>
            </a:r>
            <a:r>
              <a:rPr sz="2800" dirty="0" smtClean="0"/>
              <a:t>/</a:t>
            </a:r>
            <a:r>
              <a:rPr lang="en-CA" sz="2800" dirty="0" err="1" smtClean="0"/>
              <a:t>var</a:t>
            </a:r>
            <a:r>
              <a:rPr lang="en-CA" sz="2800" dirty="0" smtClean="0"/>
              <a:t>/cache/bind</a:t>
            </a:r>
            <a:r>
              <a:rPr sz="2800" dirty="0" smtClean="0"/>
              <a:t>/master/uk.co.tiscali</a:t>
            </a:r>
            <a:endParaRPr sz="2800" dirty="0"/>
          </a:p>
        </p:txBody>
      </p:sp>
      <p:sp>
        <p:nvSpPr>
          <p:cNvPr id="49" name="Shape 49"/>
          <p:cNvSpPr/>
          <p:nvPr/>
        </p:nvSpPr>
        <p:spPr>
          <a:xfrm>
            <a:off x="862012" y="4529137"/>
            <a:ext cx="8178801" cy="1716406"/>
          </a:xfrm>
          <a:prstGeom prst="rect">
            <a:avLst/>
          </a:prstGeom>
          <a:solidFill>
            <a:srgbClr val="00B8FF"/>
          </a:solidFill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zone "example.com" {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  type master;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  file "master/example.com";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  allow-transfer { 192.188.58.126;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                   192.188.58.2; };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 idx="4294967295"/>
          </p:nvPr>
        </p:nvSpPr>
        <p:spPr>
          <a:xfrm>
            <a:off x="741362" y="282575"/>
            <a:ext cx="860901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lvl1pPr>
          </a:lstStyle>
          <a:p>
            <a:pPr lvl="0">
              <a:defRPr sz="1800"/>
            </a:pPr>
            <a:r>
              <a:rPr sz="4400"/>
              <a:t>Configuration of Slave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idx="4294967295"/>
          </p:nvPr>
        </p:nvSpPr>
        <p:spPr>
          <a:xfrm>
            <a:off x="741362" y="1963737"/>
            <a:ext cx="8772526" cy="4937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named.conf points to IP address of master and location where zone file should be created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Zone files are transferred automatically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Don't touch them!</a:t>
            </a:r>
          </a:p>
        </p:txBody>
      </p:sp>
      <p:sp>
        <p:nvSpPr>
          <p:cNvPr id="53" name="Shape 53"/>
          <p:cNvSpPr/>
          <p:nvPr/>
        </p:nvSpPr>
        <p:spPr>
          <a:xfrm>
            <a:off x="862012" y="4929187"/>
            <a:ext cx="8178801" cy="1716406"/>
          </a:xfrm>
          <a:prstGeom prst="rect">
            <a:avLst/>
          </a:prstGeom>
          <a:solidFill>
            <a:srgbClr val="00B8FF"/>
          </a:solidFill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zone "example.com" {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  type slave;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  masters { 192.188.58.126; };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  file "slave/example.com";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  allow-transfer { none; };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Master and Slave</a:t>
            </a:r>
          </a:p>
        </p:txBody>
      </p:sp>
      <p:sp>
        <p:nvSpPr>
          <p:cNvPr id="56" name="Shape 56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3981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 dirty="0"/>
              <a:t>It's perfectly OK for one server to be Master for some zones and Slave for others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 dirty="0"/>
              <a:t>That's why we recommend keeping the files in different directories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 dirty="0" smtClean="0"/>
              <a:t>/</a:t>
            </a:r>
            <a:r>
              <a:rPr lang="en-CA" sz="2800" dirty="0" err="1" smtClean="0"/>
              <a:t>var</a:t>
            </a:r>
            <a:r>
              <a:rPr lang="en-CA" sz="2800" dirty="0" smtClean="0"/>
              <a:t>/cache/bind</a:t>
            </a:r>
            <a:r>
              <a:rPr sz="2800" dirty="0" smtClean="0"/>
              <a:t>/master</a:t>
            </a:r>
            <a:r>
              <a:rPr sz="2800" dirty="0"/>
              <a:t>/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 dirty="0" smtClean="0"/>
              <a:t>/</a:t>
            </a:r>
            <a:r>
              <a:rPr lang="en-CA" sz="2800" dirty="0" err="1" smtClean="0"/>
              <a:t>var</a:t>
            </a:r>
            <a:r>
              <a:rPr lang="en-CA" sz="2800" dirty="0" smtClean="0"/>
              <a:t>/cache/bind</a:t>
            </a:r>
            <a:r>
              <a:rPr sz="2800" dirty="0" smtClean="0"/>
              <a:t>/slave</a:t>
            </a:r>
            <a:r>
              <a:rPr sz="2800" dirty="0"/>
              <a:t>/</a:t>
            </a:r>
          </a:p>
          <a:p>
            <a:pPr marL="1295400" lvl="2" indent="-215900">
              <a:spcBef>
                <a:spcPts val="8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400" dirty="0"/>
              <a:t>(also, the slave directory can have appropriate permissions so that the daemon can create files)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allow-transfer { ... }</a:t>
            </a:r>
          </a:p>
        </p:txBody>
      </p:sp>
      <p:sp>
        <p:nvSpPr>
          <p:cNvPr id="59" name="Shape 59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Remote machines can request a transfer of the entire zone contents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By default, this is permitted to anyone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Better to restrict this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You can set a global default, and override this for each zone if required</a:t>
            </a:r>
          </a:p>
        </p:txBody>
      </p:sp>
      <p:sp>
        <p:nvSpPr>
          <p:cNvPr id="60" name="Shape 60"/>
          <p:cNvSpPr/>
          <p:nvPr/>
        </p:nvSpPr>
        <p:spPr>
          <a:xfrm>
            <a:off x="862012" y="5141912"/>
            <a:ext cx="8178801" cy="954406"/>
          </a:xfrm>
          <a:prstGeom prst="rect">
            <a:avLst/>
          </a:prstGeom>
          <a:solidFill>
            <a:srgbClr val="00B8FF"/>
          </a:solidFill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options {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allow-transfer { 127.0.0.1; };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 idx="4294967295"/>
          </p:nvPr>
        </p:nvSpPr>
        <p:spPr>
          <a:xfrm>
            <a:off x="503237" y="857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Structure of a zone file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4294967295"/>
          </p:nvPr>
        </p:nvSpPr>
        <p:spPr>
          <a:xfrm>
            <a:off x="503237" y="1301749"/>
            <a:ext cx="9072563" cy="6038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Global options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$TTL 1d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Sets the default TTL for all other records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SOA RR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"Start Of Authority"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Housekeeping information for the zone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NS RRs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List all the nameservers for the zone, master and slaves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Other RRs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The actual data you wish to publish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Format of a Resource Record</a:t>
            </a:r>
          </a:p>
        </p:txBody>
      </p:sp>
      <p:sp>
        <p:nvSpPr>
          <p:cNvPr id="66" name="Shape 66"/>
          <p:cNvSpPr>
            <a:spLocks noGrp="1"/>
          </p:cNvSpPr>
          <p:nvPr>
            <p:ph type="body" idx="4294967295"/>
          </p:nvPr>
        </p:nvSpPr>
        <p:spPr>
          <a:xfrm>
            <a:off x="741362" y="2430462"/>
            <a:ext cx="8772526" cy="4657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391318" lvl="0" indent="-28336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One per line (except SOA can extend over several lines)</a:t>
            </a:r>
          </a:p>
          <a:p>
            <a:pPr marL="391318" lvl="0" indent="-28336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If you omit the Domain Name, it is the same as the previous line</a:t>
            </a:r>
          </a:p>
          <a:p>
            <a:pPr marL="391318" lvl="0" indent="-28336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TTL shortcuts: e.g. 60s, 30m, 4h, 1w2d</a:t>
            </a:r>
          </a:p>
          <a:p>
            <a:pPr marL="391318" lvl="0" indent="-28336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If you omit the TTL, uses the $TTL default value</a:t>
            </a:r>
          </a:p>
          <a:p>
            <a:pPr marL="391318" lvl="0" indent="-28336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If you omit the Class, it defaults to IN</a:t>
            </a:r>
          </a:p>
          <a:p>
            <a:pPr marL="391318" lvl="0" indent="-28336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Type and Data cannot be omitted</a:t>
            </a:r>
          </a:p>
          <a:p>
            <a:pPr marL="391318" lvl="0" indent="-28336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Comments start with SEMICOLON (;)</a:t>
            </a:r>
          </a:p>
        </p:txBody>
      </p:sp>
      <p:sp>
        <p:nvSpPr>
          <p:cNvPr id="67" name="Shape 67"/>
          <p:cNvSpPr/>
          <p:nvPr/>
        </p:nvSpPr>
        <p:spPr>
          <a:xfrm>
            <a:off x="900112" y="1265237"/>
            <a:ext cx="8178801" cy="700406"/>
          </a:xfrm>
          <a:prstGeom prst="rect">
            <a:avLst/>
          </a:prstGeom>
          <a:solidFill>
            <a:srgbClr val="00B8FF"/>
          </a:solidFill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www      3600  IN      A      212.74.112.80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Domain   TTL   Class   Type   Data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Shortcuts</a:t>
            </a:r>
          </a:p>
        </p:txBody>
      </p:sp>
      <p:sp>
        <p:nvSpPr>
          <p:cNvPr id="70" name="Shape 70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If the Domain Name does not end in a dot, the zone's own domain ("origin") is appended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A Domain Name of "@" means the origin itself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e.g. in zone file for example.com:</a:t>
            </a:r>
          </a:p>
          <a:p>
            <a:pPr marL="863600" lvl="1" indent="-287337">
              <a:lnSpc>
                <a:spcPct val="95000"/>
              </a:lnSpc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sz="2800"/>
              <a:t>  </a:t>
            </a:r>
            <a:r>
              <a:rPr sz="2800" i="1"/>
              <a:t>means </a:t>
            </a:r>
            <a:r>
              <a:rPr sz="2800"/>
              <a:t>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example.com.</a:t>
            </a:r>
          </a:p>
          <a:p>
            <a:pPr marL="863600" lvl="1" indent="-287337">
              <a:lnSpc>
                <a:spcPct val="95000"/>
              </a:lnSpc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www</a:t>
            </a:r>
            <a:r>
              <a:rPr sz="2800"/>
              <a:t>  </a:t>
            </a:r>
            <a:r>
              <a:rPr sz="2800" i="1"/>
              <a:t>means </a:t>
            </a:r>
            <a:r>
              <a:rPr sz="2800"/>
              <a:t>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www.example.com.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If you write this...</a:t>
            </a:r>
          </a:p>
        </p:txBody>
      </p:sp>
      <p:sp>
        <p:nvSpPr>
          <p:cNvPr id="73" name="Shape 73"/>
          <p:cNvSpPr/>
          <p:nvPr/>
        </p:nvSpPr>
        <p:spPr>
          <a:xfrm>
            <a:off x="741362" y="3968365"/>
            <a:ext cx="8609013" cy="616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 defTabSz="914400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4400"/>
            </a:lvl1pPr>
          </a:lstStyle>
          <a:p>
            <a:pPr lvl="0">
              <a:defRPr sz="1800"/>
            </a:pPr>
            <a:r>
              <a:rPr sz="4400"/>
              <a:t>... it becomes this</a:t>
            </a:r>
          </a:p>
        </p:txBody>
      </p:sp>
      <p:sp>
        <p:nvSpPr>
          <p:cNvPr id="74" name="Shape 74"/>
          <p:cNvSpPr/>
          <p:nvPr/>
        </p:nvSpPr>
        <p:spPr>
          <a:xfrm>
            <a:off x="862012" y="1470025"/>
            <a:ext cx="8178801" cy="2237105"/>
          </a:xfrm>
          <a:prstGeom prst="rect">
            <a:avLst/>
          </a:prstGeom>
          <a:solidFill>
            <a:srgbClr val="00B8FF"/>
          </a:solidFill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$TTL 1d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@                       SOA ( ... )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           NS  ns0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           NS  ns0.as9105.net.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; Main webserver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www                     A   212.74.112.80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           MX  10 mail</a:t>
            </a:r>
          </a:p>
        </p:txBody>
      </p:sp>
      <p:sp>
        <p:nvSpPr>
          <p:cNvPr id="75" name="Shape 75"/>
          <p:cNvSpPr/>
          <p:nvPr/>
        </p:nvSpPr>
        <p:spPr>
          <a:xfrm>
            <a:off x="862012" y="4724400"/>
            <a:ext cx="8178801" cy="1652905"/>
          </a:xfrm>
          <a:prstGeom prst="rect">
            <a:avLst/>
          </a:prstGeom>
          <a:solidFill>
            <a:srgbClr val="00B8FF"/>
          </a:solidFill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example.com.     86400  IN  SOA ( ... )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example.com.     86400  IN  NS  ns0.example.com.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example.com.     86400  IN  NS  ns0.as9105.net.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www.example.com. 86400  IN  A   212.74.112.80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www.example.com. 86400  IN  MX  10 mail.example.com.</a:t>
            </a:r>
          </a:p>
        </p:txBody>
      </p:sp>
      <p:grpSp>
        <p:nvGrpSpPr>
          <p:cNvPr id="78" name="Group 78"/>
          <p:cNvGrpSpPr/>
          <p:nvPr/>
        </p:nvGrpSpPr>
        <p:grpSpPr>
          <a:xfrm>
            <a:off x="922337" y="4827587"/>
            <a:ext cx="2474913" cy="1417638"/>
            <a:chOff x="0" y="0"/>
            <a:chExt cx="2474912" cy="1417637"/>
          </a:xfrm>
        </p:grpSpPr>
        <p:sp>
          <p:nvSpPr>
            <p:cNvPr id="76" name="Shape 76"/>
            <p:cNvSpPr/>
            <p:nvPr/>
          </p:nvSpPr>
          <p:spPr>
            <a:xfrm>
              <a:off x="0" y="0"/>
              <a:ext cx="1876425" cy="828675"/>
            </a:xfrm>
            <a:prstGeom prst="roundRect">
              <a:avLst>
                <a:gd name="adj" fmla="val 190"/>
              </a:avLst>
            </a:prstGeom>
            <a:noFill/>
            <a:ln w="36703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 sz="1800"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511175" y="889000"/>
              <a:ext cx="1963738" cy="528638"/>
            </a:xfrm>
            <a:prstGeom prst="roundRect">
              <a:avLst>
                <a:gd name="adj" fmla="val 301"/>
              </a:avLst>
            </a:prstGeom>
            <a:noFill/>
            <a:ln w="36703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 sz="1800"/>
              </a:pPr>
              <a:endParaRPr/>
            </a:p>
          </p:txBody>
        </p:sp>
      </p:grpSp>
      <p:grpSp>
        <p:nvGrpSpPr>
          <p:cNvPr id="81" name="Group 81"/>
          <p:cNvGrpSpPr/>
          <p:nvPr/>
        </p:nvGrpSpPr>
        <p:grpSpPr>
          <a:xfrm>
            <a:off x="6294437" y="5132387"/>
            <a:ext cx="2543176" cy="1123951"/>
            <a:chOff x="0" y="0"/>
            <a:chExt cx="2543175" cy="1123950"/>
          </a:xfrm>
        </p:grpSpPr>
        <p:sp>
          <p:nvSpPr>
            <p:cNvPr id="79" name="Shape 79"/>
            <p:cNvSpPr/>
            <p:nvPr/>
          </p:nvSpPr>
          <p:spPr>
            <a:xfrm>
              <a:off x="0" y="0"/>
              <a:ext cx="1944688" cy="258763"/>
            </a:xfrm>
            <a:prstGeom prst="roundRect">
              <a:avLst>
                <a:gd name="adj" fmla="val 616"/>
              </a:avLst>
            </a:prstGeom>
            <a:noFill/>
            <a:ln w="36703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 sz="1800"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598487" y="865187"/>
              <a:ext cx="1944688" cy="258763"/>
            </a:xfrm>
            <a:prstGeom prst="roundRect">
              <a:avLst>
                <a:gd name="adj" fmla="val 616"/>
              </a:avLst>
            </a:prstGeom>
            <a:noFill/>
            <a:ln w="36703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 sz="1800"/>
              </a:pPr>
              <a:endParaRPr/>
            </a:p>
          </p:txBody>
        </p:sp>
      </p:grpSp>
      <p:sp>
        <p:nvSpPr>
          <p:cNvPr id="82" name="Shape 82"/>
          <p:cNvSpPr/>
          <p:nvPr/>
        </p:nvSpPr>
        <p:spPr>
          <a:xfrm>
            <a:off x="3505200" y="4799012"/>
            <a:ext cx="1503363" cy="1446213"/>
          </a:xfrm>
          <a:prstGeom prst="roundRect">
            <a:avLst>
              <a:gd name="adj" fmla="val 106"/>
            </a:avLst>
          </a:prstGeom>
          <a:ln w="36703">
            <a:solidFill/>
            <a:round/>
          </a:ln>
        </p:spPr>
        <p:txBody>
          <a:bodyPr lIns="0" tIns="0" rIns="0" bIns="0" anchor="ctr"/>
          <a:lstStyle/>
          <a:p>
            <a:pPr lvl="0" defTabSz="914400">
              <a:lnSpc>
                <a:spcPct val="100000"/>
              </a:lnSpc>
              <a:defRPr sz="1800"/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1" animBg="1" advAuto="0"/>
      <p:bldP spid="81" grpId="3" animBg="1" advAuto="0"/>
      <p:bldP spid="82" grpId="2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Format of the SOA record</a:t>
            </a:r>
          </a:p>
        </p:txBody>
      </p:sp>
      <p:sp>
        <p:nvSpPr>
          <p:cNvPr id="85" name="Shape 85"/>
          <p:cNvSpPr/>
          <p:nvPr/>
        </p:nvSpPr>
        <p:spPr>
          <a:xfrm>
            <a:off x="862012" y="2009775"/>
            <a:ext cx="8178801" cy="3697605"/>
          </a:xfrm>
          <a:prstGeom prst="rect">
            <a:avLst/>
          </a:prstGeom>
          <a:solidFill>
            <a:srgbClr val="00B8FF"/>
          </a:solidFill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$TTL 1d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@  1h  IN  SOA  ns1.example.net. joe.pooh.org. (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2004030300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; Serial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8h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; Refresh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1h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; Retry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4w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; Expire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1h )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; Negative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IN  NS  ns1.example.net.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IN  NS  ns2.example.net.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IN  NS  ns1.othernetwork.com.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title" idx="4294967295"/>
          </p:nvPr>
        </p:nvSpPr>
        <p:spPr>
          <a:xfrm>
            <a:off x="503237" y="260350"/>
            <a:ext cx="9072563" cy="1087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Format of the SOA record</a:t>
            </a:r>
          </a:p>
        </p:txBody>
      </p:sp>
      <p:sp>
        <p:nvSpPr>
          <p:cNvPr id="88" name="Shape 88"/>
          <p:cNvSpPr>
            <a:spLocks noGrp="1"/>
          </p:cNvSpPr>
          <p:nvPr>
            <p:ph type="body" idx="4294967295"/>
          </p:nvPr>
        </p:nvSpPr>
        <p:spPr>
          <a:xfrm>
            <a:off x="741362" y="1206500"/>
            <a:ext cx="8772526" cy="607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ns1.example.net.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hostname of master nameserver</a:t>
            </a:r>
          </a:p>
          <a:p>
            <a:pPr lvl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jabley.hopcount.ca.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E-mail address of responsible person, with "@" changed to dot, and trailing dot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Serial number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Refresh interval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How often Slave checks serial number on Master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Retry interval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How often Slave checks serial number if the Master did not respond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Recap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375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DNS is a distributed database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Stub asks Resolver for information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Resolver traverses the DNS delegation tree to find Authoritative nameserver which has the information requested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Bad configuration of authoritative servers can result in broken domains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Format of the SOA record (cont)</a:t>
            </a:r>
          </a:p>
        </p:txBody>
      </p:sp>
      <p:sp>
        <p:nvSpPr>
          <p:cNvPr id="91" name="Shape 91"/>
          <p:cNvSpPr>
            <a:spLocks noGrp="1"/>
          </p:cNvSpPr>
          <p:nvPr>
            <p:ph type="body" idx="4294967295"/>
          </p:nvPr>
        </p:nvSpPr>
        <p:spPr>
          <a:xfrm>
            <a:off x="503237" y="1768474"/>
            <a:ext cx="9072563" cy="51149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Expiry time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If the slave is unable to contact the master for this period of time, it will delete its copy of the zone data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Negative / Minimum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Old software used this as a minimum value of the TTL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Now it is used for negative caching: indicates how long a cache may store the non-existence of a RR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RIPE-203 has recommended values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http://www.ripe.net/ripe/docs/dns-soa.html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Format of NS records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idx="4294967295"/>
          </p:nvPr>
        </p:nvSpPr>
        <p:spPr>
          <a:xfrm>
            <a:off x="741362" y="1495425"/>
            <a:ext cx="8772526" cy="4937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List all authoritative nameservers for the zone - master and slave(s)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Must point to HOSTNAME not IP address</a:t>
            </a:r>
          </a:p>
        </p:txBody>
      </p:sp>
      <p:sp>
        <p:nvSpPr>
          <p:cNvPr id="95" name="Shape 95"/>
          <p:cNvSpPr/>
          <p:nvPr/>
        </p:nvSpPr>
        <p:spPr>
          <a:xfrm>
            <a:off x="862012" y="3125787"/>
            <a:ext cx="8178801" cy="3697606"/>
          </a:xfrm>
          <a:prstGeom prst="rect">
            <a:avLst/>
          </a:prstGeom>
          <a:solidFill>
            <a:srgbClr val="00B8FF"/>
          </a:solidFill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$TTL 1d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@  1h  IN  SOA  ns1.example.net. joe.pooh.org. (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2004030300     ; Serial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8h             ; Refresh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1h             ; Retry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4w             ; Expire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1h )           ; Negative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       IN  NS  ns1.example.net.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       IN  NS  ns2.example.net.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       IN  NS  ns1.othernetwork.com.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Format of other RRs</a:t>
            </a:r>
          </a:p>
        </p:txBody>
      </p:sp>
      <p:sp>
        <p:nvSpPr>
          <p:cNvPr id="98" name="Shape 98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IN  A   1.2.3.4</a:t>
            </a:r>
          </a:p>
          <a:p>
            <a:pPr lvl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IN  MX  10 mailhost.example.com.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The number is a "preference value". Mail is delivered to the lowest-number MX first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Must point to HOSTNAME not IP address</a:t>
            </a:r>
          </a:p>
          <a:p>
            <a:pPr lvl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IN  CNAME  host.example.com.</a:t>
            </a:r>
          </a:p>
          <a:p>
            <a:pPr lvl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IN  PTR    host.example.com.</a:t>
            </a:r>
          </a:p>
          <a:p>
            <a:pPr lvl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IN  TXT    "any text you like"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When you have added or changed a zone file:</a:t>
            </a:r>
          </a:p>
        </p:txBody>
      </p:sp>
      <p:sp>
        <p:nvSpPr>
          <p:cNvPr id="101" name="Shape 101"/>
          <p:cNvSpPr>
            <a:spLocks noGrp="1"/>
          </p:cNvSpPr>
          <p:nvPr>
            <p:ph type="body" idx="4294967295"/>
          </p:nvPr>
        </p:nvSpPr>
        <p:spPr>
          <a:xfrm>
            <a:off x="503237" y="1493837"/>
            <a:ext cx="9072563" cy="6186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 dirty="0"/>
              <a:t>Remember to increase the serial number!</a:t>
            </a:r>
          </a:p>
          <a:p>
            <a:pPr lvl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 dirty="0">
                <a:latin typeface="Courier New"/>
                <a:ea typeface="Courier New"/>
                <a:cs typeface="Courier New"/>
                <a:sym typeface="Courier New"/>
              </a:rPr>
              <a:t>named-checkzone example.com </a:t>
            </a:r>
            <a:r>
              <a:rPr sz="3200" dirty="0" smtClean="0">
                <a:latin typeface="Courier New"/>
                <a:ea typeface="Courier New"/>
                <a:cs typeface="Courier New"/>
                <a:sym typeface="Courier New"/>
              </a:rPr>
              <a:t>\ /</a:t>
            </a:r>
            <a:r>
              <a:rPr lang="en-CA" sz="3200" dirty="0" err="1" smtClean="0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CA" sz="3200" dirty="0" smtClean="0">
                <a:latin typeface="Courier New"/>
                <a:ea typeface="Courier New"/>
                <a:cs typeface="Courier New"/>
                <a:sym typeface="Courier New"/>
              </a:rPr>
              <a:t>/cache/bind</a:t>
            </a:r>
            <a:r>
              <a:rPr sz="3200" dirty="0" smtClean="0">
                <a:latin typeface="Courier New"/>
                <a:ea typeface="Courier New"/>
                <a:cs typeface="Courier New"/>
                <a:sym typeface="Courier New"/>
              </a:rPr>
              <a:t>/master/example.com</a:t>
            </a:r>
            <a:endParaRPr sz="3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 dirty="0"/>
              <a:t>bind 9 feature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 dirty="0"/>
              <a:t>reports zone file syntax errors; correct them!</a:t>
            </a:r>
          </a:p>
          <a:p>
            <a:pPr lvl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 dirty="0">
                <a:latin typeface="Courier New"/>
                <a:ea typeface="Courier New"/>
                <a:cs typeface="Courier New"/>
                <a:sym typeface="Courier New"/>
              </a:rPr>
              <a:t>named-checkconf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 dirty="0"/>
              <a:t>reports errors in named.conf</a:t>
            </a:r>
          </a:p>
          <a:p>
            <a:pPr lvl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 dirty="0">
                <a:latin typeface="Courier New"/>
                <a:ea typeface="Courier New"/>
                <a:cs typeface="Courier New"/>
                <a:sym typeface="Courier New"/>
              </a:rPr>
              <a:t>rndc reload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 dirty="0"/>
              <a:t>or: </a:t>
            </a:r>
            <a:r>
              <a:rPr sz="2800" dirty="0">
                <a:latin typeface="Courier New"/>
                <a:ea typeface="Courier New"/>
                <a:cs typeface="Courier New"/>
                <a:sym typeface="Courier New"/>
              </a:rPr>
              <a:t>rndc reload example.com</a:t>
            </a:r>
          </a:p>
          <a:p>
            <a:pPr lvl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 dirty="0">
                <a:latin typeface="Courier New"/>
                <a:ea typeface="Courier New"/>
                <a:cs typeface="Courier New"/>
                <a:sym typeface="Courier New"/>
              </a:rPr>
              <a:t>tail /var/log/messages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These checks are ESSENTIAL</a:t>
            </a:r>
          </a:p>
        </p:txBody>
      </p:sp>
      <p:sp>
        <p:nvSpPr>
          <p:cNvPr id="104" name="Shape 104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If you have an error in named.conf or a zone file, named may continue to run but will not be authoritative for the bad zone(s)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You will be lame for the zone without realising it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Slaves will not be able to contact the master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Eventually (e.g. 4 weeks later) the slaves will expire the zone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Your domain will stop working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Other checks you can do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4294967295"/>
          </p:nvPr>
        </p:nvSpPr>
        <p:spPr>
          <a:xfrm>
            <a:off x="503237" y="1768474"/>
            <a:ext cx="9072563" cy="5056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391318" lvl="0" indent="-283368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 b="1">
                <a:latin typeface="Courier New"/>
                <a:ea typeface="Courier New"/>
                <a:cs typeface="Courier New"/>
                <a:sym typeface="Courier New"/>
              </a:rPr>
              <a:t>dig +norec @x.x.x.x example.com. soa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Check the AA flag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Repeat for the master and all the slaves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Check the serial numbers match</a:t>
            </a:r>
          </a:p>
          <a:p>
            <a:pPr marL="391318" lvl="0" indent="-283368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 b="1">
                <a:latin typeface="Courier New"/>
                <a:ea typeface="Courier New"/>
                <a:cs typeface="Courier New"/>
                <a:sym typeface="Courier New"/>
              </a:rPr>
              <a:t>dig @x.x.x.x example.com. axfr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"Authority Transfer"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Requests a full copy of the zone contents over TCP, as slaves do to master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This will only work from IP addresses listed in the allow-transfer {...} section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So now you have working authoritative nameservers!</a:t>
            </a:r>
          </a:p>
        </p:txBody>
      </p:sp>
      <p:sp>
        <p:nvSpPr>
          <p:cNvPr id="110" name="Shape 110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But none of this will work until you have delegation from the domain above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That is, they put in NS records for your domain, pointing at your nameservers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You have also put NS records within the zone file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The two sets should match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Any questions?</a:t>
            </a:r>
          </a:p>
        </p:txBody>
      </p:sp>
      <p:sp>
        <p:nvSpPr>
          <p:cNvPr id="113" name="Shape 113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215900" indent="-215900" algn="ctr">
              <a:spcBef>
                <a:spcPts val="0"/>
              </a:spcBef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9600"/>
            </a:lvl1pPr>
          </a:lstStyle>
          <a:p>
            <a:pPr lvl="0">
              <a:defRPr sz="1800"/>
            </a:pPr>
            <a:r>
              <a:rPr sz="9600"/>
              <a:t>?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TOP TEN ERRORS in authoritative nameservers</a:t>
            </a:r>
          </a:p>
        </p:txBody>
      </p:sp>
      <p:sp>
        <p:nvSpPr>
          <p:cNvPr id="116" name="Shape 116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All operators of auth nameservers should read RFC 1912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Common DNS Operational and Configuration Errors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And also RFC 2182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Selection and Operation of Secondary DNS servers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1. Serial number errors</a:t>
            </a:r>
          </a:p>
        </p:txBody>
      </p:sp>
      <p:sp>
        <p:nvSpPr>
          <p:cNvPr id="119" name="Shape 119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Forgot to increment serial number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Incremented serial number, then decremented it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Used serial number greater than 2</a:t>
            </a:r>
            <a:r>
              <a:rPr sz="3200" baseline="33000"/>
              <a:t>32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Impact: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Slaves do not update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Master and slaves have inconsistent data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Caches will sometimes get the new data and sometimes old - intermittent problem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DNS Replication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5122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For every domain, we need more than one authoritative nameserver with the same information (RFC 2182)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Data is entered in one server (Master) and replicated to the others (Slave(s))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Outside world cannot tell the difference between master and slave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NS records are returned in random order for equal load sharing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Used to be called "primary" and "secondary"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2. Comments in zone files starting '#' instead of ';'</a:t>
            </a:r>
          </a:p>
        </p:txBody>
      </p:sp>
      <p:sp>
        <p:nvSpPr>
          <p:cNvPr id="122" name="Shape 122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Syntax error in zone file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Master is no longer authoritative for the zone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Slaves cannot check SOA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Slaves eventually expire the zone, and your domain stops working entirely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Use "named-checkzone"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Use "tail /var/log/messages"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3. Other syntax errors in zone files</a:t>
            </a:r>
          </a:p>
        </p:txBody>
      </p:sp>
      <p:sp>
        <p:nvSpPr>
          <p:cNvPr id="125" name="Shape 125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e.g. omitting the preference value from MX records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Same impact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4. Missing the trailing dot</a:t>
            </a:r>
          </a:p>
        </p:txBody>
      </p:sp>
      <p:sp>
        <p:nvSpPr>
          <p:cNvPr id="128" name="Shape 128"/>
          <p:cNvSpPr/>
          <p:nvPr/>
        </p:nvSpPr>
        <p:spPr>
          <a:xfrm>
            <a:off x="862012" y="1793875"/>
            <a:ext cx="8178801" cy="1945005"/>
          </a:xfrm>
          <a:prstGeom prst="rect">
            <a:avLst/>
          </a:prstGeom>
          <a:solidFill>
            <a:srgbClr val="00B8FF"/>
          </a:solidFill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; zone example.com.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@  IN  MX 10  mailhost.example.com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 i="1">
                <a:latin typeface="Courier New"/>
                <a:ea typeface="Courier New"/>
                <a:cs typeface="Courier New"/>
                <a:sym typeface="Courier New"/>
              </a:rPr>
              <a:t>becomes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endParaRPr sz="2000" i="1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@  IN  MX 10  </a:t>
            </a: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mailhost.example.com.example.com.</a:t>
            </a:r>
          </a:p>
        </p:txBody>
      </p:sp>
      <p:sp>
        <p:nvSpPr>
          <p:cNvPr id="129" name="Shape 129"/>
          <p:cNvSpPr/>
          <p:nvPr/>
        </p:nvSpPr>
        <p:spPr>
          <a:xfrm>
            <a:off x="862012" y="4221162"/>
            <a:ext cx="8178801" cy="1945006"/>
          </a:xfrm>
          <a:prstGeom prst="rect">
            <a:avLst/>
          </a:prstGeom>
          <a:solidFill>
            <a:srgbClr val="00B8FF"/>
          </a:solidFill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; zone 2.0.192.in-addr.arpa.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1  IN  PTR    host.example.com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 i="1">
                <a:latin typeface="Courier New"/>
                <a:ea typeface="Courier New"/>
                <a:cs typeface="Courier New"/>
                <a:sym typeface="Courier New"/>
              </a:rPr>
              <a:t>becomes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endParaRPr sz="2000" i="1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1  IN  PTR    </a:t>
            </a: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host.example.com.2.0.192.in-addr.arpa.</a:t>
            </a:r>
          </a:p>
        </p:txBody>
      </p:sp>
      <p:sp>
        <p:nvSpPr>
          <p:cNvPr id="130" name="Shape 130"/>
          <p:cNvSpPr/>
          <p:nvPr/>
        </p:nvSpPr>
        <p:spPr>
          <a:xfrm>
            <a:off x="6361112" y="2408237"/>
            <a:ext cx="363539" cy="317501"/>
          </a:xfrm>
          <a:prstGeom prst="line">
            <a:avLst/>
          </a:prstGeom>
          <a:ln w="57150">
            <a:solidFill>
              <a:srgbClr val="FF0000"/>
            </a:solidFill>
            <a:round/>
            <a:headEnd type="triangle"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5726112" y="4846637"/>
            <a:ext cx="363539" cy="317501"/>
          </a:xfrm>
          <a:prstGeom prst="line">
            <a:avLst/>
          </a:prstGeom>
          <a:ln w="57150">
            <a:solidFill>
              <a:srgbClr val="FF0000"/>
            </a:solidFill>
            <a:round/>
            <a:headEnd type="triangle"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5. NS or MX records pointing to IP addresses</a:t>
            </a:r>
          </a:p>
        </p:txBody>
      </p:sp>
      <p:sp>
        <p:nvSpPr>
          <p:cNvPr id="134" name="Shape 134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2468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They must point to hostnames, not IP addresses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Unfortunately, a few mail servers do accept IP addresses in MX records, so you may not see a problem with all remote sites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6. Slave cannot transfer zone from master</a:t>
            </a:r>
          </a:p>
        </p:txBody>
      </p:sp>
      <p:sp>
        <p:nvSpPr>
          <p:cNvPr id="137" name="Shape 137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Access restricted by allow-transfer {...} and slave not listed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Or IP filters not configured correctly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Slave will be lame (non-authoritative)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7. Lame delegation</a:t>
            </a:r>
          </a:p>
        </p:txBody>
      </p:sp>
      <p:sp>
        <p:nvSpPr>
          <p:cNvPr id="140" name="Shape 140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You cannot just list any nameserver in NS records for your domain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You must get agreement from the nameserver operator, and they must configure it as a slave for your zone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At best: slower DNS resolution and lack of resilience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At worst: intermittent failures to resolve your domain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8. No delegation at all</a:t>
            </a:r>
          </a:p>
        </p:txBody>
      </p:sp>
      <p:sp>
        <p:nvSpPr>
          <p:cNvPr id="143" name="Shape 143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You can configure "example.com" on your nameservers but the outside world will not send requests to them until you have delegation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The problem is hidden if your nameserver is acting both as your cache and as authoritative nameserver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Your own clients can resolve www.example.com, but the rest of the world cannot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9. Out-of-date glue records</a:t>
            </a:r>
          </a:p>
        </p:txBody>
      </p:sp>
      <p:sp>
        <p:nvSpPr>
          <p:cNvPr id="146" name="Shape 146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3200"/>
              <a:t>See later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10. Not managing TTL correctly during changes</a:t>
            </a:r>
          </a:p>
        </p:txBody>
      </p:sp>
      <p:sp>
        <p:nvSpPr>
          <p:cNvPr id="149" name="Shape 149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5113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e.g. if you have a 24 hour TTL, and you swing www.example.com to point to a new server, then there will be an extended period when some users hit one machine and some hit the other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Follow the procedure: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Reduce TTL to 10 minutes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Wait at least 24 hours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Make the change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Put the TTL back to 24 hours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Practical</a:t>
            </a:r>
          </a:p>
        </p:txBody>
      </p:sp>
      <p:sp>
        <p:nvSpPr>
          <p:cNvPr id="152" name="Shape 152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Create a new domain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Set up master and slave nameservice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Obtain delegation from the domain above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Test it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9"/>
          <p:cNvGrpSpPr/>
          <p:nvPr/>
        </p:nvGrpSpPr>
        <p:grpSpPr>
          <a:xfrm>
            <a:off x="3822699" y="3870325"/>
            <a:ext cx="1863726" cy="1498600"/>
            <a:chOff x="0" y="0"/>
            <a:chExt cx="1863725" cy="1498599"/>
          </a:xfrm>
        </p:grpSpPr>
        <p:sp>
          <p:nvSpPr>
            <p:cNvPr id="17" name="Shape 17"/>
            <p:cNvSpPr/>
            <p:nvPr/>
          </p:nvSpPr>
          <p:spPr>
            <a:xfrm flipH="1">
              <a:off x="-1" y="1497012"/>
              <a:ext cx="1863726" cy="1588"/>
            </a:xfrm>
            <a:prstGeom prst="line">
              <a:avLst/>
            </a:prstGeom>
            <a:noFill/>
            <a:ln w="36720" cap="flat">
              <a:solidFill>
                <a:srgbClr val="DC2300"/>
              </a:solidFill>
              <a:prstDash val="sysDot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 flipH="1">
              <a:off x="15874" y="0"/>
              <a:ext cx="1319214" cy="1179513"/>
            </a:xfrm>
            <a:prstGeom prst="line">
              <a:avLst/>
            </a:prstGeom>
            <a:noFill/>
            <a:ln w="36720" cap="flat">
              <a:solidFill>
                <a:srgbClr val="DC2300"/>
              </a:solidFill>
              <a:prstDash val="sysDot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sp>
        <p:nvSpPr>
          <p:cNvPr id="20" name="Shape 20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Slaves connect to Master to retrieve copy of zone data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3200"/>
              <a:t>The master does not "push" data to the slaves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2252662" y="4883150"/>
            <a:ext cx="1587501" cy="938213"/>
            <a:chOff x="0" y="0"/>
            <a:chExt cx="1587500" cy="938212"/>
          </a:xfrm>
        </p:grpSpPr>
        <p:sp>
          <p:nvSpPr>
            <p:cNvPr id="22" name="Shape 22"/>
            <p:cNvSpPr/>
            <p:nvPr/>
          </p:nvSpPr>
          <p:spPr>
            <a:xfrm>
              <a:off x="0" y="0"/>
              <a:ext cx="1587500" cy="938213"/>
            </a:xfrm>
            <a:prstGeom prst="roundRect">
              <a:avLst>
                <a:gd name="adj" fmla="val 167"/>
              </a:avLst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lnSpc>
                  <a:spcPct val="100000"/>
                </a:lnSpc>
                <a:tabLst>
                  <a:tab pos="723900" algn="l"/>
                  <a:tab pos="1447800" algn="l"/>
                </a:tabLst>
                <a:defRPr sz="1800"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477" y="339495"/>
              <a:ext cx="1586546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914400">
                <a:lnSpc>
                  <a:spcPct val="100000"/>
                </a:lnSpc>
                <a:tabLst>
                  <a:tab pos="723900" algn="l"/>
                  <a:tab pos="1447800" algn="l"/>
                </a:tabLst>
                <a:defRPr sz="1800"/>
              </a:lvl1pPr>
            </a:lstStyle>
            <a:p>
              <a:pPr lvl="0"/>
              <a:r>
                <a:t>Master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5149850" y="3159125"/>
            <a:ext cx="1587500" cy="938213"/>
            <a:chOff x="0" y="0"/>
            <a:chExt cx="1587500" cy="938212"/>
          </a:xfrm>
        </p:grpSpPr>
        <p:sp>
          <p:nvSpPr>
            <p:cNvPr id="25" name="Shape 25"/>
            <p:cNvSpPr/>
            <p:nvPr/>
          </p:nvSpPr>
          <p:spPr>
            <a:xfrm>
              <a:off x="0" y="0"/>
              <a:ext cx="1587500" cy="938213"/>
            </a:xfrm>
            <a:prstGeom prst="roundRect">
              <a:avLst>
                <a:gd name="adj" fmla="val 167"/>
              </a:avLst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lnSpc>
                  <a:spcPct val="100000"/>
                </a:lnSpc>
                <a:tabLst>
                  <a:tab pos="723900" algn="l"/>
                  <a:tab pos="1447800" algn="l"/>
                </a:tabLst>
                <a:defRPr sz="1800"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477" y="339495"/>
              <a:ext cx="1586546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914400">
                <a:lnSpc>
                  <a:spcPct val="100000"/>
                </a:lnSpc>
                <a:tabLst>
                  <a:tab pos="723900" algn="l"/>
                  <a:tab pos="1447800" algn="l"/>
                </a:tabLst>
                <a:defRPr sz="1800"/>
              </a:lvl1pPr>
            </a:lstStyle>
            <a:p>
              <a:pPr lvl="0"/>
              <a:r>
                <a:t>Slave</a:t>
              </a: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5654675" y="4900612"/>
            <a:ext cx="1587500" cy="938213"/>
            <a:chOff x="0" y="0"/>
            <a:chExt cx="1587500" cy="938212"/>
          </a:xfrm>
        </p:grpSpPr>
        <p:sp>
          <p:nvSpPr>
            <p:cNvPr id="28" name="Shape 28"/>
            <p:cNvSpPr/>
            <p:nvPr/>
          </p:nvSpPr>
          <p:spPr>
            <a:xfrm>
              <a:off x="0" y="0"/>
              <a:ext cx="1587500" cy="938213"/>
            </a:xfrm>
            <a:prstGeom prst="roundRect">
              <a:avLst>
                <a:gd name="adj" fmla="val 167"/>
              </a:avLst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lnSpc>
                  <a:spcPct val="100000"/>
                </a:lnSpc>
                <a:tabLst>
                  <a:tab pos="723900" algn="l"/>
                  <a:tab pos="1447800" algn="l"/>
                </a:tabLst>
                <a:defRPr sz="1800"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477" y="339495"/>
              <a:ext cx="1586546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914400">
                <a:lnSpc>
                  <a:spcPct val="100000"/>
                </a:lnSpc>
                <a:tabLst>
                  <a:tab pos="723900" algn="l"/>
                  <a:tab pos="1447800" algn="l"/>
                </a:tabLst>
                <a:defRPr sz="1800"/>
              </a:lvl1pPr>
            </a:lstStyle>
            <a:p>
              <a:pPr lvl="0"/>
              <a:r>
                <a:t>Slave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1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When does replication take place?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Slaves poll the master periodically - called the "Refresh Interval" - to check for new data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Originally this was the only mechanism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With new software, master can also notify the slaves when the data changes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Results in quicker updates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The notification is unreliable (e.g. network might lose a packet) so we still need checks at the Refresh Interval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Serial Numbers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Every zone file has a Serial Number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Slave will only copy data when this number </a:t>
            </a:r>
            <a:r>
              <a:rPr sz="3200" i="1"/>
              <a:t>INCREASES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Periodic UDP query to check Serial Number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If increased, TCP transfer of zone data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It is your responsibility to increase the serial number after every change, otherwise slaves and master will be inconsistent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Recommended serial number format: YYYYMMDDNN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3730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YYYY = year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MM = month (01-12)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DD = day (01-31)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NN = number of changes today (00-99)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e.g. if you change the file on 23rd April 2007, the serial number will be 2008052700. If you change it again on the same day, it will be 2008052701.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Serial Numbers: Danger 1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3563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If you ever decrease the serial number, the slaves will never update again until the serial number goes above its previous value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RFC1912 section 3.1 explains a method to fix this problem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At worst, you can contact all your slaves and get them to delete their copy of the zone data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Serial Numbers: Danger 2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5072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Serial no. is a 32-bit unsigned number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Range: 0 to 4,294,967,295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Any value larger than this is silently truncated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e.g. 20080527000 (note extra digit)</a:t>
            </a:r>
          </a:p>
          <a:p>
            <a:pPr marL="287337" lvl="1" indent="288925">
              <a:spcBef>
                <a:spcPts val="1100"/>
              </a:spcBef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= 4ACE48698 (hex)</a:t>
            </a:r>
          </a:p>
          <a:p>
            <a:pPr marL="287337" lvl="1" indent="288925">
              <a:spcBef>
                <a:spcPts val="1100"/>
              </a:spcBef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=   ACE48698 (32 bits)</a:t>
            </a:r>
          </a:p>
          <a:p>
            <a:pPr marL="287337" lvl="1" indent="288925">
              <a:spcBef>
                <a:spcPts val="1100"/>
              </a:spcBef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= 2900657816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If you make this mistake, then later correct it, the serial number will have decreased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95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CC99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95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95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CC99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95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1958</Words>
  <Application>Microsoft Macintosh PowerPoint</Application>
  <PresentationFormat>Custom</PresentationFormat>
  <Paragraphs>280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Baekmuk Headline</vt:lpstr>
      <vt:lpstr>Calibri</vt:lpstr>
      <vt:lpstr>Courier New</vt:lpstr>
      <vt:lpstr>Helvetica</vt:lpstr>
      <vt:lpstr>Helvetica Neue</vt:lpstr>
      <vt:lpstr>Tahoma</vt:lpstr>
      <vt:lpstr>Default</vt:lpstr>
      <vt:lpstr>PowerPoint Presentation</vt:lpstr>
      <vt:lpstr>Recap</vt:lpstr>
      <vt:lpstr>DNS Replication</vt:lpstr>
      <vt:lpstr>Slaves connect to Master to retrieve copy of zone data</vt:lpstr>
      <vt:lpstr>When does replication take place?</vt:lpstr>
      <vt:lpstr>Serial Numbers</vt:lpstr>
      <vt:lpstr>Recommended serial number format: YYYYMMDDNN</vt:lpstr>
      <vt:lpstr>Serial Numbers: Danger 1</vt:lpstr>
      <vt:lpstr>Serial Numbers: Danger 2</vt:lpstr>
      <vt:lpstr>Configuration of Master</vt:lpstr>
      <vt:lpstr>Configuration of Slave</vt:lpstr>
      <vt:lpstr>Master and Slave</vt:lpstr>
      <vt:lpstr>allow-transfer { ... }</vt:lpstr>
      <vt:lpstr>Structure of a zone file</vt:lpstr>
      <vt:lpstr>Format of a Resource Record</vt:lpstr>
      <vt:lpstr>Shortcuts</vt:lpstr>
      <vt:lpstr>If you write this...</vt:lpstr>
      <vt:lpstr>Format of the SOA record</vt:lpstr>
      <vt:lpstr>Format of the SOA record</vt:lpstr>
      <vt:lpstr>Format of the SOA record (cont)</vt:lpstr>
      <vt:lpstr>Format of NS records</vt:lpstr>
      <vt:lpstr>Format of other RRs</vt:lpstr>
      <vt:lpstr>When you have added or changed a zone file:</vt:lpstr>
      <vt:lpstr>These checks are ESSENTIAL</vt:lpstr>
      <vt:lpstr>Other checks you can do</vt:lpstr>
      <vt:lpstr>So now you have working authoritative nameservers!</vt:lpstr>
      <vt:lpstr>Any questions?</vt:lpstr>
      <vt:lpstr>TOP TEN ERRORS in authoritative nameservers</vt:lpstr>
      <vt:lpstr>1. Serial number errors</vt:lpstr>
      <vt:lpstr>2. Comments in zone files starting '#' instead of ';'</vt:lpstr>
      <vt:lpstr>3. Other syntax errors in zone files</vt:lpstr>
      <vt:lpstr>4. Missing the trailing dot</vt:lpstr>
      <vt:lpstr>5. NS or MX records pointing to IP addresses</vt:lpstr>
      <vt:lpstr>6. Slave cannot transfer zone from master</vt:lpstr>
      <vt:lpstr>7. Lame delegation</vt:lpstr>
      <vt:lpstr>8. No delegation at all</vt:lpstr>
      <vt:lpstr>9. Out-of-date glue records</vt:lpstr>
      <vt:lpstr>10. Not managing TTL correctly during changes</vt:lpstr>
      <vt:lpstr>Practical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Joe Abley</cp:lastModifiedBy>
  <cp:revision>3</cp:revision>
  <dcterms:modified xsi:type="dcterms:W3CDTF">2017-05-23T08:54:52Z</dcterms:modified>
</cp:coreProperties>
</file>