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22"/>
  </p:notes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70" r:id="rId14"/>
    <p:sldId id="271" r:id="rId15"/>
    <p:sldId id="268" r:id="rId16"/>
    <p:sldId id="269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86" autoAdjust="0"/>
  </p:normalViewPr>
  <p:slideViewPr>
    <p:cSldViewPr snapToGrid="0" snapToObjects="1">
      <p:cViewPr>
        <p:scale>
          <a:sx n="94" d="100"/>
          <a:sy n="94" d="100"/>
        </p:scale>
        <p:origin x="-1288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04DE-5373-004A-BC9C-B0A175A4A2D9}" type="datetimeFigureOut">
              <a:rPr lang="en-US" smtClean="0"/>
              <a:t>5/30/16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0E9E-DDBB-C84F-82DA-DC9EFE93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0E9E-DDBB-C84F-82DA-DC9EFE93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May 30,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May 30,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May 30,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Tx/>
              <a:buFont typeface="Wingdings" charset="2"/>
              <a:buChar char="§"/>
              <a:defRPr/>
            </a:lvl1pPr>
            <a:lvl2pPr marL="457200" indent="-182880">
              <a:buClrTx/>
              <a:buFont typeface="Wingdings" charset="2"/>
              <a:buChar char="§"/>
              <a:defRPr/>
            </a:lvl2pPr>
            <a:lvl3pPr marL="731520" indent="-182880">
              <a:buClrTx/>
              <a:buFont typeface="Wingdings" charset="2"/>
              <a:buChar char="§"/>
              <a:defRPr/>
            </a:lvl3pPr>
            <a:lvl4pPr marL="1005840" indent="-182880">
              <a:buClrTx/>
              <a:buFont typeface="Wingdings" charset="2"/>
              <a:buChar char="§"/>
              <a:defRPr/>
            </a:lvl4pPr>
            <a:lvl5pPr marL="1188720" indent="-137160">
              <a:buClrTx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May 30,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May 30,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May 30,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May 30,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May 30,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May 30,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May 30,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May 30,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May 30,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7.4.11.139/putty.ex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s.afnog.org/afnog2014/" TargetMode="External"/><Relationship Id="rId3" Type="http://schemas.openxmlformats.org/officeDocument/2006/relationships/hyperlink" Target="http://www.afnog.org/mailman/listinfo/afno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</a:t>
            </a:r>
            <a:r>
              <a:rPr lang="en-US" dirty="0" err="1" smtClean="0"/>
              <a:t>sse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AfNOG</a:t>
            </a:r>
            <a:r>
              <a:rPr lang="en-US" dirty="0" smtClean="0"/>
              <a:t> </a:t>
            </a:r>
            <a:r>
              <a:rPr lang="en-US" smtClean="0"/>
              <a:t>- </a:t>
            </a:r>
            <a:r>
              <a:rPr lang="en-US" smtClean="0"/>
              <a:t>2016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TUNIS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Scalable Services – English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1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and access your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Install putty from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http://197.4.11.139/putty.exe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005" y="2099997"/>
            <a:ext cx="4491396" cy="42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2" y="2450633"/>
            <a:ext cx="1365390" cy="10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707" y="3961073"/>
            <a:ext cx="379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downloading you will see the above icon. Double click on it and you should see a window similar to the one on the right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080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Web site</a:t>
            </a:r>
            <a:r>
              <a:rPr lang="en-US" sz="2600" dirty="0"/>
              <a:t>: </a:t>
            </a:r>
            <a:r>
              <a:rPr lang="en-US" sz="2600" dirty="0">
                <a:hlinkClick r:id="rId2"/>
              </a:rPr>
              <a:t>http://www.ws.afnog.org/</a:t>
            </a:r>
            <a:r>
              <a:rPr lang="en-US" sz="2600" dirty="0" smtClean="0">
                <a:hlinkClick r:id="rId2"/>
              </a:rPr>
              <a:t>afnog2015/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 err="1"/>
              <a:t>AfNOG</a:t>
            </a:r>
            <a:r>
              <a:rPr lang="en-US" sz="2600" b="1" dirty="0"/>
              <a:t> Mailing List:</a:t>
            </a:r>
          </a:p>
          <a:p>
            <a:pPr lvl="1"/>
            <a:r>
              <a:rPr lang="en-US" sz="2600" dirty="0"/>
              <a:t>Q&amp;A on Internet operational and technical issues.</a:t>
            </a:r>
          </a:p>
          <a:p>
            <a:pPr lvl="1"/>
            <a:r>
              <a:rPr lang="en-US" sz="2600" dirty="0"/>
              <a:t>No foul language or disrespect for other participants.</a:t>
            </a:r>
          </a:p>
          <a:p>
            <a:pPr lvl="1"/>
            <a:r>
              <a:rPr lang="en-US" sz="2600" dirty="0"/>
              <a:t>No blatant product marketing.</a:t>
            </a:r>
          </a:p>
          <a:p>
            <a:pPr lvl="1"/>
            <a:r>
              <a:rPr lang="en-US" sz="2600" dirty="0"/>
              <a:t>No political postings.</a:t>
            </a:r>
          </a:p>
          <a:p>
            <a:pPr marL="0" indent="0">
              <a:buNone/>
            </a:pPr>
            <a:r>
              <a:rPr lang="en-US" sz="2600" b="1" dirty="0"/>
              <a:t>Please </a:t>
            </a:r>
            <a:r>
              <a:rPr lang="en-US" sz="2600" b="1" dirty="0">
                <a:hlinkClick r:id="rId3"/>
              </a:rPr>
              <a:t>subscribe</a:t>
            </a:r>
            <a:r>
              <a:rPr lang="en-US" sz="2600" b="1" dirty="0"/>
              <a:t> while at the Workshop:</a:t>
            </a:r>
          </a:p>
          <a:p>
            <a:pPr lvl="1"/>
            <a:r>
              <a:rPr lang="en-US" sz="2600" dirty="0"/>
              <a:t>So we can help you if you have problems subscribing.</a:t>
            </a:r>
          </a:p>
          <a:p>
            <a:pPr marL="0" lvl="0" indent="0">
              <a:buNone/>
            </a:pPr>
            <a:r>
              <a:rPr lang="en-US" sz="2600" b="1" dirty="0"/>
              <a:t>Please raise any questions related to the workshop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Please be careful in class:</a:t>
            </a:r>
          </a:p>
          <a:p>
            <a:pPr lvl="0"/>
            <a:r>
              <a:rPr lang="en-US" sz="3200" dirty="0" smtClean="0"/>
              <a:t>trip </a:t>
            </a:r>
            <a:r>
              <a:rPr lang="en-US" sz="3200" dirty="0"/>
              <a:t>on power cords</a:t>
            </a:r>
          </a:p>
          <a:p>
            <a:pPr lvl="0"/>
            <a:r>
              <a:rPr lang="en-US" sz="3200" dirty="0"/>
              <a:t>pull cables out of sockets</a:t>
            </a:r>
          </a:p>
          <a:p>
            <a:pPr lvl="0"/>
            <a:r>
              <a:rPr lang="en-US" sz="3200" dirty="0"/>
              <a:t>knock equipment off tables</a:t>
            </a:r>
          </a:p>
          <a:p>
            <a:pPr lvl="0"/>
            <a:r>
              <a:rPr lang="en-US" sz="3200" dirty="0"/>
              <a:t>fall from leaning back too far in your chair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topics to be covered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 smtClean="0"/>
              <a:t>DNS</a:t>
            </a:r>
          </a:p>
          <a:p>
            <a:pPr lvl="1"/>
            <a:r>
              <a:rPr lang="en-US" dirty="0" smtClean="0"/>
              <a:t>Resolver</a:t>
            </a:r>
          </a:p>
          <a:p>
            <a:pPr lvl="1"/>
            <a:r>
              <a:rPr lang="en-US" dirty="0" smtClean="0"/>
              <a:t>Authoritative DNS</a:t>
            </a:r>
            <a:endParaRPr lang="en-US" dirty="0"/>
          </a:p>
          <a:p>
            <a:pPr lvl="0"/>
            <a:r>
              <a:rPr lang="en-US" sz="2800" b="1" dirty="0" smtClean="0"/>
              <a:t>Apache</a:t>
            </a:r>
          </a:p>
          <a:p>
            <a:pPr lvl="1"/>
            <a:r>
              <a:rPr lang="en-US" dirty="0" smtClean="0"/>
              <a:t>Web server </a:t>
            </a:r>
            <a:endParaRPr lang="en-US" dirty="0"/>
          </a:p>
          <a:p>
            <a:pPr lvl="0"/>
            <a:r>
              <a:rPr lang="en-US" sz="2800" b="1" dirty="0" smtClean="0"/>
              <a:t>RADIUS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centralising</a:t>
            </a:r>
            <a:r>
              <a:rPr lang="en-US" dirty="0" smtClean="0"/>
              <a:t> authentication</a:t>
            </a:r>
            <a:endParaRPr lang="en-US" dirty="0"/>
          </a:p>
          <a:p>
            <a:pPr lvl="0"/>
            <a:r>
              <a:rPr lang="en-US" sz="2800" b="1" dirty="0" err="1" smtClean="0"/>
              <a:t>Virtualisation</a:t>
            </a:r>
            <a:endParaRPr lang="en-US" sz="2800" b="1" dirty="0" smtClean="0"/>
          </a:p>
          <a:p>
            <a:pPr lvl="1"/>
            <a:r>
              <a:rPr lang="en-US" dirty="0" smtClean="0"/>
              <a:t>How to build virtual servers and deploy</a:t>
            </a:r>
            <a:endParaRPr lang="en-US" dirty="0"/>
          </a:p>
          <a:p>
            <a:pPr lvl="0"/>
            <a:r>
              <a:rPr lang="en-US" sz="2800" b="1" dirty="0" smtClean="0"/>
              <a:t>Monitoring</a:t>
            </a:r>
          </a:p>
          <a:p>
            <a:pPr lvl="1"/>
            <a:r>
              <a:rPr lang="en-US" dirty="0" smtClean="0"/>
              <a:t>How to monitor services and devices</a:t>
            </a:r>
          </a:p>
          <a:p>
            <a:pPr lvl="0"/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964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42466"/>
            <a:ext cx="8499725" cy="565754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Preconfigured Appliances (4 hours)</a:t>
            </a:r>
          </a:p>
          <a:p>
            <a:pPr lvl="1"/>
            <a:r>
              <a:rPr lang="en-US" dirty="0" smtClean="0"/>
              <a:t>Quickly deploy servers – </a:t>
            </a:r>
            <a:r>
              <a:rPr lang="en-US" dirty="0" err="1" smtClean="0"/>
              <a:t>SpaceWalk</a:t>
            </a:r>
            <a:r>
              <a:rPr lang="en-US" dirty="0" smtClean="0"/>
              <a:t>, Juju, </a:t>
            </a:r>
            <a:r>
              <a:rPr lang="en-US" dirty="0" err="1" smtClean="0"/>
              <a:t>Docker</a:t>
            </a:r>
            <a:endParaRPr lang="en-US" dirty="0" smtClean="0"/>
          </a:p>
          <a:p>
            <a:pPr lvl="0"/>
            <a:r>
              <a:rPr lang="en-US" dirty="0"/>
              <a:t>File servers </a:t>
            </a:r>
            <a:r>
              <a:rPr lang="en-US" dirty="0" smtClean="0"/>
              <a:t>( 4 </a:t>
            </a:r>
            <a:r>
              <a:rPr lang="en-US" dirty="0" err="1" smtClean="0"/>
              <a:t>hrs</a:t>
            </a:r>
            <a:r>
              <a:rPr lang="en-US" dirty="0" smtClean="0"/>
              <a:t>) - 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Samba, how to build a file </a:t>
            </a:r>
            <a:r>
              <a:rPr lang="en-US" dirty="0" smtClean="0"/>
              <a:t>server, CEPH, storage</a:t>
            </a:r>
          </a:p>
          <a:p>
            <a:pPr lvl="0" algn="r"/>
            <a:r>
              <a:rPr lang="en-US" dirty="0" smtClean="0"/>
              <a:t>Backups  (1hr theory and maybe 2hrs lab) – </a:t>
            </a:r>
          </a:p>
          <a:p>
            <a:pPr lvl="1"/>
            <a:r>
              <a:rPr lang="en-US" dirty="0" smtClean="0"/>
              <a:t>Offsite backups (shell scripting with </a:t>
            </a:r>
            <a:r>
              <a:rPr lang="en-US" dirty="0" err="1" smtClean="0"/>
              <a:t>Rsync</a:t>
            </a:r>
            <a:r>
              <a:rPr lang="en-US" dirty="0" smtClean="0"/>
              <a:t>), duplicity, S3, Amanda, </a:t>
            </a:r>
            <a:r>
              <a:rPr lang="en-US" dirty="0" err="1" smtClean="0"/>
              <a:t>Bacula</a:t>
            </a:r>
            <a:endParaRPr lang="en-US" dirty="0" smtClean="0"/>
          </a:p>
          <a:p>
            <a:pPr lvl="0"/>
            <a:r>
              <a:rPr lang="en-US" dirty="0" smtClean="0"/>
              <a:t>SMTP </a:t>
            </a:r>
            <a:r>
              <a:rPr lang="en-US" dirty="0"/>
              <a:t>email </a:t>
            </a:r>
            <a:r>
              <a:rPr lang="en-US" dirty="0" smtClean="0"/>
              <a:t>servers – find out more information from students </a:t>
            </a:r>
          </a:p>
          <a:p>
            <a:pPr lvl="1"/>
            <a:r>
              <a:rPr lang="en-US" dirty="0" smtClean="0"/>
              <a:t>IMAP, POP3, SPAM filtering</a:t>
            </a:r>
            <a:endParaRPr lang="en-US" dirty="0"/>
          </a:p>
          <a:p>
            <a:pPr lvl="0"/>
            <a:r>
              <a:rPr lang="en-US" dirty="0" err="1" smtClean="0"/>
              <a:t>Centralising</a:t>
            </a:r>
            <a:r>
              <a:rPr lang="en-US" dirty="0" smtClean="0"/>
              <a:t> authentication</a:t>
            </a:r>
          </a:p>
          <a:p>
            <a:pPr lvl="1"/>
            <a:r>
              <a:rPr lang="en-US" dirty="0" smtClean="0"/>
              <a:t>LDAP (2 </a:t>
            </a:r>
            <a:r>
              <a:rPr lang="en-US" dirty="0" err="1" smtClean="0"/>
              <a:t>hrs</a:t>
            </a:r>
            <a:r>
              <a:rPr lang="en-US" dirty="0" smtClean="0"/>
              <a:t>) – </a:t>
            </a:r>
            <a:r>
              <a:rPr lang="en-US" dirty="0" err="1" smtClean="0"/>
              <a:t>centralising</a:t>
            </a:r>
            <a:r>
              <a:rPr lang="en-US" dirty="0" smtClean="0"/>
              <a:t> authentication (Single sign </a:t>
            </a:r>
            <a:r>
              <a:rPr lang="en-US" dirty="0" err="1" smtClean="0"/>
              <a:t>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Eduroam</a:t>
            </a:r>
            <a:r>
              <a:rPr lang="en-US" dirty="0" smtClean="0"/>
              <a:t> (evening session with GJ?) – </a:t>
            </a:r>
            <a:r>
              <a:rPr lang="en-US" dirty="0" err="1" smtClean="0"/>
              <a:t>hierachy</a:t>
            </a:r>
            <a:r>
              <a:rPr lang="en-US" dirty="0"/>
              <a:t> </a:t>
            </a:r>
            <a:r>
              <a:rPr lang="en-US" dirty="0" err="1" smtClean="0"/>
              <a:t>centralisation</a:t>
            </a:r>
            <a:r>
              <a:rPr lang="en-US" dirty="0" smtClean="0"/>
              <a:t> of credentials</a:t>
            </a:r>
          </a:p>
          <a:p>
            <a:pPr lvl="0"/>
            <a:r>
              <a:rPr lang="en-US" dirty="0" smtClean="0"/>
              <a:t>DNSSEC</a:t>
            </a:r>
            <a:r>
              <a:rPr lang="en-US" dirty="0"/>
              <a:t> </a:t>
            </a:r>
            <a:r>
              <a:rPr lang="en-US" dirty="0" smtClean="0"/>
              <a:t>(evening session with Joe?) – </a:t>
            </a:r>
          </a:p>
          <a:p>
            <a:pPr lvl="1"/>
            <a:r>
              <a:rPr lang="en-US" dirty="0" smtClean="0"/>
              <a:t>intro to DNSSEC and validation</a:t>
            </a:r>
          </a:p>
          <a:p>
            <a:pPr lvl="0"/>
            <a:r>
              <a:rPr lang="en-US" dirty="0" smtClean="0"/>
              <a:t>Cryptography (evening session with Joe?) –</a:t>
            </a:r>
          </a:p>
          <a:p>
            <a:pPr lvl="1"/>
            <a:r>
              <a:rPr lang="en-US" dirty="0" smtClean="0"/>
              <a:t>how CAs work, PGP (evening session?), Public key authentication with SSH, 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19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 smtClean="0"/>
              <a:t>Rough agenda for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Monday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Session: intro</a:t>
            </a:r>
            <a:r>
              <a:rPr lang="en-US" dirty="0"/>
              <a:t>, 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/>
              <a:t>bootcamp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/>
              <a:t>Session</a:t>
            </a:r>
            <a:r>
              <a:rPr lang="en-US" dirty="0" smtClean="0"/>
              <a:t>: DNS</a:t>
            </a:r>
            <a:endParaRPr lang="en-US" dirty="0"/>
          </a:p>
          <a:p>
            <a:pPr lvl="1"/>
            <a:r>
              <a:rPr lang="en-US" dirty="0" smtClean="0"/>
              <a:t>Third Session: Apache</a:t>
            </a:r>
            <a:endParaRPr lang="en-US" dirty="0"/>
          </a:p>
          <a:p>
            <a:pPr lvl="1"/>
            <a:r>
              <a:rPr lang="en-US" dirty="0" smtClean="0"/>
              <a:t>Fourth </a:t>
            </a:r>
            <a:r>
              <a:rPr lang="en-US" dirty="0"/>
              <a:t>Session</a:t>
            </a:r>
            <a:r>
              <a:rPr lang="en-US" dirty="0" smtClean="0"/>
              <a:t>: Apache</a:t>
            </a:r>
            <a:endParaRPr lang="en-US" dirty="0"/>
          </a:p>
          <a:p>
            <a:r>
              <a:rPr lang="en-US" b="1" dirty="0" smtClean="0"/>
              <a:t>Tuesday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Session</a:t>
            </a:r>
            <a:r>
              <a:rPr lang="en-US" dirty="0" smtClean="0"/>
              <a:t>: DNS </a:t>
            </a:r>
            <a:r>
              <a:rPr lang="en-US" dirty="0"/>
              <a:t>resolver, using unbound</a:t>
            </a:r>
          </a:p>
          <a:p>
            <a:pPr lvl="1"/>
            <a:r>
              <a:rPr lang="en-US" dirty="0" smtClean="0"/>
              <a:t>Second Session: RADIUS</a:t>
            </a:r>
            <a:endParaRPr lang="en-US" dirty="0"/>
          </a:p>
          <a:p>
            <a:pPr lvl="1"/>
            <a:r>
              <a:rPr lang="en-US" dirty="0" smtClean="0"/>
              <a:t>Third and Fourth Session: Monitoring (</a:t>
            </a:r>
            <a:r>
              <a:rPr lang="en-US" dirty="0" err="1" smtClean="0"/>
              <a:t>Nagios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b="1" dirty="0" smtClean="0"/>
              <a:t>Wednesday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and Second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err="1" smtClean="0"/>
              <a:t>Virtualisation</a:t>
            </a:r>
            <a:endParaRPr lang="en-US" dirty="0"/>
          </a:p>
          <a:p>
            <a:pPr lvl="1"/>
            <a:r>
              <a:rPr lang="en-US" dirty="0"/>
              <a:t>RADIUS </a:t>
            </a:r>
            <a:r>
              <a:rPr lang="en-US" dirty="0" smtClean="0"/>
              <a:t>(continuation)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lang="en-US" dirty="0" smtClean="0"/>
              <a:t>oad </a:t>
            </a:r>
            <a:r>
              <a:rPr lang="en-US" dirty="0"/>
              <a:t>balancing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2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7" y="2545374"/>
            <a:ext cx="8229600" cy="9906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use an editor called “</a:t>
            </a:r>
            <a:r>
              <a:rPr lang="en-US" dirty="0" err="1" smtClean="0"/>
              <a:t>nano</a:t>
            </a:r>
            <a:r>
              <a:rPr lang="en-US" dirty="0" smtClean="0"/>
              <a:t>” on the </a:t>
            </a:r>
            <a:r>
              <a:rPr lang="en-US" dirty="0" err="1" smtClean="0"/>
              <a:t>Debian</a:t>
            </a:r>
            <a:r>
              <a:rPr lang="en-US" dirty="0" smtClean="0"/>
              <a:t> machines</a:t>
            </a:r>
          </a:p>
          <a:p>
            <a:r>
              <a:rPr lang="en-US" dirty="0" smtClean="0"/>
              <a:t>However, you should learn “vi” as it has way more features than most editors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nano</a:t>
            </a:r>
            <a:r>
              <a:rPr lang="en-US" dirty="0" smtClean="0"/>
              <a:t>: </a:t>
            </a:r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install </a:t>
            </a:r>
            <a:r>
              <a:rPr lang="en-US" b="1" dirty="0" err="1" smtClean="0"/>
              <a:t>nano</a:t>
            </a:r>
            <a:endParaRPr lang="en-US" b="1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nano</a:t>
            </a:r>
            <a:r>
              <a:rPr lang="en-US" dirty="0" smtClean="0"/>
              <a:t> you can open a file by: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$</a:t>
            </a:r>
            <a:r>
              <a:rPr lang="en-US" b="1" dirty="0" err="1" smtClean="0"/>
              <a:t>nano</a:t>
            </a:r>
            <a:r>
              <a:rPr lang="en-US" b="1" dirty="0" smtClean="0"/>
              <a:t> /path/to/filename</a:t>
            </a:r>
            <a:br>
              <a:rPr lang="en-US" b="1" dirty="0" smtClean="0"/>
            </a:br>
            <a:r>
              <a:rPr lang="en-US" dirty="0" smtClean="0"/>
              <a:t>OR</a:t>
            </a:r>
            <a:r>
              <a:rPr lang="en-US" b="1" dirty="0" smtClean="0"/>
              <a:t>        $</a:t>
            </a:r>
            <a:r>
              <a:rPr lang="en-US" b="1" dirty="0" err="1" smtClean="0"/>
              <a:t>nano</a:t>
            </a:r>
            <a:r>
              <a:rPr lang="en-US" b="1" dirty="0" smtClean="0"/>
              <a:t> filename</a:t>
            </a:r>
          </a:p>
          <a:p>
            <a:pPr marL="0" indent="0">
              <a:buNone/>
            </a:pPr>
            <a:r>
              <a:rPr lang="en-US" dirty="0" smtClean="0"/>
              <a:t>Save the changes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answer “y”</a:t>
            </a:r>
          </a:p>
          <a:p>
            <a:pPr marL="0" indent="0">
              <a:buNone/>
            </a:pPr>
            <a:r>
              <a:rPr lang="en-US" dirty="0" smtClean="0"/>
              <a:t>Search the file for a specific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W</a:t>
            </a:r>
            <a:r>
              <a:rPr lang="en-US" dirty="0" smtClean="0"/>
              <a:t> &lt;then the search term&gt;</a:t>
            </a:r>
          </a:p>
        </p:txBody>
      </p:sp>
    </p:spTree>
    <p:extLst>
      <p:ext uri="{BB962C8B-B14F-4D97-AF65-F5344CB8AC3E}">
        <p14:creationId xmlns:p14="http://schemas.microsoft.com/office/powerpoint/2010/main" val="350819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 err="1" smtClean="0"/>
              <a:t>nano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Go to your home directory</a:t>
            </a:r>
          </a:p>
          <a:p>
            <a:pPr marL="274320" lvl="1" indent="0"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$cd /home/</a:t>
            </a:r>
            <a:r>
              <a:rPr lang="en-US" sz="2400" b="1" dirty="0" err="1" smtClean="0"/>
              <a:t>afnog</a:t>
            </a:r>
            <a:endParaRPr lang="en-US" sz="2400" b="1" dirty="0" smtClean="0"/>
          </a:p>
          <a:p>
            <a:r>
              <a:rPr lang="en-US" dirty="0" smtClean="0"/>
              <a:t>Copy a file with some text: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$</a:t>
            </a:r>
            <a:r>
              <a:rPr lang="en-US" b="1" dirty="0" err="1" smtClean="0"/>
              <a:t>cp</a:t>
            </a:r>
            <a:r>
              <a:rPr lang="en-US" b="1" dirty="0" smtClean="0"/>
              <a:t> /</a:t>
            </a:r>
            <a:r>
              <a:rPr lang="en-US" b="1" dirty="0" err="1" smtClean="0"/>
              <a:t>etc</a:t>
            </a:r>
            <a:r>
              <a:rPr lang="en-US" b="1" dirty="0" smtClean="0"/>
              <a:t>/default/apache2 .</a:t>
            </a:r>
          </a:p>
          <a:p>
            <a:r>
              <a:rPr lang="en-US" dirty="0" smtClean="0"/>
              <a:t>Open with </a:t>
            </a:r>
            <a:r>
              <a:rPr lang="en-US" dirty="0" err="1" smtClean="0"/>
              <a:t>nano</a:t>
            </a:r>
            <a:r>
              <a:rPr lang="en-US" dirty="0" smtClean="0"/>
              <a:t>:</a:t>
            </a:r>
          </a:p>
          <a:p>
            <a:pPr marL="548640" lvl="2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$</a:t>
            </a:r>
            <a:r>
              <a:rPr lang="en-US" sz="2400" b="1" dirty="0" err="1" smtClean="0"/>
              <a:t>nano</a:t>
            </a:r>
            <a:r>
              <a:rPr lang="en-US" sz="2400" b="1" dirty="0" smtClean="0"/>
              <a:t> apache2</a:t>
            </a:r>
          </a:p>
          <a:p>
            <a:r>
              <a:rPr lang="en-US" dirty="0" smtClean="0"/>
              <a:t>Search for 300</a:t>
            </a:r>
          </a:p>
          <a:p>
            <a:pPr marL="274320" lvl="1" indent="0">
              <a:buNone/>
            </a:pPr>
            <a:r>
              <a:rPr lang="en-US" sz="2400" b="1" dirty="0" smtClean="0"/>
              <a:t>Ctrl W 300</a:t>
            </a:r>
          </a:p>
          <a:p>
            <a:r>
              <a:rPr lang="en-US" dirty="0" smtClean="0"/>
              <a:t>Change it to 600. Then Save and Exit</a:t>
            </a:r>
          </a:p>
          <a:p>
            <a:pPr marL="0" indent="0">
              <a:buNone/>
            </a:pPr>
            <a:r>
              <a:rPr lang="en-US" dirty="0" smtClean="0"/>
              <a:t>	Ctrl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Then answer y. </a:t>
            </a:r>
            <a:r>
              <a:rPr lang="en-US" b="1" dirty="0" smtClean="0"/>
              <a:t>Maintain the same filename (press enter)</a:t>
            </a:r>
          </a:p>
          <a:p>
            <a:pPr marL="0" indent="0">
              <a:buNone/>
            </a:pPr>
            <a:r>
              <a:rPr lang="en-US" b="1" dirty="0"/>
              <a:t>	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2445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Ctrl y – previous Page</a:t>
            </a:r>
          </a:p>
          <a:p>
            <a:r>
              <a:rPr lang="en-US" sz="2800" dirty="0" smtClean="0"/>
              <a:t>Ctrl v – next page</a:t>
            </a:r>
          </a:p>
          <a:p>
            <a:pPr marL="0" indent="0">
              <a:buNone/>
            </a:pPr>
            <a:r>
              <a:rPr lang="en-US" sz="2800" dirty="0" smtClean="0"/>
              <a:t>Nano provides a menu at the bottom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5 at 10.4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1" y="3149600"/>
            <a:ext cx="7466583" cy="8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SS-E?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Scalable Services – English is a track that teaches advanced topics on designing, configuring and managing large scale Internet Services run on UNIX/Linux servers</a:t>
            </a:r>
          </a:p>
          <a:p>
            <a:r>
              <a:rPr lang="en-US" dirty="0" smtClean="0"/>
              <a:t>It builds on Track Zero which covered introductory topics on UNIX/Linux and Internet Services</a:t>
            </a:r>
          </a:p>
          <a:p>
            <a:r>
              <a:rPr lang="en-US" b="1" dirty="0" smtClean="0"/>
              <a:t>What sort of services? </a:t>
            </a:r>
          </a:p>
          <a:p>
            <a:pPr lvl="1"/>
            <a:r>
              <a:rPr lang="en-US" dirty="0" smtClean="0"/>
              <a:t>DNS, Web Email</a:t>
            </a:r>
          </a:p>
          <a:p>
            <a:pPr lvl="1"/>
            <a:r>
              <a:rPr lang="en-US" dirty="0" smtClean="0"/>
              <a:t>Monitoring, Authentication</a:t>
            </a:r>
          </a:p>
          <a:p>
            <a:pPr lvl="1"/>
            <a:r>
              <a:rPr lang="en-US" dirty="0" smtClean="0"/>
              <a:t>Many others</a:t>
            </a:r>
          </a:p>
          <a:p>
            <a:r>
              <a:rPr lang="en-US" b="1" dirty="0" smtClean="0"/>
              <a:t>Basically any service that can be offered on a Linux/UNIX server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3467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8" y="24447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7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Joe </a:t>
            </a:r>
            <a:r>
              <a:rPr lang="en-US" dirty="0" err="1" smtClean="0"/>
              <a:t>Abley</a:t>
            </a:r>
            <a:r>
              <a:rPr lang="en-US" dirty="0" smtClean="0"/>
              <a:t> – from Canada</a:t>
            </a:r>
          </a:p>
          <a:p>
            <a:r>
              <a:rPr lang="en-US" dirty="0" smtClean="0"/>
              <a:t>Kevin Chege – from Kenya</a:t>
            </a:r>
          </a:p>
          <a:p>
            <a:r>
              <a:rPr lang="en-US" dirty="0" smtClean="0"/>
              <a:t>Frank </a:t>
            </a:r>
            <a:r>
              <a:rPr lang="en-US" dirty="0" err="1" smtClean="0"/>
              <a:t>Kuse</a:t>
            </a:r>
            <a:r>
              <a:rPr lang="en-US" dirty="0" smtClean="0"/>
              <a:t> – from Ghana</a:t>
            </a:r>
          </a:p>
          <a:p>
            <a:r>
              <a:rPr lang="en-US" dirty="0" err="1" smtClean="0"/>
              <a:t>Michuki</a:t>
            </a:r>
            <a:r>
              <a:rPr lang="en-US" dirty="0" smtClean="0"/>
              <a:t> </a:t>
            </a:r>
            <a:r>
              <a:rPr lang="en-US" dirty="0" err="1" smtClean="0"/>
              <a:t>Mwangi</a:t>
            </a:r>
            <a:r>
              <a:rPr lang="en-US" dirty="0" smtClean="0"/>
              <a:t> – from Kenya</a:t>
            </a:r>
          </a:p>
          <a:p>
            <a:r>
              <a:rPr lang="en-US" dirty="0" smtClean="0"/>
              <a:t>Chris Wilson – from 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you….?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Introduce yourself:</a:t>
            </a:r>
          </a:p>
          <a:p>
            <a:r>
              <a:rPr lang="en-US" sz="2800" b="1" dirty="0" smtClean="0"/>
              <a:t>Name</a:t>
            </a:r>
          </a:p>
          <a:p>
            <a:r>
              <a:rPr lang="en-US" sz="2800" b="1" dirty="0" smtClean="0"/>
              <a:t>Country</a:t>
            </a:r>
          </a:p>
          <a:p>
            <a:r>
              <a:rPr lang="en-US" sz="2800" b="1" dirty="0" smtClean="0"/>
              <a:t>Work </a:t>
            </a:r>
          </a:p>
          <a:p>
            <a:r>
              <a:rPr lang="en-US" sz="2800" b="1" dirty="0" smtClean="0"/>
              <a:t>Hobbies </a:t>
            </a:r>
            <a:r>
              <a:rPr lang="en-US" sz="2800" b="1" dirty="0" smtClean="0">
                <a:sym typeface="Wingdings"/>
              </a:rPr>
              <a:t> </a:t>
            </a:r>
          </a:p>
          <a:p>
            <a:r>
              <a:rPr lang="en-US" sz="2800" b="1" dirty="0" smtClean="0">
                <a:sym typeface="Wingdings"/>
              </a:rPr>
              <a:t>How did you fly to get to Tunis?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teaching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Theory explained first then followed by a practical session</a:t>
            </a:r>
          </a:p>
          <a:p>
            <a:r>
              <a:rPr lang="en-US" sz="2800" dirty="0" smtClean="0"/>
              <a:t>Each of you has been assigned a Virtual Machine running </a:t>
            </a:r>
            <a:r>
              <a:rPr lang="en-US" sz="2800" dirty="0" err="1" smtClean="0"/>
              <a:t>Debian</a:t>
            </a:r>
            <a:r>
              <a:rPr lang="en-US" sz="2800" dirty="0" smtClean="0"/>
              <a:t> 8.0.0 (Jessie) that </a:t>
            </a:r>
            <a:r>
              <a:rPr lang="en-US" sz="2800" b="1" dirty="0" smtClean="0"/>
              <a:t>you will access from your laptop</a:t>
            </a:r>
          </a:p>
          <a:p>
            <a:r>
              <a:rPr lang="en-US" sz="2800" b="1" dirty="0" smtClean="0"/>
              <a:t>Feel free to ask questions anytime</a:t>
            </a:r>
          </a:p>
          <a:p>
            <a:r>
              <a:rPr lang="en-US" sz="2800" dirty="0" smtClean="0"/>
              <a:t>If you need help during the practical labs, </a:t>
            </a:r>
            <a:r>
              <a:rPr lang="en-US" sz="2800" b="1" dirty="0" smtClean="0"/>
              <a:t>raise your hand </a:t>
            </a:r>
            <a:r>
              <a:rPr lang="en-US" sz="2800" dirty="0" smtClean="0"/>
              <a:t>so the instructors can assist</a:t>
            </a:r>
          </a:p>
          <a:p>
            <a:r>
              <a:rPr lang="en-US" sz="2800" b="1" dirty="0" smtClean="0"/>
              <a:t>Kindly mute your phones </a:t>
            </a:r>
            <a:r>
              <a:rPr lang="en-US" sz="2800" dirty="0" smtClean="0"/>
              <a:t>during classes </a:t>
            </a:r>
            <a:r>
              <a:rPr lang="en-US" sz="2800" dirty="0" smtClean="0">
                <a:sym typeface="Wingdings"/>
              </a:rPr>
              <a:t></a:t>
            </a:r>
          </a:p>
          <a:p>
            <a:r>
              <a:rPr lang="en-US" sz="2800" dirty="0" smtClean="0">
                <a:sym typeface="Wingdings"/>
              </a:rPr>
              <a:t>Please close your laptops during theory sessions   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87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 – please keep time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Breakfast starts at 6am* </a:t>
            </a:r>
          </a:p>
          <a:p>
            <a:r>
              <a:rPr lang="en-US" b="1" dirty="0" smtClean="0"/>
              <a:t>First Session 9am to 11.00am</a:t>
            </a:r>
          </a:p>
          <a:p>
            <a:r>
              <a:rPr lang="en-US" dirty="0" smtClean="0"/>
              <a:t>Tea break 11.00am to 11:30am</a:t>
            </a:r>
          </a:p>
          <a:p>
            <a:r>
              <a:rPr lang="en-US" b="1" dirty="0" smtClean="0"/>
              <a:t>Second Session from 11:30am to 1:00pm</a:t>
            </a:r>
          </a:p>
          <a:p>
            <a:r>
              <a:rPr lang="en-US" dirty="0" smtClean="0"/>
              <a:t>Lunch from 1:00pm to 2:00pm</a:t>
            </a:r>
          </a:p>
          <a:p>
            <a:r>
              <a:rPr lang="en-US" b="1" dirty="0" smtClean="0"/>
              <a:t>Third Session-  from 2pm to 4pm</a:t>
            </a:r>
          </a:p>
          <a:p>
            <a:r>
              <a:rPr lang="en-US" dirty="0" smtClean="0"/>
              <a:t>Tea break – 4pm to 4.30pm</a:t>
            </a:r>
          </a:p>
          <a:p>
            <a:r>
              <a:rPr lang="en-US" b="1" dirty="0" smtClean="0"/>
              <a:t>Fourth Session – 4.30pm to 6pm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Breakfast, lunch and dinner are at the main Hotel Restaurant </a:t>
            </a:r>
          </a:p>
          <a:p>
            <a:pPr marL="0" indent="0">
              <a:buNone/>
            </a:pPr>
            <a:r>
              <a:rPr lang="en-US" dirty="0" smtClean="0"/>
              <a:t>Tea breaks are at the small lobby as you get to the training rooms. Washrooms are at the lobby area, others towards main restaurant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626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You should have received:</a:t>
            </a:r>
          </a:p>
          <a:p>
            <a:pPr lvl="1"/>
            <a:r>
              <a:rPr lang="en-US" sz="3000" dirty="0"/>
              <a:t>Name badges</a:t>
            </a:r>
          </a:p>
          <a:p>
            <a:pPr lvl="1"/>
            <a:r>
              <a:rPr lang="en-US" sz="3000" dirty="0"/>
              <a:t>Folder with notepad, pen, information pack</a:t>
            </a:r>
          </a:p>
          <a:p>
            <a:pPr marL="0" indent="0">
              <a:buNone/>
            </a:pPr>
            <a:r>
              <a:rPr lang="en-US" sz="3600" b="1" dirty="0" smtClean="0"/>
              <a:t>Keep your name badge with you</a:t>
            </a:r>
          </a:p>
          <a:p>
            <a:pPr marL="0" indent="0">
              <a:buNone/>
            </a:pPr>
            <a:r>
              <a:rPr lang="en-US" sz="3200" b="1" dirty="0" smtClean="0"/>
              <a:t>At </a:t>
            </a:r>
            <a:r>
              <a:rPr lang="en-US" sz="3200" b="1" dirty="0"/>
              <a:t>the end </a:t>
            </a:r>
            <a:r>
              <a:rPr lang="en-US" sz="3200" b="1" dirty="0" smtClean="0"/>
              <a:t>of the week you </a:t>
            </a:r>
            <a:r>
              <a:rPr lang="en-US" sz="3200" b="1" dirty="0"/>
              <a:t>will receive:</a:t>
            </a:r>
          </a:p>
          <a:p>
            <a:pPr lvl="1"/>
            <a:r>
              <a:rPr lang="en-US" sz="3000" dirty="0"/>
              <a:t>A USB stick with some O'Reilly eBooks</a:t>
            </a:r>
          </a:p>
          <a:p>
            <a:pPr lvl="1"/>
            <a:r>
              <a:rPr lang="en-US" sz="3000" dirty="0"/>
              <a:t>Possibly a FreeBSD CD-ROM</a:t>
            </a:r>
          </a:p>
          <a:p>
            <a:pPr marL="0" indent="0">
              <a:buNone/>
            </a:pPr>
            <a:r>
              <a:rPr lang="en-US" sz="3600" b="1" dirty="0"/>
              <a:t>Please share with your colleagues back at home.</a:t>
            </a:r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 smtClean="0"/>
              <a:t>Use </a:t>
            </a:r>
            <a:r>
              <a:rPr lang="en-US" sz="2800" b="1" dirty="0"/>
              <a:t>your own laptops for:</a:t>
            </a:r>
          </a:p>
          <a:p>
            <a:pPr lvl="1"/>
            <a:r>
              <a:rPr lang="en-US" sz="2800" dirty="0"/>
              <a:t>Web browsing</a:t>
            </a:r>
          </a:p>
          <a:p>
            <a:pPr lvl="1"/>
            <a:r>
              <a:rPr lang="en-US" sz="2800" dirty="0"/>
              <a:t>Control your virtual machines</a:t>
            </a:r>
          </a:p>
          <a:p>
            <a:pPr lvl="1"/>
            <a:r>
              <a:rPr lang="en-US" sz="2800" dirty="0" smtClean="0"/>
              <a:t>Virtualization </a:t>
            </a:r>
            <a:r>
              <a:rPr lang="en-US" sz="2800" dirty="0"/>
              <a:t>exercises</a:t>
            </a:r>
          </a:p>
          <a:p>
            <a:pPr lvl="0"/>
            <a:r>
              <a:rPr lang="en-US" sz="2800" b="1" dirty="0"/>
              <a:t>Wireless Internet</a:t>
            </a:r>
          </a:p>
          <a:p>
            <a:pPr lvl="1"/>
            <a:r>
              <a:rPr lang="en-US" sz="2800" dirty="0"/>
              <a:t>Use the AIS network if possible, otherwise AIS-</a:t>
            </a:r>
            <a:r>
              <a:rPr lang="en-US" sz="2800" dirty="0" err="1"/>
              <a:t>bgn</a:t>
            </a:r>
            <a:endParaRPr lang="en-US" sz="2800" dirty="0"/>
          </a:p>
          <a:p>
            <a:pPr lvl="1"/>
            <a:r>
              <a:rPr lang="en-US" sz="2800" dirty="0"/>
              <a:t>Password for both is "</a:t>
            </a:r>
            <a:r>
              <a:rPr lang="en-US" sz="2800" b="1" dirty="0"/>
              <a:t>success</a:t>
            </a:r>
            <a:r>
              <a:rPr lang="en-US" sz="2800" b="1" dirty="0" smtClean="0"/>
              <a:t>!</a:t>
            </a:r>
            <a:r>
              <a:rPr lang="en-US" sz="2800" dirty="0" smtClean="0"/>
              <a:t>”</a:t>
            </a:r>
          </a:p>
          <a:p>
            <a:r>
              <a:rPr lang="en-US" sz="3200" b="1" dirty="0" smtClean="0"/>
              <a:t>Hotel </a:t>
            </a:r>
            <a:r>
              <a:rPr lang="en-US" sz="3200" b="1" dirty="0" err="1" smtClean="0"/>
              <a:t>wifi</a:t>
            </a:r>
            <a:r>
              <a:rPr lang="en-US" sz="3200" b="1" dirty="0" smtClean="0"/>
              <a:t> is available in your rooms</a:t>
            </a:r>
          </a:p>
          <a:p>
            <a:pPr marL="274320" lvl="1" indent="0">
              <a:buNone/>
            </a:pPr>
            <a:endParaRPr lang="en-US" sz="2800" b="1" dirty="0" smtClean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72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Your </a:t>
            </a:r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/>
              <a:t>M</a:t>
            </a:r>
            <a:r>
              <a:rPr lang="en-US" dirty="0" smtClean="0"/>
              <a:t>achines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Virtual servers (named pc1 – </a:t>
            </a:r>
            <a:r>
              <a:rPr lang="en-US" b="1" dirty="0" smtClean="0"/>
              <a:t>pc35)</a:t>
            </a:r>
            <a:endParaRPr lang="en-US" b="1" dirty="0"/>
          </a:p>
          <a:p>
            <a:pPr lvl="1"/>
            <a:r>
              <a:rPr lang="en-US" sz="2400" dirty="0"/>
              <a:t>DNS names are </a:t>
            </a:r>
            <a:r>
              <a:rPr lang="en-US" sz="2400" b="1" dirty="0"/>
              <a:t>pc1.sse.ws.afnog.org </a:t>
            </a:r>
            <a:r>
              <a:rPr lang="en-US" sz="2400" dirty="0"/>
              <a:t>(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lvl="0"/>
            <a:r>
              <a:rPr lang="en-US" b="1" dirty="0" err="1" smtClean="0"/>
              <a:t>Debian</a:t>
            </a:r>
            <a:r>
              <a:rPr lang="en-US" b="1" dirty="0" smtClean="0"/>
              <a:t> 8.0.0 OS </a:t>
            </a:r>
            <a:r>
              <a:rPr lang="en-US" b="1" dirty="0"/>
              <a:t>installed</a:t>
            </a:r>
          </a:p>
          <a:p>
            <a:pPr lvl="0"/>
            <a:r>
              <a:rPr lang="en-US" b="1" dirty="0" smtClean="0"/>
              <a:t>Use </a:t>
            </a:r>
            <a:r>
              <a:rPr lang="en-US" b="1" dirty="0"/>
              <a:t>SSH to access your server (e.g. Putty for Windows)</a:t>
            </a:r>
          </a:p>
          <a:p>
            <a:pPr lvl="0"/>
            <a:r>
              <a:rPr lang="en-US" b="1" dirty="0"/>
              <a:t>Login with </a:t>
            </a:r>
            <a:r>
              <a:rPr lang="en-US" b="1" dirty="0" err="1"/>
              <a:t>afnog</a:t>
            </a:r>
            <a:r>
              <a:rPr lang="en-US" b="1" dirty="0"/>
              <a:t>/</a:t>
            </a:r>
            <a:r>
              <a:rPr lang="en-US" b="1" dirty="0" err="1"/>
              <a:t>afnog</a:t>
            </a:r>
            <a:endParaRPr lang="en-US" b="1" dirty="0"/>
          </a:p>
          <a:p>
            <a:pPr lvl="0"/>
            <a:r>
              <a:rPr lang="en-US" b="1" dirty="0"/>
              <a:t>Use </a:t>
            </a:r>
            <a:r>
              <a:rPr lang="en-US" b="1" dirty="0" err="1"/>
              <a:t>sudo</a:t>
            </a:r>
            <a:r>
              <a:rPr lang="en-US" b="1" dirty="0"/>
              <a:t> to execute commands as root</a:t>
            </a:r>
          </a:p>
          <a:p>
            <a:pPr lvl="0"/>
            <a:r>
              <a:rPr lang="en-US" b="1" dirty="0"/>
              <a:t>Don't change passwords</a:t>
            </a:r>
          </a:p>
          <a:p>
            <a:pPr lvl="0"/>
            <a:r>
              <a:rPr lang="en-US" b="1" dirty="0"/>
              <a:t>Don't "close security holes"</a:t>
            </a:r>
          </a:p>
          <a:p>
            <a:pPr lvl="0"/>
            <a:r>
              <a:rPr lang="en-US" b="1" dirty="0"/>
              <a:t>Don't shutdown your server (there's no power button!)</a:t>
            </a:r>
          </a:p>
          <a:p>
            <a:r>
              <a:rPr lang="en-US" b="1" dirty="0"/>
              <a:t>Your servers are accessible over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7803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1555</TotalTime>
  <Words>694</Words>
  <Application>Microsoft Macintosh PowerPoint</Application>
  <PresentationFormat>On-screen Show (4:3)</PresentationFormat>
  <Paragraphs>165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Welcome to sse AfNOG - 2016 TUNIS </vt:lpstr>
      <vt:lpstr>What is SS-E?</vt:lpstr>
      <vt:lpstr>Your instructors</vt:lpstr>
      <vt:lpstr>How about you….?</vt:lpstr>
      <vt:lpstr>Course teaching style</vt:lpstr>
      <vt:lpstr>Timetable – please keep time </vt:lpstr>
      <vt:lpstr>Inventory</vt:lpstr>
      <vt:lpstr>Connectivity</vt:lpstr>
      <vt:lpstr>Access Your Virtual Machines </vt:lpstr>
      <vt:lpstr>Try and access your machines</vt:lpstr>
      <vt:lpstr>Electronic Resources</vt:lpstr>
      <vt:lpstr>Safety</vt:lpstr>
      <vt:lpstr>Core topics to be covered this week</vt:lpstr>
      <vt:lpstr>Additional topics</vt:lpstr>
      <vt:lpstr>Rough agenda for the week</vt:lpstr>
      <vt:lpstr>Any questions?</vt:lpstr>
      <vt:lpstr>Nano bootcamp</vt:lpstr>
      <vt:lpstr>Short nano exercise</vt:lpstr>
      <vt:lpstr>More commands</vt:lpstr>
      <vt:lpstr>Thank you!   Questions?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sse 2015 – AfNOG  TUNIS</dc:title>
  <dc:creator>Kevin G. Chege</dc:creator>
  <cp:lastModifiedBy>Michuki Mwangi</cp:lastModifiedBy>
  <cp:revision>31</cp:revision>
  <dcterms:created xsi:type="dcterms:W3CDTF">2015-05-24T17:28:11Z</dcterms:created>
  <dcterms:modified xsi:type="dcterms:W3CDTF">2016-05-30T00:00:26Z</dcterms:modified>
</cp:coreProperties>
</file>