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387"/>
    <p:restoredTop sz="50000"/>
  </p:normalViewPr>
  <p:slideViewPr>
    <p:cSldViewPr snapToGrid="0" snapToObjects="1">
      <p:cViewPr varScale="1">
        <p:scale>
          <a:sx n="98" d="100"/>
          <a:sy n="98" d="100"/>
        </p:scale>
        <p:origin x="232"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98B297-9114-894C-9B8F-2E96288EDA2C}" type="doc">
      <dgm:prSet loTypeId="urn:microsoft.com/office/officeart/2005/8/layout/hProcess9" loCatId="" qsTypeId="urn:microsoft.com/office/officeart/2005/8/quickstyle/simple4" qsCatId="simple" csTypeId="urn:microsoft.com/office/officeart/2005/8/colors/accent1_2" csCatId="accent1" phldr="1"/>
      <dgm:spPr/>
    </dgm:pt>
    <dgm:pt modelId="{1B8F92C8-F6B3-474A-8993-C749F3035106}">
      <dgm:prSet phldrT="[Text]"/>
      <dgm:spPr/>
      <dgm:t>
        <a:bodyPr/>
        <a:lstStyle/>
        <a:p>
          <a:r>
            <a:rPr lang="en-US" b="1" u="sng" dirty="0" smtClean="0"/>
            <a:t>Some MTA</a:t>
          </a:r>
        </a:p>
        <a:p>
          <a:r>
            <a:rPr lang="en-US" dirty="0" smtClean="0"/>
            <a:t>Email from the Internet </a:t>
          </a:r>
          <a:endParaRPr lang="en-US" dirty="0"/>
        </a:p>
      </dgm:t>
    </dgm:pt>
    <dgm:pt modelId="{51DDF737-DF25-9B41-A64A-7D2704574C04}" type="parTrans" cxnId="{B0488D0F-C707-FF42-B190-F2A8CA0D898B}">
      <dgm:prSet/>
      <dgm:spPr/>
      <dgm:t>
        <a:bodyPr/>
        <a:lstStyle/>
        <a:p>
          <a:endParaRPr lang="en-US"/>
        </a:p>
      </dgm:t>
    </dgm:pt>
    <dgm:pt modelId="{A2821B89-FAA9-3B43-BE5C-3208CE0716B3}" type="sibTrans" cxnId="{B0488D0F-C707-FF42-B190-F2A8CA0D898B}">
      <dgm:prSet/>
      <dgm:spPr/>
      <dgm:t>
        <a:bodyPr/>
        <a:lstStyle/>
        <a:p>
          <a:endParaRPr lang="en-US"/>
        </a:p>
      </dgm:t>
    </dgm:pt>
    <dgm:pt modelId="{70FA06E0-FFAD-1C4A-B04E-A723828C8076}">
      <dgm:prSet phldrT="[Text]"/>
      <dgm:spPr/>
      <dgm:t>
        <a:bodyPr/>
        <a:lstStyle/>
        <a:p>
          <a:r>
            <a:rPr lang="en-US" b="1" u="sng" dirty="0" smtClean="0"/>
            <a:t>Mail Gateway </a:t>
          </a:r>
          <a:r>
            <a:rPr lang="en-US" dirty="0" smtClean="0"/>
            <a:t>receives Email and filters out based on criteria. Forwards the clean email to the mail server</a:t>
          </a:r>
          <a:endParaRPr lang="en-US" dirty="0"/>
        </a:p>
      </dgm:t>
    </dgm:pt>
    <dgm:pt modelId="{C0FA63CF-6EED-834D-8112-E05AECD58D4A}" type="parTrans" cxnId="{0ADF6A15-6A1A-8E4F-A2C7-7342A18376CB}">
      <dgm:prSet/>
      <dgm:spPr/>
      <dgm:t>
        <a:bodyPr/>
        <a:lstStyle/>
        <a:p>
          <a:endParaRPr lang="en-US"/>
        </a:p>
      </dgm:t>
    </dgm:pt>
    <dgm:pt modelId="{A0B33129-B340-2145-B57D-447265199797}" type="sibTrans" cxnId="{0ADF6A15-6A1A-8E4F-A2C7-7342A18376CB}">
      <dgm:prSet/>
      <dgm:spPr/>
      <dgm:t>
        <a:bodyPr/>
        <a:lstStyle/>
        <a:p>
          <a:endParaRPr lang="en-US"/>
        </a:p>
      </dgm:t>
    </dgm:pt>
    <dgm:pt modelId="{9DCE777F-6D93-9F4D-A5D7-CA695438E3A2}">
      <dgm:prSet phldrT="[Text]"/>
      <dgm:spPr/>
      <dgm:t>
        <a:bodyPr/>
        <a:lstStyle/>
        <a:p>
          <a:r>
            <a:rPr lang="en-US" b="1" u="sng" dirty="0" smtClean="0"/>
            <a:t>Mail Server</a:t>
          </a:r>
        </a:p>
        <a:p>
          <a:r>
            <a:rPr lang="en-US" dirty="0" smtClean="0"/>
            <a:t>with mailboxes delivers the emails to the mailboxes.</a:t>
          </a:r>
          <a:endParaRPr lang="en-US" dirty="0"/>
        </a:p>
      </dgm:t>
    </dgm:pt>
    <dgm:pt modelId="{F30D6353-D944-5846-8685-607DE1A20773}" type="parTrans" cxnId="{A70F3497-9598-4741-8101-DE7D3007BE9C}">
      <dgm:prSet/>
      <dgm:spPr/>
      <dgm:t>
        <a:bodyPr/>
        <a:lstStyle/>
        <a:p>
          <a:endParaRPr lang="en-US"/>
        </a:p>
      </dgm:t>
    </dgm:pt>
    <dgm:pt modelId="{ABE61A53-5B27-734B-A688-5DB70124FE7F}" type="sibTrans" cxnId="{A70F3497-9598-4741-8101-DE7D3007BE9C}">
      <dgm:prSet/>
      <dgm:spPr/>
      <dgm:t>
        <a:bodyPr/>
        <a:lstStyle/>
        <a:p>
          <a:endParaRPr lang="en-US"/>
        </a:p>
      </dgm:t>
    </dgm:pt>
    <dgm:pt modelId="{5C967061-79C4-754D-8EF4-86849A0E6BCA}" type="pres">
      <dgm:prSet presAssocID="{4798B297-9114-894C-9B8F-2E96288EDA2C}" presName="CompostProcess" presStyleCnt="0">
        <dgm:presLayoutVars>
          <dgm:dir/>
          <dgm:resizeHandles val="exact"/>
        </dgm:presLayoutVars>
      </dgm:prSet>
      <dgm:spPr/>
    </dgm:pt>
    <dgm:pt modelId="{4030645B-6379-394B-B5A6-AC5F13CC0ADA}" type="pres">
      <dgm:prSet presAssocID="{4798B297-9114-894C-9B8F-2E96288EDA2C}" presName="arrow" presStyleLbl="bgShp" presStyleIdx="0" presStyleCnt="1"/>
      <dgm:spPr/>
    </dgm:pt>
    <dgm:pt modelId="{B2D9B6C1-1538-2041-A0FE-8007D696CF4F}" type="pres">
      <dgm:prSet presAssocID="{4798B297-9114-894C-9B8F-2E96288EDA2C}" presName="linearProcess" presStyleCnt="0"/>
      <dgm:spPr/>
    </dgm:pt>
    <dgm:pt modelId="{5F662B8F-5520-894B-9F02-7957E6730D0C}" type="pres">
      <dgm:prSet presAssocID="{1B8F92C8-F6B3-474A-8993-C749F3035106}" presName="textNode" presStyleLbl="node1" presStyleIdx="0" presStyleCnt="3">
        <dgm:presLayoutVars>
          <dgm:bulletEnabled val="1"/>
        </dgm:presLayoutVars>
      </dgm:prSet>
      <dgm:spPr/>
      <dgm:t>
        <a:bodyPr/>
        <a:lstStyle/>
        <a:p>
          <a:endParaRPr lang="en-US"/>
        </a:p>
      </dgm:t>
    </dgm:pt>
    <dgm:pt modelId="{1E04CAE0-12E7-2840-A02E-AAA5BCCD4F4E}" type="pres">
      <dgm:prSet presAssocID="{A2821B89-FAA9-3B43-BE5C-3208CE0716B3}" presName="sibTrans" presStyleCnt="0"/>
      <dgm:spPr/>
    </dgm:pt>
    <dgm:pt modelId="{70F893B0-9B5A-4144-8C7F-4AD18F77B86A}" type="pres">
      <dgm:prSet presAssocID="{70FA06E0-FFAD-1C4A-B04E-A723828C8076}" presName="textNode" presStyleLbl="node1" presStyleIdx="1" presStyleCnt="3">
        <dgm:presLayoutVars>
          <dgm:bulletEnabled val="1"/>
        </dgm:presLayoutVars>
      </dgm:prSet>
      <dgm:spPr/>
      <dgm:t>
        <a:bodyPr/>
        <a:lstStyle/>
        <a:p>
          <a:endParaRPr lang="en-US"/>
        </a:p>
      </dgm:t>
    </dgm:pt>
    <dgm:pt modelId="{A7C695E8-4B3F-F443-96CA-5EE6FF33E965}" type="pres">
      <dgm:prSet presAssocID="{A0B33129-B340-2145-B57D-447265199797}" presName="sibTrans" presStyleCnt="0"/>
      <dgm:spPr/>
    </dgm:pt>
    <dgm:pt modelId="{682DA700-7F11-F946-9152-E14849C44F1F}" type="pres">
      <dgm:prSet presAssocID="{9DCE777F-6D93-9F4D-A5D7-CA695438E3A2}" presName="textNode" presStyleLbl="node1" presStyleIdx="2" presStyleCnt="3">
        <dgm:presLayoutVars>
          <dgm:bulletEnabled val="1"/>
        </dgm:presLayoutVars>
      </dgm:prSet>
      <dgm:spPr/>
      <dgm:t>
        <a:bodyPr/>
        <a:lstStyle/>
        <a:p>
          <a:endParaRPr lang="en-US"/>
        </a:p>
      </dgm:t>
    </dgm:pt>
  </dgm:ptLst>
  <dgm:cxnLst>
    <dgm:cxn modelId="{A70F3497-9598-4741-8101-DE7D3007BE9C}" srcId="{4798B297-9114-894C-9B8F-2E96288EDA2C}" destId="{9DCE777F-6D93-9F4D-A5D7-CA695438E3A2}" srcOrd="2" destOrd="0" parTransId="{F30D6353-D944-5846-8685-607DE1A20773}" sibTransId="{ABE61A53-5B27-734B-A688-5DB70124FE7F}"/>
    <dgm:cxn modelId="{D5437538-E4E5-6442-9EE0-AFD75030A1EB}" type="presOf" srcId="{4798B297-9114-894C-9B8F-2E96288EDA2C}" destId="{5C967061-79C4-754D-8EF4-86849A0E6BCA}" srcOrd="0" destOrd="0" presId="urn:microsoft.com/office/officeart/2005/8/layout/hProcess9"/>
    <dgm:cxn modelId="{0ADF6A15-6A1A-8E4F-A2C7-7342A18376CB}" srcId="{4798B297-9114-894C-9B8F-2E96288EDA2C}" destId="{70FA06E0-FFAD-1C4A-B04E-A723828C8076}" srcOrd="1" destOrd="0" parTransId="{C0FA63CF-6EED-834D-8112-E05AECD58D4A}" sibTransId="{A0B33129-B340-2145-B57D-447265199797}"/>
    <dgm:cxn modelId="{B0488D0F-C707-FF42-B190-F2A8CA0D898B}" srcId="{4798B297-9114-894C-9B8F-2E96288EDA2C}" destId="{1B8F92C8-F6B3-474A-8993-C749F3035106}" srcOrd="0" destOrd="0" parTransId="{51DDF737-DF25-9B41-A64A-7D2704574C04}" sibTransId="{A2821B89-FAA9-3B43-BE5C-3208CE0716B3}"/>
    <dgm:cxn modelId="{115BC1A8-9ECC-8944-A735-A8D74D9FE0A5}" type="presOf" srcId="{1B8F92C8-F6B3-474A-8993-C749F3035106}" destId="{5F662B8F-5520-894B-9F02-7957E6730D0C}" srcOrd="0" destOrd="0" presId="urn:microsoft.com/office/officeart/2005/8/layout/hProcess9"/>
    <dgm:cxn modelId="{9D09C204-59BA-8241-BB37-8C28F7F8A285}" type="presOf" srcId="{9DCE777F-6D93-9F4D-A5D7-CA695438E3A2}" destId="{682DA700-7F11-F946-9152-E14849C44F1F}" srcOrd="0" destOrd="0" presId="urn:microsoft.com/office/officeart/2005/8/layout/hProcess9"/>
    <dgm:cxn modelId="{C9A63D4E-D71A-FD4E-BB38-5CE636F124F5}" type="presOf" srcId="{70FA06E0-FFAD-1C4A-B04E-A723828C8076}" destId="{70F893B0-9B5A-4144-8C7F-4AD18F77B86A}" srcOrd="0" destOrd="0" presId="urn:microsoft.com/office/officeart/2005/8/layout/hProcess9"/>
    <dgm:cxn modelId="{C2A76979-1BB2-DA42-80A3-CA7959BFEB52}" type="presParOf" srcId="{5C967061-79C4-754D-8EF4-86849A0E6BCA}" destId="{4030645B-6379-394B-B5A6-AC5F13CC0ADA}" srcOrd="0" destOrd="0" presId="urn:microsoft.com/office/officeart/2005/8/layout/hProcess9"/>
    <dgm:cxn modelId="{EE92CC6B-FB31-4D44-BFCE-925F59AF0F24}" type="presParOf" srcId="{5C967061-79C4-754D-8EF4-86849A0E6BCA}" destId="{B2D9B6C1-1538-2041-A0FE-8007D696CF4F}" srcOrd="1" destOrd="0" presId="urn:microsoft.com/office/officeart/2005/8/layout/hProcess9"/>
    <dgm:cxn modelId="{E828611E-9639-CA41-9CC0-67E76B913D73}" type="presParOf" srcId="{B2D9B6C1-1538-2041-A0FE-8007D696CF4F}" destId="{5F662B8F-5520-894B-9F02-7957E6730D0C}" srcOrd="0" destOrd="0" presId="urn:microsoft.com/office/officeart/2005/8/layout/hProcess9"/>
    <dgm:cxn modelId="{8DAAA673-BB5F-FB46-AA31-D2EEA09ECCEC}" type="presParOf" srcId="{B2D9B6C1-1538-2041-A0FE-8007D696CF4F}" destId="{1E04CAE0-12E7-2840-A02E-AAA5BCCD4F4E}" srcOrd="1" destOrd="0" presId="urn:microsoft.com/office/officeart/2005/8/layout/hProcess9"/>
    <dgm:cxn modelId="{43C3AB1C-5DD1-4041-9E83-AA2567ACFD2F}" type="presParOf" srcId="{B2D9B6C1-1538-2041-A0FE-8007D696CF4F}" destId="{70F893B0-9B5A-4144-8C7F-4AD18F77B86A}" srcOrd="2" destOrd="0" presId="urn:microsoft.com/office/officeart/2005/8/layout/hProcess9"/>
    <dgm:cxn modelId="{3C42ED64-F48F-F843-98F9-42D1D190122D}" type="presParOf" srcId="{B2D9B6C1-1538-2041-A0FE-8007D696CF4F}" destId="{A7C695E8-4B3F-F443-96CA-5EE6FF33E965}" srcOrd="3" destOrd="0" presId="urn:microsoft.com/office/officeart/2005/8/layout/hProcess9"/>
    <dgm:cxn modelId="{E932352B-BA94-1B46-B846-2054B4932F66}" type="presParOf" srcId="{B2D9B6C1-1538-2041-A0FE-8007D696CF4F}" destId="{682DA700-7F11-F946-9152-E14849C44F1F}"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0645B-6379-394B-B5A6-AC5F13CC0ADA}">
      <dsp:nvSpPr>
        <dsp:cNvPr id="0" name=""/>
        <dsp:cNvSpPr/>
      </dsp:nvSpPr>
      <dsp:spPr>
        <a:xfrm>
          <a:off x="629285" y="0"/>
          <a:ext cx="7131897" cy="479777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F662B8F-5520-894B-9F02-7957E6730D0C}">
      <dsp:nvSpPr>
        <dsp:cNvPr id="0" name=""/>
        <dsp:cNvSpPr/>
      </dsp:nvSpPr>
      <dsp:spPr>
        <a:xfrm>
          <a:off x="9013" y="1439333"/>
          <a:ext cx="2700681" cy="191911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u="sng" kern="1200" dirty="0" smtClean="0"/>
            <a:t>Some MTA</a:t>
          </a:r>
        </a:p>
        <a:p>
          <a:pPr lvl="0" algn="ctr" defTabSz="844550">
            <a:lnSpc>
              <a:spcPct val="90000"/>
            </a:lnSpc>
            <a:spcBef>
              <a:spcPct val="0"/>
            </a:spcBef>
            <a:spcAft>
              <a:spcPct val="35000"/>
            </a:spcAft>
          </a:pPr>
          <a:r>
            <a:rPr lang="en-US" sz="1900" kern="1200" dirty="0" smtClean="0"/>
            <a:t>Email from the Internet </a:t>
          </a:r>
          <a:endParaRPr lang="en-US" sz="1900" kern="1200" dirty="0"/>
        </a:p>
      </dsp:txBody>
      <dsp:txXfrm>
        <a:off x="102696" y="1533016"/>
        <a:ext cx="2513315" cy="1731745"/>
      </dsp:txXfrm>
    </dsp:sp>
    <dsp:sp modelId="{70F893B0-9B5A-4144-8C7F-4AD18F77B86A}">
      <dsp:nvSpPr>
        <dsp:cNvPr id="0" name=""/>
        <dsp:cNvSpPr/>
      </dsp:nvSpPr>
      <dsp:spPr>
        <a:xfrm>
          <a:off x="2844893" y="1439333"/>
          <a:ext cx="2700681" cy="191911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u="sng" kern="1200" dirty="0" smtClean="0"/>
            <a:t>Mail Gateway </a:t>
          </a:r>
          <a:r>
            <a:rPr lang="en-US" sz="1900" kern="1200" dirty="0" smtClean="0"/>
            <a:t>receives Email and filters out based on criteria. Forwards the clean email to the mail server</a:t>
          </a:r>
          <a:endParaRPr lang="en-US" sz="1900" kern="1200" dirty="0"/>
        </a:p>
      </dsp:txBody>
      <dsp:txXfrm>
        <a:off x="2938576" y="1533016"/>
        <a:ext cx="2513315" cy="1731745"/>
      </dsp:txXfrm>
    </dsp:sp>
    <dsp:sp modelId="{682DA700-7F11-F946-9152-E14849C44F1F}">
      <dsp:nvSpPr>
        <dsp:cNvPr id="0" name=""/>
        <dsp:cNvSpPr/>
      </dsp:nvSpPr>
      <dsp:spPr>
        <a:xfrm>
          <a:off x="5680772" y="1439333"/>
          <a:ext cx="2700681" cy="191911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u="sng" kern="1200" dirty="0" smtClean="0"/>
            <a:t>Mail Server</a:t>
          </a:r>
        </a:p>
        <a:p>
          <a:pPr lvl="0" algn="ctr" defTabSz="844550">
            <a:lnSpc>
              <a:spcPct val="90000"/>
            </a:lnSpc>
            <a:spcBef>
              <a:spcPct val="0"/>
            </a:spcBef>
            <a:spcAft>
              <a:spcPct val="35000"/>
            </a:spcAft>
          </a:pPr>
          <a:r>
            <a:rPr lang="en-US" sz="1900" kern="1200" dirty="0" smtClean="0"/>
            <a:t>with mailboxes delivers the emails to the mailboxes.</a:t>
          </a:r>
          <a:endParaRPr lang="en-US" sz="1900" kern="1200" dirty="0"/>
        </a:p>
      </dsp:txBody>
      <dsp:txXfrm>
        <a:off x="5774455" y="1533016"/>
        <a:ext cx="2513315" cy="173174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910FED-8856-5C49-9A92-61F966951F07}" type="datetimeFigureOut">
              <a:rPr lang="en-US" smtClean="0"/>
              <a:t>5/23/17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3E7A9-ECA5-4746-A7AA-4577CD3466DA}" type="slidenum">
              <a:rPr lang="en-US" smtClean="0"/>
              <a:t>‹#›</a:t>
            </a:fld>
            <a:endParaRPr lang="en-US"/>
          </a:p>
        </p:txBody>
      </p:sp>
    </p:spTree>
    <p:extLst>
      <p:ext uri="{BB962C8B-B14F-4D97-AF65-F5344CB8AC3E}">
        <p14:creationId xmlns:p14="http://schemas.microsoft.com/office/powerpoint/2010/main" val="922015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14193-F031-4A4D-824E-4E1E45C225ED}" type="slidenum">
              <a:rPr lang="en-US" smtClean="0"/>
              <a:t>9</a:t>
            </a:fld>
            <a:endParaRPr lang="en-US"/>
          </a:p>
        </p:txBody>
      </p:sp>
    </p:spTree>
    <p:extLst>
      <p:ext uri="{BB962C8B-B14F-4D97-AF65-F5344CB8AC3E}">
        <p14:creationId xmlns:p14="http://schemas.microsoft.com/office/powerpoint/2010/main" val="1670922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D781E3-5317-154C-847F-94161F1449CD}" type="datetimeFigureOut">
              <a:rPr lang="en-US" smtClean="0"/>
              <a:t>5/23/17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A7686-093A-6144-BCD0-E6B04458C851}" type="slidenum">
              <a:rPr lang="en-US" smtClean="0"/>
              <a:t>‹#›</a:t>
            </a:fld>
            <a:endParaRPr lang="en-US"/>
          </a:p>
        </p:txBody>
      </p:sp>
    </p:spTree>
    <p:extLst>
      <p:ext uri="{BB962C8B-B14F-4D97-AF65-F5344CB8AC3E}">
        <p14:creationId xmlns:p14="http://schemas.microsoft.com/office/powerpoint/2010/main" val="884644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D781E3-5317-154C-847F-94161F1449CD}" type="datetimeFigureOut">
              <a:rPr lang="en-US" smtClean="0"/>
              <a:t>5/23/17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A7686-093A-6144-BCD0-E6B04458C851}" type="slidenum">
              <a:rPr lang="en-US" smtClean="0"/>
              <a:t>‹#›</a:t>
            </a:fld>
            <a:endParaRPr lang="en-US"/>
          </a:p>
        </p:txBody>
      </p:sp>
    </p:spTree>
    <p:extLst>
      <p:ext uri="{BB962C8B-B14F-4D97-AF65-F5344CB8AC3E}">
        <p14:creationId xmlns:p14="http://schemas.microsoft.com/office/powerpoint/2010/main" val="374695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D781E3-5317-154C-847F-94161F1449CD}" type="datetimeFigureOut">
              <a:rPr lang="en-US" smtClean="0"/>
              <a:t>5/23/17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A7686-093A-6144-BCD0-E6B04458C851}" type="slidenum">
              <a:rPr lang="en-US" smtClean="0"/>
              <a:t>‹#›</a:t>
            </a:fld>
            <a:endParaRPr lang="en-US"/>
          </a:p>
        </p:txBody>
      </p:sp>
    </p:spTree>
    <p:extLst>
      <p:ext uri="{BB962C8B-B14F-4D97-AF65-F5344CB8AC3E}">
        <p14:creationId xmlns:p14="http://schemas.microsoft.com/office/powerpoint/2010/main" val="1082828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D781E3-5317-154C-847F-94161F1449CD}" type="datetimeFigureOut">
              <a:rPr lang="en-US" smtClean="0"/>
              <a:t>5/23/17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A7686-093A-6144-BCD0-E6B04458C851}" type="slidenum">
              <a:rPr lang="en-US" smtClean="0"/>
              <a:t>‹#›</a:t>
            </a:fld>
            <a:endParaRPr lang="en-US"/>
          </a:p>
        </p:txBody>
      </p:sp>
    </p:spTree>
    <p:extLst>
      <p:ext uri="{BB962C8B-B14F-4D97-AF65-F5344CB8AC3E}">
        <p14:creationId xmlns:p14="http://schemas.microsoft.com/office/powerpoint/2010/main" val="1579249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D781E3-5317-154C-847F-94161F1449CD}" type="datetimeFigureOut">
              <a:rPr lang="en-US" smtClean="0"/>
              <a:t>5/23/17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A7686-093A-6144-BCD0-E6B04458C851}" type="slidenum">
              <a:rPr lang="en-US" smtClean="0"/>
              <a:t>‹#›</a:t>
            </a:fld>
            <a:endParaRPr lang="en-US"/>
          </a:p>
        </p:txBody>
      </p:sp>
    </p:spTree>
    <p:extLst>
      <p:ext uri="{BB962C8B-B14F-4D97-AF65-F5344CB8AC3E}">
        <p14:creationId xmlns:p14="http://schemas.microsoft.com/office/powerpoint/2010/main" val="756361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D781E3-5317-154C-847F-94161F1449CD}" type="datetimeFigureOut">
              <a:rPr lang="en-US" smtClean="0"/>
              <a:t>5/23/17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A7686-093A-6144-BCD0-E6B04458C851}" type="slidenum">
              <a:rPr lang="en-US" smtClean="0"/>
              <a:t>‹#›</a:t>
            </a:fld>
            <a:endParaRPr lang="en-US"/>
          </a:p>
        </p:txBody>
      </p:sp>
    </p:spTree>
    <p:extLst>
      <p:ext uri="{BB962C8B-B14F-4D97-AF65-F5344CB8AC3E}">
        <p14:creationId xmlns:p14="http://schemas.microsoft.com/office/powerpoint/2010/main" val="121977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D781E3-5317-154C-847F-94161F1449CD}" type="datetimeFigureOut">
              <a:rPr lang="en-US" smtClean="0"/>
              <a:t>5/23/17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2A7686-093A-6144-BCD0-E6B04458C851}" type="slidenum">
              <a:rPr lang="en-US" smtClean="0"/>
              <a:t>‹#›</a:t>
            </a:fld>
            <a:endParaRPr lang="en-US"/>
          </a:p>
        </p:txBody>
      </p:sp>
    </p:spTree>
    <p:extLst>
      <p:ext uri="{BB962C8B-B14F-4D97-AF65-F5344CB8AC3E}">
        <p14:creationId xmlns:p14="http://schemas.microsoft.com/office/powerpoint/2010/main" val="82800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D781E3-5317-154C-847F-94161F1449CD}" type="datetimeFigureOut">
              <a:rPr lang="en-US" smtClean="0"/>
              <a:t>5/23/17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2A7686-093A-6144-BCD0-E6B04458C851}" type="slidenum">
              <a:rPr lang="en-US" smtClean="0"/>
              <a:t>‹#›</a:t>
            </a:fld>
            <a:endParaRPr lang="en-US"/>
          </a:p>
        </p:txBody>
      </p:sp>
    </p:spTree>
    <p:extLst>
      <p:ext uri="{BB962C8B-B14F-4D97-AF65-F5344CB8AC3E}">
        <p14:creationId xmlns:p14="http://schemas.microsoft.com/office/powerpoint/2010/main" val="50996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D781E3-5317-154C-847F-94161F1449CD}" type="datetimeFigureOut">
              <a:rPr lang="en-US" smtClean="0"/>
              <a:t>5/23/17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2A7686-093A-6144-BCD0-E6B04458C851}" type="slidenum">
              <a:rPr lang="en-US" smtClean="0"/>
              <a:t>‹#›</a:t>
            </a:fld>
            <a:endParaRPr lang="en-US"/>
          </a:p>
        </p:txBody>
      </p:sp>
    </p:spTree>
    <p:extLst>
      <p:ext uri="{BB962C8B-B14F-4D97-AF65-F5344CB8AC3E}">
        <p14:creationId xmlns:p14="http://schemas.microsoft.com/office/powerpoint/2010/main" val="41774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D781E3-5317-154C-847F-94161F1449CD}" type="datetimeFigureOut">
              <a:rPr lang="en-US" smtClean="0"/>
              <a:t>5/23/17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A7686-093A-6144-BCD0-E6B04458C851}" type="slidenum">
              <a:rPr lang="en-US" smtClean="0"/>
              <a:t>‹#›</a:t>
            </a:fld>
            <a:endParaRPr lang="en-US"/>
          </a:p>
        </p:txBody>
      </p:sp>
    </p:spTree>
    <p:extLst>
      <p:ext uri="{BB962C8B-B14F-4D97-AF65-F5344CB8AC3E}">
        <p14:creationId xmlns:p14="http://schemas.microsoft.com/office/powerpoint/2010/main" val="956963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D781E3-5317-154C-847F-94161F1449CD}" type="datetimeFigureOut">
              <a:rPr lang="en-US" smtClean="0"/>
              <a:t>5/23/17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A7686-093A-6144-BCD0-E6B04458C851}" type="slidenum">
              <a:rPr lang="en-US" smtClean="0"/>
              <a:t>‹#›</a:t>
            </a:fld>
            <a:endParaRPr lang="en-US"/>
          </a:p>
        </p:txBody>
      </p:sp>
    </p:spTree>
    <p:extLst>
      <p:ext uri="{BB962C8B-B14F-4D97-AF65-F5344CB8AC3E}">
        <p14:creationId xmlns:p14="http://schemas.microsoft.com/office/powerpoint/2010/main" val="11812852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D781E3-5317-154C-847F-94161F1449CD}" type="datetimeFigureOut">
              <a:rPr lang="en-US" smtClean="0"/>
              <a:t>5/23/17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2A7686-093A-6144-BCD0-E6B04458C851}" type="slidenum">
              <a:rPr lang="en-US" smtClean="0"/>
              <a:t>‹#›</a:t>
            </a:fld>
            <a:endParaRPr lang="en-US"/>
          </a:p>
        </p:txBody>
      </p:sp>
    </p:spTree>
    <p:extLst>
      <p:ext uri="{BB962C8B-B14F-4D97-AF65-F5344CB8AC3E}">
        <p14:creationId xmlns:p14="http://schemas.microsoft.com/office/powerpoint/2010/main" val="1635293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package" Target="../embeddings/Microsoft_Word_Document1.docx"/><Relationship Id="rId5"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aruwa.org" TargetMode="External"/><Relationship Id="rId3" Type="http://schemas.openxmlformats.org/officeDocument/2006/relationships/hyperlink" Target="http://mailwatch.or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mailscanner.info/MailScanner.conf.index.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DomainKeys_Identified_Mail" TargetMode="External"/><Relationship Id="rId4" Type="http://schemas.openxmlformats.org/officeDocument/2006/relationships/hyperlink" Target="http://postfix.org" TargetMode="External"/><Relationship Id="rId5" Type="http://schemas.openxmlformats.org/officeDocument/2006/relationships/hyperlink" Target="https://www.safaribooksonline.com/library/view/postfix-the-definitive/0596002122/ch04s05.html" TargetMode="External"/><Relationship Id="rId1" Type="http://schemas.openxmlformats.org/officeDocument/2006/relationships/slideLayout" Target="../slideLayouts/slideLayout2.xml"/><Relationship Id="rId2" Type="http://schemas.openxmlformats.org/officeDocument/2006/relationships/hyperlink" Target="https://www.mailscanner.inf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mailborder.com/" TargetMode="External"/><Relationship Id="rId4" Type="http://schemas.openxmlformats.org/officeDocument/2006/relationships/hyperlink" Target="http://www.scrolloutf1.com/" TargetMode="External"/><Relationship Id="rId5" Type="http://schemas.openxmlformats.org/officeDocument/2006/relationships/hyperlink" Target="http://www.xeams.com/" TargetMode="External"/><Relationship Id="rId6" Type="http://schemas.openxmlformats.org/officeDocument/2006/relationships/hyperlink" Target="https://www.barracuda.com/products/emailsecuritygateway" TargetMode="External"/><Relationship Id="rId1" Type="http://schemas.openxmlformats.org/officeDocument/2006/relationships/slideLayout" Target="../slideLayouts/slideLayout2.xml"/><Relationship Id="rId2" Type="http://schemas.openxmlformats.org/officeDocument/2006/relationships/hyperlink" Target="http://en.wikipedia.org/wiki/Anti-Spam_SMTP_Prox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89764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73111" y="0"/>
            <a:ext cx="7112000" cy="6448778"/>
          </a:xfrm>
          <a:prstGeom prst="rect">
            <a:avLst/>
          </a:prstGeom>
        </p:spPr>
      </p:pic>
    </p:spTree>
    <p:extLst>
      <p:ext uri="{BB962C8B-B14F-4D97-AF65-F5344CB8AC3E}">
        <p14:creationId xmlns:p14="http://schemas.microsoft.com/office/powerpoint/2010/main" val="544318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nvPr>
        </p:nvGraphicFramePr>
        <p:xfrm>
          <a:off x="2137128" y="679450"/>
          <a:ext cx="8145842" cy="5817218"/>
        </p:xfrm>
        <a:graphic>
          <a:graphicData uri="http://schemas.openxmlformats.org/presentationml/2006/ole">
            <mc:AlternateContent xmlns:mc="http://schemas.openxmlformats.org/markup-compatibility/2006">
              <mc:Choice xmlns:v="urn:schemas-microsoft-com:vml" Requires="v">
                <p:oleObj spid="_x0000_s1025" name="Document" r:id="rId4" imgW="6400800" imgH="5499100" progId="Word.Document.12">
                  <p:embed/>
                </p:oleObj>
              </mc:Choice>
              <mc:Fallback>
                <p:oleObj name="Document" r:id="rId4" imgW="6400800" imgH="5499100" progId="Word.Document.12">
                  <p:embed/>
                  <p:pic>
                    <p:nvPicPr>
                      <p:cNvPr id="0" name=""/>
                      <p:cNvPicPr/>
                      <p:nvPr/>
                    </p:nvPicPr>
                    <p:blipFill>
                      <a:blip r:embed="rId5"/>
                      <a:stretch>
                        <a:fillRect/>
                      </a:stretch>
                    </p:blipFill>
                    <p:spPr>
                      <a:xfrm>
                        <a:off x="2137128" y="679450"/>
                        <a:ext cx="8145842" cy="5817218"/>
                      </a:xfrm>
                      <a:prstGeom prst="rect">
                        <a:avLst/>
                      </a:prstGeom>
                    </p:spPr>
                  </p:pic>
                </p:oleObj>
              </mc:Fallback>
            </mc:AlternateContent>
          </a:graphicData>
        </a:graphic>
      </p:graphicFrame>
      <p:sp>
        <p:nvSpPr>
          <p:cNvPr id="5" name="Title 1"/>
          <p:cNvSpPr>
            <a:spLocks noGrp="1"/>
          </p:cNvSpPr>
          <p:nvPr>
            <p:ph type="title"/>
          </p:nvPr>
        </p:nvSpPr>
        <p:spPr>
          <a:xfrm>
            <a:off x="1981200" y="6528"/>
            <a:ext cx="8229600" cy="672923"/>
          </a:xfrm>
        </p:spPr>
        <p:txBody>
          <a:bodyPr>
            <a:normAutofit/>
          </a:bodyPr>
          <a:lstStyle/>
          <a:p>
            <a:r>
              <a:rPr lang="en-US" sz="2800" b="1" dirty="0"/>
              <a:t>A bit simpler</a:t>
            </a:r>
            <a:r>
              <a:rPr lang="is-IS" sz="2800" b="1" dirty="0"/>
              <a:t>…</a:t>
            </a:r>
            <a:endParaRPr lang="en-US" sz="2800" b="1" dirty="0"/>
          </a:p>
        </p:txBody>
      </p:sp>
    </p:spTree>
    <p:extLst>
      <p:ext uri="{BB962C8B-B14F-4D97-AF65-F5344CB8AC3E}">
        <p14:creationId xmlns:p14="http://schemas.microsoft.com/office/powerpoint/2010/main" val="75298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MailScanner</a:t>
            </a:r>
            <a:r>
              <a:rPr lang="en-US" b="1" dirty="0" smtClean="0"/>
              <a:t> as an Appliance</a:t>
            </a:r>
            <a:endParaRPr lang="en-US" b="1" dirty="0"/>
          </a:p>
        </p:txBody>
      </p:sp>
      <p:sp>
        <p:nvSpPr>
          <p:cNvPr id="3" name="Content Placeholder 2"/>
          <p:cNvSpPr>
            <a:spLocks noGrp="1"/>
          </p:cNvSpPr>
          <p:nvPr>
            <p:ph idx="1"/>
          </p:nvPr>
        </p:nvSpPr>
        <p:spPr/>
        <p:txBody>
          <a:bodyPr/>
          <a:lstStyle/>
          <a:p>
            <a:r>
              <a:rPr lang="en-US" dirty="0" err="1" smtClean="0"/>
              <a:t>MailScanner</a:t>
            </a:r>
            <a:r>
              <a:rPr lang="en-US" dirty="0" smtClean="0"/>
              <a:t> can be combined with a frontend to become a Mail Gateway appliance</a:t>
            </a:r>
          </a:p>
          <a:p>
            <a:r>
              <a:rPr lang="en-US" dirty="0" smtClean="0"/>
              <a:t>Two frontends are available:</a:t>
            </a:r>
          </a:p>
          <a:p>
            <a:pPr lvl="1"/>
            <a:r>
              <a:rPr lang="en-US" dirty="0" err="1" smtClean="0"/>
              <a:t>Baruwa</a:t>
            </a:r>
            <a:r>
              <a:rPr lang="en-US" dirty="0" smtClean="0"/>
              <a:t> – </a:t>
            </a:r>
            <a:r>
              <a:rPr lang="en-US" dirty="0" smtClean="0">
                <a:hlinkClick r:id="rId2"/>
              </a:rPr>
              <a:t>http://baruwa.org</a:t>
            </a:r>
            <a:r>
              <a:rPr lang="en-US" dirty="0" smtClean="0"/>
              <a:t> </a:t>
            </a:r>
          </a:p>
          <a:p>
            <a:pPr lvl="1"/>
            <a:r>
              <a:rPr lang="en-US" dirty="0" err="1" smtClean="0"/>
              <a:t>Mailwatch</a:t>
            </a:r>
            <a:r>
              <a:rPr lang="en-US" dirty="0"/>
              <a:t> - </a:t>
            </a:r>
            <a:r>
              <a:rPr lang="en-US" dirty="0">
                <a:hlinkClick r:id="rId3"/>
              </a:rPr>
              <a:t>http://mailwatch.org</a:t>
            </a:r>
            <a:r>
              <a:rPr lang="en-US" dirty="0" smtClean="0">
                <a:hlinkClick r:id="rId3"/>
              </a:rPr>
              <a:t>/</a:t>
            </a:r>
            <a:r>
              <a:rPr lang="en-US" dirty="0" smtClean="0"/>
              <a:t> </a:t>
            </a:r>
          </a:p>
          <a:p>
            <a:r>
              <a:rPr lang="en-US" dirty="0" smtClean="0"/>
              <a:t>When properly managed and configured with Postfix or Exim as the MTA, one can build a powerful mail gateway</a:t>
            </a:r>
          </a:p>
          <a:p>
            <a:endParaRPr lang="en-US" dirty="0"/>
          </a:p>
        </p:txBody>
      </p:sp>
    </p:spTree>
    <p:extLst>
      <p:ext uri="{BB962C8B-B14F-4D97-AF65-F5344CB8AC3E}">
        <p14:creationId xmlns:p14="http://schemas.microsoft.com/office/powerpoint/2010/main" val="669533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MailScanner</a:t>
            </a:r>
            <a:r>
              <a:rPr lang="en-US" b="1" dirty="0" smtClean="0"/>
              <a:t> has hundreds of Knobs</a:t>
            </a:r>
            <a:endParaRPr lang="en-US" b="1" dirty="0"/>
          </a:p>
        </p:txBody>
      </p:sp>
      <p:sp>
        <p:nvSpPr>
          <p:cNvPr id="3" name="Content Placeholder 2"/>
          <p:cNvSpPr>
            <a:spLocks noGrp="1"/>
          </p:cNvSpPr>
          <p:nvPr>
            <p:ph idx="1"/>
          </p:nvPr>
        </p:nvSpPr>
        <p:spPr/>
        <p:txBody>
          <a:bodyPr/>
          <a:lstStyle/>
          <a:p>
            <a:r>
              <a:rPr lang="en-US" dirty="0">
                <a:hlinkClick r:id="rId2"/>
              </a:rPr>
              <a:t>https://www.mailscanner.info/</a:t>
            </a:r>
            <a:r>
              <a:rPr lang="en-US" dirty="0" smtClean="0">
                <a:hlinkClick r:id="rId2"/>
              </a:rPr>
              <a:t>MailScanner.conf.index.html</a:t>
            </a:r>
            <a:r>
              <a:rPr lang="en-US" dirty="0" smtClean="0"/>
              <a:t> </a:t>
            </a:r>
          </a:p>
          <a:p>
            <a:r>
              <a:rPr lang="en-US" dirty="0" smtClean="0"/>
              <a:t>The defaults mostly work but for a production environment, please read the manual!</a:t>
            </a:r>
          </a:p>
          <a:p>
            <a:r>
              <a:rPr lang="en-US" dirty="0" smtClean="0"/>
              <a:t>We will install with basic features of</a:t>
            </a:r>
          </a:p>
          <a:p>
            <a:pPr lvl="1"/>
            <a:r>
              <a:rPr lang="en-US" dirty="0" smtClean="0"/>
              <a:t>Process email and check for SPAM and viruses</a:t>
            </a:r>
          </a:p>
          <a:p>
            <a:pPr lvl="1"/>
            <a:r>
              <a:rPr lang="en-US" dirty="0" smtClean="0"/>
              <a:t>Log all emails to MySQL (SPAM and Not SPAM)</a:t>
            </a:r>
          </a:p>
          <a:p>
            <a:pPr lvl="1"/>
            <a:r>
              <a:rPr lang="en-US" dirty="0" smtClean="0"/>
              <a:t>Store all emails in the quarantine</a:t>
            </a:r>
          </a:p>
          <a:p>
            <a:pPr lvl="1"/>
            <a:endParaRPr lang="en-US" dirty="0"/>
          </a:p>
        </p:txBody>
      </p:sp>
    </p:spTree>
    <p:extLst>
      <p:ext uri="{BB962C8B-B14F-4D97-AF65-F5344CB8AC3E}">
        <p14:creationId xmlns:p14="http://schemas.microsoft.com/office/powerpoint/2010/main" val="42753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5-27 at 11.57.2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0"/>
            <a:ext cx="7620000" cy="6858000"/>
          </a:xfrm>
          <a:prstGeom prst="rect">
            <a:avLst/>
          </a:prstGeom>
        </p:spPr>
      </p:pic>
    </p:spTree>
    <p:extLst>
      <p:ext uri="{BB962C8B-B14F-4D97-AF65-F5344CB8AC3E}">
        <p14:creationId xmlns:p14="http://schemas.microsoft.com/office/powerpoint/2010/main" val="1302838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5-05-27 at 11.56.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0" y="253999"/>
            <a:ext cx="8902700" cy="5687898"/>
          </a:xfrm>
          <a:prstGeom prst="rect">
            <a:avLst/>
          </a:prstGeom>
        </p:spPr>
      </p:pic>
    </p:spTree>
    <p:extLst>
      <p:ext uri="{BB962C8B-B14F-4D97-AF65-F5344CB8AC3E}">
        <p14:creationId xmlns:p14="http://schemas.microsoft.com/office/powerpoint/2010/main" val="1071707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5-27 at 11.56.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401529"/>
            <a:ext cx="9144000" cy="4781048"/>
          </a:xfrm>
          <a:prstGeom prst="rect">
            <a:avLst/>
          </a:prstGeom>
        </p:spPr>
      </p:pic>
      <p:sp>
        <p:nvSpPr>
          <p:cNvPr id="3" name="Title 1"/>
          <p:cNvSpPr>
            <a:spLocks noGrp="1"/>
          </p:cNvSpPr>
          <p:nvPr>
            <p:ph type="title"/>
          </p:nvPr>
        </p:nvSpPr>
        <p:spPr>
          <a:xfrm>
            <a:off x="1981200" y="274638"/>
            <a:ext cx="8229600" cy="1143000"/>
          </a:xfrm>
        </p:spPr>
        <p:txBody>
          <a:bodyPr>
            <a:normAutofit/>
          </a:bodyPr>
          <a:lstStyle/>
          <a:p>
            <a:r>
              <a:rPr lang="en-US" b="1" dirty="0" err="1" smtClean="0"/>
              <a:t>MailScanner</a:t>
            </a:r>
            <a:r>
              <a:rPr lang="en-US" b="1" smtClean="0"/>
              <a:t> Reports</a:t>
            </a:r>
            <a:endParaRPr lang="en-US" b="1" dirty="0"/>
          </a:p>
        </p:txBody>
      </p:sp>
    </p:spTree>
    <p:extLst>
      <p:ext uri="{BB962C8B-B14F-4D97-AF65-F5344CB8AC3E}">
        <p14:creationId xmlns:p14="http://schemas.microsoft.com/office/powerpoint/2010/main" val="1240016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Let us build our Mail Gateway</a:t>
            </a:r>
            <a:endParaRPr lang="en-US" b="1" dirty="0"/>
          </a:p>
        </p:txBody>
      </p:sp>
      <p:sp>
        <p:nvSpPr>
          <p:cNvPr id="3" name="Content Placeholder 2"/>
          <p:cNvSpPr>
            <a:spLocks noGrp="1"/>
          </p:cNvSpPr>
          <p:nvPr>
            <p:ph idx="1"/>
          </p:nvPr>
        </p:nvSpPr>
        <p:spPr/>
        <p:txBody>
          <a:bodyPr>
            <a:normAutofit/>
          </a:bodyPr>
          <a:lstStyle/>
          <a:p>
            <a:r>
              <a:rPr lang="en-US" dirty="0" smtClean="0"/>
              <a:t>We will now setup a mail gateway</a:t>
            </a:r>
          </a:p>
          <a:p>
            <a:r>
              <a:rPr lang="en-US" dirty="0" smtClean="0"/>
              <a:t>Configuring a mail filter is not easy. You must be aware of what you are enabling or disabling. Preconfigured files will be provided due to time limitation</a:t>
            </a:r>
          </a:p>
          <a:p>
            <a:r>
              <a:rPr lang="en-US" dirty="0" smtClean="0"/>
              <a:t>Setting the correct DNS entries is key</a:t>
            </a:r>
          </a:p>
          <a:p>
            <a:r>
              <a:rPr lang="en-US" dirty="0" smtClean="0"/>
              <a:t>You will filter email for your neighbor and he will filter your email</a:t>
            </a:r>
          </a:p>
          <a:p>
            <a:r>
              <a:rPr lang="en-US" dirty="0" smtClean="0"/>
              <a:t>At the end, you should have a fairly strong and working mail filter</a:t>
            </a:r>
            <a:endParaRPr lang="en-US" dirty="0"/>
          </a:p>
        </p:txBody>
      </p:sp>
    </p:spTree>
    <p:extLst>
      <p:ext uri="{BB962C8B-B14F-4D97-AF65-F5344CB8AC3E}">
        <p14:creationId xmlns:p14="http://schemas.microsoft.com/office/powerpoint/2010/main" val="1781601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www.mailscanner.info</a:t>
            </a:r>
            <a:r>
              <a:rPr lang="en-US" dirty="0" smtClean="0"/>
              <a:t> </a:t>
            </a:r>
          </a:p>
          <a:p>
            <a:r>
              <a:rPr lang="en-US" dirty="0">
                <a:hlinkClick r:id="rId3"/>
              </a:rPr>
              <a:t>https://en.wikipedia.org/wiki/</a:t>
            </a:r>
            <a:r>
              <a:rPr lang="en-US" dirty="0" smtClean="0">
                <a:hlinkClick r:id="rId3"/>
              </a:rPr>
              <a:t>DomainKeys_Identified_Mail</a:t>
            </a:r>
            <a:r>
              <a:rPr lang="en-US" dirty="0" smtClean="0"/>
              <a:t> </a:t>
            </a:r>
          </a:p>
          <a:p>
            <a:r>
              <a:rPr lang="en-US" dirty="0" smtClean="0">
                <a:hlinkClick r:id="rId4"/>
              </a:rPr>
              <a:t>http://postfix.org</a:t>
            </a:r>
            <a:r>
              <a:rPr lang="en-US" dirty="0" smtClean="0"/>
              <a:t> </a:t>
            </a:r>
          </a:p>
          <a:p>
            <a:r>
              <a:rPr lang="en-US" dirty="0">
                <a:hlinkClick r:id="rId5"/>
              </a:rPr>
              <a:t>https://www.safaribooksonline.com/library/view/postfix-the-definitive/0596002122/ch04s05.</a:t>
            </a:r>
            <a:r>
              <a:rPr lang="en-US" dirty="0" smtClean="0">
                <a:hlinkClick r:id="rId5"/>
              </a:rPr>
              <a:t>html</a:t>
            </a:r>
            <a:r>
              <a:rPr lang="en-US" dirty="0" smtClean="0"/>
              <a:t> </a:t>
            </a:r>
          </a:p>
          <a:p>
            <a:endParaRPr lang="en-US" dirty="0"/>
          </a:p>
        </p:txBody>
      </p:sp>
    </p:spTree>
    <p:extLst>
      <p:ext uri="{BB962C8B-B14F-4D97-AF65-F5344CB8AC3E}">
        <p14:creationId xmlns:p14="http://schemas.microsoft.com/office/powerpoint/2010/main" val="1016004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Email Gateways</a:t>
            </a:r>
            <a:endParaRPr lang="en-US" b="1" dirty="0"/>
          </a:p>
        </p:txBody>
      </p:sp>
      <p:sp>
        <p:nvSpPr>
          <p:cNvPr id="3" name="Subtitle 2"/>
          <p:cNvSpPr>
            <a:spLocks noGrp="1"/>
          </p:cNvSpPr>
          <p:nvPr>
            <p:ph type="subTitle" idx="1"/>
          </p:nvPr>
        </p:nvSpPr>
        <p:spPr/>
        <p:txBody>
          <a:bodyPr/>
          <a:lstStyle/>
          <a:p>
            <a:r>
              <a:rPr lang="en-US" dirty="0" smtClean="0"/>
              <a:t>Kevin Chege</a:t>
            </a:r>
            <a:endParaRPr lang="en-US" dirty="0"/>
          </a:p>
        </p:txBody>
      </p:sp>
    </p:spTree>
    <p:extLst>
      <p:ext uri="{BB962C8B-B14F-4D97-AF65-F5344CB8AC3E}">
        <p14:creationId xmlns:p14="http://schemas.microsoft.com/office/powerpoint/2010/main" val="1819839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Mail Gateway?</a:t>
            </a:r>
            <a:endParaRPr lang="en-US" b="1" dirty="0"/>
          </a:p>
        </p:txBody>
      </p:sp>
      <p:sp>
        <p:nvSpPr>
          <p:cNvPr id="3" name="Content Placeholder 2"/>
          <p:cNvSpPr>
            <a:spLocks noGrp="1"/>
          </p:cNvSpPr>
          <p:nvPr>
            <p:ph idx="1"/>
          </p:nvPr>
        </p:nvSpPr>
        <p:spPr/>
        <p:txBody>
          <a:bodyPr>
            <a:normAutofit/>
          </a:bodyPr>
          <a:lstStyle/>
          <a:p>
            <a:r>
              <a:rPr lang="en-US" dirty="0" smtClean="0"/>
              <a:t>A software/service/appliance that is able to receive and filter emails before they reach the email boxes</a:t>
            </a:r>
          </a:p>
          <a:p>
            <a:r>
              <a:rPr lang="en-US" dirty="0" smtClean="0"/>
              <a:t>Typically, a mail gateway will not contain mail box accounts and will only receive emails, filter them based on configured parameters, and then forward them to the mail server that contains the mailboxes</a:t>
            </a:r>
          </a:p>
          <a:p>
            <a:r>
              <a:rPr lang="en-US" dirty="0" smtClean="0"/>
              <a:t>The purpose is to remove dangerous or harmful content (like spam and viruses) on email before they reach user boxes</a:t>
            </a:r>
          </a:p>
          <a:p>
            <a:r>
              <a:rPr lang="en-US" dirty="0" smtClean="0"/>
              <a:t>A mail filter can process incoming emails and or outgoing emails</a:t>
            </a:r>
          </a:p>
        </p:txBody>
      </p:sp>
    </p:spTree>
    <p:extLst>
      <p:ext uri="{BB962C8B-B14F-4D97-AF65-F5344CB8AC3E}">
        <p14:creationId xmlns:p14="http://schemas.microsoft.com/office/powerpoint/2010/main" val="1701953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it flows</a:t>
            </a:r>
            <a:endParaRPr lang="en-US" b="1" dirty="0"/>
          </a:p>
        </p:txBody>
      </p:sp>
      <p:graphicFrame>
        <p:nvGraphicFramePr>
          <p:cNvPr id="5" name="Diagram 4"/>
          <p:cNvGraphicFramePr/>
          <p:nvPr>
            <p:extLst/>
          </p:nvPr>
        </p:nvGraphicFramePr>
        <p:xfrm>
          <a:off x="1981199" y="1397000"/>
          <a:ext cx="8390468" cy="47977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372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a:t>
            </a:r>
            <a:endParaRPr lang="en-US" b="1" dirty="0"/>
          </a:p>
        </p:txBody>
      </p:sp>
      <p:sp>
        <p:nvSpPr>
          <p:cNvPr id="3" name="Content Placeholder 2"/>
          <p:cNvSpPr>
            <a:spLocks noGrp="1"/>
          </p:cNvSpPr>
          <p:nvPr>
            <p:ph idx="1"/>
          </p:nvPr>
        </p:nvSpPr>
        <p:spPr/>
        <p:txBody>
          <a:bodyPr>
            <a:normAutofit/>
          </a:bodyPr>
          <a:lstStyle/>
          <a:p>
            <a:r>
              <a:rPr lang="en-US" dirty="0" smtClean="0"/>
              <a:t>Remove harmful email before it reaches mail boxes</a:t>
            </a:r>
          </a:p>
          <a:p>
            <a:pPr lvl="1"/>
            <a:r>
              <a:rPr lang="en-US" dirty="0" smtClean="0"/>
              <a:t>Phishing emails, malware, viruses </a:t>
            </a:r>
            <a:r>
              <a:rPr lang="en-US" dirty="0" err="1" smtClean="0"/>
              <a:t>etc</a:t>
            </a:r>
            <a:endParaRPr lang="en-US" dirty="0" smtClean="0"/>
          </a:p>
          <a:p>
            <a:r>
              <a:rPr lang="en-US" dirty="0" smtClean="0"/>
              <a:t>Remove the work of filtering email from the server that is handling email boxes</a:t>
            </a:r>
          </a:p>
          <a:p>
            <a:r>
              <a:rPr lang="en-US" dirty="0" smtClean="0"/>
              <a:t>Highly configurable and can block emails based on a number of criteria including content that is in the body of the email</a:t>
            </a:r>
          </a:p>
          <a:p>
            <a:r>
              <a:rPr lang="en-US" dirty="0" smtClean="0"/>
              <a:t>If hosted outside the network, can reduce load on the network connection/link (also known as far side scrubbing)</a:t>
            </a:r>
          </a:p>
          <a:p>
            <a:endParaRPr lang="en-US" dirty="0"/>
          </a:p>
        </p:txBody>
      </p:sp>
    </p:spTree>
    <p:extLst>
      <p:ext uri="{BB962C8B-B14F-4D97-AF65-F5344CB8AC3E}">
        <p14:creationId xmlns:p14="http://schemas.microsoft.com/office/powerpoint/2010/main" val="5356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Disadvantages</a:t>
            </a:r>
            <a:endParaRPr lang="en-US" b="1" dirty="0"/>
          </a:p>
        </p:txBody>
      </p:sp>
      <p:sp>
        <p:nvSpPr>
          <p:cNvPr id="3" name="Content Placeholder 2"/>
          <p:cNvSpPr>
            <a:spLocks noGrp="1"/>
          </p:cNvSpPr>
          <p:nvPr>
            <p:ph idx="1"/>
          </p:nvPr>
        </p:nvSpPr>
        <p:spPr/>
        <p:txBody>
          <a:bodyPr/>
          <a:lstStyle/>
          <a:p>
            <a:r>
              <a:rPr lang="en-US" dirty="0" smtClean="0"/>
              <a:t>Mistakes in configuration may mean mail is not delivered. They are highly </a:t>
            </a:r>
            <a:r>
              <a:rPr lang="en-US" dirty="0" err="1" smtClean="0"/>
              <a:t>customisable</a:t>
            </a:r>
            <a:r>
              <a:rPr lang="en-US" dirty="0" smtClean="0"/>
              <a:t> with hundreds of options and parameters which you must be careful with</a:t>
            </a:r>
          </a:p>
          <a:p>
            <a:r>
              <a:rPr lang="en-US" dirty="0" smtClean="0"/>
              <a:t>Increase the number of email servers to be managed</a:t>
            </a:r>
          </a:p>
          <a:p>
            <a:pPr marL="0" indent="0">
              <a:buNone/>
            </a:pPr>
            <a:endParaRPr lang="en-US" dirty="0"/>
          </a:p>
        </p:txBody>
      </p:sp>
    </p:spTree>
    <p:extLst>
      <p:ext uri="{BB962C8B-B14F-4D97-AF65-F5344CB8AC3E}">
        <p14:creationId xmlns:p14="http://schemas.microsoft.com/office/powerpoint/2010/main" val="543610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6334"/>
            <a:ext cx="8229600" cy="1143000"/>
          </a:xfrm>
        </p:spPr>
        <p:txBody>
          <a:bodyPr>
            <a:normAutofit fontScale="90000"/>
          </a:bodyPr>
          <a:lstStyle/>
          <a:p>
            <a:r>
              <a:rPr lang="en-US" b="1" dirty="0" smtClean="0"/>
              <a:t>Common tools used in Mail Gateways</a:t>
            </a:r>
            <a:endParaRPr lang="en-US" b="1" dirty="0"/>
          </a:p>
        </p:txBody>
      </p:sp>
      <p:sp>
        <p:nvSpPr>
          <p:cNvPr id="3" name="Content Placeholder 2"/>
          <p:cNvSpPr>
            <a:spLocks noGrp="1"/>
          </p:cNvSpPr>
          <p:nvPr>
            <p:ph idx="1"/>
          </p:nvPr>
        </p:nvSpPr>
        <p:spPr>
          <a:xfrm>
            <a:off x="1981200" y="1299335"/>
            <a:ext cx="8229600" cy="4826829"/>
          </a:xfrm>
        </p:spPr>
        <p:txBody>
          <a:bodyPr>
            <a:normAutofit/>
          </a:bodyPr>
          <a:lstStyle/>
          <a:p>
            <a:r>
              <a:rPr lang="en-US" i="1" u="sng" dirty="0" err="1" smtClean="0"/>
              <a:t>Spamassassin</a:t>
            </a:r>
            <a:r>
              <a:rPr lang="en-US" dirty="0" smtClean="0"/>
              <a:t> – No. 1 </a:t>
            </a:r>
            <a:r>
              <a:rPr lang="en-US" dirty="0"/>
              <a:t>Open Source anti-spam platform giving system administrators a filter to classify email and block spam (unsolicited bulk email</a:t>
            </a:r>
            <a:r>
              <a:rPr lang="en-US" dirty="0" smtClean="0"/>
              <a:t>)</a:t>
            </a:r>
          </a:p>
          <a:p>
            <a:r>
              <a:rPr lang="en-US" i="1" u="sng" dirty="0" err="1" smtClean="0"/>
              <a:t>ClamAV</a:t>
            </a:r>
            <a:r>
              <a:rPr lang="en-US" dirty="0" smtClean="0"/>
              <a:t> – Virus scanning software. Can be used for </a:t>
            </a:r>
            <a:r>
              <a:rPr lang="en-US" dirty="0"/>
              <a:t>email </a:t>
            </a:r>
            <a:r>
              <a:rPr lang="en-US" dirty="0" smtClean="0"/>
              <a:t>scanning</a:t>
            </a:r>
            <a:r>
              <a:rPr lang="en-US" dirty="0"/>
              <a:t> </a:t>
            </a:r>
            <a:r>
              <a:rPr lang="en-US" dirty="0" smtClean="0"/>
              <a:t>and web scanning</a:t>
            </a:r>
          </a:p>
          <a:p>
            <a:r>
              <a:rPr lang="en-US" i="1" u="sng" dirty="0" err="1" smtClean="0"/>
              <a:t>Amavisd</a:t>
            </a:r>
            <a:r>
              <a:rPr lang="en-US" dirty="0" smtClean="0"/>
              <a:t> – interface between the MTA and the above tools. </a:t>
            </a:r>
            <a:r>
              <a:rPr lang="en-US" dirty="0"/>
              <a:t>A common mail filtering installation with </a:t>
            </a:r>
            <a:r>
              <a:rPr lang="en-US" i="1" dirty="0" err="1"/>
              <a:t>Amavis</a:t>
            </a:r>
            <a:r>
              <a:rPr lang="en-US" dirty="0"/>
              <a:t> consists of </a:t>
            </a:r>
            <a:r>
              <a:rPr lang="en-US" dirty="0" smtClean="0"/>
              <a:t>an MTA, </a:t>
            </a:r>
            <a:r>
              <a:rPr lang="en-US" dirty="0" err="1" smtClean="0"/>
              <a:t>ClamAV</a:t>
            </a:r>
            <a:r>
              <a:rPr lang="en-US" dirty="0" smtClean="0"/>
              <a:t> and </a:t>
            </a:r>
            <a:r>
              <a:rPr lang="en-US" dirty="0" err="1" smtClean="0"/>
              <a:t>Spamassassin</a:t>
            </a:r>
            <a:endParaRPr lang="en-US" dirty="0"/>
          </a:p>
          <a:p>
            <a:r>
              <a:rPr lang="en-US" i="1" u="sng" dirty="0" err="1" smtClean="0"/>
              <a:t>MailScanner</a:t>
            </a:r>
            <a:r>
              <a:rPr lang="en-US" dirty="0" smtClean="0"/>
              <a:t> - </a:t>
            </a:r>
            <a:r>
              <a:rPr lang="en-US" dirty="0"/>
              <a:t>open source email security system design for Linux-based email </a:t>
            </a:r>
            <a:r>
              <a:rPr lang="en-US" dirty="0" smtClean="0"/>
              <a:t>gateways</a:t>
            </a:r>
          </a:p>
          <a:p>
            <a:endParaRPr lang="en-US" dirty="0"/>
          </a:p>
          <a:p>
            <a:endParaRPr lang="en-US" dirty="0" smtClean="0"/>
          </a:p>
          <a:p>
            <a:endParaRPr lang="en-US" dirty="0"/>
          </a:p>
        </p:txBody>
      </p:sp>
    </p:spTree>
    <p:extLst>
      <p:ext uri="{BB962C8B-B14F-4D97-AF65-F5344CB8AC3E}">
        <p14:creationId xmlns:p14="http://schemas.microsoft.com/office/powerpoint/2010/main" val="106827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1193"/>
            <a:ext cx="8229600" cy="1143000"/>
          </a:xfrm>
        </p:spPr>
        <p:txBody>
          <a:bodyPr/>
          <a:lstStyle/>
          <a:p>
            <a:r>
              <a:rPr lang="en-US" b="1" dirty="0" smtClean="0"/>
              <a:t>Mail Gateway Appliances</a:t>
            </a:r>
            <a:endParaRPr lang="en-US" b="1" dirty="0"/>
          </a:p>
        </p:txBody>
      </p:sp>
      <p:sp>
        <p:nvSpPr>
          <p:cNvPr id="3" name="Content Placeholder 2"/>
          <p:cNvSpPr>
            <a:spLocks noGrp="1"/>
          </p:cNvSpPr>
          <p:nvPr>
            <p:ph idx="1"/>
          </p:nvPr>
        </p:nvSpPr>
        <p:spPr>
          <a:xfrm>
            <a:off x="1735668" y="1171223"/>
            <a:ext cx="8475133" cy="4954941"/>
          </a:xfrm>
        </p:spPr>
        <p:txBody>
          <a:bodyPr>
            <a:normAutofit/>
          </a:bodyPr>
          <a:lstStyle/>
          <a:p>
            <a:pPr marL="0" indent="0">
              <a:buNone/>
            </a:pPr>
            <a:r>
              <a:rPr lang="en-US" dirty="0" smtClean="0"/>
              <a:t>These are solutions that can be installed on servers and provide Mail Gateway services</a:t>
            </a:r>
          </a:p>
          <a:p>
            <a:r>
              <a:rPr lang="en-US" dirty="0" smtClean="0"/>
              <a:t>Software:</a:t>
            </a:r>
          </a:p>
          <a:p>
            <a:pPr lvl="1"/>
            <a:r>
              <a:rPr lang="en-US" dirty="0" smtClean="0"/>
              <a:t>Anti Spam SMTP </a:t>
            </a:r>
            <a:r>
              <a:rPr lang="en-US" dirty="0"/>
              <a:t>Proxy - </a:t>
            </a:r>
            <a:r>
              <a:rPr lang="en-US" dirty="0">
                <a:hlinkClick r:id="rId2"/>
              </a:rPr>
              <a:t>http://en.wikipedia.org/wiki/Anti-</a:t>
            </a:r>
            <a:r>
              <a:rPr lang="en-US" dirty="0" smtClean="0">
                <a:hlinkClick r:id="rId2"/>
              </a:rPr>
              <a:t>Spam_SMTP_Proxy</a:t>
            </a:r>
            <a:r>
              <a:rPr lang="en-US" dirty="0" smtClean="0"/>
              <a:t> </a:t>
            </a:r>
          </a:p>
          <a:p>
            <a:pPr lvl="1"/>
            <a:r>
              <a:rPr lang="en-US" dirty="0"/>
              <a:t>Mail Border -  </a:t>
            </a:r>
            <a:r>
              <a:rPr lang="en-US" dirty="0">
                <a:hlinkClick r:id="rId3"/>
              </a:rPr>
              <a:t>http://www.mailborder.com</a:t>
            </a:r>
            <a:r>
              <a:rPr lang="en-US" dirty="0" smtClean="0">
                <a:hlinkClick r:id="rId3"/>
              </a:rPr>
              <a:t>/</a:t>
            </a:r>
            <a:r>
              <a:rPr lang="en-US" dirty="0" smtClean="0"/>
              <a:t> </a:t>
            </a:r>
          </a:p>
          <a:p>
            <a:pPr lvl="1"/>
            <a:r>
              <a:rPr lang="en-US" dirty="0"/>
              <a:t>ScrolloutF1 - </a:t>
            </a:r>
            <a:r>
              <a:rPr lang="en-US" dirty="0">
                <a:hlinkClick r:id="rId4"/>
              </a:rPr>
              <a:t>http://www.scrolloutf1.com</a:t>
            </a:r>
            <a:r>
              <a:rPr lang="en-US" dirty="0" smtClean="0">
                <a:hlinkClick r:id="rId4"/>
              </a:rPr>
              <a:t>/</a:t>
            </a:r>
            <a:r>
              <a:rPr lang="en-US" dirty="0" smtClean="0"/>
              <a:t> </a:t>
            </a:r>
          </a:p>
          <a:p>
            <a:pPr lvl="1"/>
            <a:r>
              <a:rPr lang="en-US" dirty="0" err="1" smtClean="0"/>
              <a:t>Xeams</a:t>
            </a:r>
            <a:r>
              <a:rPr lang="en-US" dirty="0"/>
              <a:t> - </a:t>
            </a:r>
            <a:r>
              <a:rPr lang="en-US" dirty="0">
                <a:hlinkClick r:id="rId5"/>
              </a:rPr>
              <a:t>http://www.xeams.com</a:t>
            </a:r>
            <a:r>
              <a:rPr lang="en-US" dirty="0" smtClean="0">
                <a:hlinkClick r:id="rId5"/>
              </a:rPr>
              <a:t>/</a:t>
            </a:r>
            <a:r>
              <a:rPr lang="en-US" dirty="0" smtClean="0"/>
              <a:t> </a:t>
            </a:r>
          </a:p>
          <a:p>
            <a:r>
              <a:rPr lang="en-US" dirty="0" smtClean="0"/>
              <a:t>Hardware (</a:t>
            </a:r>
            <a:r>
              <a:rPr lang="en-US" dirty="0" err="1" smtClean="0"/>
              <a:t>Blackbox</a:t>
            </a:r>
            <a:r>
              <a:rPr lang="en-US" dirty="0" smtClean="0"/>
              <a:t>):</a:t>
            </a:r>
          </a:p>
          <a:p>
            <a:pPr lvl="1"/>
            <a:r>
              <a:rPr lang="en-US" dirty="0"/>
              <a:t>Barracuda - </a:t>
            </a:r>
            <a:r>
              <a:rPr lang="en-US" dirty="0">
                <a:hlinkClick r:id="rId6"/>
              </a:rPr>
              <a:t>https://www.barracuda.com/products/</a:t>
            </a:r>
            <a:r>
              <a:rPr lang="en-US" dirty="0" smtClean="0">
                <a:hlinkClick r:id="rId6"/>
              </a:rPr>
              <a:t>emailsecuritygateway</a:t>
            </a:r>
            <a:r>
              <a:rPr lang="en-US" dirty="0" smtClean="0"/>
              <a:t> </a:t>
            </a:r>
            <a:endParaRPr lang="en-US" dirty="0"/>
          </a:p>
        </p:txBody>
      </p:sp>
    </p:spTree>
    <p:extLst>
      <p:ext uri="{BB962C8B-B14F-4D97-AF65-F5344CB8AC3E}">
        <p14:creationId xmlns:p14="http://schemas.microsoft.com/office/powerpoint/2010/main" val="1497811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527"/>
            <a:ext cx="8229600" cy="1143000"/>
          </a:xfrm>
        </p:spPr>
        <p:txBody>
          <a:bodyPr/>
          <a:lstStyle/>
          <a:p>
            <a:r>
              <a:rPr lang="en-US" b="1" dirty="0" err="1" smtClean="0"/>
              <a:t>MailScanner</a:t>
            </a:r>
            <a:endParaRPr lang="en-US" b="1" dirty="0"/>
          </a:p>
        </p:txBody>
      </p:sp>
      <p:sp>
        <p:nvSpPr>
          <p:cNvPr id="3" name="Content Placeholder 2"/>
          <p:cNvSpPr>
            <a:spLocks noGrp="1"/>
          </p:cNvSpPr>
          <p:nvPr>
            <p:ph idx="1"/>
          </p:nvPr>
        </p:nvSpPr>
        <p:spPr>
          <a:xfrm>
            <a:off x="1981200" y="1016000"/>
            <a:ext cx="8229600" cy="5616222"/>
          </a:xfrm>
        </p:spPr>
        <p:txBody>
          <a:bodyPr>
            <a:normAutofit fontScale="92500"/>
          </a:bodyPr>
          <a:lstStyle/>
          <a:p>
            <a:r>
              <a:rPr lang="en-US" dirty="0" err="1"/>
              <a:t>MailScanner</a:t>
            </a:r>
            <a:r>
              <a:rPr lang="en-US" dirty="0"/>
              <a:t> is a highly respected open source email security system design for Linux-based email gateways. </a:t>
            </a:r>
            <a:endParaRPr lang="en-US" dirty="0" smtClean="0"/>
          </a:p>
          <a:p>
            <a:pPr lvl="1"/>
            <a:r>
              <a:rPr lang="en-US" dirty="0" smtClean="0"/>
              <a:t>It </a:t>
            </a:r>
            <a:r>
              <a:rPr lang="en-US" dirty="0"/>
              <a:t>is used at over 30,000 sites around the </a:t>
            </a:r>
            <a:r>
              <a:rPr lang="en-US" dirty="0" smtClean="0"/>
              <a:t>world</a:t>
            </a:r>
            <a:endParaRPr lang="en-US" dirty="0"/>
          </a:p>
          <a:p>
            <a:pPr lvl="1"/>
            <a:r>
              <a:rPr lang="en-US" dirty="0" smtClean="0"/>
              <a:t>Has fast </a:t>
            </a:r>
            <a:r>
              <a:rPr lang="en-US" dirty="0"/>
              <a:t>become the standard email solution at many ISP sites for virus protection and spam filtering</a:t>
            </a:r>
            <a:r>
              <a:rPr lang="en-US" dirty="0" smtClean="0"/>
              <a:t>.</a:t>
            </a:r>
          </a:p>
          <a:p>
            <a:r>
              <a:rPr lang="en-US" dirty="0" err="1"/>
              <a:t>MailScanner</a:t>
            </a:r>
            <a:r>
              <a:rPr lang="en-US" dirty="0"/>
              <a:t> scans email for viruses, spam, phishing, malware, and other attacks against security vulnerabilities and plays a major part in the security of a network</a:t>
            </a:r>
            <a:r>
              <a:rPr lang="en-US" dirty="0" smtClean="0"/>
              <a:t>.</a:t>
            </a:r>
          </a:p>
          <a:p>
            <a:r>
              <a:rPr lang="en-US" dirty="0" err="1"/>
              <a:t>MailScanner</a:t>
            </a:r>
            <a:r>
              <a:rPr lang="en-US" dirty="0"/>
              <a:t> supports a wide range of MTAs and virus scanners to include the popular open source Clam AV. Spam detection is accomplished via </a:t>
            </a:r>
            <a:r>
              <a:rPr lang="en-US" dirty="0" err="1"/>
              <a:t>Spamassassin</a:t>
            </a:r>
            <a:r>
              <a:rPr lang="en-US" dirty="0"/>
              <a:t>, which is by far the most popular and standardized spam detection engine</a:t>
            </a:r>
            <a:r>
              <a:rPr lang="en-US" dirty="0" smtClean="0"/>
              <a:t>.</a:t>
            </a:r>
          </a:p>
          <a:p>
            <a:r>
              <a:rPr lang="en-US" dirty="0" smtClean="0"/>
              <a:t>Written and Founded by: Julian Field</a:t>
            </a:r>
            <a:endParaRPr lang="en-US" dirty="0"/>
          </a:p>
        </p:txBody>
      </p:sp>
    </p:spTree>
    <p:extLst>
      <p:ext uri="{BB962C8B-B14F-4D97-AF65-F5344CB8AC3E}">
        <p14:creationId xmlns:p14="http://schemas.microsoft.com/office/powerpoint/2010/main" val="78679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707</Words>
  <Application>Microsoft Macintosh PowerPoint</Application>
  <PresentationFormat>Widescreen</PresentationFormat>
  <Paragraphs>71</Paragraphs>
  <Slides>18</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3" baseType="lpstr">
      <vt:lpstr>Calibri</vt:lpstr>
      <vt:lpstr>Calibri Light</vt:lpstr>
      <vt:lpstr>Arial</vt:lpstr>
      <vt:lpstr>Office Theme</vt:lpstr>
      <vt:lpstr>Document</vt:lpstr>
      <vt:lpstr>PowerPoint Presentation</vt:lpstr>
      <vt:lpstr>Email Gateways</vt:lpstr>
      <vt:lpstr>What is a Mail Gateway?</vt:lpstr>
      <vt:lpstr>How it flows</vt:lpstr>
      <vt:lpstr>Advantages</vt:lpstr>
      <vt:lpstr>Disadvantages</vt:lpstr>
      <vt:lpstr>Common tools used in Mail Gateways</vt:lpstr>
      <vt:lpstr>Mail Gateway Appliances</vt:lpstr>
      <vt:lpstr>MailScanner</vt:lpstr>
      <vt:lpstr>PowerPoint Presentation</vt:lpstr>
      <vt:lpstr>A bit simpler…</vt:lpstr>
      <vt:lpstr>MailScanner as an Appliance</vt:lpstr>
      <vt:lpstr>MailScanner has hundreds of Knobs</vt:lpstr>
      <vt:lpstr>PowerPoint Presentation</vt:lpstr>
      <vt:lpstr>PowerPoint Presentation</vt:lpstr>
      <vt:lpstr>MailScanner Reports</vt:lpstr>
      <vt:lpstr>Let us build our Mail Gateway</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Chege</dc:creator>
  <cp:lastModifiedBy>Kevin Chege</cp:lastModifiedBy>
  <cp:revision>1</cp:revision>
  <dcterms:created xsi:type="dcterms:W3CDTF">2017-05-23T13:37:51Z</dcterms:created>
  <dcterms:modified xsi:type="dcterms:W3CDTF">2017-05-23T13:38:14Z</dcterms:modified>
</cp:coreProperties>
</file>