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0071100" cy="7556500"/>
  <p:notesSz cx="6858000" cy="9144000"/>
  <p:defaultTextStyle>
    <a:lvl1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1pPr>
    <a:lvl2pPr indent="214312" defTabSz="457200">
      <a:lnSpc>
        <a:spcPct val="90000"/>
      </a:lnSpc>
      <a:defRPr sz="2400">
        <a:latin typeface="Arial"/>
        <a:ea typeface="Arial"/>
        <a:cs typeface="Arial"/>
        <a:sym typeface="Arial"/>
      </a:defRPr>
    </a:lvl2pPr>
    <a:lvl3pPr indent="430212" defTabSz="457200">
      <a:lnSpc>
        <a:spcPct val="90000"/>
      </a:lnSpc>
      <a:defRPr sz="2400">
        <a:latin typeface="Arial"/>
        <a:ea typeface="Arial"/>
        <a:cs typeface="Arial"/>
        <a:sym typeface="Arial"/>
      </a:defRPr>
    </a:lvl3pPr>
    <a:lvl4pPr indent="647700" defTabSz="457200">
      <a:lnSpc>
        <a:spcPct val="90000"/>
      </a:lnSpc>
      <a:defRPr sz="2400">
        <a:latin typeface="Arial"/>
        <a:ea typeface="Arial"/>
        <a:cs typeface="Arial"/>
        <a:sym typeface="Arial"/>
      </a:defRPr>
    </a:lvl4pPr>
    <a:lvl5pPr indent="862012" defTabSz="457200">
      <a:lnSpc>
        <a:spcPct val="90000"/>
      </a:lnSpc>
      <a:defRPr sz="2400">
        <a:latin typeface="Arial"/>
        <a:ea typeface="Arial"/>
        <a:cs typeface="Arial"/>
        <a:sym typeface="Arial"/>
      </a:defRPr>
    </a:lvl5pPr>
    <a:lvl6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6pPr>
    <a:lvl7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7pPr>
    <a:lvl8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8pPr>
    <a:lvl9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7"/>
  </p:normalViewPr>
  <p:slideViewPr>
    <p:cSldViewPr snapToGrid="0" snapToObjects="1">
      <p:cViewPr varScale="1">
        <p:scale>
          <a:sx n="85" d="100"/>
          <a:sy n="85" d="100"/>
        </p:scale>
        <p:origin x="1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" name="Shape 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46269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450" y="244475"/>
            <a:ext cx="9444038" cy="707548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7226300" y="6886575"/>
            <a:ext cx="2344738" cy="2159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 defTabSz="914400">
              <a:lnSpc>
                <a:spcPct val="98000"/>
              </a:lnSpc>
              <a:defRPr sz="1400">
                <a:latin typeface="Bitstream Vera Serif"/>
                <a:ea typeface="Bitstream Vera Serif"/>
                <a:cs typeface="Bitstream Vera Serif"/>
                <a:sym typeface="Bitstream Vera Serif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1pPr>
      <a:lvl2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2pPr>
      <a:lvl3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3pPr>
      <a:lvl4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4pPr>
      <a:lvl5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5pPr>
      <a:lvl6pPr indent="457200"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6pPr>
      <a:lvl7pPr indent="914400"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7pPr>
      <a:lvl8pPr indent="1371600"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8pPr>
      <a:lvl9pPr indent="1828800"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9pPr>
    </p:titleStyle>
    <p:bodyStyle>
      <a:lvl1pPr marL="430212" indent="-323850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1pPr>
      <a:lvl2pPr marL="902833" indent="-326571" defTabSz="457200">
        <a:lnSpc>
          <a:spcPct val="87000"/>
        </a:lnSpc>
        <a:spcBef>
          <a:spcPts val="1400"/>
        </a:spcBef>
        <a:buClr>
          <a:srgbClr val="000000"/>
        </a:buClr>
        <a:buSzPct val="75000"/>
        <a:buFont typeface="Helvetica"/>
        <a:buChar char="–"/>
        <a:defRPr sz="3200">
          <a:latin typeface="Arial"/>
          <a:ea typeface="Arial"/>
          <a:cs typeface="Arial"/>
          <a:sym typeface="Arial"/>
        </a:defRPr>
      </a:lvl2pPr>
      <a:lvl3pPr marL="1365779" indent="-287866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3pPr>
      <a:lvl4pPr marL="1854200" indent="-342900" defTabSz="457200">
        <a:lnSpc>
          <a:spcPct val="87000"/>
        </a:lnSpc>
        <a:spcBef>
          <a:spcPts val="1400"/>
        </a:spcBef>
        <a:buClr>
          <a:srgbClr val="000000"/>
        </a:buClr>
        <a:buSzPct val="75000"/>
        <a:buFont typeface="Helvetica"/>
        <a:buChar char="–"/>
        <a:defRPr sz="3200">
          <a:latin typeface="Arial"/>
          <a:ea typeface="Arial"/>
          <a:cs typeface="Arial"/>
          <a:sym typeface="Arial"/>
        </a:defRPr>
      </a:lvl4pPr>
      <a:lvl5pPr marL="23253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5pPr>
      <a:lvl6pPr marL="27825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6pPr>
      <a:lvl7pPr marL="32397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7pPr>
      <a:lvl8pPr marL="36969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8pPr>
      <a:lvl9pPr marL="41541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1pPr>
      <a:lvl2pPr indent="214312"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2pPr>
      <a:lvl3pPr indent="430212"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3pPr>
      <a:lvl4pPr indent="647700"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4pPr>
      <a:lvl5pPr indent="862012"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5pPr>
      <a:lvl6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6pPr>
      <a:lvl7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7pPr>
      <a:lvl8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8pPr>
      <a:lvl9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671512" y="408787"/>
            <a:ext cx="8569326" cy="776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588" tIns="51588" rIns="51588" bIns="51588" anchor="ctr">
            <a:spAutoFit/>
          </a:bodyPr>
          <a:lstStyle>
            <a:lvl1pPr algn="ctr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400">
                <a:latin typeface="Baekmuk Headline"/>
                <a:ea typeface="Baekmuk Headline"/>
                <a:cs typeface="Baekmuk Headline"/>
                <a:sym typeface="Baekmuk Headline"/>
              </a:defRPr>
            </a:lvl1pPr>
          </a:lstStyle>
          <a:p>
            <a:pPr lvl="0">
              <a:defRPr sz="1800"/>
            </a:pPr>
            <a:r>
              <a:rPr sz="4400"/>
              <a:t>Domain Name System (DNS)</a:t>
            </a:r>
          </a:p>
        </p:txBody>
      </p:sp>
      <p:sp>
        <p:nvSpPr>
          <p:cNvPr id="10" name="Shape 10"/>
          <p:cNvSpPr/>
          <p:nvPr/>
        </p:nvSpPr>
        <p:spPr>
          <a:xfrm>
            <a:off x="1512887" y="5964237"/>
            <a:ext cx="7056438" cy="1125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588" tIns="51588" rIns="51588" bIns="51588">
            <a:spAutoFit/>
          </a:bodyPr>
          <a:lstStyle/>
          <a:p>
            <a:pPr lvl="0" algn="ctr" defTabSz="914400">
              <a:lnSpc>
                <a:spcPct val="96000"/>
              </a:lnSpc>
              <a:spcBef>
                <a:spcPts val="6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3100" dirty="0">
                <a:latin typeface="Calibri"/>
                <a:ea typeface="Calibri"/>
                <a:cs typeface="Calibri"/>
                <a:sym typeface="Calibri"/>
              </a:rPr>
              <a:t>Joe Abley</a:t>
            </a:r>
          </a:p>
          <a:p>
            <a:pPr lvl="0" algn="ctr" defTabSz="914400">
              <a:lnSpc>
                <a:spcPct val="96000"/>
              </a:lnSpc>
              <a:spcBef>
                <a:spcPts val="6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3100" dirty="0">
                <a:latin typeface="Calibri"/>
                <a:ea typeface="Calibri"/>
                <a:cs typeface="Calibri"/>
                <a:sym typeface="Calibri"/>
              </a:rPr>
              <a:t>AfNOG Workshop, AIS </a:t>
            </a:r>
            <a:r>
              <a:rPr sz="3100" dirty="0" smtClean="0"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n-US" sz="3100" dirty="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sz="3100" dirty="0" smtClean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100" dirty="0" smtClean="0">
                <a:latin typeface="Calibri"/>
                <a:ea typeface="Calibri"/>
                <a:cs typeface="Calibri"/>
                <a:sym typeface="Calibri"/>
              </a:rPr>
              <a:t>Nairobi</a:t>
            </a:r>
            <a:endParaRPr sz="3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1059" y="3130022"/>
            <a:ext cx="10078507" cy="135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8925" lvl="1" indent="215900" algn="ctr" defTabSz="914400">
              <a:lnSpc>
                <a:spcPct val="96000"/>
              </a:lnSpc>
              <a:spcBef>
                <a:spcPts val="300"/>
              </a:spcBef>
              <a:tabLst>
                <a:tab pos="787400" algn="l"/>
                <a:tab pos="1790700" algn="l"/>
                <a:tab pos="2806700" algn="l"/>
                <a:tab pos="3810000" algn="l"/>
                <a:tab pos="4826000" algn="l"/>
                <a:tab pos="5829300" algn="l"/>
                <a:tab pos="6832600" algn="l"/>
                <a:tab pos="7848600" algn="l"/>
                <a:tab pos="8851900" algn="l"/>
                <a:tab pos="9855200" algn="l"/>
                <a:tab pos="10871200" algn="l"/>
                <a:tab pos="11874500" algn="l"/>
              </a:tabLst>
              <a:defRPr sz="1800"/>
            </a:pPr>
            <a:r>
              <a:rPr sz="4400">
                <a:latin typeface="Tahoma"/>
                <a:ea typeface="Tahoma"/>
                <a:cs typeface="Tahoma"/>
                <a:sym typeface="Tahoma"/>
              </a:rPr>
              <a:t>Session 2: Resolver Operation</a:t>
            </a:r>
          </a:p>
          <a:p>
            <a:pPr marL="288925" lvl="1" indent="215900" algn="ctr" defTabSz="914400">
              <a:lnSpc>
                <a:spcPct val="96000"/>
              </a:lnSpc>
              <a:spcBef>
                <a:spcPts val="300"/>
              </a:spcBef>
              <a:tabLst>
                <a:tab pos="787400" algn="l"/>
                <a:tab pos="1790700" algn="l"/>
                <a:tab pos="2806700" algn="l"/>
                <a:tab pos="3810000" algn="l"/>
                <a:tab pos="4826000" algn="l"/>
                <a:tab pos="5829300" algn="l"/>
                <a:tab pos="6832600" algn="l"/>
                <a:tab pos="7848600" algn="l"/>
                <a:tab pos="8851900" algn="l"/>
                <a:tab pos="9855200" algn="l"/>
                <a:tab pos="10871200" algn="l"/>
                <a:tab pos="11874500" algn="l"/>
              </a:tabLst>
              <a:defRPr sz="1800"/>
            </a:pPr>
            <a:r>
              <a:rPr sz="4400">
                <a:latin typeface="Tahoma"/>
                <a:ea typeface="Tahoma"/>
                <a:cs typeface="Tahoma"/>
                <a:sym typeface="Tahoma"/>
              </a:rPr>
              <a:t>and debugging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Where did named.root come from?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ftp://ftp.internic.net/domain/named.cache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Worth checking every 6 months or so for updates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Demonstration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b="1">
                <a:latin typeface="Courier New"/>
                <a:ea typeface="Courier New"/>
                <a:cs typeface="Courier New"/>
                <a:sym typeface="Courier New"/>
              </a:rPr>
              <a:t>dig +trace www.tiscali.co.uk.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Instead of sending the query to the cache, "dig +trace" traverses the tree from the root and displays the responses it gets</a:t>
            </a:r>
          </a:p>
          <a:p>
            <a:pPr marL="862012" lvl="1" indent="-285750">
              <a:lnSpc>
                <a:spcPct val="95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dig +trace</a:t>
            </a:r>
            <a:r>
              <a:rPr sz="2800"/>
              <a:t> is a bind 9 feature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useful as a demo but not for debugging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Distributed systems have many points of failure!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472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So each zone has two or more authoritative nameservers for resilience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They are all equivalent and can be tried in any order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Trying stops as soon as one gives an answer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Also helps share the load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 root servers are very busy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There are currently 13 of them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Individual root servers are distributed all over the place using anycast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Caching reduces the load on auth nameservers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Especially important at the higher levels: root servers, GTLD servers (.com, .net ...) and ccTLDs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All intermediate information is cached as well as the final answer - so NS records from REFERRALS are cached too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Example 1: www.tiscali.co.uk (on an empty cache)</a:t>
            </a:r>
          </a:p>
        </p:txBody>
      </p:sp>
      <p:sp>
        <p:nvSpPr>
          <p:cNvPr id="119" name="Shape 119"/>
          <p:cNvSpPr/>
          <p:nvPr/>
        </p:nvSpPr>
        <p:spPr>
          <a:xfrm>
            <a:off x="711200" y="1951037"/>
            <a:ext cx="635000" cy="4173538"/>
          </a:xfrm>
          <a:prstGeom prst="roundRect">
            <a:avLst>
              <a:gd name="adj" fmla="val 250"/>
            </a:avLst>
          </a:prstGeom>
          <a:solidFill>
            <a:srgbClr val="00B8FF"/>
          </a:solidFill>
          <a:ln w="9360">
            <a:solidFill/>
            <a:round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grpSp>
        <p:nvGrpSpPr>
          <p:cNvPr id="125" name="Group 125"/>
          <p:cNvGrpSpPr/>
          <p:nvPr/>
        </p:nvGrpSpPr>
        <p:grpSpPr>
          <a:xfrm>
            <a:off x="1343025" y="1984375"/>
            <a:ext cx="7621588" cy="909638"/>
            <a:chOff x="0" y="0"/>
            <a:chExt cx="7621587" cy="909637"/>
          </a:xfrm>
        </p:grpSpPr>
        <p:sp>
          <p:nvSpPr>
            <p:cNvPr id="120" name="Shape 120"/>
            <p:cNvSpPr/>
            <p:nvPr/>
          </p:nvSpPr>
          <p:spPr>
            <a:xfrm flipH="1">
              <a:off x="-1" y="388937"/>
              <a:ext cx="5373689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23" name="Group 123"/>
            <p:cNvGrpSpPr/>
            <p:nvPr/>
          </p:nvGrpSpPr>
          <p:grpSpPr>
            <a:xfrm>
              <a:off x="5475287" y="153987"/>
              <a:ext cx="2146301" cy="755651"/>
              <a:chOff x="0" y="0"/>
              <a:chExt cx="2146300" cy="755650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0" y="0"/>
                <a:ext cx="2146300" cy="755650"/>
              </a:xfrm>
              <a:prstGeom prst="roundRect">
                <a:avLst>
                  <a:gd name="adj" fmla="val 208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endParaRPr/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454" y="121344"/>
                <a:ext cx="2145392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t>root</a:t>
                </a:r>
                <a:br/>
                <a:r>
                  <a:t>server</a:t>
                </a:r>
              </a:p>
            </p:txBody>
          </p:sp>
        </p:grpSp>
        <p:sp>
          <p:nvSpPr>
            <p:cNvPr id="124" name="Shape 124"/>
            <p:cNvSpPr/>
            <p:nvPr/>
          </p:nvSpPr>
          <p:spPr>
            <a:xfrm>
              <a:off x="1430337" y="0"/>
              <a:ext cx="2108722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www.tiscali.co.uk (A)</a:t>
              </a:r>
            </a:p>
          </p:txBody>
        </p:sp>
      </p:grpSp>
      <p:grpSp>
        <p:nvGrpSpPr>
          <p:cNvPr id="128" name="Group 128"/>
          <p:cNvGrpSpPr/>
          <p:nvPr/>
        </p:nvGrpSpPr>
        <p:grpSpPr>
          <a:xfrm>
            <a:off x="1468437" y="2608263"/>
            <a:ext cx="5335588" cy="301625"/>
            <a:chOff x="0" y="0"/>
            <a:chExt cx="5335587" cy="301624"/>
          </a:xfrm>
        </p:grpSpPr>
        <p:sp>
          <p:nvSpPr>
            <p:cNvPr id="126" name="Shape 126"/>
            <p:cNvSpPr/>
            <p:nvPr/>
          </p:nvSpPr>
          <p:spPr>
            <a:xfrm>
              <a:off x="-1" y="0"/>
              <a:ext cx="5335589" cy="63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909637" y="22225"/>
              <a:ext cx="2767956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referral to 'uk' nameservers</a:t>
              </a:r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1343025" y="3457575"/>
            <a:ext cx="7621588" cy="879475"/>
            <a:chOff x="0" y="0"/>
            <a:chExt cx="7621587" cy="879475"/>
          </a:xfrm>
        </p:grpSpPr>
        <p:grpSp>
          <p:nvGrpSpPr>
            <p:cNvPr id="131" name="Group 131"/>
            <p:cNvGrpSpPr/>
            <p:nvPr/>
          </p:nvGrpSpPr>
          <p:grpSpPr>
            <a:xfrm>
              <a:off x="5475287" y="123825"/>
              <a:ext cx="2146301" cy="755650"/>
              <a:chOff x="0" y="0"/>
              <a:chExt cx="2146300" cy="755650"/>
            </a:xfrm>
          </p:grpSpPr>
          <p:sp>
            <p:nvSpPr>
              <p:cNvPr id="129" name="Shape 129"/>
              <p:cNvSpPr/>
              <p:nvPr/>
            </p:nvSpPr>
            <p:spPr>
              <a:xfrm>
                <a:off x="0" y="0"/>
                <a:ext cx="2146300" cy="755650"/>
              </a:xfrm>
              <a:prstGeom prst="roundRect">
                <a:avLst>
                  <a:gd name="adj" fmla="val 208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endParaRPr/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454" y="121344"/>
                <a:ext cx="2145392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t>uk</a:t>
                </a:r>
                <a:br/>
                <a:r>
                  <a:t>server</a:t>
                </a:r>
              </a:p>
            </p:txBody>
          </p:sp>
        </p:grpSp>
        <p:sp>
          <p:nvSpPr>
            <p:cNvPr id="132" name="Shape 132"/>
            <p:cNvSpPr/>
            <p:nvPr/>
          </p:nvSpPr>
          <p:spPr>
            <a:xfrm flipH="1">
              <a:off x="-1" y="390525"/>
              <a:ext cx="5373689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430337" y="0"/>
              <a:ext cx="2108722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www.tiscali.co.uk (A)</a:t>
              </a:r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1468437" y="4083050"/>
            <a:ext cx="5335588" cy="300038"/>
            <a:chOff x="0" y="0"/>
            <a:chExt cx="5335587" cy="300036"/>
          </a:xfrm>
        </p:grpSpPr>
        <p:sp>
          <p:nvSpPr>
            <p:cNvPr id="135" name="Shape 135"/>
            <p:cNvSpPr/>
            <p:nvPr/>
          </p:nvSpPr>
          <p:spPr>
            <a:xfrm>
              <a:off x="-1" y="0"/>
              <a:ext cx="5335589" cy="63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6862" y="20637"/>
              <a:ext cx="3708029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referral to 'tiscali.co.uk' nameservers</a:t>
              </a:r>
            </a:p>
          </p:txBody>
        </p:sp>
      </p:grpSp>
      <p:grpSp>
        <p:nvGrpSpPr>
          <p:cNvPr id="143" name="Group 143"/>
          <p:cNvGrpSpPr/>
          <p:nvPr/>
        </p:nvGrpSpPr>
        <p:grpSpPr>
          <a:xfrm>
            <a:off x="1343025" y="4967287"/>
            <a:ext cx="7621588" cy="882651"/>
            <a:chOff x="0" y="0"/>
            <a:chExt cx="7621587" cy="882650"/>
          </a:xfrm>
        </p:grpSpPr>
        <p:grpSp>
          <p:nvGrpSpPr>
            <p:cNvPr id="140" name="Group 140"/>
            <p:cNvGrpSpPr/>
            <p:nvPr/>
          </p:nvGrpSpPr>
          <p:grpSpPr>
            <a:xfrm>
              <a:off x="5475287" y="127000"/>
              <a:ext cx="2146301" cy="755650"/>
              <a:chOff x="0" y="0"/>
              <a:chExt cx="2146300" cy="755650"/>
            </a:xfrm>
          </p:grpSpPr>
          <p:sp>
            <p:nvSpPr>
              <p:cNvPr id="138" name="Shape 138"/>
              <p:cNvSpPr/>
              <p:nvPr/>
            </p:nvSpPr>
            <p:spPr>
              <a:xfrm>
                <a:off x="0" y="0"/>
                <a:ext cx="2146300" cy="755650"/>
              </a:xfrm>
              <a:prstGeom prst="roundRect">
                <a:avLst>
                  <a:gd name="adj" fmla="val 208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454" y="121344"/>
                <a:ext cx="2145392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tiscali.co.uk</a:t>
                </a:r>
                <a:br>
                  <a:rPr>
                    <a:solidFill>
                      <a:srgbClr val="3333CC"/>
                    </a:solidFill>
                  </a:rPr>
                </a:br>
                <a:r>
                  <a:rPr>
                    <a:solidFill>
                      <a:srgbClr val="3333CC"/>
                    </a:solidFill>
                  </a:rPr>
                  <a:t>server</a:t>
                </a:r>
              </a:p>
            </p:txBody>
          </p:sp>
        </p:grpSp>
        <p:sp>
          <p:nvSpPr>
            <p:cNvPr id="141" name="Shape 141"/>
            <p:cNvSpPr/>
            <p:nvPr/>
          </p:nvSpPr>
          <p:spPr>
            <a:xfrm flipH="1">
              <a:off x="-1" y="390525"/>
              <a:ext cx="5373689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0337" y="0"/>
              <a:ext cx="2108722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www.tiscali.co.uk (A)</a:t>
              </a:r>
            </a:p>
          </p:txBody>
        </p:sp>
      </p:grpSp>
      <p:grpSp>
        <p:nvGrpSpPr>
          <p:cNvPr id="146" name="Group 146"/>
          <p:cNvGrpSpPr/>
          <p:nvPr/>
        </p:nvGrpSpPr>
        <p:grpSpPr>
          <a:xfrm>
            <a:off x="1468437" y="5592763"/>
            <a:ext cx="5335588" cy="300037"/>
            <a:chOff x="0" y="0"/>
            <a:chExt cx="5335587" cy="300036"/>
          </a:xfrm>
        </p:grpSpPr>
        <p:sp>
          <p:nvSpPr>
            <p:cNvPr id="144" name="Shape 144"/>
            <p:cNvSpPr/>
            <p:nvPr/>
          </p:nvSpPr>
          <p:spPr>
            <a:xfrm>
              <a:off x="-1" y="0"/>
              <a:ext cx="5335589" cy="63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25537" y="20637"/>
              <a:ext cx="2363888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Answer: 212.74.101.10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1" animBg="1" advAuto="0"/>
      <p:bldP spid="128" grpId="2" animBg="1" advAuto="0"/>
      <p:bldP spid="134" grpId="3" animBg="1" advAuto="0"/>
      <p:bldP spid="137" grpId="4" animBg="1" advAuto="0"/>
      <p:bldP spid="143" grpId="5" animBg="1" advAuto="0"/>
      <p:bldP spid="146" grpId="6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Example 2: smtp.tiscali.co.uk (after previous example)</a:t>
            </a:r>
          </a:p>
        </p:txBody>
      </p:sp>
      <p:sp>
        <p:nvSpPr>
          <p:cNvPr id="149" name="Shape 149"/>
          <p:cNvSpPr/>
          <p:nvPr/>
        </p:nvSpPr>
        <p:spPr>
          <a:xfrm>
            <a:off x="711200" y="1951037"/>
            <a:ext cx="635000" cy="4173538"/>
          </a:xfrm>
          <a:prstGeom prst="roundRect">
            <a:avLst>
              <a:gd name="adj" fmla="val 250"/>
            </a:avLst>
          </a:prstGeom>
          <a:solidFill>
            <a:srgbClr val="00B8FF"/>
          </a:solidFill>
          <a:ln w="9360">
            <a:solidFill/>
            <a:round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grpSp>
        <p:nvGrpSpPr>
          <p:cNvPr id="155" name="Group 155"/>
          <p:cNvGrpSpPr/>
          <p:nvPr/>
        </p:nvGrpSpPr>
        <p:grpSpPr>
          <a:xfrm>
            <a:off x="1343025" y="4922837"/>
            <a:ext cx="7621588" cy="914401"/>
            <a:chOff x="0" y="0"/>
            <a:chExt cx="7621587" cy="914399"/>
          </a:xfrm>
        </p:grpSpPr>
        <p:grpSp>
          <p:nvGrpSpPr>
            <p:cNvPr id="152" name="Group 152"/>
            <p:cNvGrpSpPr/>
            <p:nvPr/>
          </p:nvGrpSpPr>
          <p:grpSpPr>
            <a:xfrm>
              <a:off x="5475287" y="131568"/>
              <a:ext cx="2146301" cy="782832"/>
              <a:chOff x="0" y="0"/>
              <a:chExt cx="2146300" cy="782831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0" y="0"/>
                <a:ext cx="2146300" cy="782832"/>
              </a:xfrm>
              <a:prstGeom prst="roundRect">
                <a:avLst>
                  <a:gd name="adj" fmla="val 208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471" y="134935"/>
                <a:ext cx="2145358" cy="5129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t>tiscali.co.uk</a:t>
                </a:r>
                <a:br/>
                <a:r>
                  <a:t>server</a:t>
                </a:r>
              </a:p>
            </p:txBody>
          </p:sp>
        </p:grpSp>
        <p:sp>
          <p:nvSpPr>
            <p:cNvPr id="153" name="Shape 153"/>
            <p:cNvSpPr/>
            <p:nvPr/>
          </p:nvSpPr>
          <p:spPr>
            <a:xfrm flipH="1">
              <a:off x="-1" y="402928"/>
              <a:ext cx="5373689" cy="1645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0337" y="0"/>
              <a:ext cx="2811463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smtp.tiscali.co.uk (A)</a:t>
              </a:r>
            </a:p>
          </p:txBody>
        </p:sp>
      </p:grpSp>
      <p:grpSp>
        <p:nvGrpSpPr>
          <p:cNvPr id="158" name="Group 158"/>
          <p:cNvGrpSpPr/>
          <p:nvPr/>
        </p:nvGrpSpPr>
        <p:grpSpPr>
          <a:xfrm>
            <a:off x="1468437" y="5592763"/>
            <a:ext cx="5335588" cy="301625"/>
            <a:chOff x="0" y="0"/>
            <a:chExt cx="5335587" cy="301624"/>
          </a:xfrm>
        </p:grpSpPr>
        <p:sp>
          <p:nvSpPr>
            <p:cNvPr id="156" name="Shape 156"/>
            <p:cNvSpPr/>
            <p:nvPr/>
          </p:nvSpPr>
          <p:spPr>
            <a:xfrm>
              <a:off x="-1" y="0"/>
              <a:ext cx="5335589" cy="63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125537" y="22225"/>
              <a:ext cx="2347033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Answer: 212.74.114.61</a:t>
              </a:r>
            </a:p>
          </p:txBody>
        </p:sp>
      </p:grpSp>
      <p:sp>
        <p:nvSpPr>
          <p:cNvPr id="159" name="Shape 159"/>
          <p:cNvSpPr/>
          <p:nvPr/>
        </p:nvSpPr>
        <p:spPr>
          <a:xfrm>
            <a:off x="2887662" y="3159125"/>
            <a:ext cx="1867509" cy="625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i="1">
                <a:solidFill>
                  <a:srgbClr val="3333CC"/>
                </a:solidFill>
                <a:latin typeface="+mn-lt"/>
                <a:ea typeface="+mn-ea"/>
                <a:cs typeface="+mn-cs"/>
                <a:sym typeface="Helvetica"/>
              </a:rPr>
              <a:t>Previous referrals</a:t>
            </a:r>
          </a:p>
          <a:p>
            <a:pPr lvl="0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i="1">
                <a:solidFill>
                  <a:srgbClr val="3333CC"/>
                </a:solidFill>
                <a:latin typeface="+mn-lt"/>
                <a:ea typeface="+mn-ea"/>
                <a:cs typeface="+mn-cs"/>
                <a:sym typeface="Helvetica"/>
              </a:rPr>
              <a:t>retained in cache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1" animBg="1" advAuto="0"/>
      <p:bldP spid="158" grpId="2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Caches can be a problem if data becomes stale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If caches hold data for too long, they may give out the wrong answers if the authoritative data changes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If caches hold data for too little time, it means increased work for the authoritative servers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The owner of an auth server controls how their data is cached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Each resource record has a "Time To Live" (TTL) which says how long it can be kept in cache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 SOA record says how long a negative answer can be cached (i.e. the non-existence of a resource record)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Note: the cache owner has no control - but they wouldn't want it anyway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A compromise policy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Set a fairly long TTL - 1 or 2 days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When you know you are about to make a change, reduce the TTL down to 10 minutes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Wait 1 or 2 days BEFORE making the change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After the change, put the TTL back up again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Any questions?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0" lvl="1" indent="214312" algn="ctr">
              <a:lnSpc>
                <a:spcPct val="93000"/>
              </a:lnSpc>
              <a:spcBef>
                <a:spcPts val="0"/>
              </a:spcBef>
              <a:buSz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9600" b="1" i="1"/>
              <a:t>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 idx="4294967295"/>
          </p:nvPr>
        </p:nvSpPr>
        <p:spPr>
          <a:xfrm>
            <a:off x="755650" y="2347912"/>
            <a:ext cx="8569325" cy="162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DNS Resolver Operation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4294967295"/>
          </p:nvPr>
        </p:nvSpPr>
        <p:spPr>
          <a:xfrm>
            <a:off x="1512887" y="4283075"/>
            <a:ext cx="7056438" cy="193198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0" lvl="0" indent="0" algn="ctr">
              <a:buSzTx/>
              <a:buNone/>
            </a:pPr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 idx="4294967295"/>
          </p:nvPr>
        </p:nvSpPr>
        <p:spPr>
          <a:xfrm>
            <a:off x="755650" y="2347912"/>
            <a:ext cx="8569325" cy="162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DNS Debugging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4294967295"/>
          </p:nvPr>
        </p:nvSpPr>
        <p:spPr>
          <a:xfrm>
            <a:off x="1512887" y="4283075"/>
            <a:ext cx="7056438" cy="193198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0" lvl="0" indent="0" algn="ctr">
              <a:buSzTx/>
              <a:buNone/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 idx="4294967295"/>
          </p:nvPr>
        </p:nvSpPr>
        <p:spPr>
          <a:xfrm>
            <a:off x="741362" y="282575"/>
            <a:ext cx="860901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What sort of problems might occur when resolving names in DNS?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Remember that following referrals is in general a multi-step process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Remember the caching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(1) One authoritative server is down or unreachable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  <a:lvl2pPr marL="862012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2800"/>
            </a:lvl2pPr>
          </a:lstStyle>
          <a:p>
            <a:pPr lvl="0">
              <a:defRPr sz="1800"/>
            </a:pPr>
            <a:r>
              <a:rPr sz="3200"/>
              <a:t>Not a problem: timeout and try the next authoritative server</a:t>
            </a:r>
          </a:p>
          <a:p>
            <a:pPr lvl="1">
              <a:defRPr sz="1800"/>
            </a:pPr>
            <a:r>
              <a:rPr sz="2800"/>
              <a:t>Remember that there are multiple authoritative servers for a zone, so the referral returns multiple NS records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(2) *ALL* authoritative servers are down or unreachable!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This is bad; query cannot complete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Make sure all nameservers not on the same subnet (switch/router failure)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Make sure all nameservers not in the same building (power failure)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Make sure all nameservers not even on the same Internet backbone (failure of upstream link)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For more detail read RFC 2182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 idx="4294967295"/>
          </p:nvPr>
        </p:nvSpPr>
        <p:spPr>
          <a:xfrm>
            <a:off x="741362" y="7937"/>
            <a:ext cx="8609013" cy="181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(3) Referral to a nameserver which is not authoritative for this zone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Bad error. Called "Lame Delegation"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Query cannot proceed - server can give neither the right answer nor the right delegation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Typical error: NS record for a zone points to a caching nameserver which has not been set up as authoritative for that zone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Or: syntax error in zone file means that nameserver software ignores it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(4) Inconsistencies between authoritative servers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If auth servers don't have the same information then you will get different information depending on which one you picked (random)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Because of caching, these problems can be very hard to debug. Problem is intermittent.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(5) Inconsistencies in delegations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NS records in the delegation do not match NS records in the zone file (we will write zone files later)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Problem: if the two sets aren't the same, then which is right?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Leads to unpredictable behaviour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Caches could use one set or the other, or the union of both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 idx="4294967295"/>
          </p:nvPr>
        </p:nvSpPr>
        <p:spPr>
          <a:xfrm>
            <a:off x="468312" y="122237"/>
            <a:ext cx="9072563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9000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(6) Mixing caching and authoritative nameservers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4294967295"/>
          </p:nvPr>
        </p:nvSpPr>
        <p:spPr>
          <a:xfrm>
            <a:off x="544512" y="1341437"/>
            <a:ext cx="8772526" cy="5762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Consider when caching nameserver contains an old zone file, but customer has transferred their DNS somewhere else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Caching nameserver responds immediately with the old information, even though NS records point at a different ISP's authoritative nameservers which hold the right information!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This is a very strong reason for having separate machines for authoritative and caching NS</a:t>
            </a:r>
          </a:p>
          <a:p>
            <a:pPr marL="1293812" lvl="2" indent="-215900">
              <a:lnSpc>
                <a:spcPct val="93000"/>
              </a:lnSpc>
              <a:spcBef>
                <a:spcPts val="8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Another reason is that an authoritative-only NS has a fixed memory usage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(7) Inappropriate choice of parameters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/>
            </a:pPr>
            <a:r>
              <a:rPr sz="3200"/>
              <a:t>e.g. TTL set either far too short or far too long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These problems are not the fault of the resolver!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4294967295"/>
          </p:nvPr>
        </p:nvSpPr>
        <p:spPr>
          <a:xfrm>
            <a:off x="503237" y="1768474"/>
            <a:ext cx="9072563" cy="467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They all originate from bad configuration of the AUTHORITATIVE name servers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Many of these mistakes are easy to make but difficult to debug, especially because of caching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Running a resolver is easy; running authoritative nameservice properly requires great attention to detail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But nothing makes the helpdesk phone ring quite like a broken resolver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 idx="4294967295"/>
          </p:nvPr>
        </p:nvSpPr>
        <p:spPr>
          <a:xfrm>
            <a:off x="503237" y="614362"/>
            <a:ext cx="907256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Resolvers Work (1)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/>
            </a:pPr>
            <a:r>
              <a:rPr sz="3200"/>
              <a:t>If we've dealt with this query before recently, answer is already in the cache - easy!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801687" y="3652837"/>
            <a:ext cx="1557338" cy="908051"/>
            <a:chOff x="0" y="0"/>
            <a:chExt cx="1557337" cy="908050"/>
          </a:xfrm>
        </p:grpSpPr>
        <p:sp>
          <p:nvSpPr>
            <p:cNvPr id="18" name="Shape 18"/>
            <p:cNvSpPr/>
            <p:nvPr/>
          </p:nvSpPr>
          <p:spPr>
            <a:xfrm>
              <a:off x="0" y="0"/>
              <a:ext cx="1557338" cy="908050"/>
            </a:xfrm>
            <a:prstGeom prst="roundRect">
              <a:avLst>
                <a:gd name="adj" fmla="val 171"/>
              </a:avLst>
            </a:prstGeom>
            <a:solidFill>
              <a:srgbClr val="00B8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62" y="324414"/>
              <a:ext cx="1556414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lvl1pPr>
            </a:lstStyle>
            <a:p>
              <a:pPr lvl="0"/>
              <a:r>
                <a:t>Stub Resolver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2370137" y="3529012"/>
            <a:ext cx="3192463" cy="1023938"/>
            <a:chOff x="0" y="0"/>
            <a:chExt cx="3192462" cy="1023937"/>
          </a:xfrm>
        </p:grpSpPr>
        <p:grpSp>
          <p:nvGrpSpPr>
            <p:cNvPr id="23" name="Group 23"/>
            <p:cNvGrpSpPr/>
            <p:nvPr/>
          </p:nvGrpSpPr>
          <p:grpSpPr>
            <a:xfrm>
              <a:off x="1635125" y="115887"/>
              <a:ext cx="1557338" cy="908051"/>
              <a:chOff x="0" y="0"/>
              <a:chExt cx="1557337" cy="908050"/>
            </a:xfrm>
          </p:grpSpPr>
          <p:sp>
            <p:nvSpPr>
              <p:cNvPr id="21" name="Shape 21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462" y="324414"/>
                <a:ext cx="1556414" cy="2592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lvl1pPr>
              </a:lstStyle>
              <a:p>
                <a:pPr lvl="0"/>
                <a:r>
                  <a:t>Resolver</a:t>
                </a:r>
              </a:p>
            </p:txBody>
          </p:sp>
        </p:grpSp>
        <p:sp>
          <p:nvSpPr>
            <p:cNvPr id="24" name="Shape 24"/>
            <p:cNvSpPr/>
            <p:nvPr/>
          </p:nvSpPr>
          <p:spPr>
            <a:xfrm flipH="1">
              <a:off x="-1" y="395287"/>
              <a:ext cx="1533526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06399" y="0"/>
              <a:ext cx="635212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B8470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B84700"/>
                  </a:solidFill>
                </a:rPr>
                <a:t>Query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2479675" y="4257674"/>
            <a:ext cx="1517650" cy="341314"/>
            <a:chOff x="0" y="0"/>
            <a:chExt cx="1517649" cy="341312"/>
          </a:xfrm>
        </p:grpSpPr>
        <p:sp>
          <p:nvSpPr>
            <p:cNvPr id="27" name="Shape 27"/>
            <p:cNvSpPr/>
            <p:nvPr/>
          </p:nvSpPr>
          <p:spPr>
            <a:xfrm>
              <a:off x="0" y="-1"/>
              <a:ext cx="1517650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449" y="61912"/>
              <a:ext cx="104207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B8470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B84700"/>
                  </a:solidFill>
                </a:rPr>
                <a:t>Response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animBg="1" advAuto="0"/>
      <p:bldP spid="29" grpId="2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to debug these problems?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We must bypass caching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We must try </a:t>
            </a:r>
            <a:r>
              <a:rPr sz="3200" i="1"/>
              <a:t>*all*</a:t>
            </a:r>
            <a:r>
              <a:rPr sz="3200"/>
              <a:t> N servers for a zone (a caching nameserver stops after one)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We must bypass recursion to test all the intermediate referrals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"dig +norec" is your friend</a:t>
            </a:r>
          </a:p>
        </p:txBody>
      </p:sp>
      <p:sp>
        <p:nvSpPr>
          <p:cNvPr id="205" name="Shape 205"/>
          <p:cNvSpPr/>
          <p:nvPr/>
        </p:nvSpPr>
        <p:spPr>
          <a:xfrm>
            <a:off x="862012" y="5235575"/>
            <a:ext cx="8178801" cy="446240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/>
            </a:pPr>
            <a:r>
              <a:rPr b="1"/>
              <a:t>dig +norec @1.2.3.4 foo.bar. a</a:t>
            </a:r>
          </a:p>
        </p:txBody>
      </p:sp>
      <p:sp>
        <p:nvSpPr>
          <p:cNvPr id="206" name="Shape 206"/>
          <p:cNvSpPr/>
          <p:nvPr/>
        </p:nvSpPr>
        <p:spPr>
          <a:xfrm flipH="1">
            <a:off x="3217862" y="5684837"/>
            <a:ext cx="354014" cy="725489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5211762" y="5711824"/>
            <a:ext cx="150814" cy="719139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6464300" y="5703887"/>
            <a:ext cx="438150" cy="681039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2326921" y="6450012"/>
            <a:ext cx="157550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Server to query</a:t>
            </a:r>
          </a:p>
        </p:txBody>
      </p:sp>
      <p:sp>
        <p:nvSpPr>
          <p:cNvPr id="210" name="Shape 210"/>
          <p:cNvSpPr/>
          <p:nvPr/>
        </p:nvSpPr>
        <p:spPr>
          <a:xfrm>
            <a:off x="4945701" y="6450012"/>
            <a:ext cx="80041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Domain</a:t>
            </a:r>
          </a:p>
        </p:txBody>
      </p:sp>
      <p:sp>
        <p:nvSpPr>
          <p:cNvPr id="211" name="Shape 211"/>
          <p:cNvSpPr/>
          <p:nvPr/>
        </p:nvSpPr>
        <p:spPr>
          <a:xfrm>
            <a:off x="6708520" y="6450012"/>
            <a:ext cx="113081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Query type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to interpret responses (1)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Look for "status: NOERROR"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"flags ... </a:t>
            </a:r>
            <a:r>
              <a:rPr sz="3200" b="1" u="sng"/>
              <a:t>aa</a:t>
            </a:r>
            <a:r>
              <a:rPr sz="3200"/>
              <a:t>" means this is an authoritative answer (i.e. not cached)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"ANSWER SECTION" gives the answer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If you get back just NS records: it's a referral</a:t>
            </a:r>
          </a:p>
        </p:txBody>
      </p:sp>
      <p:sp>
        <p:nvSpPr>
          <p:cNvPr id="215" name="Shape 215"/>
          <p:cNvSpPr/>
          <p:nvPr/>
        </p:nvSpPr>
        <p:spPr>
          <a:xfrm>
            <a:off x="862012" y="4808537"/>
            <a:ext cx="8178801" cy="687541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;; ANSWER SECTION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foo.bar.     3600   IN   A   1.2.3.4</a:t>
            </a:r>
          </a:p>
        </p:txBody>
      </p:sp>
      <p:sp>
        <p:nvSpPr>
          <p:cNvPr id="216" name="Shape 216"/>
          <p:cNvSpPr/>
          <p:nvPr/>
        </p:nvSpPr>
        <p:spPr>
          <a:xfrm>
            <a:off x="1647824" y="5680074"/>
            <a:ext cx="136527" cy="785814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3736975" y="5681662"/>
            <a:ext cx="150813" cy="719139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6804024" y="5675312"/>
            <a:ext cx="106364" cy="774701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1078377" y="6526212"/>
            <a:ext cx="143575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Domain name</a:t>
            </a:r>
          </a:p>
        </p:txBody>
      </p:sp>
      <p:sp>
        <p:nvSpPr>
          <p:cNvPr id="220" name="Shape 220"/>
          <p:cNvSpPr/>
          <p:nvPr/>
        </p:nvSpPr>
        <p:spPr>
          <a:xfrm>
            <a:off x="3803643" y="6526212"/>
            <a:ext cx="41911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TTL</a:t>
            </a:r>
          </a:p>
        </p:txBody>
      </p:sp>
      <p:sp>
        <p:nvSpPr>
          <p:cNvPr id="221" name="Shape 221"/>
          <p:cNvSpPr/>
          <p:nvPr/>
        </p:nvSpPr>
        <p:spPr>
          <a:xfrm>
            <a:off x="6648319" y="6526212"/>
            <a:ext cx="77496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Answer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to interpret responses (2)</a:t>
            </a:r>
          </a:p>
        </p:txBody>
      </p:sp>
      <p:sp>
        <p:nvSpPr>
          <p:cNvPr id="224" name="Shape 22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65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i="1"/>
              <a:t>"status: NXDOMAIN"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OK, negative (the name does not exist). You should get back an SOA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i="1"/>
              <a:t>"status: NOERROR" w</a:t>
            </a:r>
            <a:r>
              <a:rPr sz="3200"/>
              <a:t>ith an empty answer section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OK, negative (name exists but no RRs of the type requested). Should get back an SOA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Other status may indicate an error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Look also for </a:t>
            </a:r>
            <a:r>
              <a:rPr sz="3200" i="1"/>
              <a:t>Connection Refused</a:t>
            </a:r>
            <a:r>
              <a:rPr sz="3200"/>
              <a:t> (DNS server is not running or doesn't accept queries from your IP address) or </a:t>
            </a:r>
            <a:r>
              <a:rPr sz="3200" i="1"/>
              <a:t>Timeout</a:t>
            </a:r>
            <a:r>
              <a:rPr sz="3200"/>
              <a:t> (no answer)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4400"/>
              <a:t>How to debug a domain using</a:t>
            </a:r>
            <a:br>
              <a:rPr sz="4400"/>
            </a:br>
            <a:r>
              <a:rPr sz="4400"/>
              <a:t>"dig +norec" (1)</a:t>
            </a:r>
          </a:p>
        </p:txBody>
      </p:sp>
      <p:sp>
        <p:nvSpPr>
          <p:cNvPr id="227" name="Shape 227"/>
          <p:cNvSpPr>
            <a:spLocks noGrp="1"/>
          </p:cNvSpPr>
          <p:nvPr>
            <p:ph type="body" idx="4294967295"/>
          </p:nvPr>
        </p:nvSpPr>
        <p:spPr>
          <a:xfrm>
            <a:off x="741362" y="1963737"/>
            <a:ext cx="8772526" cy="90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715962" indent="-609600">
              <a:lnSpc>
                <a:spcPct val="93000"/>
              </a:lnSpc>
              <a:buSzPct val="100000"/>
              <a:buFontTx/>
              <a:buAutoNum type="arabicPeriod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/>
            </a:pPr>
            <a:r>
              <a:rPr sz="3200"/>
              <a:t>Start at any root server: [a-m].root-servers.net.</a:t>
            </a:r>
          </a:p>
        </p:txBody>
      </p:sp>
      <p:sp>
        <p:nvSpPr>
          <p:cNvPr id="228" name="Shape 228"/>
          <p:cNvSpPr/>
          <p:nvPr/>
        </p:nvSpPr>
        <p:spPr>
          <a:xfrm>
            <a:off x="755650" y="3619500"/>
            <a:ext cx="8772525" cy="2126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919162" lvl="0" indent="-812800" defTabSz="91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100000"/>
              <a:buAutoNum type="arabicPeriod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3200"/>
              <a:t>For a referral, note the NS records returned</a:t>
            </a:r>
          </a:p>
          <a:p>
            <a:pPr marL="919162" lvl="0" indent="-812800" defTabSz="91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100000"/>
              <a:buAutoNum type="arabicPeriod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3200"/>
              <a:t>Repeat the query for </a:t>
            </a:r>
            <a:r>
              <a:rPr sz="3200" i="1"/>
              <a:t>*all*</a:t>
            </a:r>
            <a:r>
              <a:rPr sz="3200"/>
              <a:t> NS records</a:t>
            </a:r>
          </a:p>
          <a:p>
            <a:pPr marL="919162" lvl="0" indent="-812800" defTabSz="91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100000"/>
              <a:buAutoNum type="arabicPeriod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3200"/>
              <a:t>Go back to step 2, until you have got the final answers to the query</a:t>
            </a:r>
          </a:p>
        </p:txBody>
      </p:sp>
      <p:sp>
        <p:nvSpPr>
          <p:cNvPr id="229" name="Shape 229"/>
          <p:cNvSpPr/>
          <p:nvPr/>
        </p:nvSpPr>
        <p:spPr>
          <a:xfrm>
            <a:off x="862012" y="2513012"/>
            <a:ext cx="8178801" cy="484341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 b="0"/>
            </a:pPr>
            <a:r>
              <a:rPr sz="2000" b="1"/>
              <a:t>dig +norec @a.root-servers.net. www.tiscali.co.uk. a</a:t>
            </a:r>
          </a:p>
        </p:txBody>
      </p:sp>
      <p:sp>
        <p:nvSpPr>
          <p:cNvPr id="230" name="Shape 230"/>
          <p:cNvSpPr/>
          <p:nvPr/>
        </p:nvSpPr>
        <p:spPr>
          <a:xfrm>
            <a:off x="3380754" y="3043237"/>
            <a:ext cx="282064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i="0"/>
            </a:pPr>
            <a:r>
              <a:rPr i="1"/>
              <a:t>Remember the trailing dots!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4400"/>
              <a:t>How to debug a domain using</a:t>
            </a:r>
            <a:br>
              <a:rPr sz="4400"/>
            </a:br>
            <a:r>
              <a:rPr sz="4400"/>
              <a:t>"dig +norec" (2)</a:t>
            </a:r>
          </a:p>
        </p:txBody>
      </p:sp>
      <p:sp>
        <p:nvSpPr>
          <p:cNvPr id="233" name="Shape 23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3994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715962" lvl="0" indent="-609600">
              <a:lnSpc>
                <a:spcPct val="93000"/>
              </a:lnSpc>
              <a:buSzPct val="100000"/>
              <a:buFontTx/>
              <a:buAutoNum type="arabicPeriod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Check all the results from a group of authoritative nameservers are consistent with each other</a:t>
            </a:r>
          </a:p>
          <a:p>
            <a:pPr marL="715962" lvl="0" indent="-609600">
              <a:lnSpc>
                <a:spcPct val="93000"/>
              </a:lnSpc>
              <a:buSzPct val="100000"/>
              <a:buFontTx/>
              <a:buAutoNum type="arabicPeriod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Check all the final answers have "flags: aa"</a:t>
            </a:r>
          </a:p>
          <a:p>
            <a:pPr marL="715962" lvl="0" indent="-609600">
              <a:lnSpc>
                <a:spcPct val="93000"/>
              </a:lnSpc>
              <a:buSzPct val="100000"/>
              <a:buFontTx/>
              <a:buAutoNum type="arabicPeriod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Note that the NS records point to names, not IP addresses. So now check every NS record seen maps to the correct IP address using the same process!!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4400"/>
              <a:t>How to debug a domain using</a:t>
            </a:r>
            <a:br>
              <a:rPr sz="4400"/>
            </a:br>
            <a:r>
              <a:rPr sz="4400"/>
              <a:t>"dig +norec" (3)</a:t>
            </a:r>
          </a:p>
        </p:txBody>
      </p:sp>
      <p:sp>
        <p:nvSpPr>
          <p:cNvPr id="236" name="Shape 23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Tedious, requires patience and accuracy, but it pays off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Learn this first before playing with more automated tools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Such as:</a:t>
            </a:r>
          </a:p>
          <a:p>
            <a:pPr marL="1293812" lvl="2" indent="-215900">
              <a:lnSpc>
                <a:spcPct val="93000"/>
              </a:lnSpc>
              <a:spcBef>
                <a:spcPts val="8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http://www.squish.net/dnscheck/</a:t>
            </a:r>
          </a:p>
          <a:p>
            <a:pPr marL="1293812" lvl="2" indent="-215900">
              <a:lnSpc>
                <a:spcPct val="93000"/>
              </a:lnSpc>
              <a:spcBef>
                <a:spcPts val="8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http://www.zonecheck.fr/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These tools all have limitations, none is perfect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Practical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0" lvl="1" indent="214312" algn="ctr">
              <a:lnSpc>
                <a:spcPct val="93000"/>
              </a:lnSpc>
              <a:spcBef>
                <a:spcPts val="0"/>
              </a:spcBef>
              <a:buSz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3200" b="1" i="1"/>
              <a:t>Worked examples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 idx="4294967295"/>
          </p:nvPr>
        </p:nvSpPr>
        <p:spPr>
          <a:xfrm>
            <a:off x="503237" y="614362"/>
            <a:ext cx="907256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Building your own resolver</a:t>
            </a:r>
          </a:p>
        </p:txBody>
      </p:sp>
      <p:sp>
        <p:nvSpPr>
          <p:cNvPr id="242" name="Shape 24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561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We will be using unbound, software written by NLNet Labs, www.nlnetlabs.nl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There are other options, e.g. BIND9</a:t>
            </a:r>
          </a:p>
          <a:p>
            <a:pPr marL="389731" lvl="0" indent="-283368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Unbound is a dedicated resolver, and runs on most server operating systems</a:t>
            </a:r>
            <a:endParaRPr sz="3200"/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Debian: apt-get install unbound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Question: what sort of hardware would you choose when building a resolver?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Improving the configuration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529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Limit client access to your own IP addresses only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No reason for other people on the Internet to be using your cache resources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Make cache authoritative for queries which should not go to the Internet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localhost </a:t>
            </a:r>
            <a:r>
              <a:rPr sz="2800">
                <a:latin typeface="Zapf Dingbats"/>
                <a:ea typeface="Zapf Dingbats"/>
                <a:cs typeface="Zapf Dingbats"/>
                <a:sym typeface="Zapf Dingbats"/>
              </a:rPr>
              <a:t>→</a:t>
            </a:r>
            <a:r>
              <a:rPr sz="2800"/>
              <a:t> A 127.0.0.1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1.0.0.127.in-addr.arpa </a:t>
            </a:r>
            <a:r>
              <a:rPr sz="2800">
                <a:latin typeface="Zapf Dingbats"/>
                <a:ea typeface="Zapf Dingbats"/>
                <a:cs typeface="Zapf Dingbats"/>
                <a:sym typeface="Zapf Dingbats"/>
              </a:rPr>
              <a:t>→</a:t>
            </a:r>
            <a:r>
              <a:rPr sz="2800"/>
              <a:t> PTR localhost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RFC 1918 addresses (10/8, 172.16/12, 192.168/16)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Gives quicker response and saves sending unnecessary queries to the Internet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Access control</a:t>
            </a:r>
          </a:p>
        </p:txBody>
      </p:sp>
      <p:sp>
        <p:nvSpPr>
          <p:cNvPr id="248" name="Shape 248"/>
          <p:cNvSpPr/>
          <p:nvPr/>
        </p:nvSpPr>
        <p:spPr>
          <a:xfrm>
            <a:off x="862012" y="2044700"/>
            <a:ext cx="8178801" cy="855180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server: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  access-control: 197.4.137.0/24 allow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  access-control: 2001:43f8:220:219::/64 allow</a:t>
            </a:r>
          </a:p>
        </p:txBody>
      </p:sp>
      <p:sp>
        <p:nvSpPr>
          <p:cNvPr id="249" name="Shape 249"/>
          <p:cNvSpPr/>
          <p:nvPr/>
        </p:nvSpPr>
        <p:spPr>
          <a:xfrm>
            <a:off x="2229072" y="1634247"/>
            <a:ext cx="5582794" cy="336801"/>
          </a:xfrm>
          <a:prstGeom prst="rect">
            <a:avLst/>
          </a:prstGeom>
          <a:solidFill>
            <a:srgbClr val="FFFFCC"/>
          </a:solidFill>
          <a:ln w="9360">
            <a:solidFill/>
            <a:round/>
          </a:ln>
          <a:effectLst>
            <a:outerShdw blurRad="12700" dist="51929" dir="2700000" rotWithShape="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720" tIns="36720" rIns="36720" bIns="36720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/>
            <a:r>
              <a:t>/etc/unbound/unbound.conf.d/clients.conf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What if the answer is not in the cache?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DNS is a distributed database: parts of the tree (called "zones") are held in different servers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They are called "authoritative" for their particular part of the tree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It is the job of a caching nameserver to locate the right authoritative nameserver and get back the result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It may have to ask other nameservers first to locate the one it needs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title" idx="4294967295"/>
          </p:nvPr>
        </p:nvSpPr>
        <p:spPr>
          <a:xfrm>
            <a:off x="503237" y="614362"/>
            <a:ext cx="907256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Managing a resolver</a:t>
            </a:r>
          </a:p>
        </p:txBody>
      </p:sp>
      <p:sp>
        <p:nvSpPr>
          <p:cNvPr id="252" name="Shape 252"/>
          <p:cNvSpPr>
            <a:spLocks noGrp="1"/>
          </p:cNvSpPr>
          <p:nvPr>
            <p:ph type="body" idx="4294967295"/>
          </p:nvPr>
        </p:nvSpPr>
        <p:spPr>
          <a:xfrm>
            <a:off x="544512" y="1341437"/>
            <a:ext cx="9072563" cy="589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service unbound start</a:t>
            </a:r>
          </a:p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unbound-control status</a:t>
            </a:r>
          </a:p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unbound-control reload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After config changes; causes less disruption than restarting the daemon</a:t>
            </a:r>
          </a:p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unbound-control dump_cache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dumps current cache contents to standard out (redirect to a file if you want the output in a file)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unbound-control flush .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Destroys the cache contents from the root all the way down; don't do on a live system!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Absolutely critical!</a:t>
            </a:r>
          </a:p>
        </p:txBody>
      </p:sp>
      <p:sp>
        <p:nvSpPr>
          <p:cNvPr id="255" name="Shape 25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tail /var/log/syslog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after any nameserver changes and reload/restart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A syntax error may result in a nameserver which is running, but not in the way you wanted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check your log files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Practical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110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Build a resolver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Examine its operation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 idx="4294967295"/>
          </p:nvPr>
        </p:nvSpPr>
        <p:spPr>
          <a:xfrm>
            <a:off x="741362" y="282575"/>
            <a:ext cx="860901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caching NS works (2)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800100" y="3219450"/>
            <a:ext cx="1557338" cy="908050"/>
            <a:chOff x="0" y="0"/>
            <a:chExt cx="1557337" cy="908050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1557338" cy="908050"/>
            </a:xfrm>
            <a:prstGeom prst="roundRect">
              <a:avLst>
                <a:gd name="adj" fmla="val 171"/>
              </a:avLst>
            </a:prstGeom>
            <a:solidFill>
              <a:srgbClr val="00B8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62" y="197544"/>
              <a:ext cx="1556414" cy="512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pPr>
              <a:r>
                <a:t>Stub</a:t>
              </a:r>
            </a:p>
            <a:p>
              <a:pPr lvl="0"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pPr>
              <a:r>
                <a:t>Resolver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2370137" y="2781300"/>
            <a:ext cx="3192463" cy="1339850"/>
            <a:chOff x="0" y="0"/>
            <a:chExt cx="3192462" cy="1339850"/>
          </a:xfrm>
        </p:grpSpPr>
        <p:grpSp>
          <p:nvGrpSpPr>
            <p:cNvPr id="40" name="Group 40"/>
            <p:cNvGrpSpPr/>
            <p:nvPr/>
          </p:nvGrpSpPr>
          <p:grpSpPr>
            <a:xfrm>
              <a:off x="1635125" y="431800"/>
              <a:ext cx="1557338" cy="908050"/>
              <a:chOff x="0" y="0"/>
              <a:chExt cx="1557337" cy="908050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462" y="324414"/>
                <a:ext cx="1556414" cy="2592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lvl1pPr>
              </a:lstStyle>
              <a:p>
                <a:pPr lvl="0"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3333CC"/>
                    </a:solidFill>
                  </a:rPr>
                  <a:t>Resolver</a:t>
                </a:r>
              </a:p>
            </p:txBody>
          </p:sp>
        </p:grpSp>
        <p:sp>
          <p:nvSpPr>
            <p:cNvPr id="41" name="Shape 41"/>
            <p:cNvSpPr/>
            <p:nvPr/>
          </p:nvSpPr>
          <p:spPr>
            <a:xfrm flipH="1">
              <a:off x="-1" y="711200"/>
              <a:ext cx="1533526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406399" y="315912"/>
              <a:ext cx="635212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Query</a:t>
              </a:r>
            </a:p>
          </p:txBody>
        </p:sp>
        <p:sp>
          <p:nvSpPr>
            <p:cNvPr id="43" name="Shape 43"/>
            <p:cNvSpPr/>
            <p:nvPr/>
          </p:nvSpPr>
          <p:spPr>
            <a:xfrm>
              <a:off x="771525" y="0"/>
              <a:ext cx="139837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1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5561012" y="1776412"/>
            <a:ext cx="2867026" cy="1593851"/>
            <a:chOff x="0" y="0"/>
            <a:chExt cx="2867024" cy="1593850"/>
          </a:xfrm>
        </p:grpSpPr>
        <p:grpSp>
          <p:nvGrpSpPr>
            <p:cNvPr id="47" name="Group 47"/>
            <p:cNvGrpSpPr/>
            <p:nvPr/>
          </p:nvGrpSpPr>
          <p:grpSpPr>
            <a:xfrm>
              <a:off x="1309687" y="0"/>
              <a:ext cx="1557338" cy="908050"/>
              <a:chOff x="0" y="0"/>
              <a:chExt cx="1557337" cy="908050"/>
            </a:xfrm>
          </p:grpSpPr>
          <p:sp>
            <p:nvSpPr>
              <p:cNvPr id="45" name="Shape 45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462" y="197544"/>
                <a:ext cx="1556414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Auth</a:t>
                </a:r>
              </a:p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NS</a:t>
                </a:r>
              </a:p>
            </p:txBody>
          </p:sp>
        </p:grpSp>
        <p:sp>
          <p:nvSpPr>
            <p:cNvPr id="48" name="Shape 48"/>
            <p:cNvSpPr/>
            <p:nvPr/>
          </p:nvSpPr>
          <p:spPr>
            <a:xfrm flipH="1">
              <a:off x="-1" y="461962"/>
              <a:ext cx="1230314" cy="996951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flipV="1">
              <a:off x="77787" y="593725"/>
              <a:ext cx="1209676" cy="1000125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387350" y="679450"/>
              <a:ext cx="139837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2</a:t>
              </a: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5561012" y="3213100"/>
            <a:ext cx="3479801" cy="908050"/>
            <a:chOff x="0" y="0"/>
            <a:chExt cx="3479800" cy="908050"/>
          </a:xfrm>
        </p:grpSpPr>
        <p:grpSp>
          <p:nvGrpSpPr>
            <p:cNvPr id="54" name="Group 54"/>
            <p:cNvGrpSpPr/>
            <p:nvPr/>
          </p:nvGrpSpPr>
          <p:grpSpPr>
            <a:xfrm>
              <a:off x="1922462" y="0"/>
              <a:ext cx="1557338" cy="908050"/>
              <a:chOff x="0" y="0"/>
              <a:chExt cx="1557337" cy="908050"/>
            </a:xfrm>
          </p:grpSpPr>
          <p:sp>
            <p:nvSpPr>
              <p:cNvPr id="52" name="Shape 52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462" y="197544"/>
                <a:ext cx="1556414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Auth</a:t>
                </a:r>
              </a:p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NS</a:t>
                </a:r>
              </a:p>
            </p:txBody>
          </p:sp>
        </p:grpSp>
        <p:sp>
          <p:nvSpPr>
            <p:cNvPr id="55" name="Shape 55"/>
            <p:cNvSpPr/>
            <p:nvPr/>
          </p:nvSpPr>
          <p:spPr>
            <a:xfrm flipH="1" flipV="1">
              <a:off x="-1" y="412750"/>
              <a:ext cx="1820864" cy="793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07950" y="546100"/>
              <a:ext cx="1784351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892175" y="68262"/>
              <a:ext cx="139837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3</a:t>
              </a:r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5561012" y="3914775"/>
            <a:ext cx="2867026" cy="1644650"/>
            <a:chOff x="0" y="0"/>
            <a:chExt cx="2867025" cy="1644650"/>
          </a:xfrm>
        </p:grpSpPr>
        <p:grpSp>
          <p:nvGrpSpPr>
            <p:cNvPr id="61" name="Group 61"/>
            <p:cNvGrpSpPr/>
            <p:nvPr/>
          </p:nvGrpSpPr>
          <p:grpSpPr>
            <a:xfrm>
              <a:off x="1309687" y="736600"/>
              <a:ext cx="1557338" cy="908050"/>
              <a:chOff x="0" y="0"/>
              <a:chExt cx="1557337" cy="908050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462" y="197544"/>
                <a:ext cx="1556414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Auth</a:t>
                </a:r>
              </a:p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NS</a:t>
                </a:r>
              </a:p>
            </p:txBody>
          </p:sp>
        </p:grpSp>
        <p:sp>
          <p:nvSpPr>
            <p:cNvPr id="62" name="Shape 62"/>
            <p:cNvSpPr/>
            <p:nvPr/>
          </p:nvSpPr>
          <p:spPr>
            <a:xfrm flipH="1" flipV="1">
              <a:off x="-1" y="0"/>
              <a:ext cx="1246189" cy="10477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7787" y="258762"/>
              <a:ext cx="1209676" cy="10429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11200" y="263525"/>
              <a:ext cx="139837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4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2479675" y="3824287"/>
            <a:ext cx="1517650" cy="776288"/>
            <a:chOff x="0" y="0"/>
            <a:chExt cx="1517649" cy="776287"/>
          </a:xfrm>
        </p:grpSpPr>
        <p:sp>
          <p:nvSpPr>
            <p:cNvPr id="66" name="Shape 66"/>
            <p:cNvSpPr/>
            <p:nvPr/>
          </p:nvSpPr>
          <p:spPr>
            <a:xfrm>
              <a:off x="0" y="-1"/>
              <a:ext cx="1517650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44449" y="63500"/>
              <a:ext cx="1042071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Response</a:t>
              </a:r>
            </a:p>
          </p:txBody>
        </p:sp>
        <p:sp>
          <p:nvSpPr>
            <p:cNvPr id="68" name="Shape 68"/>
            <p:cNvSpPr/>
            <p:nvPr/>
          </p:nvSpPr>
          <p:spPr>
            <a:xfrm>
              <a:off x="661987" y="496887"/>
              <a:ext cx="139837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5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1" animBg="1" advAuto="0"/>
      <p:bldP spid="51" grpId="2" animBg="1" advAuto="0"/>
      <p:bldP spid="58" grpId="3" animBg="1" advAuto="0"/>
      <p:bldP spid="65" grpId="4" animBg="1" advAuto="0"/>
      <p:bldP spid="69" grpId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does it know which authoritative nameserver to ask?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It follows the hierarchical tree structure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e.g. to query "www.tiscali.co.uk"</a:t>
            </a:r>
          </a:p>
        </p:txBody>
      </p:sp>
      <p:sp>
        <p:nvSpPr>
          <p:cNvPr id="73" name="Shape 73"/>
          <p:cNvSpPr/>
          <p:nvPr/>
        </p:nvSpPr>
        <p:spPr>
          <a:xfrm>
            <a:off x="4300537" y="3130550"/>
            <a:ext cx="799853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.  (root)</a:t>
            </a:r>
          </a:p>
        </p:txBody>
      </p:sp>
      <p:sp>
        <p:nvSpPr>
          <p:cNvPr id="74" name="Shape 74"/>
          <p:cNvSpPr/>
          <p:nvPr/>
        </p:nvSpPr>
        <p:spPr>
          <a:xfrm>
            <a:off x="3902075" y="4129087"/>
            <a:ext cx="27947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uk</a:t>
            </a:r>
          </a:p>
        </p:txBody>
      </p:sp>
      <p:sp>
        <p:nvSpPr>
          <p:cNvPr id="75" name="Shape 75"/>
          <p:cNvSpPr/>
          <p:nvPr/>
        </p:nvSpPr>
        <p:spPr>
          <a:xfrm>
            <a:off x="3351212" y="5029200"/>
            <a:ext cx="609762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co.uk</a:t>
            </a:r>
          </a:p>
        </p:txBody>
      </p:sp>
      <p:sp>
        <p:nvSpPr>
          <p:cNvPr id="76" name="Shape 76"/>
          <p:cNvSpPr/>
          <p:nvPr/>
        </p:nvSpPr>
        <p:spPr>
          <a:xfrm>
            <a:off x="2835275" y="6194425"/>
            <a:ext cx="1321346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tiscali.co.uk</a:t>
            </a:r>
          </a:p>
        </p:txBody>
      </p:sp>
      <p:sp>
        <p:nvSpPr>
          <p:cNvPr id="77" name="Shape 77"/>
          <p:cNvSpPr/>
          <p:nvPr/>
        </p:nvSpPr>
        <p:spPr>
          <a:xfrm flipH="1">
            <a:off x="4114799" y="3535362"/>
            <a:ext cx="188914" cy="652463"/>
          </a:xfrm>
          <a:prstGeom prst="line">
            <a:avLst/>
          </a:prstGeom>
          <a:ln w="64079">
            <a:solidFill>
              <a:srgbClr val="0066CC"/>
            </a:solidFill>
            <a:round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3852862" y="4572000"/>
            <a:ext cx="157163" cy="604838"/>
          </a:xfrm>
          <a:prstGeom prst="line">
            <a:avLst/>
          </a:prstGeom>
          <a:ln w="64079">
            <a:solidFill>
              <a:srgbClr val="0066CC"/>
            </a:solidFill>
            <a:round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609975" y="5503862"/>
            <a:ext cx="169863" cy="665163"/>
          </a:xfrm>
          <a:prstGeom prst="line">
            <a:avLst/>
          </a:prstGeom>
          <a:ln w="64079">
            <a:solidFill>
              <a:srgbClr val="0066CC"/>
            </a:solidFill>
            <a:round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82" name="Group 82"/>
          <p:cNvGrpSpPr/>
          <p:nvPr/>
        </p:nvGrpSpPr>
        <p:grpSpPr>
          <a:xfrm>
            <a:off x="5624512" y="3228974"/>
            <a:ext cx="2841626" cy="336802"/>
            <a:chOff x="0" y="0"/>
            <a:chExt cx="2841625" cy="336800"/>
          </a:xfrm>
        </p:grpSpPr>
        <p:sp>
          <p:nvSpPr>
            <p:cNvPr id="80" name="Shape 80"/>
            <p:cNvSpPr/>
            <p:nvPr/>
          </p:nvSpPr>
          <p:spPr>
            <a:xfrm>
              <a:off x="0" y="173037"/>
              <a:ext cx="862013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996950" y="0"/>
              <a:ext cx="1844675" cy="336800"/>
            </a:xfrm>
            <a:prstGeom prst="rect">
              <a:avLst/>
            </a:prstGeom>
            <a:solidFill>
              <a:srgbClr val="FF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>
              <a:outerShdw blurRad="12700" dist="51929" dir="2700000" rotWithShape="0">
                <a:srgbClr val="808080"/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720" tIns="36720" rIns="36720" bIns="36720" numCol="1" anchor="t">
              <a:spAutoFit/>
            </a:bodyPr>
            <a:lstStyle>
              <a:lvl1pPr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/>
              <a:r>
                <a:t>1. Ask here</a:t>
              </a:r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5624512" y="4235449"/>
            <a:ext cx="2841626" cy="336802"/>
            <a:chOff x="0" y="0"/>
            <a:chExt cx="2841625" cy="336800"/>
          </a:xfrm>
        </p:grpSpPr>
        <p:sp>
          <p:nvSpPr>
            <p:cNvPr id="83" name="Shape 83"/>
            <p:cNvSpPr/>
            <p:nvPr/>
          </p:nvSpPr>
          <p:spPr>
            <a:xfrm>
              <a:off x="0" y="171449"/>
              <a:ext cx="862013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996950" y="0"/>
              <a:ext cx="1844675" cy="336800"/>
            </a:xfrm>
            <a:prstGeom prst="rect">
              <a:avLst/>
            </a:prstGeom>
            <a:solidFill>
              <a:srgbClr val="FF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>
              <a:outerShdw blurRad="12700" dist="51929" dir="2700000" rotWithShape="0">
                <a:srgbClr val="808080"/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720" tIns="36720" rIns="36720" bIns="36720" numCol="1" anchor="t">
              <a:spAutoFit/>
            </a:bodyPr>
            <a:lstStyle>
              <a:lvl1pPr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/>
              <a:r>
                <a:t>2. Ask here</a:t>
              </a:r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5624512" y="5241924"/>
            <a:ext cx="2841626" cy="336802"/>
            <a:chOff x="0" y="0"/>
            <a:chExt cx="2841625" cy="336800"/>
          </a:xfrm>
        </p:grpSpPr>
        <p:sp>
          <p:nvSpPr>
            <p:cNvPr id="86" name="Shape 86"/>
            <p:cNvSpPr/>
            <p:nvPr/>
          </p:nvSpPr>
          <p:spPr>
            <a:xfrm>
              <a:off x="0" y="171449"/>
              <a:ext cx="862013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996950" y="0"/>
              <a:ext cx="1844675" cy="336800"/>
            </a:xfrm>
            <a:prstGeom prst="rect">
              <a:avLst/>
            </a:prstGeom>
            <a:solidFill>
              <a:srgbClr val="FF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>
              <a:outerShdw blurRad="12700" dist="51929" dir="2700000" rotWithShape="0">
                <a:srgbClr val="808080"/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720" tIns="36720" rIns="36720" bIns="36720" numCol="1" anchor="t">
              <a:spAutoFit/>
            </a:bodyPr>
            <a:lstStyle>
              <a:lvl1pPr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/>
              <a:r>
                <a:t>3. Ask here</a:t>
              </a:r>
            </a:p>
          </p:txBody>
        </p:sp>
      </p:grpSp>
      <p:grpSp>
        <p:nvGrpSpPr>
          <p:cNvPr id="91" name="Group 91"/>
          <p:cNvGrpSpPr/>
          <p:nvPr/>
        </p:nvGrpSpPr>
        <p:grpSpPr>
          <a:xfrm>
            <a:off x="5624512" y="6246812"/>
            <a:ext cx="2841626" cy="336801"/>
            <a:chOff x="0" y="0"/>
            <a:chExt cx="2841625" cy="336800"/>
          </a:xfrm>
        </p:grpSpPr>
        <p:sp>
          <p:nvSpPr>
            <p:cNvPr id="89" name="Shape 89"/>
            <p:cNvSpPr/>
            <p:nvPr/>
          </p:nvSpPr>
          <p:spPr>
            <a:xfrm>
              <a:off x="0" y="173037"/>
              <a:ext cx="862013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996950" y="0"/>
              <a:ext cx="1844675" cy="336800"/>
            </a:xfrm>
            <a:prstGeom prst="rect">
              <a:avLst/>
            </a:prstGeom>
            <a:solidFill>
              <a:srgbClr val="FF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>
              <a:outerShdw blurRad="12700" dist="51929" dir="2700000" rotWithShape="0">
                <a:srgbClr val="808080"/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720" tIns="36720" rIns="36720" bIns="36720" numCol="1" anchor="t">
              <a:spAutoFit/>
            </a:bodyPr>
            <a:lstStyle>
              <a:lvl1pPr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/>
              <a:r>
                <a:t>4. Ask here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1" animBg="1" advAuto="0"/>
      <p:bldP spid="85" grpId="2" animBg="1" advAuto="0"/>
      <p:bldP spid="88" grpId="3" animBg="1" advAuto="0"/>
      <p:bldP spid="91" grpId="4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Intermediate nameservers return "NS" resource records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"I don't have the answer, but try these other nameservers instead"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Called a REFERRAL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Moves you down the tree by one or more levels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Eventually this process will either: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018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Find an authoritative nameserver which knows the answer (positive or negative)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Not find any working nameserver: </a:t>
            </a:r>
            <a:r>
              <a:rPr sz="3200" i="1"/>
              <a:t>SERVFAIL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End up at a faulty nameserver - either cannot answer and no further delegation, or wrong answer!</a:t>
            </a:r>
          </a:p>
          <a:p>
            <a:pPr marL="1293812" lvl="2" indent="-215900">
              <a:lnSpc>
                <a:spcPct val="93000"/>
              </a:lnSpc>
              <a:spcBef>
                <a:spcPts val="8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Note: the resolver may happen also to be an authoritative nameserver for a particular query. In that case it will answer immediately without asking anywhere else. We will see later why it's a better idea to have separate machines for caching and authoritative nameservers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does this process start?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/>
            </a:pPr>
            <a:r>
              <a:rPr sz="3200"/>
              <a:t>Every caching nameserver is seeded with a list of root servers</a:t>
            </a:r>
          </a:p>
        </p:txBody>
      </p:sp>
      <p:sp>
        <p:nvSpPr>
          <p:cNvPr id="101" name="Shape 101"/>
          <p:cNvSpPr/>
          <p:nvPr/>
        </p:nvSpPr>
        <p:spPr>
          <a:xfrm>
            <a:off x="862012" y="3197225"/>
            <a:ext cx="8178801" cy="638010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server: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root-hints: /var/lib/unbound/named.root</a:t>
            </a:r>
          </a:p>
        </p:txBody>
      </p:sp>
      <p:sp>
        <p:nvSpPr>
          <p:cNvPr id="102" name="Shape 102"/>
          <p:cNvSpPr/>
          <p:nvPr/>
        </p:nvSpPr>
        <p:spPr>
          <a:xfrm>
            <a:off x="862012" y="4722812"/>
            <a:ext cx="8178801" cy="2158201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.                        3600000      NS    A.ROOT-SERVERS.NET.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A.ROOT-SERVERS.NET.      3600000      A     198.41.0.4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.                        3600000      NS    B.ROOT-SERVERS.NET.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B.ROOT-SERVERS.NET.      3600000      A     128.9.0.107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.                        3600000      NS    C.ROOT-SERVERS.NET.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C.ROOT-SERVERS.NET.      3600000      A     192.33.4.12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;... etc</a:t>
            </a:r>
          </a:p>
        </p:txBody>
      </p:sp>
      <p:sp>
        <p:nvSpPr>
          <p:cNvPr id="103" name="Shape 103"/>
          <p:cNvSpPr/>
          <p:nvPr/>
        </p:nvSpPr>
        <p:spPr>
          <a:xfrm>
            <a:off x="2137866" y="2783597"/>
            <a:ext cx="5994341" cy="336801"/>
          </a:xfrm>
          <a:prstGeom prst="rect">
            <a:avLst/>
          </a:prstGeom>
          <a:solidFill>
            <a:srgbClr val="FFFFCC"/>
          </a:solidFill>
          <a:ln w="9360">
            <a:solidFill/>
            <a:round/>
          </a:ln>
          <a:effectLst>
            <a:outerShdw blurRad="12700" dist="51929" dir="2700000" rotWithShape="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720" tIns="36720" rIns="36720" bIns="36720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/>
            <a:r>
              <a:t>/etc/unbound/unbound.conf.d/root-hints.conf</a:t>
            </a:r>
          </a:p>
        </p:txBody>
      </p:sp>
      <p:sp>
        <p:nvSpPr>
          <p:cNvPr id="104" name="Shape 104"/>
          <p:cNvSpPr/>
          <p:nvPr/>
        </p:nvSpPr>
        <p:spPr>
          <a:xfrm>
            <a:off x="3051701" y="4343400"/>
            <a:ext cx="3799423" cy="336800"/>
          </a:xfrm>
          <a:prstGeom prst="rect">
            <a:avLst/>
          </a:prstGeom>
          <a:solidFill>
            <a:srgbClr val="FFFFCC"/>
          </a:solidFill>
          <a:ln w="9360">
            <a:solidFill/>
            <a:round/>
          </a:ln>
          <a:effectLst>
            <a:outerShdw blurRad="12700" dist="51929" dir="2700000" rotWithShape="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720" tIns="36720" rIns="36720" bIns="36720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/>
            <a:r>
              <a:t>/var/lib/unbound/named.root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1923</Words>
  <Application>Microsoft Macintosh PowerPoint</Application>
  <PresentationFormat>Custom</PresentationFormat>
  <Paragraphs>238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Baekmuk Headline</vt:lpstr>
      <vt:lpstr>Bitstream Vera Serif</vt:lpstr>
      <vt:lpstr>Calibri</vt:lpstr>
      <vt:lpstr>Courier New</vt:lpstr>
      <vt:lpstr>Helvetica</vt:lpstr>
      <vt:lpstr>Helvetica Neue</vt:lpstr>
      <vt:lpstr>Tahoma</vt:lpstr>
      <vt:lpstr>Zapf Dingbats</vt:lpstr>
      <vt:lpstr>Default</vt:lpstr>
      <vt:lpstr>PowerPoint Presentation</vt:lpstr>
      <vt:lpstr>DNS Resolver Operation</vt:lpstr>
      <vt:lpstr>How Resolvers Work (1)</vt:lpstr>
      <vt:lpstr>What if the answer is not in the cache?</vt:lpstr>
      <vt:lpstr>How caching NS works (2)</vt:lpstr>
      <vt:lpstr>How does it know which authoritative nameserver to ask?</vt:lpstr>
      <vt:lpstr>Intermediate nameservers return "NS" resource records</vt:lpstr>
      <vt:lpstr>Eventually this process will either:</vt:lpstr>
      <vt:lpstr>How does this process start?</vt:lpstr>
      <vt:lpstr>Where did named.root come from?</vt:lpstr>
      <vt:lpstr>Demonstration</vt:lpstr>
      <vt:lpstr>Distributed systems have many points of failure!</vt:lpstr>
      <vt:lpstr>Caching reduces the load on auth nameservers</vt:lpstr>
      <vt:lpstr>Example 1: www.tiscali.co.uk (on an empty cache)</vt:lpstr>
      <vt:lpstr>Example 2: smtp.tiscali.co.uk (after previous example)</vt:lpstr>
      <vt:lpstr>Caches can be a problem if data becomes stale</vt:lpstr>
      <vt:lpstr>The owner of an auth server controls how their data is cached</vt:lpstr>
      <vt:lpstr>A compromise policy</vt:lpstr>
      <vt:lpstr>Any questions?</vt:lpstr>
      <vt:lpstr>DNS Debugging</vt:lpstr>
      <vt:lpstr>What sort of problems might occur when resolving names in DNS?</vt:lpstr>
      <vt:lpstr>(1) One authoritative server is down or unreachable</vt:lpstr>
      <vt:lpstr>(2) *ALL* authoritative servers are down or unreachable!</vt:lpstr>
      <vt:lpstr>(3) Referral to a nameserver which is not authoritative for this zone</vt:lpstr>
      <vt:lpstr>(4) Inconsistencies between authoritative servers</vt:lpstr>
      <vt:lpstr>(5) Inconsistencies in delegations</vt:lpstr>
      <vt:lpstr>(6) Mixing caching and authoritative nameservers</vt:lpstr>
      <vt:lpstr>(7) Inappropriate choice of parameters</vt:lpstr>
      <vt:lpstr>These problems are not the fault of the resolver!</vt:lpstr>
      <vt:lpstr>How to debug these problems?</vt:lpstr>
      <vt:lpstr>How to interpret responses (1)</vt:lpstr>
      <vt:lpstr>How to interpret responses (2)</vt:lpstr>
      <vt:lpstr>How to debug a domain using "dig +norec" (1)</vt:lpstr>
      <vt:lpstr>How to debug a domain using "dig +norec" (2)</vt:lpstr>
      <vt:lpstr>How to debug a domain using "dig +norec" (3)</vt:lpstr>
      <vt:lpstr>Practical</vt:lpstr>
      <vt:lpstr>Building your own resolver</vt:lpstr>
      <vt:lpstr>Improving the configuration</vt:lpstr>
      <vt:lpstr>Access control</vt:lpstr>
      <vt:lpstr>Managing a resolver</vt:lpstr>
      <vt:lpstr>Absolutely critical!</vt:lpstr>
      <vt:lpstr>Practical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Joe Abley</cp:lastModifiedBy>
  <cp:revision>2</cp:revision>
  <dcterms:modified xsi:type="dcterms:W3CDTF">2017-05-22T06:13:33Z</dcterms:modified>
</cp:coreProperties>
</file>