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4" r:id="rId4"/>
    <p:sldId id="261" r:id="rId5"/>
    <p:sldId id="259" r:id="rId6"/>
    <p:sldId id="260" r:id="rId7"/>
    <p:sldId id="270" r:id="rId8"/>
    <p:sldId id="257" r:id="rId9"/>
    <p:sldId id="271" r:id="rId10"/>
    <p:sldId id="286" r:id="rId11"/>
    <p:sldId id="273" r:id="rId12"/>
    <p:sldId id="274" r:id="rId13"/>
    <p:sldId id="275" r:id="rId14"/>
    <p:sldId id="276" r:id="rId15"/>
    <p:sldId id="258" r:id="rId16"/>
    <p:sldId id="272" r:id="rId17"/>
    <p:sldId id="262" r:id="rId18"/>
    <p:sldId id="287" r:id="rId19"/>
    <p:sldId id="277" r:id="rId20"/>
    <p:sldId id="278" r:id="rId21"/>
    <p:sldId id="279" r:id="rId22"/>
    <p:sldId id="280" r:id="rId23"/>
    <p:sldId id="288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2A50-6540-4FA7-8830-068C2E9F477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ansib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5975" y="5202238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Manhal Mohammed 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AFNOG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CCBE0-64B8-40BE-80CB-C1EF3B95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11" y="1190450"/>
            <a:ext cx="3635377" cy="44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3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A6F3-5186-454A-B1F4-94E37866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1D34B-D025-43D0-95F4-4E4FB927F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-381497"/>
            <a:ext cx="12193588" cy="7620993"/>
          </a:xfrm>
        </p:spPr>
      </p:pic>
    </p:spTree>
    <p:extLst>
      <p:ext uri="{BB962C8B-B14F-4D97-AF65-F5344CB8AC3E}">
        <p14:creationId xmlns:p14="http://schemas.microsoft.com/office/powerpoint/2010/main" val="157978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95B4-BCAC-4885-9403-1DCFAEBB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1822-A826-4672-989B-D47BF240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Modules are bits of code transferred to the target system and executed to satisfy the task declaration. </a:t>
            </a:r>
          </a:p>
          <a:p>
            <a:r>
              <a:rPr lang="en-US" dirty="0"/>
              <a:t>Ansible ships with several hundred today!</a:t>
            </a:r>
          </a:p>
          <a:p>
            <a:pPr lvl="1"/>
            <a:r>
              <a:rPr lang="en-US" dirty="0"/>
              <a:t>apt/yum/package   </a:t>
            </a:r>
          </a:p>
          <a:p>
            <a:pPr lvl="1"/>
            <a:r>
              <a:rPr lang="en-US" dirty="0"/>
              <a:t>Copy/file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ping</a:t>
            </a:r>
          </a:p>
          <a:p>
            <a:pPr lvl="1"/>
            <a:r>
              <a:rPr lang="en-US" dirty="0"/>
              <a:t>debug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Template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List out all modules installed</a:t>
            </a:r>
          </a:p>
          <a:p>
            <a:pPr marL="0" indent="0">
              <a:buNone/>
            </a:pPr>
            <a:r>
              <a:rPr lang="en-US" dirty="0"/>
              <a:t>	# ansible-doc -l</a:t>
            </a:r>
          </a:p>
          <a:p>
            <a:pPr marL="0" indent="0">
              <a:buNone/>
            </a:pPr>
            <a:r>
              <a:rPr lang="en-US" b="1" dirty="0"/>
              <a:t>Read documentation for installed module </a:t>
            </a:r>
          </a:p>
          <a:p>
            <a:pPr marL="0" indent="0">
              <a:buNone/>
            </a:pPr>
            <a:r>
              <a:rPr lang="en-US" dirty="0"/>
              <a:t>	# ansible-doc</a:t>
            </a:r>
          </a:p>
          <a:p>
            <a:pPr marL="0" indent="0">
              <a:buNone/>
            </a:pPr>
            <a:r>
              <a:rPr lang="en-US" b="1" dirty="0"/>
              <a:t>Modules Documentation : </a:t>
            </a:r>
            <a:r>
              <a:rPr lang="en-US" dirty="0">
                <a:hlinkClick r:id="rId2"/>
              </a:rPr>
              <a:t>https://docs.ansible.com/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FF48B8-715A-4A8F-912B-4C7B7FFC9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1340"/>
            <a:ext cx="3969243" cy="40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4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987D-C173-4A3B-8FC6-3EA4DCA4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Modules: Run Commands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F377-2BB6-4DA6-B790-4F59D5D9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Ansible doesn’t have a module that suits your needs there are the “run command” modules:</a:t>
            </a:r>
          </a:p>
          <a:p>
            <a:r>
              <a:rPr lang="en-US" b="1" dirty="0"/>
              <a:t>command</a:t>
            </a:r>
            <a:r>
              <a:rPr lang="en-US" dirty="0"/>
              <a:t>: Takes the command and executes it on the host. The most secure and predictable.</a:t>
            </a:r>
          </a:p>
          <a:p>
            <a:r>
              <a:rPr lang="en-US" b="1" dirty="0"/>
              <a:t>shell</a:t>
            </a:r>
            <a:r>
              <a:rPr lang="en-US" dirty="0"/>
              <a:t>: Executes through a shell like /bin/</a:t>
            </a:r>
            <a:r>
              <a:rPr lang="en-US" dirty="0" err="1"/>
              <a:t>sh</a:t>
            </a:r>
            <a:r>
              <a:rPr lang="en-US" dirty="0"/>
              <a:t> so you can use pipes etc. Be careful.</a:t>
            </a:r>
          </a:p>
          <a:p>
            <a:r>
              <a:rPr lang="en-US" b="1" dirty="0"/>
              <a:t>script</a:t>
            </a:r>
            <a:r>
              <a:rPr lang="en-US" dirty="0"/>
              <a:t>: Runs a local script on a remote node after transferring it.</a:t>
            </a:r>
          </a:p>
          <a:p>
            <a:r>
              <a:rPr lang="en-US" b="1" dirty="0"/>
              <a:t>raw</a:t>
            </a:r>
            <a:r>
              <a:rPr lang="en-US" dirty="0"/>
              <a:t>: Executes a command without going through the Ansible module subsystem “</a:t>
            </a:r>
            <a:r>
              <a:rPr lang="en-US" b="1" dirty="0"/>
              <a:t>clients with no </a:t>
            </a:r>
            <a:r>
              <a:rPr lang="en-US" b="1" dirty="0" err="1"/>
              <a:t>pyhton</a:t>
            </a:r>
            <a:r>
              <a:rPr lang="en-US" b="1" dirty="0"/>
              <a:t> installed </a:t>
            </a:r>
            <a:r>
              <a:rPr lang="en-US" dirty="0"/>
              <a:t>”.</a:t>
            </a:r>
            <a:endParaRPr lang="en-SD" dirty="0"/>
          </a:p>
        </p:txBody>
      </p:sp>
    </p:spTree>
    <p:extLst>
      <p:ext uri="{BB962C8B-B14F-4D97-AF65-F5344CB8AC3E}">
        <p14:creationId xmlns:p14="http://schemas.microsoft.com/office/powerpoint/2010/main" val="330181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D132-1831-4567-AD89-2C5EA8E8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A51A-A49B-4A66-B2BF-27611378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Inventory is a collection of hosts (nodes) with associated data and groupings that Ansible can connect and manage</a:t>
            </a:r>
          </a:p>
          <a:p>
            <a:r>
              <a:rPr lang="en-US" dirty="0"/>
              <a:t>Hosts (nodes)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Inventory-specific data (variables)</a:t>
            </a:r>
          </a:p>
          <a:p>
            <a:r>
              <a:rPr lang="en-US" dirty="0"/>
              <a:t>Static or dynamic 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defaults to be saved in the location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/ansible/hosts</a:t>
            </a:r>
            <a:r>
              <a:rPr lang="en-US" dirty="0"/>
              <a:t>. </a:t>
            </a:r>
            <a:endParaRPr lang="en-S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11CB0-D72F-45CE-A327-4BC8E0B3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21" y="2809436"/>
            <a:ext cx="4968538" cy="23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7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8E09-742D-46ED-9910-EA4253C1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example: 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1A6A-BC7B-489D-AC97-8FB8D6F6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Open the /</a:t>
            </a:r>
            <a:r>
              <a:rPr lang="en-US" dirty="0" err="1"/>
              <a:t>etc</a:t>
            </a:r>
            <a:r>
              <a:rPr lang="en-US" dirty="0"/>
              <a:t>/ansible/hosts and edit the following : </a:t>
            </a:r>
          </a:p>
          <a:p>
            <a:pPr marL="0" indent="0">
              <a:buNone/>
            </a:pPr>
            <a:r>
              <a:rPr lang="en-US" dirty="0"/>
              <a:t>[me]</a:t>
            </a:r>
          </a:p>
          <a:p>
            <a:pPr marL="0" indent="0">
              <a:buNone/>
            </a:pPr>
            <a:r>
              <a:rPr lang="en-US" dirty="0"/>
              <a:t>localhost</a:t>
            </a:r>
          </a:p>
          <a:p>
            <a:pPr marL="0" indent="0">
              <a:buNone/>
            </a:pPr>
            <a:r>
              <a:rPr lang="en-US" dirty="0"/>
              <a:t>[group1]                                                    -&gt; group of hosts name </a:t>
            </a:r>
          </a:p>
          <a:p>
            <a:pPr marL="0" indent="0">
              <a:buNone/>
            </a:pPr>
            <a:r>
              <a:rPr lang="en-US" dirty="0"/>
              <a:t>pc1.sse.ws.afnog.org                               -&gt; defining host </a:t>
            </a:r>
          </a:p>
          <a:p>
            <a:pPr marL="0" indent="0">
              <a:buNone/>
            </a:pPr>
            <a:r>
              <a:rPr lang="en-US" dirty="0"/>
              <a:t>pc2.sse.ws.afnog.org</a:t>
            </a:r>
          </a:p>
          <a:p>
            <a:pPr marL="0" indent="0">
              <a:buNone/>
            </a:pPr>
            <a:r>
              <a:rPr lang="en-US" dirty="0"/>
              <a:t>pc3.sse.ws.afnog.org      </a:t>
            </a:r>
            <a:r>
              <a:rPr lang="en-US" dirty="0" err="1"/>
              <a:t>ansible_ssh_port</a:t>
            </a:r>
            <a:r>
              <a:rPr lang="en-US" dirty="0"/>
              <a:t>=22</a:t>
            </a:r>
          </a:p>
          <a:p>
            <a:pPr marL="0" indent="0">
              <a:buNone/>
            </a:pPr>
            <a:r>
              <a:rPr lang="en-US" dirty="0"/>
              <a:t>pc4.sse.ws.afnog.org      </a:t>
            </a:r>
            <a:r>
              <a:rPr lang="en-US" dirty="0" err="1"/>
              <a:t>ansible_user</a:t>
            </a:r>
            <a:r>
              <a:rPr lang="en-US" dirty="0"/>
              <a:t>=</a:t>
            </a:r>
            <a:r>
              <a:rPr lang="en-US" dirty="0" err="1"/>
              <a:t>afnog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[group2]</a:t>
            </a:r>
          </a:p>
          <a:p>
            <a:pPr marL="0" indent="0">
              <a:buNone/>
            </a:pPr>
            <a:r>
              <a:rPr lang="en-US" dirty="0"/>
              <a:t>pc[5:8].sse.ws.afnog.org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all:vars</a:t>
            </a:r>
            <a:r>
              <a:rPr lang="en-US" dirty="0"/>
              <a:t>]                                                   -&gt; setting global variable for all groups</a:t>
            </a:r>
          </a:p>
          <a:p>
            <a:pPr marL="0" indent="0">
              <a:buNone/>
            </a:pPr>
            <a:r>
              <a:rPr lang="en-US" dirty="0" err="1"/>
              <a:t>ansible_user</a:t>
            </a:r>
            <a:r>
              <a:rPr lang="en-US" dirty="0"/>
              <a:t>=</a:t>
            </a:r>
            <a:r>
              <a:rPr lang="en-US" dirty="0" err="1"/>
              <a:t>afnog</a:t>
            </a:r>
            <a:r>
              <a:rPr lang="en-US" dirty="0"/>
              <a:t>                               -&gt; specifying user to be connected with</a:t>
            </a:r>
          </a:p>
          <a:p>
            <a:pPr marL="0" indent="0">
              <a:buNone/>
            </a:pPr>
            <a:r>
              <a:rPr lang="en-US" dirty="0" err="1"/>
              <a:t>ansible_sudo_pass</a:t>
            </a:r>
            <a:r>
              <a:rPr lang="en-US" dirty="0"/>
              <a:t>=</a:t>
            </a:r>
            <a:r>
              <a:rPr lang="en-US" dirty="0" err="1"/>
              <a:t>PassWord</a:t>
            </a:r>
            <a:r>
              <a:rPr lang="en-US" dirty="0"/>
              <a:t> 	-&gt; passing the root password for </a:t>
            </a:r>
            <a:r>
              <a:rPr lang="en-US" dirty="0" err="1"/>
              <a:t>sudo</a:t>
            </a:r>
            <a:r>
              <a:rPr lang="en-US" dirty="0"/>
              <a:t> users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D5BFC-EC7C-4E1A-A763-12ED23C8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069" y="2789069"/>
            <a:ext cx="4068932" cy="40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4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 Keys Are Your Friends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Passwords are supported by ansible , but SSH keys with </a:t>
            </a:r>
            <a:r>
              <a:rPr lang="en-US" dirty="0" err="1"/>
              <a:t>ssh</a:t>
            </a:r>
            <a:r>
              <a:rPr lang="en-US" dirty="0"/>
              <a:t>-agent are one of the best ways to use Ansible.</a:t>
            </a:r>
          </a:p>
          <a:p>
            <a:pPr marL="0" indent="0">
              <a:buNone/>
            </a:pPr>
            <a:r>
              <a:rPr lang="en-US" dirty="0"/>
              <a:t>Though if you want to use Kerberos, that's good too. Lots of options! Root logins are not required, you can login as any user, and then </a:t>
            </a:r>
            <a:r>
              <a:rPr lang="en-US" dirty="0" err="1"/>
              <a:t>su</a:t>
            </a:r>
            <a:r>
              <a:rPr lang="en-US" dirty="0"/>
              <a:t> or </a:t>
            </a:r>
            <a:r>
              <a:rPr lang="en-US" dirty="0" err="1"/>
              <a:t>sudo</a:t>
            </a:r>
            <a:r>
              <a:rPr lang="en-US" dirty="0"/>
              <a:t> to any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66FBA-FF42-4F88-950A-7DA2634B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61" y="3597267"/>
            <a:ext cx="4901029" cy="28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192E-2CD4-4F50-956B-36CC33A6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KEY pairs: </a:t>
            </a:r>
            <a:endParaRPr lang="en-S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D56C-9112-4B09-A0D5-C3A319DD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44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first step is to create the key pair on your machine</a:t>
            </a:r>
          </a:p>
          <a:p>
            <a:pPr marL="0" indent="0">
              <a:buNone/>
            </a:pPr>
            <a:r>
              <a:rPr lang="en-US" dirty="0"/>
              <a:t>	# </a:t>
            </a:r>
            <a:r>
              <a:rPr lang="en-US" dirty="0" err="1"/>
              <a:t>ssh</a:t>
            </a:r>
            <a:r>
              <a:rPr lang="en-US" dirty="0"/>
              <a:t>-keygen -t </a:t>
            </a:r>
            <a:r>
              <a:rPr lang="en-US" dirty="0" err="1"/>
              <a:t>rsa</a:t>
            </a:r>
            <a:endParaRPr lang="en-US" dirty="0"/>
          </a:p>
          <a:p>
            <a:r>
              <a:rPr lang="en-US" dirty="0"/>
              <a:t>Once you have entered the Gen-Key command, you will get a few more questions:</a:t>
            </a:r>
          </a:p>
          <a:p>
            <a:r>
              <a:rPr lang="en-US" dirty="0"/>
              <a:t>Enter file in which to save the key (/home/test/.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):</a:t>
            </a:r>
          </a:p>
          <a:p>
            <a:r>
              <a:rPr lang="en-US" dirty="0"/>
              <a:t>Enter no password for the next prompt</a:t>
            </a:r>
          </a:p>
          <a:p>
            <a:r>
              <a:rPr lang="en-US" dirty="0"/>
              <a:t>Copy the Public Key</a:t>
            </a:r>
          </a:p>
          <a:p>
            <a:pPr marL="0" indent="0">
              <a:buNone/>
            </a:pPr>
            <a:r>
              <a:rPr lang="en-US" dirty="0"/>
              <a:t>	# </a:t>
            </a:r>
            <a:r>
              <a:rPr lang="en-US" dirty="0" err="1"/>
              <a:t>ssh</a:t>
            </a:r>
            <a:r>
              <a:rPr lang="en-US" dirty="0"/>
              <a:t>-copy-id afnog@pcX.sse.ws.afnog.org </a:t>
            </a:r>
          </a:p>
          <a:p>
            <a:r>
              <a:rPr lang="en-US" dirty="0"/>
              <a:t>Repeat the same process for other machines you wish to login automatically with.</a:t>
            </a:r>
          </a:p>
          <a:p>
            <a:r>
              <a:rPr lang="en-US" dirty="0"/>
              <a:t>Ensure the </a:t>
            </a:r>
            <a:r>
              <a:rPr lang="en-US" b="1" dirty="0" err="1"/>
              <a:t>afnog</a:t>
            </a:r>
            <a:r>
              <a:rPr lang="en-US" dirty="0"/>
              <a:t> username has </a:t>
            </a:r>
            <a:r>
              <a:rPr lang="en-US" dirty="0" err="1"/>
              <a:t>sudo</a:t>
            </a:r>
            <a:r>
              <a:rPr lang="en-US" dirty="0"/>
              <a:t> access to the remote clients</a:t>
            </a:r>
          </a:p>
        </p:txBody>
      </p:sp>
    </p:spTree>
    <p:extLst>
      <p:ext uri="{BB962C8B-B14F-4D97-AF65-F5344CB8AC3E}">
        <p14:creationId xmlns:p14="http://schemas.microsoft.com/office/powerpoint/2010/main" val="89359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Ad-Hoc Commands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ad-hoc command is a single Ansible task to perform quickly, but don’t want to save for later.</a:t>
            </a:r>
          </a:p>
          <a:p>
            <a:r>
              <a:rPr lang="en-US" dirty="0"/>
              <a:t> check all my inventory hosts are ready to be managed by Ansible</a:t>
            </a:r>
          </a:p>
          <a:p>
            <a:pPr marL="0" indent="0">
              <a:buNone/>
            </a:pPr>
            <a:r>
              <a:rPr lang="en-US" dirty="0"/>
              <a:t> 	# ansible all -m ping                    </a:t>
            </a:r>
          </a:p>
          <a:p>
            <a:r>
              <a:rPr lang="en-US" dirty="0"/>
              <a:t> collect and display the discovered </a:t>
            </a:r>
            <a:r>
              <a:rPr lang="en-US" sz="1600" dirty="0"/>
              <a:t>*</a:t>
            </a:r>
            <a:r>
              <a:rPr lang="en-US" dirty="0"/>
              <a:t>facts for the localhost</a:t>
            </a:r>
          </a:p>
          <a:p>
            <a:pPr marL="0" indent="0">
              <a:buNone/>
            </a:pPr>
            <a:r>
              <a:rPr lang="en-US" dirty="0"/>
              <a:t>	# ansible localhost -m setup</a:t>
            </a:r>
          </a:p>
          <a:p>
            <a:pPr marL="0" indent="0">
              <a:buNone/>
            </a:pPr>
            <a:r>
              <a:rPr lang="en-US" dirty="0"/>
              <a:t>	# ansible  pcX.sse.ws.afnog.org -m setup -a "filter=*ipv4 "</a:t>
            </a:r>
          </a:p>
          <a:p>
            <a:r>
              <a:rPr lang="en-US" dirty="0"/>
              <a:t> run the uptime command on all hosts in the group 2 group</a:t>
            </a:r>
          </a:p>
          <a:p>
            <a:pPr marL="0" indent="0">
              <a:buNone/>
            </a:pPr>
            <a:r>
              <a:rPr lang="en-US" dirty="0"/>
              <a:t>	# ansible group2 -m command -a "uptime "</a:t>
            </a:r>
          </a:p>
          <a:p>
            <a:r>
              <a:rPr lang="en-US" dirty="0"/>
              <a:t>fetch hard drives utilization </a:t>
            </a:r>
          </a:p>
          <a:p>
            <a:pPr marL="0" indent="0">
              <a:buNone/>
            </a:pPr>
            <a:r>
              <a:rPr lang="en-US" dirty="0"/>
              <a:t>	# ansible -m command -a 'df -h’ pcX.sse.ws.afnog.org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Ansible facts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are system properties that are collected by 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when it executes on a remote system. The 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facts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contain useful details such as storage and network configuration about a target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307D8-6AF0-4188-8D46-01E28ECA2F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09" y="1825625"/>
            <a:ext cx="41257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B4B3-AB97-46D0-AF78-3E8EB63E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Plays &amp; Playbooks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5340-6236-4CC9-874B-8717B8B5D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Plays are ordered sets of tasks to execute against host selections from your inventory. </a:t>
            </a:r>
          </a:p>
          <a:p>
            <a:r>
              <a:rPr lang="en-US" dirty="0"/>
              <a:t>A playbook is a file containing one or more plays.</a:t>
            </a:r>
          </a:p>
          <a:p>
            <a:r>
              <a:rPr lang="en-US" dirty="0"/>
              <a:t>Every playbook configuration begins with triple dash ( </a:t>
            </a:r>
            <a:r>
              <a:rPr lang="en-US" dirty="0">
                <a:solidFill>
                  <a:srgbClr val="0070C0"/>
                </a:solidFill>
              </a:rPr>
              <a:t>---</a:t>
            </a:r>
            <a:r>
              <a:rPr lang="en-US" dirty="0"/>
              <a:t>)</a:t>
            </a:r>
          </a:p>
          <a:p>
            <a:r>
              <a:rPr lang="en-US" dirty="0"/>
              <a:t>The hosts, tasks, name, action are various instructions commands to help automate your play installation process , </a:t>
            </a:r>
            <a:r>
              <a:rPr lang="en-US" b="1" dirty="0"/>
              <a:t>using </a:t>
            </a:r>
            <a:r>
              <a:rPr lang="en-US" b="1" dirty="0" err="1"/>
              <a:t>yaml</a:t>
            </a:r>
            <a:r>
              <a:rPr lang="en-US" b="1" dirty="0"/>
              <a:t> and jinja2 </a:t>
            </a:r>
          </a:p>
          <a:p>
            <a:r>
              <a:rPr lang="en-US" dirty="0"/>
              <a:t> </a:t>
            </a:r>
            <a:r>
              <a:rPr lang="en-US" b="1" dirty="0"/>
              <a:t>Jinja2</a:t>
            </a:r>
            <a:r>
              <a:rPr lang="en-US" dirty="0"/>
              <a:t> is a modern and designer-friendly templating language for Python.</a:t>
            </a:r>
          </a:p>
          <a:p>
            <a:r>
              <a:rPr lang="en-US" b="1" dirty="0"/>
              <a:t>YAML</a:t>
            </a:r>
            <a:r>
              <a:rPr lang="en-US" dirty="0"/>
              <a:t> is a human friendly data serialization standard for all programming languages. It is less and essentially allows you to provide powerful configuration settings, without having to learn a more complex code type.</a:t>
            </a:r>
          </a:p>
          <a:p>
            <a:endParaRPr lang="en-SD" dirty="0"/>
          </a:p>
        </p:txBody>
      </p:sp>
    </p:spTree>
    <p:extLst>
      <p:ext uri="{BB962C8B-B14F-4D97-AF65-F5344CB8AC3E}">
        <p14:creationId xmlns:p14="http://schemas.microsoft.com/office/powerpoint/2010/main" val="1636621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305866-BF05-48A9-8E93-CCF9B87B8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40" y="3403600"/>
            <a:ext cx="5715000" cy="345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9F8B62-FE81-4F54-A159-FB291300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6DB4-3E6E-4D6A-9F6D-5071C293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6260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Tasks are the application of a module to perform a specific unit of work.</a:t>
            </a:r>
          </a:p>
          <a:p>
            <a:r>
              <a:rPr lang="en-US" b="1" dirty="0"/>
              <a:t>file</a:t>
            </a:r>
            <a:r>
              <a:rPr lang="en-US" dirty="0"/>
              <a:t>: A directory should exist</a:t>
            </a:r>
          </a:p>
          <a:p>
            <a:r>
              <a:rPr lang="en-US" b="1" dirty="0"/>
              <a:t>apt</a:t>
            </a:r>
            <a:r>
              <a:rPr lang="en-US" dirty="0"/>
              <a:t>: A package should be installed</a:t>
            </a:r>
          </a:p>
          <a:p>
            <a:r>
              <a:rPr lang="en-US" b="1" dirty="0"/>
              <a:t>service</a:t>
            </a:r>
            <a:r>
              <a:rPr lang="en-US" dirty="0"/>
              <a:t>: A service should be running</a:t>
            </a:r>
          </a:p>
          <a:p>
            <a:r>
              <a:rPr lang="en-US" b="1" dirty="0"/>
              <a:t>template</a:t>
            </a:r>
            <a:r>
              <a:rPr lang="en-US" dirty="0"/>
              <a:t>: Render a configuration file from a template</a:t>
            </a:r>
          </a:p>
        </p:txBody>
      </p:sp>
    </p:spTree>
    <p:extLst>
      <p:ext uri="{BB962C8B-B14F-4D97-AF65-F5344CB8AC3E}">
        <p14:creationId xmlns:p14="http://schemas.microsoft.com/office/powerpoint/2010/main" val="225978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248D-2F3A-4101-B935-CBE78C1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Process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D160-9B44-488B-94D2-31D9CE9E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42318" cy="4351338"/>
          </a:xfrm>
        </p:spPr>
        <p:txBody>
          <a:bodyPr>
            <a:normAutofit fontScale="92500" lnSpcReduction="10000"/>
          </a:bodyPr>
          <a:lstStyle/>
          <a:p>
            <a:pPr algn="justLow"/>
            <a:r>
              <a:rPr lang="en-US" dirty="0"/>
              <a:t>Slower process </a:t>
            </a:r>
          </a:p>
          <a:p>
            <a:pPr algn="justLow"/>
            <a:r>
              <a:rPr lang="en-US" dirty="0"/>
              <a:t>Struggles in efficiently scale as demand changes</a:t>
            </a:r>
          </a:p>
          <a:p>
            <a:pPr algn="justLow" fontAlgn="base"/>
            <a:r>
              <a:rPr lang="en-US" dirty="0"/>
              <a:t>Inconsistency in data entry, room for errors.</a:t>
            </a:r>
          </a:p>
          <a:p>
            <a:pPr algn="justLow" fontAlgn="base"/>
            <a:r>
              <a:rPr lang="en-US" dirty="0"/>
              <a:t>Large ongoing staff training cost.</a:t>
            </a:r>
          </a:p>
          <a:p>
            <a:pPr algn="justLow" fontAlgn="base"/>
            <a:r>
              <a:rPr lang="en-US" dirty="0"/>
              <a:t>is dependent on good individuals.</a:t>
            </a:r>
          </a:p>
          <a:p>
            <a:pPr algn="justLow" fontAlgn="base"/>
            <a:r>
              <a:rPr lang="en-US" dirty="0"/>
              <a:t>Time consuming and costly to produce reports.</a:t>
            </a:r>
          </a:p>
          <a:p>
            <a:pPr algn="justLow" fontAlgn="base"/>
            <a:r>
              <a:rPr lang="en-US" dirty="0"/>
              <a:t>Duplication of data entry.</a:t>
            </a:r>
          </a:p>
          <a:p>
            <a:endParaRPr lang="en-US" dirty="0"/>
          </a:p>
          <a:p>
            <a:endParaRPr lang="en-S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1E29A-0C02-4E88-852E-17CA6FD2F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7"/>
          <a:stretch/>
        </p:blipFill>
        <p:spPr>
          <a:xfrm>
            <a:off x="7013842" y="1825625"/>
            <a:ext cx="5111483" cy="3579208"/>
          </a:xfrm>
          <a:prstGeom prst="rect">
            <a:avLst/>
          </a:prstGeom>
          <a:blipFill>
            <a:blip r:embed="rId2">
              <a:alphaModFix amt="87000"/>
            </a:blip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626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C202-7A9E-4F55-9DF8-DC8BE350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Tasks in a Play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1C57-7ECD-4F96-B361-6576597C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---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hosts</a:t>
            </a:r>
            <a:r>
              <a:rPr lang="en-US" dirty="0"/>
              <a:t>: me                                    ; host selection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: INSTALLING COWSAY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apt: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: </a:t>
            </a:r>
            <a:r>
              <a:rPr lang="en-US" dirty="0" err="1"/>
              <a:t>cowsay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n-US" dirty="0"/>
              <a:t>: latest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- name: </a:t>
            </a:r>
            <a:r>
              <a:rPr lang="en-US" dirty="0"/>
              <a:t>restart DNS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service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name</a:t>
            </a:r>
            <a:r>
              <a:rPr lang="en-US" dirty="0"/>
              <a:t>: bind9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state</a:t>
            </a:r>
            <a:r>
              <a:rPr lang="en-US" dirty="0"/>
              <a:t>: restarted</a:t>
            </a:r>
          </a:p>
          <a:p>
            <a:pPr marL="0" indent="0">
              <a:buNone/>
            </a:pPr>
            <a:endParaRPr lang="en-US" dirty="0"/>
          </a:p>
          <a:p>
            <a:endParaRPr lang="en-S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9AB8A-FA6F-417E-BAA4-80968FB92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30" y="2417320"/>
            <a:ext cx="6178619" cy="38945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6172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42EA-43B2-430B-98DF-4FEFDA7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 Tasks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8B14-F404-4E26-A005-D3A3D751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sz="3600" dirty="0"/>
              <a:t>Handlers are special tasks that run at the end of a play if notified by another task when a change occurs.</a:t>
            </a:r>
          </a:p>
          <a:p>
            <a:pPr algn="justLow"/>
            <a:r>
              <a:rPr lang="en-US" sz="3600" dirty="0"/>
              <a:t>If a configuration file gets changed notify a service restart task that it needs to run.</a:t>
            </a:r>
            <a:endParaRPr lang="en-S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C01F6A-F516-4511-8088-6C80B494C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995" y="3429000"/>
            <a:ext cx="3403430" cy="3403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60D63-6420-4EBE-8B94-8CA641C5A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72" y="5015882"/>
            <a:ext cx="1578359" cy="15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8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D4EE-CAEC-4C3F-908A-DAAB3A81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012"/>
            <a:ext cx="10515600" cy="626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0" indent="0">
              <a:buNone/>
            </a:pPr>
            <a:r>
              <a:rPr lang="en-US" dirty="0"/>
              <a:t>- name: httpd package is present</a:t>
            </a:r>
          </a:p>
          <a:p>
            <a:pPr marL="0" indent="0">
              <a:buNone/>
            </a:pPr>
            <a:r>
              <a:rPr lang="en-US" dirty="0"/>
              <a:t>  yum:</a:t>
            </a:r>
          </a:p>
          <a:p>
            <a:pPr marL="0" indent="0">
              <a:buNone/>
            </a:pPr>
            <a:r>
              <a:rPr lang="en-US" dirty="0"/>
              <a:t>     name: httpd</a:t>
            </a:r>
          </a:p>
          <a:p>
            <a:pPr marL="0" indent="0">
              <a:buNone/>
            </a:pPr>
            <a:r>
              <a:rPr lang="en-US" dirty="0"/>
              <a:t>     state: latest</a:t>
            </a:r>
          </a:p>
          <a:p>
            <a:pPr marL="0" indent="0">
              <a:buNone/>
            </a:pPr>
            <a:r>
              <a:rPr lang="en-US" dirty="0"/>
              <a:t>     notify: </a:t>
            </a:r>
            <a:r>
              <a:rPr lang="en-US" dirty="0">
                <a:solidFill>
                  <a:srgbClr val="0070C0"/>
                </a:solidFill>
              </a:rPr>
              <a:t>restart httpd</a:t>
            </a:r>
          </a:p>
          <a:p>
            <a:pPr marL="0" indent="0">
              <a:buNone/>
            </a:pPr>
            <a:r>
              <a:rPr lang="en-US" dirty="0"/>
              <a:t>- name: latest index.html file is present</a:t>
            </a:r>
          </a:p>
          <a:p>
            <a:pPr marL="0" indent="0">
              <a:buNone/>
            </a:pPr>
            <a:r>
              <a:rPr lang="en-US" dirty="0"/>
              <a:t>   copy: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src</a:t>
            </a:r>
            <a:r>
              <a:rPr lang="en-US" dirty="0"/>
              <a:t>: files/index.html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dest</a:t>
            </a:r>
            <a:r>
              <a:rPr lang="en-US" dirty="0"/>
              <a:t>: /var/www/html/</a:t>
            </a:r>
          </a:p>
          <a:p>
            <a:pPr marL="0" indent="0">
              <a:buNone/>
            </a:pPr>
            <a:r>
              <a:rPr lang="en-US" dirty="0"/>
              <a:t>handlers:</a:t>
            </a:r>
          </a:p>
          <a:p>
            <a:pPr marL="0" indent="0">
              <a:buNone/>
            </a:pPr>
            <a:r>
              <a:rPr lang="en-US" dirty="0"/>
              <a:t>- name: </a:t>
            </a:r>
            <a:r>
              <a:rPr lang="en-US" dirty="0">
                <a:solidFill>
                  <a:srgbClr val="0070C0"/>
                </a:solidFill>
              </a:rPr>
              <a:t>restart httpd</a:t>
            </a:r>
          </a:p>
          <a:p>
            <a:pPr marL="0" indent="0">
              <a:buNone/>
            </a:pPr>
            <a:r>
              <a:rPr lang="en-US" dirty="0"/>
              <a:t>   service:</a:t>
            </a:r>
          </a:p>
          <a:p>
            <a:pPr marL="0" indent="0">
              <a:buNone/>
            </a:pPr>
            <a:r>
              <a:rPr lang="en-US" dirty="0"/>
              <a:t>        name: httpd</a:t>
            </a:r>
          </a:p>
          <a:p>
            <a:pPr marL="0" indent="0">
              <a:buNone/>
            </a:pPr>
            <a:r>
              <a:rPr lang="en-US" dirty="0"/>
              <a:t>        state: restarted</a:t>
            </a:r>
            <a:endParaRPr lang="en-S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4999A-EF8B-4175-86D2-336E2DF12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94" y="567868"/>
            <a:ext cx="5809120" cy="58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30F5-BED7-46FC-BF59-765CB252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References : </a:t>
            </a:r>
          </a:p>
          <a:p>
            <a:pPr lvl="1"/>
            <a:r>
              <a:rPr lang="en-US" dirty="0"/>
              <a:t>Ansible Hands-on Introduction : Jon </a:t>
            </a:r>
            <a:r>
              <a:rPr lang="en-US" dirty="0" err="1"/>
              <a:t>Jozwiak</a:t>
            </a:r>
            <a:r>
              <a:rPr lang="en-US" dirty="0"/>
              <a:t>, Minneapolis RHUG, 2017</a:t>
            </a:r>
          </a:p>
          <a:p>
            <a:pPr lvl="1"/>
            <a:r>
              <a:rPr lang="en-US" dirty="0"/>
              <a:t>Introduction to Ansible : Frank </a:t>
            </a:r>
            <a:r>
              <a:rPr lang="en-US" dirty="0" err="1"/>
              <a:t>Kuse</a:t>
            </a:r>
            <a:r>
              <a:rPr lang="en-US" dirty="0"/>
              <a:t>, </a:t>
            </a:r>
            <a:r>
              <a:rPr lang="en-US" dirty="0" err="1"/>
              <a:t>Afnog</a:t>
            </a:r>
            <a:r>
              <a:rPr lang="en-US" dirty="0"/>
              <a:t> 2017</a:t>
            </a:r>
            <a:endParaRPr lang="en-S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BBE88-E9AB-441E-B386-C2DB9ADC0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3501874"/>
            <a:ext cx="2790825" cy="24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1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DEA-566D-4009-A844-96EEAA7E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 and Orchestration</a:t>
            </a:r>
            <a:endParaRPr lang="en-S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6D68-842C-41E3-944D-6E08E189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sz="4000" b="1" dirty="0"/>
              <a:t>Automation</a:t>
            </a:r>
            <a:r>
              <a:rPr lang="en-US" sz="4000" dirty="0"/>
              <a:t> is setting up a single task to run on its own – automating one thing. This single task can be anything from launching a web server, stopping a service, or integrating a web app.</a:t>
            </a:r>
          </a:p>
          <a:p>
            <a:pPr algn="justLow"/>
            <a:r>
              <a:rPr lang="en-US" sz="4000" dirty="0"/>
              <a:t> </a:t>
            </a:r>
            <a:r>
              <a:rPr lang="en-US" sz="4000" b="1" dirty="0"/>
              <a:t>Orchestration</a:t>
            </a:r>
            <a:r>
              <a:rPr lang="en-US" sz="4000" dirty="0"/>
              <a:t> is the term we mean when we refer to automating a lot of things at once.</a:t>
            </a:r>
          </a:p>
        </p:txBody>
      </p:sp>
    </p:spTree>
    <p:extLst>
      <p:ext uri="{BB962C8B-B14F-4D97-AF65-F5344CB8AC3E}">
        <p14:creationId xmlns:p14="http://schemas.microsoft.com/office/powerpoint/2010/main" val="48041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Automation?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Tasks in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Collaboration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Eliminate errors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Write once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Laziness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/>
              <a:t>Etc</a:t>
            </a:r>
            <a:r>
              <a:rPr lang="en-US" b="1" dirty="0"/>
              <a:t>….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Automation tools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Bamboo ,Docker, Kubernetes, Puppet , </a:t>
            </a:r>
            <a:r>
              <a:rPr lang="en-US" b="1" dirty="0">
                <a:solidFill>
                  <a:srgbClr val="FF0000"/>
                </a:solidFill>
              </a:rPr>
              <a:t>Ansible</a:t>
            </a:r>
            <a:r>
              <a:rPr lang="en-US" dirty="0"/>
              <a:t>.</a:t>
            </a:r>
            <a:endParaRPr lang="en-SD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8F87B-4918-475D-ADAD-3550F0A38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2" t="7896" r="10291" b="14046"/>
          <a:stretch/>
        </p:blipFill>
        <p:spPr>
          <a:xfrm>
            <a:off x="4848687" y="1418642"/>
            <a:ext cx="6710040" cy="37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0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8905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Ansible is a radically simple IT automation platform that makes your applications and systems easier to deploy.</a:t>
            </a:r>
          </a:p>
          <a:p>
            <a:r>
              <a:rPr lang="en-US" dirty="0"/>
              <a:t>It support configuration management with examples as below.</a:t>
            </a:r>
          </a:p>
          <a:p>
            <a:pPr lvl="2"/>
            <a:r>
              <a:rPr lang="en-US" sz="2800" dirty="0"/>
              <a:t>Configuration of servers</a:t>
            </a:r>
          </a:p>
          <a:p>
            <a:pPr lvl="2"/>
            <a:r>
              <a:rPr lang="en-US" sz="2800" dirty="0"/>
              <a:t>Application deployment</a:t>
            </a:r>
          </a:p>
          <a:p>
            <a:pPr lvl="2"/>
            <a:r>
              <a:rPr lang="en-US" sz="2800" dirty="0"/>
              <a:t>Continuous testing of already install application</a:t>
            </a:r>
          </a:p>
          <a:p>
            <a:pPr lvl="2"/>
            <a:r>
              <a:rPr lang="en-US" sz="2800" dirty="0"/>
              <a:t>Provisioning </a:t>
            </a:r>
          </a:p>
          <a:p>
            <a:pPr lvl="2"/>
            <a:r>
              <a:rPr lang="en-US" sz="2800" dirty="0"/>
              <a:t>Orchestration</a:t>
            </a:r>
          </a:p>
          <a:p>
            <a:pPr lvl="2"/>
            <a:r>
              <a:rPr lang="en-US" sz="2800" dirty="0"/>
              <a:t>Automation of tasks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EE95D-38E1-469B-B7C6-75F44DB4E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11" y="2578100"/>
            <a:ext cx="3055352" cy="37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4935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a free open source application </a:t>
            </a:r>
          </a:p>
          <a:p>
            <a:r>
              <a:rPr lang="en-US" dirty="0"/>
              <a:t>Agent-less – No need for agent installation and management </a:t>
            </a:r>
          </a:p>
          <a:p>
            <a:r>
              <a:rPr lang="en-US" dirty="0" err="1"/>
              <a:t>Phython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based</a:t>
            </a:r>
          </a:p>
          <a:p>
            <a:r>
              <a:rPr lang="en-US" dirty="0"/>
              <a:t>Highly flexible and configuration management of systems.</a:t>
            </a:r>
          </a:p>
          <a:p>
            <a:r>
              <a:rPr lang="en-US" dirty="0"/>
              <a:t>Large number of ready to use modules for system management </a:t>
            </a:r>
          </a:p>
          <a:p>
            <a:r>
              <a:rPr lang="en-US" dirty="0"/>
              <a:t>Custom modules can be added if needed</a:t>
            </a:r>
          </a:p>
          <a:p>
            <a:r>
              <a:rPr lang="en-US" dirty="0"/>
              <a:t>Configuration roll-back in case of error </a:t>
            </a:r>
          </a:p>
          <a:p>
            <a:r>
              <a:rPr lang="en-US" dirty="0"/>
              <a:t>Simple and human readable</a:t>
            </a:r>
          </a:p>
          <a:p>
            <a:r>
              <a:rPr lang="en-US" dirty="0"/>
              <a:t>Self documenting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BD69F-50B8-472C-B3E5-BC4FD6680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5" r="45679"/>
          <a:stretch/>
        </p:blipFill>
        <p:spPr>
          <a:xfrm>
            <a:off x="8087557" y="0"/>
            <a:ext cx="3551068" cy="49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AB3538-F39A-4B8D-B716-738C6B4A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02" y="1324591"/>
            <a:ext cx="8962372" cy="5316084"/>
          </a:xfrm>
        </p:spPr>
      </p:pic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Installation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87" y="1798992"/>
            <a:ext cx="771173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Install packages below on the Server  Machine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#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install ansible     </a:t>
            </a:r>
            <a:r>
              <a:rPr lang="en-US" dirty="0"/>
              <a:t>; for Debian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#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yum install ansible          </a:t>
            </a:r>
            <a:r>
              <a:rPr lang="en-US" dirty="0"/>
              <a:t>; for REHL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#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pkg install py27-ansible </a:t>
            </a:r>
            <a:r>
              <a:rPr lang="en-US" dirty="0"/>
              <a:t>; for FreeBSD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A232B-E392-4233-AB77-A83CEE1F6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6" t="18778" r="31848" b="19174"/>
          <a:stretch/>
        </p:blipFill>
        <p:spPr>
          <a:xfrm>
            <a:off x="7173156" y="4695348"/>
            <a:ext cx="2441359" cy="20862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54ABCAD-82DD-4D4B-9699-6420A553A259}"/>
              </a:ext>
            </a:extLst>
          </p:cNvPr>
          <p:cNvGrpSpPr/>
          <p:nvPr/>
        </p:nvGrpSpPr>
        <p:grpSpPr>
          <a:xfrm>
            <a:off x="7981024" y="2082199"/>
            <a:ext cx="3761173" cy="2221637"/>
            <a:chOff x="8161540" y="1944209"/>
            <a:chExt cx="3761173" cy="2221637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5DBE5DF9-F6E1-4257-9D58-F8B92884FD91}"/>
                </a:ext>
              </a:extLst>
            </p:cNvPr>
            <p:cNvSpPr/>
            <p:nvPr/>
          </p:nvSpPr>
          <p:spPr>
            <a:xfrm>
              <a:off x="8161540" y="1944209"/>
              <a:ext cx="3761173" cy="222163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568C72-B224-4BE1-AD48-9E524B5DF2B7}"/>
                </a:ext>
              </a:extLst>
            </p:cNvPr>
            <p:cNvSpPr txBox="1"/>
            <p:nvPr/>
          </p:nvSpPr>
          <p:spPr>
            <a:xfrm>
              <a:off x="9099610" y="2848128"/>
              <a:ext cx="2645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That’s it </a:t>
              </a:r>
              <a:r>
                <a:rPr lang="en-US" sz="3200" b="1" dirty="0">
                  <a:sym typeface="Wingdings" panose="05000000000000000000" pitchFamily="2" charset="2"/>
                </a:rPr>
                <a:t> </a:t>
              </a:r>
              <a:endParaRPr lang="en-US" sz="3200" b="1" dirty="0"/>
            </a:p>
            <a:p>
              <a:endParaRPr lang="en-SD" dirty="0"/>
            </a:p>
          </p:txBody>
        </p:sp>
      </p:grpSp>
    </p:spTree>
    <p:extLst>
      <p:ext uri="{BB962C8B-B14F-4D97-AF65-F5344CB8AC3E}">
        <p14:creationId xmlns:p14="http://schemas.microsoft.com/office/powerpoint/2010/main" val="63671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8A5B-7465-443E-9352-9722314E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Ansible Works</a:t>
            </a:r>
            <a:endParaRPr lang="en-S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864CC-731F-4085-B14D-494E39D62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Low">
              <a:buNone/>
            </a:pPr>
            <a:r>
              <a:rPr lang="en-US" sz="4000" dirty="0"/>
              <a:t>Ansible works by connecting to your nodes and pushing out small programs, called "</a:t>
            </a:r>
            <a:r>
              <a:rPr lang="en-US" sz="4000" dirty="0">
                <a:solidFill>
                  <a:srgbClr val="FF0000"/>
                </a:solidFill>
              </a:rPr>
              <a:t>Ansible modules</a:t>
            </a:r>
            <a:r>
              <a:rPr lang="en-US" sz="4000" dirty="0"/>
              <a:t>" to them.</a:t>
            </a:r>
          </a:p>
          <a:p>
            <a:pPr marL="0" indent="0" algn="justLow">
              <a:buNone/>
            </a:pPr>
            <a:r>
              <a:rPr lang="en-US" sz="4000" dirty="0"/>
              <a:t>These programs are written to be resource models of the desired state of the system.</a:t>
            </a:r>
          </a:p>
          <a:p>
            <a:pPr marL="0" indent="0" algn="justLow">
              <a:buNone/>
            </a:pPr>
            <a:r>
              <a:rPr lang="en-US" sz="4000" dirty="0"/>
              <a:t>Ansible then executes these modules (over SSH by default), and removes them when finished.</a:t>
            </a:r>
            <a:endParaRPr lang="en-SD" sz="4000" dirty="0"/>
          </a:p>
        </p:txBody>
      </p:sp>
    </p:spTree>
    <p:extLst>
      <p:ext uri="{BB962C8B-B14F-4D97-AF65-F5344CB8AC3E}">
        <p14:creationId xmlns:p14="http://schemas.microsoft.com/office/powerpoint/2010/main" val="68916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1038</Words>
  <Application>Microsoft Office PowerPoint</Application>
  <PresentationFormat>Widescreen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Manual Process</vt:lpstr>
      <vt:lpstr>Automation and Orchestration</vt:lpstr>
      <vt:lpstr>Why Automation?</vt:lpstr>
      <vt:lpstr>Introduction to Ansible</vt:lpstr>
      <vt:lpstr>Why Ansible</vt:lpstr>
      <vt:lpstr>Ansible Architecture</vt:lpstr>
      <vt:lpstr>Installation of Ansible</vt:lpstr>
      <vt:lpstr>How Ansible Works</vt:lpstr>
      <vt:lpstr>PowerPoint Presentation</vt:lpstr>
      <vt:lpstr>Modules</vt:lpstr>
      <vt:lpstr>Modules: Run Commands</vt:lpstr>
      <vt:lpstr>Inventory</vt:lpstr>
      <vt:lpstr>Inventory example: </vt:lpstr>
      <vt:lpstr>SSH Keys Are Your Friends   </vt:lpstr>
      <vt:lpstr>Creating KEY pairs: </vt:lpstr>
      <vt:lpstr>Ad-Hoc Commands</vt:lpstr>
      <vt:lpstr>Plays &amp; Playbooks</vt:lpstr>
      <vt:lpstr>Tasks</vt:lpstr>
      <vt:lpstr>Example Tasks in a Play</vt:lpstr>
      <vt:lpstr>Handler Tasks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Manhal</cp:lastModifiedBy>
  <cp:revision>121</cp:revision>
  <cp:lastPrinted>2016-05-31T13:49:46Z</cp:lastPrinted>
  <dcterms:created xsi:type="dcterms:W3CDTF">2016-05-30T15:15:30Z</dcterms:created>
  <dcterms:modified xsi:type="dcterms:W3CDTF">2019-06-13T12:48:41Z</dcterms:modified>
</cp:coreProperties>
</file>