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Pretty Good Privacy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Joe Abley – AIS 2015, Tunis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What can we use cryptography for?</a:t>
            </a:r>
            <a:endParaRPr sz="3600"/>
          </a:p>
          <a:p>
            <a:pPr lvl="1">
              <a:defRPr sz="1800"/>
            </a:pPr>
            <a:r>
              <a:rPr sz="3600"/>
              <a:t>Why would we bother?</a:t>
            </a:r>
            <a:endParaRPr sz="3600"/>
          </a:p>
          <a:p>
            <a:pPr lvl="1">
              <a:defRPr sz="1800"/>
            </a:pPr>
            <a:r>
              <a:rPr sz="3600"/>
              <a:t>What are the implications of not using it?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Public Key Cryptography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Create a public/private key pair</a:t>
            </a:r>
            <a:endParaRPr sz="3348"/>
          </a:p>
          <a:p>
            <a:pPr lvl="2" marL="1240155" indent="-413384" defTabSz="543305">
              <a:spcBef>
                <a:spcPts val="3900"/>
              </a:spcBef>
              <a:defRPr sz="1800"/>
            </a:pPr>
            <a:r>
              <a:rPr sz="3348"/>
              <a:t>keep the private key private</a:t>
            </a:r>
            <a:endParaRPr sz="3348"/>
          </a:p>
          <a:p>
            <a:pPr lvl="2" marL="1240155" indent="-413384" defTabSz="543305">
              <a:spcBef>
                <a:spcPts val="3900"/>
              </a:spcBef>
              <a:defRPr sz="1800"/>
            </a:pPr>
            <a:r>
              <a:rPr sz="3348"/>
              <a:t>make the public key public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Use someone else's public key to </a:t>
            </a:r>
            <a:r>
              <a:rPr b="1" sz="3348">
                <a:latin typeface="Helvetica"/>
                <a:ea typeface="Helvetica"/>
                <a:cs typeface="Helvetica"/>
                <a:sym typeface="Helvetica"/>
              </a:rPr>
              <a:t>encrypt</a:t>
            </a:r>
            <a:r>
              <a:rPr sz="3348"/>
              <a:t> data such that only they can decrypt it, using their private key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Use your own private key to </a:t>
            </a:r>
            <a:r>
              <a:rPr b="1" sz="3348">
                <a:latin typeface="Helvetica"/>
                <a:ea typeface="Helvetica"/>
                <a:cs typeface="Helvetica"/>
                <a:sym typeface="Helvetica"/>
              </a:rPr>
              <a:t>sign</a:t>
            </a:r>
            <a:r>
              <a:rPr sz="3348"/>
              <a:t> something in a way that anybody who has your public key can verify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Trusting Public Keys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If you want to use someone's public key (for what?) it's important to trust that the copy you have is accurate</a:t>
            </a:r>
            <a:endParaRPr sz="3600"/>
          </a:p>
          <a:p>
            <a:pPr lvl="2">
              <a:defRPr sz="1800"/>
            </a:pPr>
            <a:r>
              <a:rPr sz="3600"/>
              <a:t>How could you tell?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Keeping Private Keys Private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How much trouble should you go to?</a:t>
            </a:r>
            <a:endParaRPr sz="3600"/>
          </a:p>
          <a:p>
            <a:pPr lvl="1">
              <a:defRPr sz="1800"/>
            </a:pPr>
            <a:r>
              <a:rPr sz="3600"/>
              <a:t>How private is private?</a:t>
            </a:r>
            <a:endParaRPr sz="3600"/>
          </a:p>
          <a:p>
            <a:pPr lvl="2">
              <a:defRPr sz="1800"/>
            </a:pPr>
            <a:r>
              <a:rPr sz="3600"/>
              <a:t>how secret is secret?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PGP in Practice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64540" indent="-382270" defTabSz="502412">
              <a:spcBef>
                <a:spcPts val="3600"/>
              </a:spcBef>
              <a:defRPr sz="1800"/>
            </a:pPr>
            <a:r>
              <a:rPr sz="3096"/>
              <a:t>PGP at the command line is a bit ugly</a:t>
            </a:r>
            <a:endParaRPr sz="3096"/>
          </a:p>
          <a:p>
            <a:pPr lvl="1" marL="764540" indent="-382270" defTabSz="502412">
              <a:spcBef>
                <a:spcPts val="3600"/>
              </a:spcBef>
              <a:defRPr sz="1800"/>
            </a:pPr>
            <a:r>
              <a:rPr sz="3096"/>
              <a:t>There are plugins for mail clients to make all of this easier</a:t>
            </a:r>
            <a:endParaRPr sz="3096"/>
          </a:p>
          <a:p>
            <a:pPr lvl="2" marL="1146810" indent="-382270" defTabSz="502412">
              <a:spcBef>
                <a:spcPts val="3600"/>
              </a:spcBef>
              <a:defRPr sz="1800"/>
            </a:pPr>
            <a:r>
              <a:rPr sz="3096"/>
              <a:t>Thunderbird</a:t>
            </a:r>
            <a:endParaRPr sz="3096"/>
          </a:p>
          <a:p>
            <a:pPr lvl="2" marL="1146810" indent="-382270" defTabSz="502412">
              <a:spcBef>
                <a:spcPts val="3600"/>
              </a:spcBef>
              <a:defRPr sz="1800"/>
            </a:pPr>
            <a:r>
              <a:rPr sz="3096"/>
              <a:t>Mutt on the Unix/Linux command-line</a:t>
            </a:r>
            <a:endParaRPr sz="3096"/>
          </a:p>
          <a:p>
            <a:pPr lvl="2" marL="1146810" indent="-382270" defTabSz="502412">
              <a:spcBef>
                <a:spcPts val="3600"/>
              </a:spcBef>
              <a:defRPr sz="1800"/>
            </a:pPr>
            <a:r>
              <a:rPr sz="3096"/>
              <a:t>MailMate, Apple Mail on the Mac</a:t>
            </a:r>
            <a:endParaRPr sz="3096"/>
          </a:p>
          <a:p>
            <a:pPr lvl="2" marL="1146810" indent="-382270" defTabSz="502412">
              <a:spcBef>
                <a:spcPts val="3600"/>
              </a:spcBef>
              <a:defRPr sz="1800"/>
            </a:pPr>
            <a:r>
              <a:rPr sz="3096"/>
              <a:t>Surely something for Windows</a:t>
            </a:r>
            <a:endParaRPr sz="3096"/>
          </a:p>
          <a:p>
            <a:pPr lvl="1" marL="764540" indent="-382270" defTabSz="502412">
              <a:spcBef>
                <a:spcPts val="3600"/>
              </a:spcBef>
              <a:defRPr sz="1800"/>
            </a:pPr>
            <a:r>
              <a:rPr sz="3096"/>
              <a:t>Web mail clients are harder. Why?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Exercise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Install GnuPG</a:t>
            </a:r>
            <a:endParaRPr sz="3600"/>
          </a:p>
          <a:p>
            <a:pPr lvl="1">
              <a:defRPr sz="1800"/>
            </a:pPr>
            <a:r>
              <a:rPr sz="3600"/>
              <a:t>Create a key pair</a:t>
            </a:r>
            <a:endParaRPr sz="3600"/>
          </a:p>
          <a:p>
            <a:pPr lvl="1">
              <a:defRPr sz="1800"/>
            </a:pPr>
            <a:r>
              <a:rPr sz="3600"/>
              <a:t>Obtain public keys from other people in the room</a:t>
            </a:r>
            <a:endParaRPr sz="3600"/>
          </a:p>
          <a:p>
            <a:pPr lvl="1">
              <a:defRPr sz="1800"/>
            </a:pPr>
            <a:r>
              <a:rPr sz="3600"/>
              <a:t>Find ways to trust their public keys</a:t>
            </a:r>
            <a:endParaRPr sz="3600"/>
          </a:p>
          <a:p>
            <a:pPr lvl="1">
              <a:defRPr sz="1800"/>
            </a:pPr>
            <a:r>
              <a:rPr sz="3600"/>
              <a:t>Encrypt a private message to another person, and verify that other people can't easily decrypt it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Remember!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You are creating keys on extremely insecure public servers</a:t>
            </a:r>
            <a:endParaRPr sz="3600"/>
          </a:p>
          <a:p>
            <a:pPr lvl="2">
              <a:defRPr sz="1800"/>
            </a:pPr>
            <a:r>
              <a:rPr sz="3600"/>
              <a:t>"afnog/afnog"</a:t>
            </a:r>
            <a:endParaRPr sz="3600"/>
          </a:p>
          <a:p>
            <a:pPr lvl="1">
              <a:defRPr sz="1800"/>
            </a:pPr>
            <a:r>
              <a:rPr sz="3600"/>
              <a:t>Don't share anything that is </a:t>
            </a:r>
            <a:r>
              <a:rPr i="1" sz="3600"/>
              <a:t>really</a:t>
            </a:r>
            <a:r>
              <a:rPr sz="3600"/>
              <a:t> secret</a:t>
            </a:r>
            <a:endParaRPr sz="3600"/>
          </a:p>
          <a:p>
            <a:pPr lvl="1">
              <a:defRPr sz="1800"/>
            </a:pPr>
            <a:r>
              <a:rPr sz="3600"/>
              <a:t>Delete your keys (public and private) when you are finished. Why?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