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86" autoAdjust="0"/>
  </p:normalViewPr>
  <p:slideViewPr>
    <p:cSldViewPr snapToGrid="0" snapToObjects="1">
      <p:cViewPr>
        <p:scale>
          <a:sx n="94" d="100"/>
          <a:sy n="94" d="100"/>
        </p:scale>
        <p:origin x="-128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May 29,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6/unix-intro/download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sh@pcX.sse.ws.afnog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4/" TargetMode="External"/><Relationship Id="rId3" Type="http://schemas.openxmlformats.org/officeDocument/2006/relationships/hyperlink" Target="http://www.afnog.org/mailman/listinfo/afno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bian.org/doc/manuals/securing-debian-howto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ss</a:t>
            </a:r>
            <a:r>
              <a:rPr lang="en-US" dirty="0" smtClean="0"/>
              <a:t>-e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AfNOG</a:t>
            </a:r>
            <a:r>
              <a:rPr lang="en-US" dirty="0" smtClean="0"/>
              <a:t> - </a:t>
            </a:r>
            <a:r>
              <a:rPr lang="en-US" dirty="0" smtClean="0"/>
              <a:t>2016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Botswana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Scalable Services – English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downloading you will see the above icon. Double click on it and you should see a window similar to the one on the right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Unix, Linux and OS X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default Secure Shell (SSH) client is already installed in Unix, Linux and OS X</a:t>
            </a:r>
          </a:p>
          <a:p>
            <a:r>
              <a:rPr lang="en-US" dirty="0" smtClean="0"/>
              <a:t>To access the default SSH </a:t>
            </a:r>
          </a:p>
          <a:p>
            <a:pPr lvl="1"/>
            <a:r>
              <a:rPr lang="en-US" dirty="0" smtClean="0"/>
              <a:t>Open:  Terminal application</a:t>
            </a:r>
          </a:p>
          <a:p>
            <a:pPr lvl="1"/>
            <a:r>
              <a:rPr lang="en-US" dirty="0" smtClean="0"/>
              <a:t>From Terminal prompt type the following</a:t>
            </a:r>
            <a:r>
              <a:rPr lang="en-US" smtClean="0"/>
              <a:t>; </a:t>
            </a:r>
          </a:p>
          <a:p>
            <a:pPr lvl="1"/>
            <a:r>
              <a:rPr lang="en-US" smtClean="0">
                <a:hlinkClick r:id="rId2"/>
              </a:rPr>
              <a:t>ssh</a:t>
            </a:r>
            <a:r>
              <a:rPr lang="en-US" dirty="0" smtClean="0">
                <a:hlinkClick r:id="rId2"/>
              </a:rPr>
              <a:t> afnog@pcX.sse.ws.afnog.org</a:t>
            </a:r>
            <a:r>
              <a:rPr lang="en-US" dirty="0" smtClean="0"/>
              <a:t> where X is the pc number.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</a:t>
            </a:r>
            <a:r>
              <a:rPr lang="en-US" sz="2600" dirty="0">
                <a:hlinkClick r:id="rId2"/>
              </a:rPr>
              <a:t>http://www.ws.afnog.org/</a:t>
            </a:r>
            <a:r>
              <a:rPr lang="en-US" sz="2600" dirty="0" smtClean="0">
                <a:hlinkClick r:id="rId2"/>
              </a:rPr>
              <a:t>afnog2016/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Please be careful in class:</a:t>
            </a:r>
          </a:p>
          <a:p>
            <a:pPr lvl="0"/>
            <a:r>
              <a:rPr lang="en-US" sz="3200" dirty="0" smtClean="0"/>
              <a:t>trip </a:t>
            </a:r>
            <a:r>
              <a:rPr lang="en-US" sz="3200" dirty="0"/>
              <a:t>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topics to be covered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 smtClean="0"/>
              <a:t>DNS</a:t>
            </a:r>
          </a:p>
          <a:p>
            <a:pPr lvl="1"/>
            <a:r>
              <a:rPr lang="en-US" dirty="0" smtClean="0"/>
              <a:t>Resolver</a:t>
            </a:r>
          </a:p>
          <a:p>
            <a:pPr lvl="1"/>
            <a:r>
              <a:rPr lang="en-US" dirty="0" smtClean="0"/>
              <a:t>Authoritative DNS</a:t>
            </a:r>
            <a:endParaRPr lang="en-US" dirty="0"/>
          </a:p>
          <a:p>
            <a:pPr lvl="0"/>
            <a:r>
              <a:rPr lang="en-US" sz="2800" b="1" dirty="0" smtClean="0"/>
              <a:t>Firewalls and Network Security</a:t>
            </a:r>
          </a:p>
          <a:p>
            <a:pPr lvl="1"/>
            <a:r>
              <a:rPr lang="en-US" dirty="0" smtClean="0"/>
              <a:t>Host security using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lvl="0"/>
            <a:r>
              <a:rPr lang="en-US" sz="2800" b="1" dirty="0" smtClean="0"/>
              <a:t>Mail </a:t>
            </a:r>
            <a:r>
              <a:rPr lang="en-US" sz="2800" b="1" dirty="0"/>
              <a:t>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 smtClean="0"/>
              <a:t>Hosting Web services</a:t>
            </a:r>
            <a:endParaRPr lang="en-US" sz="2800" b="1" dirty="0" smtClean="0"/>
          </a:p>
          <a:p>
            <a:pPr lvl="1"/>
            <a:r>
              <a:rPr lang="en-US" dirty="0" smtClean="0"/>
              <a:t>Web server </a:t>
            </a:r>
            <a:r>
              <a:rPr lang="en-US" dirty="0" smtClean="0"/>
              <a:t>using Apache</a:t>
            </a:r>
            <a:endParaRPr lang="en-US" dirty="0"/>
          </a:p>
          <a:p>
            <a:pPr lvl="0"/>
            <a:r>
              <a:rPr lang="en-US" sz="2800" b="1" dirty="0" smtClean="0"/>
              <a:t>RADIUS &amp; LDAP</a:t>
            </a:r>
            <a:endParaRPr lang="en-US" sz="2800" b="1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centralizing </a:t>
            </a:r>
            <a:r>
              <a:rPr lang="en-US" dirty="0" smtClean="0"/>
              <a:t>authentication</a:t>
            </a:r>
            <a:endParaRPr lang="en-US" dirty="0"/>
          </a:p>
          <a:p>
            <a:pPr lvl="0"/>
            <a:r>
              <a:rPr lang="en-US" sz="2800" b="1" dirty="0" smtClean="0"/>
              <a:t>Virtualization</a:t>
            </a:r>
            <a:endParaRPr lang="en-US" sz="2800" b="1" dirty="0" smtClean="0"/>
          </a:p>
          <a:p>
            <a:pPr lvl="1"/>
            <a:r>
              <a:rPr lang="en-US" dirty="0" smtClean="0"/>
              <a:t>How to build virtual </a:t>
            </a:r>
            <a:r>
              <a:rPr lang="en-US" dirty="0" smtClean="0"/>
              <a:t>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Session: intro</a:t>
            </a:r>
            <a:r>
              <a:rPr lang="en-US" dirty="0"/>
              <a:t>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 smtClean="0"/>
              <a:t>bootcamp</a:t>
            </a:r>
            <a:r>
              <a:rPr lang="en-US" dirty="0" smtClean="0"/>
              <a:t>, Post-installation Best Practices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(Intro)</a:t>
            </a:r>
            <a:endParaRPr lang="en-US" dirty="0"/>
          </a:p>
          <a:p>
            <a:pPr lvl="1"/>
            <a:r>
              <a:rPr lang="en-US" dirty="0" smtClean="0"/>
              <a:t>Third Session: </a:t>
            </a:r>
            <a:r>
              <a:rPr lang="en-US" dirty="0" smtClean="0"/>
              <a:t>Firewalls and Network Security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(Resolver)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General 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b="1" dirty="0" smtClean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Security (Public Key, SSL, PGP, Crypto)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: DNS (Authoritative)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 smtClean="0"/>
              <a:t>Session</a:t>
            </a:r>
            <a:r>
              <a:rPr lang="en-US" dirty="0" smtClean="0"/>
              <a:t>: </a:t>
            </a:r>
            <a:r>
              <a:rPr lang="en-US" dirty="0" smtClean="0"/>
              <a:t>Apache + PHP</a:t>
            </a:r>
          </a:p>
          <a:p>
            <a:pPr lvl="1"/>
            <a:r>
              <a:rPr lang="en-US" dirty="0" smtClean="0"/>
              <a:t>Fourth Session</a:t>
            </a:r>
            <a:r>
              <a:rPr lang="en-US" dirty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DNSSEC</a:t>
            </a:r>
            <a:endParaRPr lang="en-US" i="1" dirty="0">
              <a:solidFill>
                <a:srgbClr val="0000FF"/>
              </a:solidFill>
            </a:endParaRPr>
          </a:p>
          <a:p>
            <a:pPr lvl="0"/>
            <a:r>
              <a:rPr lang="en-US" b="1" dirty="0" smtClean="0"/>
              <a:t>Wednesday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and 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1"/>
            <a:r>
              <a:rPr lang="en-US" dirty="0" smtClean="0"/>
              <a:t>Third and Fourth Session: </a:t>
            </a:r>
            <a:r>
              <a:rPr lang="en-US" dirty="0" smtClean="0"/>
              <a:t>Open LDAP Directory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</a:t>
            </a:r>
            <a:r>
              <a:rPr lang="en-US" i="1" dirty="0" err="1" smtClean="0">
                <a:solidFill>
                  <a:srgbClr val="0000FF"/>
                </a:solidFill>
              </a:rPr>
              <a:t>Ansible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</a:t>
            </a:r>
            <a:r>
              <a:rPr lang="en-US" dirty="0" smtClean="0"/>
              <a:t>week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Thursday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Second Session: RADIUS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Dovecot IMAP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 smtClean="0"/>
              <a:t>Session: </a:t>
            </a:r>
            <a:r>
              <a:rPr lang="en-US" dirty="0" err="1" smtClean="0"/>
              <a:t>Squirrelmail</a:t>
            </a:r>
            <a:endParaRPr lang="en-US" dirty="0"/>
          </a:p>
          <a:p>
            <a:r>
              <a:rPr lang="en-US" b="1" dirty="0" smtClean="0"/>
              <a:t>Friday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Session</a:t>
            </a:r>
            <a:r>
              <a:rPr lang="en-US" dirty="0" smtClean="0"/>
              <a:t>: </a:t>
            </a:r>
            <a:r>
              <a:rPr lang="en-US" dirty="0" smtClean="0"/>
              <a:t>Load Balancing</a:t>
            </a:r>
            <a:endParaRPr lang="en-US" dirty="0"/>
          </a:p>
          <a:p>
            <a:pPr lvl="1"/>
            <a:r>
              <a:rPr lang="en-US" dirty="0" smtClean="0"/>
              <a:t>Third and Fourth : Virtualization</a:t>
            </a:r>
            <a:endParaRPr lang="en-US" dirty="0"/>
          </a:p>
          <a:p>
            <a:pPr lvl="1"/>
            <a:r>
              <a:rPr lang="en-US" dirty="0" smtClean="0"/>
              <a:t>Closing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use an editor called “</a:t>
            </a:r>
            <a:r>
              <a:rPr lang="en-US" dirty="0" err="1" smtClean="0"/>
              <a:t>nano</a:t>
            </a:r>
            <a:r>
              <a:rPr lang="en-US" dirty="0" smtClean="0"/>
              <a:t>” on the </a:t>
            </a:r>
            <a:r>
              <a:rPr lang="en-US" dirty="0" err="1" smtClean="0"/>
              <a:t>Debian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However, you should learn “vi” as it has way more features than most editors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nano</a:t>
            </a:r>
            <a:r>
              <a:rPr lang="en-US" dirty="0" smtClean="0"/>
              <a:t>: </a:t>
            </a:r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nano</a:t>
            </a:r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nano</a:t>
            </a:r>
            <a:r>
              <a:rPr lang="en-US" dirty="0" smtClean="0"/>
              <a:t> you can open a file by: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/path/to/filename</a:t>
            </a:r>
            <a:br>
              <a:rPr lang="en-US" b="1" dirty="0" smtClean="0"/>
            </a:br>
            <a:r>
              <a:rPr lang="en-US" dirty="0" smtClean="0"/>
              <a:t>OR</a:t>
            </a:r>
            <a:r>
              <a:rPr lang="en-US" b="1" dirty="0" smtClean="0"/>
              <a:t>        $</a:t>
            </a:r>
            <a:r>
              <a:rPr lang="en-US" b="1" dirty="0" err="1" smtClean="0"/>
              <a:t>nano</a:t>
            </a:r>
            <a:r>
              <a:rPr lang="en-US" b="1" dirty="0" smtClean="0"/>
              <a:t> filename</a:t>
            </a:r>
          </a:p>
          <a:p>
            <a:pPr marL="0" indent="0">
              <a:buNone/>
            </a:pPr>
            <a:r>
              <a:rPr lang="en-US" dirty="0" smtClean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answer “y”</a:t>
            </a:r>
          </a:p>
          <a:p>
            <a:pPr marL="0" indent="0">
              <a:buNone/>
            </a:pPr>
            <a:r>
              <a:rPr lang="en-US" dirty="0" smtClean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W</a:t>
            </a:r>
            <a:r>
              <a:rPr lang="en-US" dirty="0" smtClean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 err="1" smtClean="0"/>
              <a:t>nano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 to your home directory</a:t>
            </a:r>
          </a:p>
          <a:p>
            <a:pPr marL="274320" lvl="1" indent="0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$cd /home/</a:t>
            </a:r>
            <a:r>
              <a:rPr lang="en-US" sz="2400" b="1" dirty="0" err="1" smtClean="0"/>
              <a:t>afnog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a </a:t>
            </a:r>
            <a:r>
              <a:rPr lang="en-US" dirty="0" smtClean="0"/>
              <a:t>file: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Type the following 3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</a:t>
            </a:r>
            <a:r>
              <a:rPr lang="en-US" b="1" dirty="0" smtClean="0"/>
              <a:t>/bash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# SSE Test Script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echo </a:t>
            </a:r>
            <a:r>
              <a:rPr lang="en-US" b="1" dirty="0"/>
              <a:t>"Welcome </a:t>
            </a:r>
            <a:r>
              <a:rPr lang="en-US" b="1" dirty="0" smtClean="0"/>
              <a:t>$HOSTNAME to </a:t>
            </a:r>
            <a:r>
              <a:rPr lang="en-US" b="1" dirty="0" err="1" smtClean="0"/>
              <a:t>AfNOG</a:t>
            </a:r>
            <a:r>
              <a:rPr lang="en-US" b="1" dirty="0" smtClean="0"/>
              <a:t> SSE </a:t>
            </a:r>
            <a:r>
              <a:rPr lang="en-US" b="1" dirty="0"/>
              <a:t>2016</a:t>
            </a:r>
            <a:r>
              <a:rPr lang="en-US" b="1" dirty="0" smtClean="0"/>
              <a:t>!”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echo “</a:t>
            </a:r>
            <a:r>
              <a:rPr lang="en-US" b="1" dirty="0" err="1" smtClean="0"/>
              <a:t>AfNOG</a:t>
            </a:r>
            <a:r>
              <a:rPr lang="en-US" b="1" dirty="0" smtClean="0"/>
              <a:t>!, Success!”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Save and Exit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Ctrl </a:t>
            </a:r>
            <a:r>
              <a:rPr lang="en-US" b="1" dirty="0" smtClean="0"/>
              <a:t>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Then </a:t>
            </a:r>
            <a:r>
              <a:rPr lang="en-US" dirty="0" smtClean="0"/>
              <a:t>answer </a:t>
            </a:r>
            <a:r>
              <a:rPr lang="en-US" b="1" dirty="0" smtClean="0"/>
              <a:t>y</a:t>
            </a:r>
            <a:r>
              <a:rPr lang="en-US" dirty="0" smtClean="0"/>
              <a:t>. </a:t>
            </a:r>
            <a:r>
              <a:rPr lang="en-US" b="1" dirty="0" smtClean="0"/>
              <a:t>Maintain the same filename (</a:t>
            </a:r>
            <a:r>
              <a:rPr lang="en-US" b="1" dirty="0" smtClean="0"/>
              <a:t>press enter)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Change the files permissions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</a:t>
            </a:r>
            <a:r>
              <a:rPr lang="en-US" dirty="0" smtClean="0"/>
              <a:t>$ </a:t>
            </a:r>
            <a:r>
              <a:rPr lang="en-US" b="1" dirty="0" err="1" smtClean="0"/>
              <a:t>chmod</a:t>
            </a:r>
            <a:r>
              <a:rPr lang="en-US" b="1" dirty="0" smtClean="0"/>
              <a:t> +x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Run the 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afnog@debian8:~$ </a:t>
            </a:r>
            <a:r>
              <a:rPr lang="en-US" b="1" dirty="0" smtClean="0"/>
              <a:t>./test</a:t>
            </a:r>
            <a:r>
              <a:rPr lang="en-US" b="1" dirty="0"/>
              <a:t>-</a:t>
            </a:r>
            <a:r>
              <a:rPr lang="en-US" b="1" dirty="0" err="1" smtClean="0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SS-E?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 smtClean="0"/>
              <a:t>It builds on Track Zero which covered introductory topics on UNIX/Linux and Internet Services</a:t>
            </a:r>
          </a:p>
          <a:p>
            <a:r>
              <a:rPr lang="en-US" b="1" dirty="0" smtClean="0"/>
              <a:t>What sort of services? </a:t>
            </a:r>
          </a:p>
          <a:p>
            <a:pPr lvl="1"/>
            <a:r>
              <a:rPr lang="en-US" dirty="0" smtClean="0"/>
              <a:t>DNS, Web Email</a:t>
            </a:r>
          </a:p>
          <a:p>
            <a:pPr lvl="1"/>
            <a:r>
              <a:rPr lang="en-US" dirty="0" smtClean="0"/>
              <a:t>Monitoring, Authentication</a:t>
            </a:r>
          </a:p>
          <a:p>
            <a:pPr lvl="1"/>
            <a:r>
              <a:rPr lang="en-US" dirty="0" smtClean="0"/>
              <a:t>Many others</a:t>
            </a:r>
          </a:p>
          <a:p>
            <a:r>
              <a:rPr lang="en-US" b="1" dirty="0" smtClean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Ctrl y – previous Page</a:t>
            </a:r>
          </a:p>
          <a:p>
            <a:r>
              <a:rPr lang="en-US" sz="2800" dirty="0" smtClean="0"/>
              <a:t>Ctrl v – next page</a:t>
            </a:r>
          </a:p>
          <a:p>
            <a:pPr marL="0" indent="0">
              <a:buNone/>
            </a:pPr>
            <a:r>
              <a:rPr lang="en-US" sz="2800" dirty="0" smtClean="0"/>
              <a:t>Nano provides a menu at the bottom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Post-Install best 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1. Update the System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nano</a:t>
            </a:r>
            <a:r>
              <a:rPr lang="en-US" b="1" dirty="0" smtClean="0"/>
              <a:t> /</a:t>
            </a:r>
            <a:r>
              <a:rPr lang="en-US" b="1" dirty="0" err="1" smtClean="0"/>
              <a:t>etc</a:t>
            </a:r>
            <a:r>
              <a:rPr lang="en-US" b="1" dirty="0" smtClean="0"/>
              <a:t>/apt/</a:t>
            </a:r>
            <a:r>
              <a:rPr lang="en-US" b="1" dirty="0" err="1" smtClean="0"/>
              <a:t>sources.list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292934"/>
                </a:solidFill>
              </a:rPr>
              <a:t>deb </a:t>
            </a:r>
            <a:r>
              <a:rPr lang="en-US" b="1" dirty="0">
                <a:solidFill>
                  <a:srgbClr val="292934"/>
                </a:solidFill>
              </a:rPr>
              <a:t>http://</a:t>
            </a:r>
            <a:r>
              <a:rPr lang="en-US" b="1" dirty="0" err="1">
                <a:solidFill>
                  <a:srgbClr val="292934"/>
                </a:solidFill>
              </a:rPr>
              <a:t>httpredir.debian.org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         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        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security.debian.org</a:t>
            </a:r>
            <a:r>
              <a:rPr lang="en-US" b="1" dirty="0">
                <a:solidFill>
                  <a:srgbClr val="292934"/>
                </a:solidFill>
              </a:rPr>
              <a:t>/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/updates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Add “</a:t>
            </a:r>
            <a:r>
              <a:rPr lang="en-US" b="1" dirty="0" err="1" smtClean="0">
                <a:solidFill>
                  <a:srgbClr val="0000FF"/>
                </a:solidFill>
              </a:rPr>
              <a:t>contrib</a:t>
            </a:r>
            <a:r>
              <a:rPr lang="en-US" b="1" dirty="0" smtClean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httpredir.debian.org</a:t>
            </a:r>
            <a:r>
              <a:rPr lang="en-US" b="1" dirty="0"/>
              <a:t>/</a:t>
            </a:r>
            <a:r>
              <a:rPr lang="en-US" b="1" dirty="0" err="1"/>
              <a:t>debian</a:t>
            </a:r>
            <a:r>
              <a:rPr lang="en-US" b="1" dirty="0"/>
              <a:t>  </a:t>
            </a:r>
            <a:r>
              <a:rPr lang="en-US" b="1" dirty="0" err="1" smtClean="0"/>
              <a:t>jessie</a:t>
            </a:r>
            <a:r>
              <a:rPr lang="en-US" b="1" dirty="0" smtClean="0"/>
              <a:t>   main  </a:t>
            </a:r>
            <a:r>
              <a:rPr lang="en-US" b="1" dirty="0" err="1" smtClean="0"/>
              <a:t>contrib</a:t>
            </a:r>
            <a:r>
              <a:rPr lang="en-US" b="1" dirty="0" smtClean="0"/>
              <a:t>  non-free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security.debian.org</a:t>
            </a:r>
            <a:r>
              <a:rPr lang="en-US" b="1" dirty="0"/>
              <a:t>/ </a:t>
            </a:r>
            <a:r>
              <a:rPr lang="en-US" b="1" dirty="0" err="1"/>
              <a:t>jessie</a:t>
            </a:r>
            <a:r>
              <a:rPr lang="en-US" b="1" dirty="0"/>
              <a:t>/updates </a:t>
            </a:r>
            <a:r>
              <a:rPr lang="en-US" b="1" dirty="0" smtClean="0"/>
              <a:t>main </a:t>
            </a:r>
            <a:r>
              <a:rPr lang="en-US" b="1" dirty="0" err="1" smtClean="0"/>
              <a:t>contrib</a:t>
            </a:r>
            <a:r>
              <a:rPr lang="en-US" b="1" dirty="0" smtClean="0"/>
              <a:t> non</a:t>
            </a:r>
            <a:r>
              <a:rPr lang="en-US" b="1" dirty="0"/>
              <a:t>-</a:t>
            </a:r>
            <a:r>
              <a:rPr lang="en-US" b="1" dirty="0" smtClean="0"/>
              <a:t>free</a:t>
            </a:r>
            <a:endParaRPr lang="en-US" b="1" dirty="0"/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</a:t>
            </a:r>
            <a:r>
              <a:rPr lang="en-US" dirty="0" smtClean="0"/>
              <a:t>. Update the System</a:t>
            </a:r>
          </a:p>
          <a:p>
            <a:pPr lvl="1"/>
            <a:r>
              <a:rPr lang="en-US" b="1" dirty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update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 smtClean="0"/>
              <a:t>3. Install SSH (If it was not installed during system installation)</a:t>
            </a:r>
            <a:endParaRPr lang="en-US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openssh</a:t>
            </a:r>
            <a:r>
              <a:rPr lang="en-US" b="1" dirty="0" smtClean="0"/>
              <a:t>-server</a:t>
            </a:r>
            <a:endParaRPr lang="en-US" b="1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service exim4 stop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. Disable unwanted Services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service  - - status-all 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service exim4 stop 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 smtClean="0"/>
              <a:t>5. </a:t>
            </a:r>
            <a:r>
              <a:rPr lang="en-US" dirty="0"/>
              <a:t>Check Listening Network Ports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 smtClean="0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Disable Remote SSH Root User Login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Change line or if missing Add the line (use 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without-password</a:t>
            </a:r>
            <a:r>
              <a:rPr lang="en-US" b="1" dirty="0"/>
              <a:t> 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</a:t>
            </a:r>
            <a:r>
              <a:rPr lang="en-US" b="1" dirty="0" smtClean="0"/>
              <a:t>restart</a:t>
            </a:r>
          </a:p>
          <a:p>
            <a:pPr lvl="1"/>
            <a:endParaRPr lang="en-US" b="1" dirty="0"/>
          </a:p>
          <a:p>
            <a:r>
              <a:rPr lang="en-US" dirty="0" smtClean="0"/>
              <a:t>7. Configure NTP Server</a:t>
            </a:r>
            <a:endParaRPr lang="en-US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ntp</a:t>
            </a:r>
            <a:endParaRPr lang="en-US" b="1" dirty="0" smtClean="0"/>
          </a:p>
          <a:p>
            <a:pPr lvl="1"/>
            <a:r>
              <a:rPr lang="en-US" dirty="0" smtClean="0"/>
              <a:t>(optional but necessary) Edit </a:t>
            </a:r>
            <a:r>
              <a:rPr lang="en-US" dirty="0" err="1" smtClean="0"/>
              <a:t>ntp</a:t>
            </a:r>
            <a:r>
              <a:rPr lang="en-US" dirty="0" smtClean="0"/>
              <a:t> servers and put local ones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ntp.conf</a:t>
            </a:r>
            <a:endParaRPr lang="en-US" dirty="0" smtClean="0"/>
          </a:p>
          <a:p>
            <a:pPr lvl="2"/>
            <a:r>
              <a:rPr lang="en-US" dirty="0" smtClean="0"/>
              <a:t>Comment “server” sections or replace server with a local/internal one</a:t>
            </a:r>
            <a:endParaRPr lang="en-US" dirty="0"/>
          </a:p>
          <a:p>
            <a:pPr lvl="1"/>
            <a:r>
              <a:rPr lang="en-US" b="1" dirty="0" smtClean="0"/>
              <a:t>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 smtClean="0"/>
              <a:t>ntp</a:t>
            </a:r>
            <a:r>
              <a:rPr lang="en-US" b="1" dirty="0" smtClean="0"/>
              <a:t> start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ntpdc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 smtClean="0"/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ntpq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More here: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://www.debian.org/doc/manuals/securing-debian-howto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Ayitey</a:t>
            </a:r>
            <a:r>
              <a:rPr lang="en-US" dirty="0" smtClean="0"/>
              <a:t> A. </a:t>
            </a:r>
            <a:r>
              <a:rPr lang="en-US" dirty="0" err="1" smtClean="0"/>
              <a:t>Bulley</a:t>
            </a:r>
            <a:r>
              <a:rPr lang="en-US" dirty="0" smtClean="0"/>
              <a:t> - Ghana</a:t>
            </a:r>
          </a:p>
          <a:p>
            <a:r>
              <a:rPr lang="en-US" dirty="0"/>
              <a:t>Chris Wilson – </a:t>
            </a:r>
            <a:r>
              <a:rPr lang="en-US" dirty="0" smtClean="0"/>
              <a:t>UK</a:t>
            </a:r>
          </a:p>
          <a:p>
            <a:r>
              <a:rPr lang="en-US" dirty="0" smtClean="0"/>
              <a:t>Emmanuel </a:t>
            </a:r>
            <a:r>
              <a:rPr lang="en-US" dirty="0" err="1"/>
              <a:t>Odoom</a:t>
            </a:r>
            <a:r>
              <a:rPr lang="en-US" dirty="0"/>
              <a:t> -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Frank </a:t>
            </a:r>
            <a:r>
              <a:rPr lang="en-US" dirty="0" err="1"/>
              <a:t>Kuse</a:t>
            </a:r>
            <a:r>
              <a:rPr lang="en-US" dirty="0"/>
              <a:t> –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Joe </a:t>
            </a:r>
            <a:r>
              <a:rPr lang="en-US" dirty="0" err="1" smtClean="0"/>
              <a:t>Abley</a:t>
            </a:r>
            <a:r>
              <a:rPr lang="en-US" dirty="0" smtClean="0"/>
              <a:t> – </a:t>
            </a:r>
            <a:r>
              <a:rPr lang="en-US" dirty="0" smtClean="0"/>
              <a:t>Canada</a:t>
            </a:r>
            <a:endParaRPr lang="en-US" dirty="0" smtClean="0"/>
          </a:p>
          <a:p>
            <a:r>
              <a:rPr lang="en-US" dirty="0" smtClean="0"/>
              <a:t>Kevin Chege – </a:t>
            </a:r>
            <a:r>
              <a:rPr lang="en-US" dirty="0" smtClean="0"/>
              <a:t>Kenya</a:t>
            </a:r>
            <a:endParaRPr lang="en-US" dirty="0" smtClean="0"/>
          </a:p>
          <a:p>
            <a:r>
              <a:rPr lang="en-US" dirty="0" smtClean="0"/>
              <a:t>Michuki </a:t>
            </a:r>
            <a:r>
              <a:rPr lang="en-US" dirty="0"/>
              <a:t>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you….?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Introduce yourself:</a:t>
            </a:r>
          </a:p>
          <a:p>
            <a:r>
              <a:rPr lang="en-US" sz="2800" b="1" dirty="0" smtClean="0"/>
              <a:t>Name</a:t>
            </a:r>
          </a:p>
          <a:p>
            <a:r>
              <a:rPr lang="en-US" sz="2800" b="1" dirty="0" smtClean="0"/>
              <a:t>Country</a:t>
            </a:r>
          </a:p>
          <a:p>
            <a:r>
              <a:rPr lang="en-US" sz="2800" b="1" dirty="0" smtClean="0"/>
              <a:t>Work </a:t>
            </a:r>
          </a:p>
          <a:p>
            <a:r>
              <a:rPr lang="en-US" sz="2800" b="1" dirty="0" smtClean="0"/>
              <a:t>Hobbies </a:t>
            </a:r>
            <a:r>
              <a:rPr lang="en-US" sz="2800" b="1" dirty="0" smtClean="0">
                <a:sym typeface="Wingdings"/>
              </a:rPr>
              <a:t> </a:t>
            </a:r>
          </a:p>
          <a:p>
            <a:r>
              <a:rPr lang="en-US" sz="2800" b="1" dirty="0" smtClean="0">
                <a:sym typeface="Wingdings"/>
              </a:rPr>
              <a:t>How did you fly to get to </a:t>
            </a:r>
            <a:r>
              <a:rPr lang="en-US" sz="2800" b="1" dirty="0" smtClean="0">
                <a:sym typeface="Wingdings"/>
              </a:rPr>
              <a:t>Botswana</a:t>
            </a:r>
            <a:r>
              <a:rPr lang="en-US" sz="2800" b="1" dirty="0" smtClean="0">
                <a:sym typeface="Wingdings"/>
              </a:rPr>
              <a:t>?</a:t>
            </a:r>
            <a:endParaRPr lang="en-US" sz="2800" b="1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teaching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Theory explained first then followed by a practical session</a:t>
            </a:r>
          </a:p>
          <a:p>
            <a:r>
              <a:rPr lang="en-US" sz="2800" dirty="0" smtClean="0"/>
              <a:t>Each of you has been assigned a Virtual Machine running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8.0.0 (Jessie) that </a:t>
            </a:r>
            <a:r>
              <a:rPr lang="en-US" sz="2800" b="1" dirty="0" smtClean="0"/>
              <a:t>you will access from your laptop</a:t>
            </a:r>
          </a:p>
          <a:p>
            <a:r>
              <a:rPr lang="en-US" sz="2800" b="1" dirty="0" smtClean="0"/>
              <a:t>Feel free to ask questions anytime</a:t>
            </a:r>
          </a:p>
          <a:p>
            <a:r>
              <a:rPr lang="en-US" sz="2800" dirty="0" smtClean="0"/>
              <a:t>If you need help during the practical labs, </a:t>
            </a:r>
            <a:r>
              <a:rPr lang="en-US" sz="2800" b="1" dirty="0" smtClean="0"/>
              <a:t>raise your hand </a:t>
            </a:r>
            <a:r>
              <a:rPr lang="en-US" sz="2800" dirty="0" smtClean="0"/>
              <a:t>so the instructors can assist</a:t>
            </a:r>
          </a:p>
          <a:p>
            <a:r>
              <a:rPr lang="en-US" sz="2800" b="1" dirty="0" smtClean="0"/>
              <a:t>Kindly mute your phones </a:t>
            </a:r>
            <a:r>
              <a:rPr lang="en-US" sz="2800" dirty="0" smtClean="0"/>
              <a:t>during classes </a:t>
            </a:r>
            <a:r>
              <a:rPr lang="en-US" sz="2800" dirty="0" smtClean="0">
                <a:sym typeface="Wingdings"/>
              </a:rPr>
              <a:t></a:t>
            </a:r>
          </a:p>
          <a:p>
            <a:r>
              <a:rPr lang="en-US" sz="2800" dirty="0" smtClean="0">
                <a:sym typeface="Wingdings"/>
              </a:rPr>
              <a:t>Please </a:t>
            </a:r>
            <a:r>
              <a:rPr lang="en-US" sz="2800" dirty="0" smtClean="0">
                <a:sym typeface="Wingdings"/>
              </a:rPr>
              <a:t>pay </a:t>
            </a:r>
            <a:r>
              <a:rPr lang="en-US" sz="2800" dirty="0" smtClean="0">
                <a:sym typeface="Wingdings"/>
              </a:rPr>
              <a:t>during theory sessions   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– please keep time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Breakfast starts at </a:t>
            </a:r>
            <a:r>
              <a:rPr lang="en-US" dirty="0" smtClean="0"/>
              <a:t>6am*</a:t>
            </a:r>
            <a:endParaRPr lang="en-US" b="1" dirty="0" smtClean="0"/>
          </a:p>
          <a:p>
            <a:r>
              <a:rPr lang="en-US" b="1" dirty="0" smtClean="0"/>
              <a:t>First Session 09:00 to 11:00</a:t>
            </a:r>
          </a:p>
          <a:p>
            <a:pPr lvl="1"/>
            <a:r>
              <a:rPr lang="en-US" dirty="0" smtClean="0"/>
              <a:t>Tea </a:t>
            </a:r>
            <a:r>
              <a:rPr lang="en-US" dirty="0" smtClean="0"/>
              <a:t>break </a:t>
            </a:r>
            <a:r>
              <a:rPr lang="en-US" dirty="0" smtClean="0"/>
              <a:t>11:00 </a:t>
            </a:r>
            <a:r>
              <a:rPr lang="en-US" dirty="0" smtClean="0"/>
              <a:t>to 11</a:t>
            </a:r>
            <a:r>
              <a:rPr lang="en-US" dirty="0" smtClean="0"/>
              <a:t>:</a:t>
            </a:r>
            <a:r>
              <a:rPr lang="en-US" dirty="0" smtClean="0"/>
              <a:t>00</a:t>
            </a:r>
            <a:endParaRPr lang="en-US" dirty="0" smtClean="0"/>
          </a:p>
          <a:p>
            <a:r>
              <a:rPr lang="en-US" b="1" dirty="0" smtClean="0"/>
              <a:t>Second Session from 11:</a:t>
            </a:r>
            <a:r>
              <a:rPr lang="en-US" b="1" dirty="0" smtClean="0"/>
              <a:t>30 </a:t>
            </a:r>
            <a:r>
              <a:rPr lang="en-US" b="1" dirty="0" smtClean="0"/>
              <a:t>to </a:t>
            </a:r>
            <a:r>
              <a:rPr lang="en-US" b="1" dirty="0" smtClean="0"/>
              <a:t>13:00</a:t>
            </a:r>
            <a:endParaRPr lang="en-US" b="1" dirty="0" smtClean="0"/>
          </a:p>
          <a:p>
            <a:pPr lvl="1"/>
            <a:r>
              <a:rPr lang="en-US" dirty="0" smtClean="0"/>
              <a:t>Lunch from </a:t>
            </a:r>
            <a:r>
              <a:rPr lang="en-US" dirty="0" smtClean="0"/>
              <a:t>13:00 </a:t>
            </a:r>
            <a:r>
              <a:rPr lang="en-US" dirty="0" smtClean="0"/>
              <a:t>to </a:t>
            </a:r>
            <a:r>
              <a:rPr lang="en-US" dirty="0" smtClean="0"/>
              <a:t>14:00</a:t>
            </a:r>
            <a:endParaRPr lang="en-US" dirty="0" smtClean="0"/>
          </a:p>
          <a:p>
            <a:r>
              <a:rPr lang="en-US" b="1" dirty="0" smtClean="0"/>
              <a:t>Third Session-  from </a:t>
            </a:r>
            <a:r>
              <a:rPr lang="en-US" b="1" dirty="0" smtClean="0"/>
              <a:t>14:00</a:t>
            </a:r>
            <a:r>
              <a:rPr lang="en-US" b="1" dirty="0" smtClean="0"/>
              <a:t> </a:t>
            </a:r>
            <a:r>
              <a:rPr lang="en-US" b="1" dirty="0" smtClean="0"/>
              <a:t>to </a:t>
            </a:r>
            <a:r>
              <a:rPr lang="en-US" b="1" dirty="0" smtClean="0"/>
              <a:t>16:00</a:t>
            </a:r>
            <a:endParaRPr lang="en-US" b="1" dirty="0" smtClean="0"/>
          </a:p>
          <a:p>
            <a:pPr lvl="1"/>
            <a:r>
              <a:rPr lang="en-US" dirty="0" smtClean="0"/>
              <a:t>Tea break – </a:t>
            </a:r>
            <a:r>
              <a:rPr lang="en-US" dirty="0" smtClean="0"/>
              <a:t>16:00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16:30</a:t>
            </a:r>
            <a:endParaRPr lang="en-US" dirty="0" smtClean="0"/>
          </a:p>
          <a:p>
            <a:r>
              <a:rPr lang="en-US" b="1" dirty="0" smtClean="0"/>
              <a:t>Fourth Session – </a:t>
            </a:r>
            <a:r>
              <a:rPr lang="en-US" b="1" dirty="0" smtClean="0"/>
              <a:t>16:30 </a:t>
            </a:r>
            <a:r>
              <a:rPr lang="en-US" b="1" dirty="0" smtClean="0"/>
              <a:t>to </a:t>
            </a:r>
            <a:r>
              <a:rPr lang="en-US" b="1" dirty="0" smtClean="0"/>
              <a:t>18:00</a:t>
            </a:r>
          </a:p>
          <a:p>
            <a:pPr lvl="1"/>
            <a:r>
              <a:rPr lang="en-US" dirty="0" smtClean="0"/>
              <a:t>Dinner</a:t>
            </a:r>
            <a:endParaRPr lang="en-US" dirty="0" smtClean="0"/>
          </a:p>
          <a:p>
            <a:r>
              <a:rPr lang="en-US" b="1" dirty="0" smtClean="0"/>
              <a:t>Evening sessions – 20:00 – 22:00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Breakfast: </a:t>
            </a:r>
            <a:r>
              <a:rPr lang="en-US" b="1" dirty="0"/>
              <a:t>A</a:t>
            </a:r>
            <a:r>
              <a:rPr lang="en-US" b="1" dirty="0" smtClean="0"/>
              <a:t>t the </a:t>
            </a:r>
            <a:r>
              <a:rPr lang="en-US" b="1" dirty="0" err="1" smtClean="0"/>
              <a:t>Metcourt</a:t>
            </a:r>
            <a:r>
              <a:rPr lang="en-US" b="1" dirty="0" smtClean="0"/>
              <a:t> Hotel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unch </a:t>
            </a:r>
            <a:r>
              <a:rPr lang="en-US" dirty="0" smtClean="0"/>
              <a:t>and </a:t>
            </a:r>
            <a:r>
              <a:rPr lang="en-US" dirty="0" smtClean="0"/>
              <a:t>dinner: </a:t>
            </a:r>
            <a:r>
              <a:rPr lang="en-US" b="1" dirty="0" smtClean="0"/>
              <a:t>At </a:t>
            </a:r>
            <a:r>
              <a:rPr lang="en-US" b="1" dirty="0" smtClean="0"/>
              <a:t>the </a:t>
            </a:r>
            <a:r>
              <a:rPr lang="en-US" b="1" dirty="0" smtClean="0"/>
              <a:t>Marquee (on left side of the exit from GICC)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Tea </a:t>
            </a:r>
            <a:r>
              <a:rPr lang="en-US" dirty="0" smtClean="0"/>
              <a:t>break: </a:t>
            </a:r>
            <a:r>
              <a:rPr lang="en-US" b="1" dirty="0" smtClean="0"/>
              <a:t>At the foyer area next to the main entrance</a:t>
            </a:r>
          </a:p>
          <a:p>
            <a:pPr marL="0" indent="0">
              <a:buNone/>
            </a:pPr>
            <a:r>
              <a:rPr lang="en-US" dirty="0" smtClean="0"/>
              <a:t>Washrooms:  </a:t>
            </a:r>
            <a:r>
              <a:rPr lang="en-US" b="1" dirty="0" smtClean="0"/>
              <a:t>At the right of foyer area and 2</a:t>
            </a:r>
            <a:r>
              <a:rPr lang="en-US" b="1" baseline="30000" dirty="0" smtClean="0"/>
              <a:t>nd</a:t>
            </a:r>
            <a:r>
              <a:rPr lang="en-US" b="1" dirty="0" smtClean="0"/>
              <a:t> further along the corridor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EXIT: USE DOOR ON RIGHT SIDE OF ROOM VIA SI-E CLASS BEAR IN MIND THAT THE OTHER TRACKS WILL BE IN SESSION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 smtClean="0"/>
              <a:t>Keep your name badge with you</a:t>
            </a:r>
          </a:p>
          <a:p>
            <a:pPr marL="0" indent="0">
              <a:buNone/>
            </a:pPr>
            <a:r>
              <a:rPr lang="en-US" sz="3200" b="1" dirty="0" smtClean="0"/>
              <a:t>At </a:t>
            </a:r>
            <a:r>
              <a:rPr lang="en-US" sz="3200" b="1" dirty="0"/>
              <a:t>the end </a:t>
            </a:r>
            <a:r>
              <a:rPr lang="en-US" sz="3200" b="1" dirty="0" smtClean="0"/>
              <a:t>of the week you </a:t>
            </a:r>
            <a:r>
              <a:rPr lang="en-US" sz="3200" b="1" dirty="0"/>
              <a:t>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 smtClean="0"/>
              <a:t>Please </a:t>
            </a:r>
            <a:r>
              <a:rPr lang="en-US" sz="3600" b="1" dirty="0"/>
              <a:t>share with your colleagues back at home.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Use </a:t>
            </a:r>
            <a:r>
              <a:rPr lang="en-US" sz="2800" b="1" dirty="0"/>
              <a:t>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 smtClean="0"/>
              <a:t>Virtualization </a:t>
            </a:r>
            <a:r>
              <a:rPr lang="en-US" sz="2800" dirty="0"/>
              <a:t>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 smtClean="0"/>
              <a:t>AIS </a:t>
            </a:r>
            <a:r>
              <a:rPr lang="en-US" sz="2800" dirty="0" smtClean="0"/>
              <a:t>network </a:t>
            </a:r>
            <a:r>
              <a:rPr lang="en-US" sz="2800" dirty="0"/>
              <a:t>if possible, otherwise </a:t>
            </a:r>
            <a:r>
              <a:rPr lang="en-US" sz="2800" b="1" dirty="0"/>
              <a:t>AIS-</a:t>
            </a:r>
            <a:r>
              <a:rPr lang="en-US" sz="2800" b="1" dirty="0" err="1"/>
              <a:t>bgn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</a:t>
            </a:r>
            <a:r>
              <a:rPr lang="en-US" sz="2800" b="1" dirty="0" smtClean="0"/>
              <a:t>!</a:t>
            </a:r>
            <a:r>
              <a:rPr lang="en-US" sz="2800" dirty="0" smtClean="0"/>
              <a:t>”</a:t>
            </a:r>
          </a:p>
          <a:p>
            <a:r>
              <a:rPr lang="en-US" sz="3200" b="1" dirty="0" smtClean="0"/>
              <a:t>Hotel </a:t>
            </a:r>
            <a:r>
              <a:rPr lang="en-US" sz="3200" b="1" dirty="0" err="1" smtClean="0"/>
              <a:t>wifi</a:t>
            </a:r>
            <a:r>
              <a:rPr lang="en-US" sz="3200" b="1" dirty="0" smtClean="0"/>
              <a:t> is available in your rooms</a:t>
            </a:r>
          </a:p>
          <a:p>
            <a:pPr marL="274320" lvl="1" indent="0">
              <a:buNone/>
            </a:pPr>
            <a:endParaRPr lang="en-US" sz="2800" b="1" dirty="0" smtClean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Your </a:t>
            </a:r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</a:t>
            </a:r>
            <a:r>
              <a:rPr lang="en-US" dirty="0" smtClean="0"/>
              <a:t>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</a:t>
            </a:r>
            <a:r>
              <a:rPr lang="en-US" b="1" dirty="0" smtClean="0"/>
              <a:t>pc35)</a:t>
            </a:r>
            <a:endParaRPr lang="en-US" b="1" dirty="0"/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PC Assignment exercise</a:t>
            </a:r>
            <a:endParaRPr lang="en-US" sz="2400" dirty="0" smtClean="0"/>
          </a:p>
          <a:p>
            <a:pPr lvl="0"/>
            <a:r>
              <a:rPr lang="en-US" b="1" dirty="0" err="1" smtClean="0"/>
              <a:t>Debian</a:t>
            </a:r>
            <a:r>
              <a:rPr lang="en-US" b="1" dirty="0" smtClean="0"/>
              <a:t> </a:t>
            </a:r>
            <a:r>
              <a:rPr lang="en-US" b="1" dirty="0" smtClean="0"/>
              <a:t>8.0.0 OS </a:t>
            </a:r>
            <a:r>
              <a:rPr lang="en-US" b="1" dirty="0"/>
              <a:t>installed</a:t>
            </a:r>
          </a:p>
          <a:p>
            <a:pPr lvl="0"/>
            <a:r>
              <a:rPr lang="en-US" b="1" dirty="0" smtClean="0"/>
              <a:t>Use </a:t>
            </a:r>
            <a:r>
              <a:rPr lang="en-US" b="1" dirty="0"/>
              <a:t>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2668</TotalTime>
  <Words>1144</Words>
  <Application>Microsoft Macintosh PowerPoint</Application>
  <PresentationFormat>On-screen Show (4:3)</PresentationFormat>
  <Paragraphs>231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Welcome to ss-e AfNOG - 2016 Botswana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Michuki Mwangi</cp:lastModifiedBy>
  <cp:revision>64</cp:revision>
  <dcterms:created xsi:type="dcterms:W3CDTF">2015-05-24T17:28:11Z</dcterms:created>
  <dcterms:modified xsi:type="dcterms:W3CDTF">2016-05-30T07:48:29Z</dcterms:modified>
</cp:coreProperties>
</file>