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9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77" r:id="rId14"/>
    <p:sldId id="276" r:id="rId15"/>
    <p:sldId id="278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41"/>
    <p:restoredTop sz="50000"/>
  </p:normalViewPr>
  <p:slideViewPr>
    <p:cSldViewPr snapToGrid="0" snapToObjects="1">
      <p:cViewPr varScale="1">
        <p:scale>
          <a:sx n="70" d="100"/>
          <a:sy n="70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ports.com/blog/mta-sts-explained/" TargetMode="External"/><Relationship Id="rId2" Type="http://schemas.openxmlformats.org/officeDocument/2006/relationships/hyperlink" Target="https://tools.ietf.org/html/rfc84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uthenticated_Received_Chai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om@example.com" TargetMode="External"/><Relationship Id="rId2" Type="http://schemas.openxmlformats.org/officeDocument/2006/relationships/hyperlink" Target="mailto:user@192.14.5.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2" Type="http://schemas.openxmlformats.org/officeDocument/2006/relationships/hyperlink" Target="http://sorbs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itu.net" TargetMode="External"/><Relationship Id="rId4" Type="http://schemas.openxmlformats.org/officeDocument/2006/relationships/hyperlink" Target="http://spamcop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odave.com/security/checking-your-dkim-dns-record/" TargetMode="External"/><Relationship Id="rId3" Type="http://schemas.openxmlformats.org/officeDocument/2006/relationships/hyperlink" Target="https://dmarc.org/" TargetMode="External"/><Relationship Id="rId7" Type="http://schemas.openxmlformats.org/officeDocument/2006/relationships/hyperlink" Target="https://www.ijs.si/software/amavisd/" TargetMode="External"/><Relationship Id="rId2" Type="http://schemas.openxmlformats.org/officeDocument/2006/relationships/hyperlink" Target="http://www.linuxmagic.com/best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mav.net/" TargetMode="External"/><Relationship Id="rId5" Type="http://schemas.openxmlformats.org/officeDocument/2006/relationships/hyperlink" Target="http://spamassassin.apache.org/" TargetMode="External"/><Relationship Id="rId4" Type="http://schemas.openxmlformats.org/officeDocument/2006/relationships/hyperlink" Target="https://en.wikipedia.org/wiki/DMARC" TargetMode="External"/><Relationship Id="rId9" Type="http://schemas.openxmlformats.org/officeDocument/2006/relationships/hyperlink" Target="https://en.wikipedia.org/wiki/DNS-based_Authentication_of_Named_Entit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2" Type="http://schemas.openxmlformats.org/officeDocument/2006/relationships/hyperlink" Target="http://en.wikipedia.org/wiki/Host_(network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ain_Name_Syste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2" Type="http://schemas.openxmlformats.org/officeDocument/2006/relationships/hyperlink" Target="https://dmarc.org/wiki/Glossary#SP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ar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Email Security and Best Practices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SPF, DKIM and DMARC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published in DNS!</a:t>
            </a:r>
          </a:p>
          <a:p>
            <a:r>
              <a:rPr lang="en-US" dirty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i="1" dirty="0"/>
              <a:t>"v=DMARC1;p=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B43-1CF8-E140-A565-DA2D72EE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DANE – Encrypting email transfer from sender to recipient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42A2-4066-1643-86B0-70FC30A8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DNS-based Authentication of Named Entities</a:t>
            </a:r>
          </a:p>
          <a:p>
            <a:r>
              <a:rPr lang="en-US" dirty="0"/>
              <a:t>Described in RFC 6698 and proposed as  way to authenticated TLS certificates to be bound to DNS using DNSSEC</a:t>
            </a:r>
          </a:p>
          <a:p>
            <a:r>
              <a:rPr lang="en-US" dirty="0"/>
              <a:t>Having a DANE Record indicates that a sender of an email must use encryption (TLS) to transmit the email from the sending server to the recipient email</a:t>
            </a:r>
          </a:p>
          <a:p>
            <a:r>
              <a:rPr lang="en-US" dirty="0"/>
              <a:t>Using DANE therefore will ensure that the email sent to you was transmitted over TLS (encrypted) and so its much more difficult for an eaves dropper to read your email</a:t>
            </a:r>
          </a:p>
          <a:p>
            <a:r>
              <a:rPr lang="en-US" dirty="0"/>
              <a:t>Without DANE, email uses opportunistic encryption to secure SMTP – </a:t>
            </a:r>
            <a:r>
              <a:rPr lang="en-US" dirty="0" err="1"/>
              <a:t>ie</a:t>
            </a:r>
            <a:r>
              <a:rPr lang="en-US" dirty="0"/>
              <a:t> it will be used if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reverse records (PTR) for your mail server so that it is resolvable from the IP</a:t>
            </a:r>
          </a:p>
          <a:p>
            <a:r>
              <a:rPr lang="en-US" dirty="0"/>
              <a:t>Mandatory by most servers these days</a:t>
            </a:r>
          </a:p>
          <a:p>
            <a:r>
              <a:rPr lang="en-US" dirty="0"/>
              <a:t>Used to verify authenticity of the sending mail server</a:t>
            </a:r>
          </a:p>
          <a:p>
            <a:r>
              <a:rPr lang="en-US" dirty="0"/>
              <a:t>The IP Address must resolve back to the mail server name</a:t>
            </a:r>
          </a:p>
          <a:p>
            <a:r>
              <a:rPr lang="en-US" dirty="0"/>
              <a:t>You can have multiple reverse records</a:t>
            </a:r>
          </a:p>
          <a:p>
            <a:r>
              <a:rPr lang="en-US" dirty="0"/>
              <a:t>You can have an SPF record that states that any IP that has a reverse record can send email from your domain</a:t>
            </a:r>
          </a:p>
          <a:p>
            <a:r>
              <a:rPr lang="en-US" i="1" dirty="0"/>
              <a:t>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ptr:domain.co.tz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672-65AB-5C49-87F0-F47A26D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use to secure email transport?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C35F-C058-2544-A4DB-251B3ECF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1690688"/>
            <a:ext cx="10515600" cy="4947770"/>
          </a:xfrm>
        </p:spPr>
        <p:txBody>
          <a:bodyPr/>
          <a:lstStyle/>
          <a:p>
            <a:r>
              <a:rPr lang="en-US" dirty="0"/>
              <a:t>Many upcoming protocols and methods to secure email</a:t>
            </a:r>
          </a:p>
          <a:p>
            <a:pPr lvl="1"/>
            <a:r>
              <a:rPr lang="en-US" dirty="0"/>
              <a:t>MTA-STS - SMTP MTA Strict Transport Security</a:t>
            </a:r>
          </a:p>
          <a:p>
            <a:pPr lvl="2"/>
            <a:r>
              <a:rPr lang="en-US" dirty="0">
                <a:hlinkClick r:id="rId2"/>
              </a:rPr>
              <a:t>https://tools.ietf.org/html/rfc8461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https://www.uriports.com/blog/mta-sts-explained/</a:t>
            </a:r>
            <a:endParaRPr lang="en-US" dirty="0"/>
          </a:p>
          <a:p>
            <a:pPr lvl="1"/>
            <a:r>
              <a:rPr lang="en-US" dirty="0"/>
              <a:t>ARC – Authenticated Received Chain</a:t>
            </a:r>
          </a:p>
          <a:p>
            <a:pPr lvl="2"/>
            <a:r>
              <a:rPr lang="en-US" dirty="0">
                <a:hlinkClick r:id="rId4"/>
              </a:rPr>
              <a:t>https://en.wikipedia.org/wiki/Authenticated_Received_Chain</a:t>
            </a:r>
            <a:r>
              <a:rPr lang="en-US" dirty="0"/>
              <a:t> </a:t>
            </a:r>
          </a:p>
          <a:p>
            <a:r>
              <a:rPr lang="en-US" dirty="0"/>
              <a:t>DKIM and DMARC have been around for sometime but not widely used. Keeping up with all these solutions is challenging</a:t>
            </a:r>
          </a:p>
          <a:p>
            <a:pPr lvl="1"/>
            <a:r>
              <a:rPr lang="en-US" dirty="0"/>
              <a:t>Needs lots of testing before implementation or you break your email</a:t>
            </a:r>
          </a:p>
          <a:p>
            <a:pPr lvl="1"/>
            <a:r>
              <a:rPr lang="en-US" dirty="0"/>
              <a:t>DANE and MTA-STS are similar. Do you need to implement both?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7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7596-F825-604A-9A57-CB4064F5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3"/>
            <a:ext cx="11198902" cy="12538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of DKIM, DMARC, SPF, ARC, DANE, PTR…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6D6D-7823-E748-957F-220F5D9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5007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receiver of my email, you can accept it because:</a:t>
            </a:r>
          </a:p>
          <a:p>
            <a:pPr lvl="1"/>
            <a:r>
              <a:rPr lang="en-US" dirty="0"/>
              <a:t>I have told you which servers I control – SPF Record</a:t>
            </a:r>
          </a:p>
          <a:p>
            <a:pPr lvl="1"/>
            <a:r>
              <a:rPr lang="en-US" dirty="0"/>
              <a:t>My email server has signed the email – DKIM</a:t>
            </a:r>
          </a:p>
          <a:p>
            <a:pPr lvl="1"/>
            <a:r>
              <a:rPr lang="en-US" dirty="0"/>
              <a:t>My server’s signature can be verified using DNS servers I have configured – DMARC or ARC</a:t>
            </a:r>
          </a:p>
          <a:p>
            <a:pPr lvl="1"/>
            <a:r>
              <a:rPr lang="en-US" dirty="0"/>
              <a:t>My email client signed the email with a PGP key</a:t>
            </a:r>
          </a:p>
          <a:p>
            <a:pPr lvl="1"/>
            <a:r>
              <a:rPr lang="en-US" dirty="0"/>
              <a:t>My servers have verifiable PTR records</a:t>
            </a:r>
          </a:p>
          <a:p>
            <a:r>
              <a:rPr lang="en-US" dirty="0"/>
              <a:t>As a recipient of your email, I can guarantee you that your email was sent to me over a secure channel because</a:t>
            </a:r>
          </a:p>
          <a:p>
            <a:pPr lvl="1"/>
            <a:r>
              <a:rPr lang="en-US" dirty="0"/>
              <a:t>DANE – my server only accepts securely sent email and used DNSSEC infrastructure to validate my authenticity</a:t>
            </a:r>
          </a:p>
          <a:p>
            <a:pPr lvl="1"/>
            <a:r>
              <a:rPr lang="en-US" dirty="0"/>
              <a:t>MTA-STS – my server only accepts securely sent email and used a Certificate Authority to validate my authenticity</a:t>
            </a:r>
          </a:p>
        </p:txBody>
      </p:sp>
    </p:spTree>
    <p:extLst>
      <p:ext uri="{BB962C8B-B14F-4D97-AF65-F5344CB8AC3E}">
        <p14:creationId xmlns:p14="http://schemas.microsoft.com/office/powerpoint/2010/main" val="195410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1052-4F5E-5F4A-BEDE-CFFFA25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is too much for me! Outsource my email?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61F22-FD50-9B40-971D-AF0D2425B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9036"/>
            <a:ext cx="10515600" cy="269823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D622C-7F8F-C14A-81B5-C63EF4D54D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379A9-5220-A145-BA1F-49B2E94C0960}"/>
              </a:ext>
            </a:extLst>
          </p:cNvPr>
          <p:cNvSpPr txBox="1"/>
          <p:nvPr/>
        </p:nvSpPr>
        <p:spPr>
          <a:xfrm>
            <a:off x="3057993" y="51416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4E7D04-8151-F749-A874-45B54BDD85DE}"/>
              </a:ext>
            </a:extLst>
          </p:cNvPr>
          <p:cNvSpPr txBox="1">
            <a:spLocks/>
          </p:cNvSpPr>
          <p:nvPr/>
        </p:nvSpPr>
        <p:spPr>
          <a:xfrm>
            <a:off x="990600" y="4512039"/>
            <a:ext cx="10515600" cy="181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where is your email stored?</a:t>
            </a:r>
          </a:p>
          <a:p>
            <a:r>
              <a:rPr lang="en-US" dirty="0"/>
              <a:t>Who has access to it? </a:t>
            </a:r>
          </a:p>
          <a:p>
            <a:r>
              <a:rPr lang="en-US" dirty="0"/>
              <a:t>Why is it free? Is it really free??</a:t>
            </a:r>
          </a:p>
        </p:txBody>
      </p:sp>
    </p:spTree>
    <p:extLst>
      <p:ext uri="{BB962C8B-B14F-4D97-AF65-F5344CB8AC3E}">
        <p14:creationId xmlns:p14="http://schemas.microsoft.com/office/powerpoint/2010/main" val="40300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reduce overall spam and email received</a:t>
            </a:r>
          </a:p>
          <a:p>
            <a:r>
              <a:rPr lang="en-US" dirty="0"/>
              <a:t>You can also have a mail “firewall” or gateway aka Mail Filter to stop spam before it reaches your server</a:t>
            </a:r>
          </a:p>
          <a:p>
            <a:r>
              <a:rPr lang="en-US" dirty="0"/>
              <a:t>Some </a:t>
            </a:r>
            <a:r>
              <a:rPr lang="en-US" dirty="0" err="1"/>
              <a:t>softwares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(AntiSpam) – renowned antivirus</a:t>
            </a:r>
          </a:p>
          <a:p>
            <a:pPr lvl="1"/>
            <a:r>
              <a:rPr lang="en-US" dirty="0" err="1"/>
              <a:t>Rspamd</a:t>
            </a:r>
            <a:r>
              <a:rPr lang="en-US" dirty="0"/>
              <a:t> – powerful antispam Milter service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(</a:t>
            </a:r>
            <a:r>
              <a:rPr lang="en-US" dirty="0" err="1"/>
              <a:t>AntiVirus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MailScanner</a:t>
            </a:r>
            <a:r>
              <a:rPr lang="en-US" dirty="0"/>
              <a:t> and </a:t>
            </a:r>
            <a:r>
              <a:rPr lang="en-US" dirty="0" err="1"/>
              <a:t>Amavisd</a:t>
            </a:r>
            <a:r>
              <a:rPr lang="en-US" dirty="0"/>
              <a:t> (rely on the above)</a:t>
            </a:r>
          </a:p>
          <a:p>
            <a:r>
              <a:rPr lang="en-US" dirty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Valid mail servers will have no problem if the receiving gives a soft error (4xx)</a:t>
            </a:r>
          </a:p>
          <a:p>
            <a:r>
              <a:rPr lang="en-US" dirty="0"/>
              <a:t>They will attempt to send the mail again after some time</a:t>
            </a:r>
          </a:p>
          <a:p>
            <a:r>
              <a:rPr lang="en-US" dirty="0" err="1"/>
              <a:t>Greylisting</a:t>
            </a:r>
            <a:r>
              <a:rPr lang="en-US" dirty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/>
              <a:t>If the sending server returns again after some time (can be specified usually 5min) the email is accepted</a:t>
            </a:r>
          </a:p>
          <a:p>
            <a:r>
              <a:rPr lang="en-US" dirty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Accept only well formatted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must be a valid name not an IP </a:t>
            </a:r>
            <a:r>
              <a:rPr lang="en-US" dirty="0" err="1"/>
              <a:t>ie</a:t>
            </a:r>
            <a:r>
              <a:rPr lang="en-US" dirty="0"/>
              <a:t> not </a:t>
            </a:r>
            <a:r>
              <a:rPr lang="en-US" dirty="0">
                <a:hlinkClick r:id="rId2"/>
              </a:rPr>
              <a:t>user@192.14.5.6</a:t>
            </a:r>
            <a:r>
              <a:rPr lang="en-US" dirty="0"/>
              <a:t> </a:t>
            </a:r>
          </a:p>
          <a:p>
            <a:r>
              <a:rPr lang="en-US" dirty="0"/>
              <a:t>Mail server HELO name must be resolvable </a:t>
            </a:r>
            <a:r>
              <a:rPr lang="en-US" dirty="0" err="1"/>
              <a:t>ie</a:t>
            </a:r>
            <a:r>
              <a:rPr lang="en-US" dirty="0"/>
              <a:t> FQDN</a:t>
            </a:r>
          </a:p>
          <a:p>
            <a:r>
              <a:rPr lang="en-US" dirty="0"/>
              <a:t>Server identification must resolve </a:t>
            </a:r>
            <a:r>
              <a:rPr lang="en-US" dirty="0" err="1"/>
              <a:t>ie</a:t>
            </a:r>
            <a:r>
              <a:rPr lang="en-US" dirty="0"/>
              <a:t> HELO/EHLO name must be </a:t>
            </a:r>
            <a:r>
              <a:rPr lang="en-US" dirty="0" err="1"/>
              <a:t>resolveable</a:t>
            </a:r>
            <a:endParaRPr lang="en-US" dirty="0"/>
          </a:p>
          <a:p>
            <a:r>
              <a:rPr lang="en-US" dirty="0"/>
              <a:t>Email should be from a valid email address format </a:t>
            </a:r>
            <a:r>
              <a:rPr lang="en-US" dirty="0" err="1"/>
              <a:t>eg</a:t>
            </a:r>
            <a:r>
              <a:rPr lang="en-US" dirty="0"/>
              <a:t>: from </a:t>
            </a:r>
            <a:r>
              <a:rPr lang="en-US" dirty="0">
                <a:hlinkClick r:id="rId3"/>
              </a:rPr>
              <a:t>tom@example.com</a:t>
            </a:r>
            <a:r>
              <a:rPr lang="en-US" dirty="0"/>
              <a:t> and not from </a:t>
            </a:r>
            <a:r>
              <a:rPr lang="en-US" dirty="0" err="1"/>
              <a:t>tom@example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Blacklist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DNSBL – DNS Based </a:t>
            </a:r>
            <a:r>
              <a:rPr lang="en-US" dirty="0" err="1"/>
              <a:t>Blackhole</a:t>
            </a:r>
            <a:r>
              <a:rPr lang="en-US" dirty="0"/>
              <a:t> Lists or RBL (Real Time </a:t>
            </a:r>
            <a:r>
              <a:rPr lang="en-US" dirty="0" err="1"/>
              <a:t>Blackhole</a:t>
            </a:r>
            <a:r>
              <a:rPr lang="en-US" dirty="0"/>
              <a:t> lists) to deny mail from well known spamming machines</a:t>
            </a:r>
          </a:p>
          <a:p>
            <a:r>
              <a:rPr lang="en-US" dirty="0"/>
              <a:t>Some well known good ones are</a:t>
            </a:r>
          </a:p>
          <a:p>
            <a:pPr lvl="1"/>
            <a:r>
              <a:rPr lang="en-US" dirty="0"/>
              <a:t>SORBS – </a:t>
            </a:r>
            <a:r>
              <a:rPr lang="en-US" dirty="0">
                <a:hlinkClick r:id="rId2"/>
              </a:rPr>
              <a:t>http://sorbs.net</a:t>
            </a:r>
            <a:endParaRPr lang="en-US" dirty="0"/>
          </a:p>
          <a:p>
            <a:pPr lvl="1"/>
            <a:r>
              <a:rPr lang="en-US" dirty="0"/>
              <a:t>SPAMHAUS – </a:t>
            </a:r>
            <a:r>
              <a:rPr lang="en-US" dirty="0">
                <a:hlinkClick r:id="rId3"/>
              </a:rPr>
              <a:t>http://spamhaus.org</a:t>
            </a:r>
            <a:endParaRPr lang="en-US" dirty="0"/>
          </a:p>
          <a:p>
            <a:pPr lvl="1"/>
            <a:r>
              <a:rPr lang="en-US" dirty="0"/>
              <a:t>SPAMCOP – </a:t>
            </a:r>
            <a:r>
              <a:rPr lang="en-US" dirty="0">
                <a:hlinkClick r:id="rId4"/>
              </a:rPr>
              <a:t>http://spamcop.net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MANITU – </a:t>
            </a:r>
            <a:r>
              <a:rPr lang="en-US" dirty="0">
                <a:hlinkClick r:id="rId5"/>
              </a:rPr>
              <a:t>http://manitu.net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your email setup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SPAM emails are generated every day</a:t>
            </a:r>
          </a:p>
          <a:p>
            <a:r>
              <a:rPr lang="en-US" dirty="0"/>
              <a:t>The tips here can help you to reduced the chances of you receiving SPAM email or inadvertently being the source of SPAM emails</a:t>
            </a:r>
          </a:p>
          <a:p>
            <a:r>
              <a:rPr lang="en-US" dirty="0"/>
              <a:t>Because email is so efficient, its now used to send malware, </a:t>
            </a:r>
            <a:r>
              <a:rPr lang="en-US" dirty="0" err="1"/>
              <a:t>ransomware</a:t>
            </a:r>
            <a:r>
              <a:rPr lang="en-US" dirty="0"/>
              <a:t>, worms etc.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WannaCrypt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users to use strong passwords or passphrases for their email</a:t>
            </a:r>
          </a:p>
          <a:p>
            <a:r>
              <a:rPr lang="en-US" dirty="0"/>
              <a:t>Alphanumeric passwords are better than normal passwords </a:t>
            </a:r>
            <a:r>
              <a:rPr lang="en-US" dirty="0" err="1"/>
              <a:t>ie</a:t>
            </a:r>
            <a:r>
              <a:rPr lang="en-US" dirty="0"/>
              <a:t> combine letters with numbers</a:t>
            </a:r>
          </a:p>
          <a:p>
            <a:r>
              <a:rPr lang="en-US" dirty="0"/>
              <a:t>Passphrases are even better, more difficult to break </a:t>
            </a:r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multiple MX records so that your server is not the only one able to receive mail for you</a:t>
            </a:r>
          </a:p>
          <a:p>
            <a:r>
              <a:rPr lang="en-US" dirty="0"/>
              <a:t>Backup your mail, use tools like </a:t>
            </a:r>
            <a:r>
              <a:rPr lang="en-US" dirty="0" err="1"/>
              <a:t>Rsync</a:t>
            </a:r>
            <a:r>
              <a:rPr lang="en-US" dirty="0"/>
              <a:t> to copy mail to another server as often as you can</a:t>
            </a:r>
          </a:p>
          <a:p>
            <a:r>
              <a:rPr lang="en-US" dirty="0"/>
              <a:t>Ensure your DNS records (MX, NS etc ) are correct and test them when you complete you setup</a:t>
            </a:r>
          </a:p>
          <a:p>
            <a:r>
              <a:rPr lang="en-US" dirty="0"/>
              <a:t>Use online tests like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question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email administrator, its easy to view other people’s email at any time with admin rights</a:t>
            </a:r>
          </a:p>
          <a:p>
            <a:r>
              <a:rPr lang="en-US" dirty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/>
              <a:t>Hence the need for encryption 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As an email administrator, you should be be professional and maintain ethics and etiquette 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http://www.linuxmagic.com/best_practices</a:t>
            </a:r>
            <a:endParaRPr lang="en-US" dirty="0"/>
          </a:p>
          <a:p>
            <a:r>
              <a:rPr lang="en-US" dirty="0"/>
              <a:t> Further reading:</a:t>
            </a:r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https://en.wikipedia.org/wiki/DMARC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http://spamassassin.apache.org/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AmavisD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https://www.ijs.si/software/amavisd/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https://protodave.com/security/checking-your-dkim-dns-record/</a:t>
            </a:r>
            <a:endParaRPr lang="en-US" dirty="0"/>
          </a:p>
          <a:p>
            <a:pPr lvl="1"/>
            <a:r>
              <a:rPr lang="en-US" dirty="0"/>
              <a:t>DANE: </a:t>
            </a:r>
            <a:r>
              <a:rPr lang="en-US" dirty="0">
                <a:hlinkClick r:id="rId9"/>
              </a:rPr>
              <a:t>https://en.wikipedia.org/wiki/DNS-based_Authentication_of_Named_Entities</a:t>
            </a:r>
            <a:r>
              <a:rPr lang="en-US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secure pages from the mail server and secure SMTP to clients</a:t>
            </a:r>
          </a:p>
          <a:p>
            <a:pPr lvl="1"/>
            <a:r>
              <a:rPr lang="en-US" dirty="0"/>
              <a:t>Secure Webmail – port 443</a:t>
            </a:r>
          </a:p>
          <a:p>
            <a:pPr lvl="1"/>
            <a:r>
              <a:rPr lang="en-US" dirty="0"/>
              <a:t>Secure SMTP – port 465/587</a:t>
            </a:r>
          </a:p>
          <a:p>
            <a:r>
              <a:rPr lang="en-US" dirty="0"/>
              <a:t>Force clients to use secure IMAP or Secure POP</a:t>
            </a:r>
          </a:p>
          <a:p>
            <a:pPr lvl="1"/>
            <a:r>
              <a:rPr lang="en-US" dirty="0"/>
              <a:t>Secure POP – port 995</a:t>
            </a:r>
          </a:p>
          <a:p>
            <a:pPr lvl="1"/>
            <a:r>
              <a:rPr lang="en-US" dirty="0"/>
              <a:t>Secure IMAP – port 993</a:t>
            </a:r>
          </a:p>
          <a:p>
            <a:r>
              <a:rPr lang="en-US" dirty="0"/>
              <a:t>Require authentication on your mail server before a mail enters the queue from a sending client aka SMTP AUTH</a:t>
            </a:r>
          </a:p>
          <a:p>
            <a:r>
              <a:rPr lang="en-US" dirty="0"/>
              <a:t>Lock down your box and block </a:t>
            </a:r>
            <a:r>
              <a:rPr lang="en-US"/>
              <a:t>all unnecessary </a:t>
            </a:r>
            <a:r>
              <a:rPr lang="en-US" dirty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2655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9B1-68BC-1A4E-A0AA-9DE4597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28917"/>
            <a:ext cx="10515600" cy="1325563"/>
          </a:xfrm>
        </p:spPr>
        <p:txBody>
          <a:bodyPr/>
          <a:lstStyle/>
          <a:p>
            <a:r>
              <a:rPr lang="en-US" b="1" dirty="0"/>
              <a:t>User Training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EE87-41E6-3B49-A487-4FE6304B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54480"/>
            <a:ext cx="11393424" cy="4919471"/>
          </a:xfrm>
        </p:spPr>
        <p:txBody>
          <a:bodyPr/>
          <a:lstStyle/>
          <a:p>
            <a:r>
              <a:rPr lang="en-US" sz="3600" dirty="0"/>
              <a:t>Innocent actions by your users may trigger anti-spam rules</a:t>
            </a:r>
          </a:p>
          <a:p>
            <a:pPr lvl="1"/>
            <a:r>
              <a:rPr lang="en-US" sz="3600" dirty="0"/>
              <a:t>Adding tens of email addresses in the “TO” field when composing email</a:t>
            </a:r>
          </a:p>
          <a:p>
            <a:pPr lvl="1"/>
            <a:r>
              <a:rPr lang="en-US" sz="3600" dirty="0"/>
              <a:t>Adding Subject with ALL CAPS IN THE SUBJECT</a:t>
            </a:r>
          </a:p>
          <a:p>
            <a:pPr lvl="1"/>
            <a:r>
              <a:rPr lang="en-US" sz="3600" dirty="0"/>
              <a:t>Attaching files with different extensions</a:t>
            </a:r>
          </a:p>
          <a:p>
            <a:pPr lvl="2"/>
            <a:r>
              <a:rPr lang="en-US" sz="3600" dirty="0"/>
              <a:t>“</a:t>
            </a:r>
            <a:r>
              <a:rPr lang="en-US" sz="3600" dirty="0" err="1"/>
              <a:t>ImportantContract.PDF.Docx</a:t>
            </a:r>
            <a:r>
              <a:rPr lang="en-US" sz="3600" dirty="0"/>
              <a:t>” </a:t>
            </a:r>
          </a:p>
          <a:p>
            <a:r>
              <a:rPr lang="en-US" sz="3600" dirty="0"/>
              <a:t>Opening Phishing emails that contain trick subject lines like “Your inbox is full” or “Attention your email is compromised”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 – Sender Policy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 Keys Identified Mail (DKIM)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authentication 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/>
              <a:t>DMARC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</a:p>
          <a:p>
            <a:r>
              <a:rPr lang="en-US" dirty="0"/>
              <a:t>Another IETF standard designed to combat growing spam</a:t>
            </a:r>
          </a:p>
          <a:p>
            <a:r>
              <a:rPr lang="en-US" dirty="0"/>
              <a:t>More at </a:t>
            </a:r>
            <a:r>
              <a:rPr lang="en-US" dirty="0">
                <a:hlinkClick r:id="rId4"/>
              </a:rPr>
              <a:t>http://dmarc.org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DMARC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Domain 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/>
              <a:t>Allow Email 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DMARC </a:t>
            </a:r>
            <a:r>
              <a:rPr lang="en-US" b="1" dirty="0" err="1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32" y="1347391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276" y="6174569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1683</Words>
  <Application>Microsoft Macintosh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Email Security and Best Practices  2019</vt:lpstr>
      <vt:lpstr>Why your email setup is critical</vt:lpstr>
      <vt:lpstr>Security</vt:lpstr>
      <vt:lpstr>User Training is important</vt:lpstr>
      <vt:lpstr>SPF – Sender Policy Framework</vt:lpstr>
      <vt:lpstr>Domain Keys Identified Mail (DKIM)</vt:lpstr>
      <vt:lpstr>DMARC - </vt:lpstr>
      <vt:lpstr>Why is DMARC important</vt:lpstr>
      <vt:lpstr>DMARC FlowChart</vt:lpstr>
      <vt:lpstr>SPF, DKIM and DMARC</vt:lpstr>
      <vt:lpstr>DANE – Encrypting email transfer from sender to recipient</vt:lpstr>
      <vt:lpstr>Reverse Records</vt:lpstr>
      <vt:lpstr>What to use to secure email transport?</vt:lpstr>
      <vt:lpstr>Summary of DKIM, DMARC, SPF, ARC, DANE, PTR…</vt:lpstr>
      <vt:lpstr>This is too much for me! Outsource my email?</vt:lpstr>
      <vt:lpstr>Use Anti Spam and Anti Virus software</vt:lpstr>
      <vt:lpstr>GreyListing</vt:lpstr>
      <vt:lpstr>Accept only well formatted messages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Microsoft Office User</cp:lastModifiedBy>
  <cp:revision>19</cp:revision>
  <cp:lastPrinted>2019-06-13T08:21:48Z</cp:lastPrinted>
  <dcterms:created xsi:type="dcterms:W3CDTF">2017-05-23T13:37:05Z</dcterms:created>
  <dcterms:modified xsi:type="dcterms:W3CDTF">2019-06-14T07:55:40Z</dcterms:modified>
</cp:coreProperties>
</file>