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72" r:id="rId2"/>
    <p:sldId id="273" r:id="rId3"/>
    <p:sldId id="304" r:id="rId4"/>
    <p:sldId id="305" r:id="rId5"/>
    <p:sldId id="274" r:id="rId6"/>
    <p:sldId id="275" r:id="rId7"/>
    <p:sldId id="276" r:id="rId8"/>
    <p:sldId id="277" r:id="rId9"/>
    <p:sldId id="278" r:id="rId10"/>
    <p:sldId id="279" r:id="rId11"/>
    <p:sldId id="280" r:id="rId12"/>
    <p:sldId id="281" r:id="rId13"/>
    <p:sldId id="282" r:id="rId14"/>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83" r:id="rId31"/>
    <p:sldId id="294" r:id="rId32"/>
    <p:sldId id="296" r:id="rId33"/>
    <p:sldId id="299" r:id="rId34"/>
    <p:sldId id="297" r:id="rId35"/>
    <p:sldId id="295" r:id="rId36"/>
    <p:sldId id="298" r:id="rId37"/>
    <p:sldId id="301" r:id="rId38"/>
    <p:sldId id="302" r:id="rId39"/>
    <p:sldId id="303" r:id="rId40"/>
    <p:sldId id="30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20" y="-3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DD312-3C54-154A-A944-ECEAD81BA00E}" type="datetimeFigureOut">
              <a:rPr lang="en-US" smtClean="0"/>
              <a:t>5/27/15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14193-F031-4A4D-824E-4E1E45C225ED}" type="slidenum">
              <a:rPr lang="en-US" smtClean="0"/>
              <a:t>‹#›</a:t>
            </a:fld>
            <a:endParaRPr lang="en-US"/>
          </a:p>
        </p:txBody>
      </p:sp>
    </p:spTree>
    <p:extLst>
      <p:ext uri="{BB962C8B-B14F-4D97-AF65-F5344CB8AC3E}">
        <p14:creationId xmlns:p14="http://schemas.microsoft.com/office/powerpoint/2010/main" val="22559182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16363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86892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88922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1275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9588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59958-E3CC-D940-BCDE-C01D88A3AF1B}" type="datetimeFigureOut">
              <a:rPr lang="en-US" smtClean="0"/>
              <a:t>5/27/15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6218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59958-E3CC-D940-BCDE-C01D88A3AF1B}" type="datetimeFigureOut">
              <a:rPr lang="en-US" smtClean="0"/>
              <a:t>5/27/15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69227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59958-E3CC-D940-BCDE-C01D88A3AF1B}" type="datetimeFigureOut">
              <a:rPr lang="en-US" smtClean="0"/>
              <a:t>5/27/15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5662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9958-E3CC-D940-BCDE-C01D88A3AF1B}" type="datetimeFigureOut">
              <a:rPr lang="en-US" smtClean="0"/>
              <a:t>5/27/15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80756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5/27/15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08729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5/27/15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649866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9958-E3CC-D940-BCDE-C01D88A3AF1B}" type="datetimeFigureOut">
              <a:rPr lang="en-US" smtClean="0"/>
              <a:t>5/27/15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AFAD8-D3CD-2347-825C-EEE7046B85BB}" type="slidenum">
              <a:rPr lang="en-US" smtClean="0"/>
              <a:t>‹#›</a:t>
            </a:fld>
            <a:endParaRPr lang="en-US"/>
          </a:p>
        </p:txBody>
      </p:sp>
    </p:spTree>
    <p:extLst>
      <p:ext uri="{BB962C8B-B14F-4D97-AF65-F5344CB8AC3E}">
        <p14:creationId xmlns:p14="http://schemas.microsoft.com/office/powerpoint/2010/main" val="163693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mhaus.org" TargetMode="External"/><Relationship Id="rId4" Type="http://schemas.openxmlformats.org/officeDocument/2006/relationships/hyperlink" Target="http://spamcop.net" TargetMode="External"/><Relationship Id="rId5" Type="http://schemas.openxmlformats.org/officeDocument/2006/relationships/hyperlink" Target="http://manitu.net" TargetMode="External"/><Relationship Id="rId1" Type="http://schemas.openxmlformats.org/officeDocument/2006/relationships/slideLayout" Target="../slideLayouts/slideLayout2.xml"/><Relationship Id="rId2" Type="http://schemas.openxmlformats.org/officeDocument/2006/relationships/hyperlink" Target="http://sorbs.n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magic.com/best_practices" TargetMode="External"/><Relationship Id="rId3" Type="http://schemas.openxmlformats.org/officeDocument/2006/relationships/hyperlink" Target="http://en.wikipedia.org/wiki/DomainKeys_Identified_Mai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Open-source_software" TargetMode="External"/><Relationship Id="rId4" Type="http://schemas.openxmlformats.org/officeDocument/2006/relationships/hyperlink" Target="http://en.wikipedia.org/wiki/Mail_transfer_agent" TargetMode="External"/><Relationship Id="rId5" Type="http://schemas.openxmlformats.org/officeDocument/2006/relationships/hyperlink" Target="http://en.wikipedia.org/wiki/E-mail" TargetMode="External"/><Relationship Id="rId6" Type="http://schemas.openxmlformats.org/officeDocument/2006/relationships/hyperlink" Target="http://en.wikipedia.org/wiki/Sendmail" TargetMode="External"/><Relationship Id="rId7" Type="http://schemas.openxmlformats.org/officeDocument/2006/relationships/hyperlink" Target="http://en.wikipedia.org/wiki/IBM_Public_License" TargetMode="External"/><Relationship Id="rId8" Type="http://schemas.openxmlformats.org/officeDocument/2006/relationships/hyperlink" Target="http://en.wikipedia.org/wiki/Free_software_licence" TargetMode="External"/><Relationship Id="rId9" Type="http://schemas.openxmlformats.org/officeDocument/2006/relationships/hyperlink" Target="http://en.wikipedia.org/wiki/Wietse_Venema" TargetMode="External"/><Relationship Id="rId10" Type="http://schemas.openxmlformats.org/officeDocument/2006/relationships/hyperlink" Target="http://en.wikipedia.org/wiki/IBM" TargetMode="External"/><Relationship Id="rId11" Type="http://schemas.openxmlformats.org/officeDocument/2006/relationships/hyperlink" Target="http://en.wikipedia.org/wiki/Thomas_J._Watson_Research_Center" TargetMode="External"/><Relationship Id="rId1" Type="http://schemas.openxmlformats.org/officeDocument/2006/relationships/slideLayout" Target="../slideLayouts/slideLayout2.xml"/><Relationship Id="rId2" Type="http://schemas.openxmlformats.org/officeDocument/2006/relationships/hyperlink" Target="http://en.wikipedia.org/wiki/Free_softwar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OS_X" TargetMode="External"/><Relationship Id="rId4" Type="http://schemas.openxmlformats.org/officeDocument/2006/relationships/hyperlink" Target="http://en.wikipedia.org/wiki/NetBSD" TargetMode="External"/><Relationship Id="rId5" Type="http://schemas.openxmlformats.org/officeDocument/2006/relationships/hyperlink" Target="http://en.wikipedia.org/wiki/Postfix_(software)%23cite_note-netbsd-3" TargetMode="External"/><Relationship Id="rId6" Type="http://schemas.openxmlformats.org/officeDocument/2006/relationships/hyperlink" Target="http://en.wikipedia.org/wiki/Ubuntu_(operating_system)" TargetMode="External"/><Relationship Id="rId1" Type="http://schemas.openxmlformats.org/officeDocument/2006/relationships/slideLayout" Target="../slideLayouts/slideLayout2.xml"/><Relationship Id="rId2" Type="http://schemas.openxmlformats.org/officeDocument/2006/relationships/hyperlink" Target="http://en.wikipedia.org/wiki/Message_transfer_agent" TargetMode="External"/></Relationships>
</file>

<file path=ppt/slides/_rels/slide17.xml.rels><?xml version="1.0" encoding="UTF-8" standalone="yes"?>
<Relationships xmlns="http://schemas.openxmlformats.org/package/2006/relationships"><Relationship Id="rId11" Type="http://schemas.openxmlformats.org/officeDocument/2006/relationships/hyperlink" Target="http://en.wikipedia.org/wiki/Simple_Mail_Transfer_Protocol" TargetMode="External"/><Relationship Id="rId12" Type="http://schemas.openxmlformats.org/officeDocument/2006/relationships/hyperlink" Target="http://en.wikipedia.org/wiki/Greylisting" TargetMode="External"/><Relationship Id="rId1" Type="http://schemas.openxmlformats.org/officeDocument/2006/relationships/slideLayout" Target="../slideLayouts/slideLayout2.xml"/><Relationship Id="rId2" Type="http://schemas.openxmlformats.org/officeDocument/2006/relationships/hyperlink" Target="http://en.wikipedia.org/wiki/Berkeley_DB" TargetMode="External"/><Relationship Id="rId3" Type="http://schemas.openxmlformats.org/officeDocument/2006/relationships/hyperlink" Target="http://en.wikipedia.org/wiki/Cdb_(software)" TargetMode="External"/><Relationship Id="rId4" Type="http://schemas.openxmlformats.org/officeDocument/2006/relationships/hyperlink" Target="http://en.wikipedia.org/wiki/OpenLDAP" TargetMode="External"/><Relationship Id="rId5" Type="http://schemas.openxmlformats.org/officeDocument/2006/relationships/hyperlink" Target="http://en.wikipedia.org/wiki/Memcached" TargetMode="External"/><Relationship Id="rId6" Type="http://schemas.openxmlformats.org/officeDocument/2006/relationships/hyperlink" Target="http://en.wikipedia.org/wiki/Lightweight_Directory_Access_Protocol" TargetMode="External"/><Relationship Id="rId7" Type="http://schemas.openxmlformats.org/officeDocument/2006/relationships/hyperlink" Target="http://en.wikipedia.org/wiki/SQL" TargetMode="External"/><Relationship Id="rId8" Type="http://schemas.openxmlformats.org/officeDocument/2006/relationships/hyperlink" Target="http://en.wikipedia.org/wiki/Deep_content_inspection" TargetMode="External"/><Relationship Id="rId9" Type="http://schemas.openxmlformats.org/officeDocument/2006/relationships/hyperlink" Target="http://en.wikipedia.org/wiki/DomainKeys_Identified_Mail" TargetMode="External"/><Relationship Id="rId10" Type="http://schemas.openxmlformats.org/officeDocument/2006/relationships/hyperlink" Target="http://en.wikipedia.org/wiki/Sender_Policy_Framewor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List_of_DNS_record_types" TargetMode="External"/><Relationship Id="rId4" Type="http://schemas.openxmlformats.org/officeDocument/2006/relationships/hyperlink" Target="http://en.wikipedia.org/wiki/Domain_Name_System" TargetMode="External"/><Relationship Id="rId1" Type="http://schemas.openxmlformats.org/officeDocument/2006/relationships/slideLayout" Target="../slideLayouts/slideLayout2.xml"/><Relationship Id="rId2" Type="http://schemas.openxmlformats.org/officeDocument/2006/relationships/hyperlink" Target="http://en.wikipedia.org/wiki/Host_(network)"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postfix.org/postconf.5.html%23myhostname" TargetMode="External"/><Relationship Id="rId4" Type="http://schemas.openxmlformats.org/officeDocument/2006/relationships/hyperlink" Target="http://www.postfix.org/postconf.5.html%23mydestination" TargetMode="External"/><Relationship Id="rId5" Type="http://schemas.openxmlformats.org/officeDocument/2006/relationships/hyperlink" Target="http://www.postfix.org/postconf.5.html%23mydomain" TargetMode="External"/><Relationship Id="rId1" Type="http://schemas.openxmlformats.org/officeDocument/2006/relationships/slideLayout" Target="../slideLayouts/slideLayout2.xml"/><Relationship Id="rId2" Type="http://schemas.openxmlformats.org/officeDocument/2006/relationships/hyperlink" Target="http://www.postfix.org/postconf.5.html%23myorigi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mynetworks" TargetMode="External"/><Relationship Id="rId3" Type="http://schemas.openxmlformats.org/officeDocument/2006/relationships/hyperlink" Target="http://www.postfix.org/postconf.5.html%23mynetworks_sty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_domains" TargetMode="External"/><Relationship Id="rId3" Type="http://schemas.openxmlformats.org/officeDocument/2006/relationships/hyperlink" Target="http://www.postfix.org/postconf.5.html%23mydestin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hos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aliases.5.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master.5.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inet_interfaces" TargetMode="External"/><Relationship Id="rId3" Type="http://schemas.openxmlformats.org/officeDocument/2006/relationships/hyperlink" Target="http://www.postfix.org/postconf.5.html%23inet_protocol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Domain_name" TargetMode="External"/><Relationship Id="rId4" Type="http://schemas.openxmlformats.org/officeDocument/2006/relationships/hyperlink" Target="http://en.wikipedia.org/wiki/Email_attachment" TargetMode="External"/><Relationship Id="rId5" Type="http://schemas.openxmlformats.org/officeDocument/2006/relationships/hyperlink" Target="http://en.wikipedia.org/wiki/Digital_signature" TargetMode="External"/><Relationship Id="rId6" Type="http://schemas.openxmlformats.org/officeDocument/2006/relationships/hyperlink" Target="http://en.wikipedia.org/wiki/Public-key_cryptography" TargetMode="External"/><Relationship Id="rId7" Type="http://schemas.openxmlformats.org/officeDocument/2006/relationships/hyperlink" Target="http://en.wikipedia.org/wiki/Domain_name_system" TargetMode="External"/><Relationship Id="rId8" Type="http://schemas.openxmlformats.org/officeDocument/2006/relationships/hyperlink" Target="http://en.wikipedia.org/wiki/Overhead_(computing)" TargetMode="External"/><Relationship Id="rId1" Type="http://schemas.openxmlformats.org/officeDocument/2006/relationships/slideLayout" Target="../slideLayouts/slideLayout2.xml"/><Relationship Id="rId2" Type="http://schemas.openxmlformats.org/officeDocument/2006/relationships/hyperlink" Target="http://en.wikipedia.org/wiki/Email_spoof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mailborder.com/" TargetMode="External"/><Relationship Id="rId4" Type="http://schemas.openxmlformats.org/officeDocument/2006/relationships/hyperlink" Target="http://www.scrolloutf1.com/" TargetMode="External"/><Relationship Id="rId5" Type="http://schemas.openxmlformats.org/officeDocument/2006/relationships/hyperlink" Target="http://www.xeams.com/" TargetMode="External"/><Relationship Id="rId1" Type="http://schemas.openxmlformats.org/officeDocument/2006/relationships/slideLayout" Target="../slideLayouts/slideLayout2.xml"/><Relationship Id="rId2" Type="http://schemas.openxmlformats.org/officeDocument/2006/relationships/hyperlink" Target="http://en.wikipedia.org/wiki/Anti-Spam_SMTP_Prox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ruwa.org" TargetMode="External"/><Relationship Id="rId3" Type="http://schemas.openxmlformats.org/officeDocument/2006/relationships/hyperlink" Target="http://mailwatch.or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user@192.14.5.6" TargetMode="External"/><Relationship Id="rId3" Type="http://schemas.openxmlformats.org/officeDocument/2006/relationships/hyperlink" Target="mailto:tom@examp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Some Email </a:t>
            </a:r>
            <a:r>
              <a:rPr lang="en-US" b="1" dirty="0" smtClean="0"/>
              <a:t>Best </a:t>
            </a:r>
            <a:r>
              <a:rPr lang="en-US" b="1" dirty="0" smtClean="0"/>
              <a:t>Practices</a:t>
            </a:r>
            <a:endParaRPr lang="en-US" b="1" dirty="0"/>
          </a:p>
        </p:txBody>
      </p:sp>
      <p:sp>
        <p:nvSpPr>
          <p:cNvPr id="3" name="Subtitle 2"/>
          <p:cNvSpPr>
            <a:spLocks noGrp="1"/>
          </p:cNvSpPr>
          <p:nvPr>
            <p:ph type="subTitle" idx="1"/>
          </p:nvPr>
        </p:nvSpPr>
        <p:spPr/>
        <p:txBody>
          <a:bodyPr/>
          <a:lstStyle/>
          <a:p>
            <a:r>
              <a:rPr lang="en-US" dirty="0" smtClean="0"/>
              <a:t>Kevin Chege</a:t>
            </a:r>
            <a:endParaRPr lang="en-US" dirty="0"/>
          </a:p>
        </p:txBody>
      </p:sp>
    </p:spTree>
    <p:extLst>
      <p:ext uri="{BB962C8B-B14F-4D97-AF65-F5344CB8AC3E}">
        <p14:creationId xmlns:p14="http://schemas.microsoft.com/office/powerpoint/2010/main" val="6340585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Blacklist databases</a:t>
            </a:r>
            <a:endParaRPr lang="en-US" b="1" dirty="0"/>
          </a:p>
        </p:txBody>
      </p:sp>
      <p:sp>
        <p:nvSpPr>
          <p:cNvPr id="3" name="Content Placeholder 2"/>
          <p:cNvSpPr>
            <a:spLocks noGrp="1"/>
          </p:cNvSpPr>
          <p:nvPr>
            <p:ph idx="1"/>
          </p:nvPr>
        </p:nvSpPr>
        <p:spPr/>
        <p:txBody>
          <a:bodyPr/>
          <a:lstStyle/>
          <a:p>
            <a:r>
              <a:rPr lang="en-US" dirty="0" smtClean="0"/>
              <a:t>Use DNSBL – DNS Based </a:t>
            </a:r>
            <a:r>
              <a:rPr lang="en-US" dirty="0" err="1" smtClean="0"/>
              <a:t>Blackhole</a:t>
            </a:r>
            <a:r>
              <a:rPr lang="en-US" dirty="0" smtClean="0"/>
              <a:t> Lists or RBL (Real Time </a:t>
            </a:r>
            <a:r>
              <a:rPr lang="en-US" dirty="0" err="1" smtClean="0"/>
              <a:t>Blackhole</a:t>
            </a:r>
            <a:r>
              <a:rPr lang="en-US" dirty="0" smtClean="0"/>
              <a:t> lists) to deny mail from well known spamming machines</a:t>
            </a:r>
          </a:p>
          <a:p>
            <a:r>
              <a:rPr lang="en-US" dirty="0" smtClean="0"/>
              <a:t>Some well known good ones are</a:t>
            </a:r>
          </a:p>
          <a:p>
            <a:pPr lvl="1"/>
            <a:r>
              <a:rPr lang="en-US" dirty="0" smtClean="0"/>
              <a:t>SORBS – </a:t>
            </a:r>
            <a:r>
              <a:rPr lang="en-US" dirty="0" smtClean="0">
                <a:hlinkClick r:id="rId2"/>
              </a:rPr>
              <a:t>http://sorbs.net</a:t>
            </a:r>
            <a:endParaRPr lang="en-US" dirty="0" smtClean="0"/>
          </a:p>
          <a:p>
            <a:pPr lvl="1"/>
            <a:r>
              <a:rPr lang="en-US" dirty="0" smtClean="0"/>
              <a:t>SPAMHAUS – </a:t>
            </a:r>
            <a:r>
              <a:rPr lang="en-US" dirty="0" smtClean="0">
                <a:hlinkClick r:id="rId3"/>
              </a:rPr>
              <a:t>http://spamhaus.org</a:t>
            </a:r>
            <a:endParaRPr lang="en-US" dirty="0" smtClean="0"/>
          </a:p>
          <a:p>
            <a:pPr lvl="1"/>
            <a:r>
              <a:rPr lang="en-US" dirty="0" smtClean="0"/>
              <a:t>SPAMCOP – </a:t>
            </a:r>
            <a:r>
              <a:rPr lang="en-US" dirty="0" smtClean="0">
                <a:hlinkClick r:id="rId4"/>
              </a:rPr>
              <a:t>http://spamcop.net</a:t>
            </a:r>
            <a:r>
              <a:rPr lang="en-US" dirty="0" smtClean="0"/>
              <a:t> </a:t>
            </a:r>
          </a:p>
          <a:p>
            <a:pPr lvl="1"/>
            <a:r>
              <a:rPr lang="en-US" dirty="0" smtClean="0"/>
              <a:t>MANITU – </a:t>
            </a:r>
            <a:r>
              <a:rPr lang="en-US" dirty="0" smtClean="0">
                <a:hlinkClick r:id="rId5"/>
              </a:rPr>
              <a:t>http://manitu.net</a:t>
            </a:r>
            <a:r>
              <a:rPr lang="en-US" dirty="0" smtClean="0"/>
              <a:t> </a:t>
            </a:r>
            <a:endParaRPr lang="en-US" dirty="0"/>
          </a:p>
        </p:txBody>
      </p:sp>
    </p:spTree>
    <p:extLst>
      <p:ext uri="{BB962C8B-B14F-4D97-AF65-F5344CB8AC3E}">
        <p14:creationId xmlns:p14="http://schemas.microsoft.com/office/powerpoint/2010/main" val="3010055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 strong Passwords</a:t>
            </a:r>
            <a:endParaRPr lang="en-US" b="1" dirty="0"/>
          </a:p>
        </p:txBody>
      </p:sp>
      <p:sp>
        <p:nvSpPr>
          <p:cNvPr id="3" name="Content Placeholder 2"/>
          <p:cNvSpPr>
            <a:spLocks noGrp="1"/>
          </p:cNvSpPr>
          <p:nvPr>
            <p:ph idx="1"/>
          </p:nvPr>
        </p:nvSpPr>
        <p:spPr/>
        <p:txBody>
          <a:bodyPr/>
          <a:lstStyle/>
          <a:p>
            <a:r>
              <a:rPr lang="en-US" dirty="0" smtClean="0"/>
              <a:t>Advise users to use strong passwords or passphrases for their email</a:t>
            </a:r>
          </a:p>
          <a:p>
            <a:r>
              <a:rPr lang="en-US" dirty="0" smtClean="0"/>
              <a:t>Alphanumeric passwords are better than normal passwords </a:t>
            </a:r>
            <a:r>
              <a:rPr lang="en-US" dirty="0" err="1" smtClean="0"/>
              <a:t>ie</a:t>
            </a:r>
            <a:r>
              <a:rPr lang="en-US" dirty="0" smtClean="0"/>
              <a:t> combine letters with numbers</a:t>
            </a:r>
          </a:p>
          <a:p>
            <a:r>
              <a:rPr lang="en-US" dirty="0" smtClean="0"/>
              <a:t>Passphrases are even better, more difficult to break </a:t>
            </a:r>
            <a:endParaRPr lang="en-US" dirty="0" smtClean="0"/>
          </a:p>
          <a:p>
            <a:r>
              <a:rPr lang="en-US" dirty="0" smtClean="0"/>
              <a:t>Use your mother tongue </a:t>
            </a:r>
            <a:r>
              <a:rPr lang="en-US" dirty="0" smtClean="0">
                <a:sym typeface="Wingdings"/>
              </a:rPr>
              <a:t> </a:t>
            </a:r>
            <a:endParaRPr lang="en-US" dirty="0"/>
          </a:p>
        </p:txBody>
      </p:sp>
    </p:spTree>
    <p:extLst>
      <p:ext uri="{BB962C8B-B14F-4D97-AF65-F5344CB8AC3E}">
        <p14:creationId xmlns:p14="http://schemas.microsoft.com/office/powerpoint/2010/main" val="20131617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Backup and Redundancy</a:t>
            </a:r>
            <a:endParaRPr lang="en-US" b="1" dirty="0"/>
          </a:p>
        </p:txBody>
      </p:sp>
      <p:sp>
        <p:nvSpPr>
          <p:cNvPr id="3" name="Content Placeholder 2"/>
          <p:cNvSpPr>
            <a:spLocks noGrp="1"/>
          </p:cNvSpPr>
          <p:nvPr>
            <p:ph idx="1"/>
          </p:nvPr>
        </p:nvSpPr>
        <p:spPr/>
        <p:txBody>
          <a:bodyPr>
            <a:normAutofit lnSpcReduction="10000"/>
          </a:bodyPr>
          <a:lstStyle/>
          <a:p>
            <a:r>
              <a:rPr lang="en-US" dirty="0" smtClean="0"/>
              <a:t>Have multiple MX records so that your server is not the </a:t>
            </a:r>
            <a:r>
              <a:rPr lang="en-US" dirty="0" smtClean="0"/>
              <a:t>only one </a:t>
            </a:r>
            <a:r>
              <a:rPr lang="en-US" dirty="0" smtClean="0"/>
              <a:t>able to receive mail for you</a:t>
            </a:r>
          </a:p>
          <a:p>
            <a:r>
              <a:rPr lang="en-US" dirty="0" smtClean="0"/>
              <a:t>Backup your mail, use tools like </a:t>
            </a:r>
            <a:r>
              <a:rPr lang="en-US" dirty="0" err="1" smtClean="0"/>
              <a:t>Rsync</a:t>
            </a:r>
            <a:r>
              <a:rPr lang="en-US" dirty="0" smtClean="0"/>
              <a:t> to copy mail to another server as often as you can</a:t>
            </a:r>
          </a:p>
          <a:p>
            <a:r>
              <a:rPr lang="en-US" dirty="0" smtClean="0"/>
              <a:t>Ensure your DNS records (MX, NS etc ) are correct and test them when you complete you setup</a:t>
            </a:r>
          </a:p>
          <a:p>
            <a:r>
              <a:rPr lang="en-US" dirty="0" smtClean="0"/>
              <a:t>Use online tests like</a:t>
            </a:r>
          </a:p>
          <a:p>
            <a:pPr lvl="1"/>
            <a:r>
              <a:rPr lang="en-US" dirty="0" smtClean="0"/>
              <a:t>http://</a:t>
            </a:r>
            <a:r>
              <a:rPr lang="en-US" dirty="0" err="1" smtClean="0"/>
              <a:t>intodns.net</a:t>
            </a:r>
            <a:endParaRPr lang="en-US" dirty="0"/>
          </a:p>
        </p:txBody>
      </p:sp>
    </p:spTree>
    <p:extLst>
      <p:ext uri="{BB962C8B-B14F-4D97-AF65-F5344CB8AC3E}">
        <p14:creationId xmlns:p14="http://schemas.microsoft.com/office/powerpoint/2010/main" val="11917844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smtClean="0"/>
              <a:t>Wikipedia and Google </a:t>
            </a:r>
            <a:endParaRPr lang="en-US" dirty="0" smtClean="0"/>
          </a:p>
          <a:p>
            <a:r>
              <a:rPr lang="en-US" dirty="0" smtClean="0">
                <a:hlinkClick r:id="rId2"/>
              </a:rPr>
              <a:t>http://www.linuxmagic.com/best_practices</a:t>
            </a:r>
            <a:r>
              <a:rPr lang="en-US" dirty="0" smtClean="0"/>
              <a:t> </a:t>
            </a:r>
            <a:endParaRPr lang="en-US" dirty="0" smtClean="0"/>
          </a:p>
          <a:p>
            <a:r>
              <a:rPr lang="en-US" dirty="0">
                <a:hlinkClick r:id="rId3"/>
              </a:rPr>
              <a:t>http://en.wikipedia.org/wiki/</a:t>
            </a:r>
            <a:r>
              <a:rPr lang="en-US" dirty="0" smtClean="0">
                <a:hlinkClick r:id="rId3"/>
              </a:rPr>
              <a:t>DomainKeys_Identified_Mail</a:t>
            </a:r>
            <a:r>
              <a:rPr lang="en-US" dirty="0" smtClean="0"/>
              <a:t> </a:t>
            </a:r>
            <a:endParaRPr lang="en-US" dirty="0"/>
          </a:p>
        </p:txBody>
      </p:sp>
    </p:spTree>
    <p:extLst>
      <p:ext uri="{BB962C8B-B14F-4D97-AF65-F5344CB8AC3E}">
        <p14:creationId xmlns:p14="http://schemas.microsoft.com/office/powerpoint/2010/main" val="8814217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Postfix Mail Server</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endParaRPr lang="en-US" dirty="0"/>
          </a:p>
        </p:txBody>
      </p:sp>
    </p:spTree>
    <p:extLst>
      <p:ext uri="{BB962C8B-B14F-4D97-AF65-F5344CB8AC3E}">
        <p14:creationId xmlns:p14="http://schemas.microsoft.com/office/powerpoint/2010/main" val="36002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57"/>
            <a:ext cx="8229600" cy="1143000"/>
          </a:xfrm>
        </p:spPr>
        <p:txBody>
          <a:bodyPr/>
          <a:lstStyle/>
          <a:p>
            <a:r>
              <a:rPr lang="en-US" b="1" dirty="0" smtClean="0"/>
              <a:t>What is Postfix?</a:t>
            </a:r>
            <a:endParaRPr lang="en-US" b="1" dirty="0"/>
          </a:p>
        </p:txBody>
      </p:sp>
      <p:sp>
        <p:nvSpPr>
          <p:cNvPr id="3" name="Content Placeholder 2"/>
          <p:cNvSpPr>
            <a:spLocks noGrp="1"/>
          </p:cNvSpPr>
          <p:nvPr>
            <p:ph idx="1"/>
          </p:nvPr>
        </p:nvSpPr>
        <p:spPr>
          <a:xfrm>
            <a:off x="457200" y="1257557"/>
            <a:ext cx="8229600" cy="5030227"/>
          </a:xfrm>
        </p:spPr>
        <p:txBody>
          <a:bodyPr>
            <a:normAutofit fontScale="77500" lnSpcReduction="20000"/>
          </a:bodyPr>
          <a:lstStyle/>
          <a:p>
            <a:r>
              <a:rPr lang="en-US" b="1" dirty="0" smtClean="0"/>
              <a:t>Postfix</a:t>
            </a:r>
            <a:r>
              <a:rPr lang="en-US" dirty="0" smtClean="0"/>
              <a:t> is a </a:t>
            </a:r>
            <a:r>
              <a:rPr lang="en-US" dirty="0" smtClean="0">
                <a:hlinkClick r:id="rId2" tooltip="Free software"/>
              </a:rPr>
              <a:t>free</a:t>
            </a:r>
            <a:r>
              <a:rPr lang="en-US" dirty="0" smtClean="0"/>
              <a:t> and </a:t>
            </a:r>
            <a:r>
              <a:rPr lang="en-US" dirty="0" smtClean="0">
                <a:hlinkClick r:id="rId3" tooltip="Open-source software"/>
              </a:rPr>
              <a:t>open-source</a:t>
            </a:r>
            <a:r>
              <a:rPr lang="en-US" dirty="0" smtClean="0"/>
              <a:t> </a:t>
            </a:r>
            <a:r>
              <a:rPr lang="en-US" dirty="0" smtClean="0">
                <a:hlinkClick r:id="rId4" tooltip="Mail transfer agent"/>
              </a:rPr>
              <a:t>mail transfer agent</a:t>
            </a:r>
            <a:r>
              <a:rPr lang="en-US" dirty="0" smtClean="0"/>
              <a:t> (MTA) that routes and delivers </a:t>
            </a:r>
            <a:r>
              <a:rPr lang="en-US" dirty="0" smtClean="0">
                <a:hlinkClick r:id="rId5" tooltip="E-mail"/>
              </a:rPr>
              <a:t>electronic mail</a:t>
            </a:r>
            <a:r>
              <a:rPr lang="en-US" dirty="0" smtClean="0"/>
              <a:t>, intended as an alternative to the widely used </a:t>
            </a:r>
            <a:r>
              <a:rPr lang="en-US" dirty="0" smtClean="0">
                <a:hlinkClick r:id="rId6" tooltip="Sendmail"/>
              </a:rPr>
              <a:t>Sendmail</a:t>
            </a:r>
            <a:r>
              <a:rPr lang="en-US" dirty="0" smtClean="0"/>
              <a:t> MTA.</a:t>
            </a:r>
          </a:p>
          <a:p>
            <a:r>
              <a:rPr lang="en-US" dirty="0" smtClean="0"/>
              <a:t>Postfix is released under the </a:t>
            </a:r>
            <a:r>
              <a:rPr lang="en-US" dirty="0" smtClean="0">
                <a:hlinkClick r:id="rId7" tooltip="IBM Public License"/>
              </a:rPr>
              <a:t>IBM Public License</a:t>
            </a:r>
            <a:r>
              <a:rPr lang="en-US" dirty="0" smtClean="0"/>
              <a:t> 1.0 which is a </a:t>
            </a:r>
            <a:r>
              <a:rPr lang="en-US" dirty="0" smtClean="0">
                <a:hlinkClick r:id="rId8" tooltip="Free software licence"/>
              </a:rPr>
              <a:t>free software licence</a:t>
            </a:r>
            <a:r>
              <a:rPr lang="en-US" dirty="0" smtClean="0"/>
              <a:t>.</a:t>
            </a:r>
          </a:p>
          <a:p>
            <a:r>
              <a:rPr lang="en-US" dirty="0" smtClean="0"/>
              <a:t>Originally written in 1997 by </a:t>
            </a:r>
            <a:r>
              <a:rPr lang="en-US" dirty="0" smtClean="0">
                <a:hlinkClick r:id="rId9" tooltip="Wietse Venema"/>
              </a:rPr>
              <a:t>Wietse Venema</a:t>
            </a:r>
            <a:r>
              <a:rPr lang="en-US" dirty="0" smtClean="0"/>
              <a:t> at the </a:t>
            </a:r>
            <a:r>
              <a:rPr lang="en-US" dirty="0" smtClean="0">
                <a:hlinkClick r:id="rId10" tooltip="IBM"/>
              </a:rPr>
              <a:t>IBM</a:t>
            </a:r>
            <a:r>
              <a:rPr lang="en-US" dirty="0" smtClean="0"/>
              <a:t> </a:t>
            </a:r>
            <a:r>
              <a:rPr lang="en-US" dirty="0" smtClean="0">
                <a:hlinkClick r:id="rId11" tooltip="Thomas J. Watson Research Center"/>
              </a:rPr>
              <a:t>Thomas J. Watson Research Center</a:t>
            </a:r>
            <a:r>
              <a:rPr lang="en-US" dirty="0" smtClean="0"/>
              <a:t> and first released in December 1998, Postfix continues as of 2014 to be actively developed by its creator and other contributors. The software is also known by its former names </a:t>
            </a:r>
            <a:r>
              <a:rPr lang="en-US" b="1" dirty="0" err="1" smtClean="0"/>
              <a:t>VMailer</a:t>
            </a:r>
            <a:r>
              <a:rPr lang="en-US" dirty="0" smtClean="0"/>
              <a:t> and </a:t>
            </a:r>
            <a:r>
              <a:rPr lang="en-US" b="1" dirty="0" smtClean="0"/>
              <a:t>IBM Secure Mailer</a:t>
            </a:r>
            <a:r>
              <a:rPr lang="en-US" dirty="0" smtClean="0"/>
              <a:t>.</a:t>
            </a:r>
          </a:p>
          <a:p>
            <a:r>
              <a:rPr lang="en-US" dirty="0" smtClean="0"/>
              <a:t>In January 2013 in a study performed by E-Soft, Inc.</a:t>
            </a:r>
            <a:r>
              <a:rPr lang="en-US" dirty="0"/>
              <a:t> </a:t>
            </a:r>
            <a:r>
              <a:rPr lang="en-US" dirty="0" smtClean="0"/>
              <a:t>found that approximately 25% of the publicly reachable mail-servers on the Internet ran Postfix.</a:t>
            </a:r>
          </a:p>
          <a:p>
            <a:endParaRPr lang="en-US" dirty="0"/>
          </a:p>
        </p:txBody>
      </p:sp>
    </p:spTree>
    <p:extLst>
      <p:ext uri="{BB962C8B-B14F-4D97-AF65-F5344CB8AC3E}">
        <p14:creationId xmlns:p14="http://schemas.microsoft.com/office/powerpoint/2010/main" val="208127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a:t>
            </a:r>
            <a:endParaRPr lang="en-US" b="1" dirty="0"/>
          </a:p>
        </p:txBody>
      </p:sp>
      <p:sp>
        <p:nvSpPr>
          <p:cNvPr id="3" name="Content Placeholder 2"/>
          <p:cNvSpPr>
            <a:spLocks noGrp="1"/>
          </p:cNvSpPr>
          <p:nvPr>
            <p:ph idx="1"/>
          </p:nvPr>
        </p:nvSpPr>
        <p:spPr/>
        <p:txBody>
          <a:bodyPr/>
          <a:lstStyle/>
          <a:p>
            <a:r>
              <a:rPr lang="en-US" dirty="0" smtClean="0"/>
              <a:t>Works on UNIX-like systems including AIX, BSD, HP-UX, Linux, </a:t>
            </a:r>
            <a:r>
              <a:rPr lang="en-US" dirty="0" err="1" smtClean="0"/>
              <a:t>MacOS</a:t>
            </a:r>
            <a:r>
              <a:rPr lang="en-US" dirty="0" smtClean="0"/>
              <a:t> X, Solaris, and more.</a:t>
            </a:r>
          </a:p>
          <a:p>
            <a:r>
              <a:rPr lang="en-US" dirty="0" smtClean="0"/>
              <a:t>It is the default </a:t>
            </a:r>
            <a:r>
              <a:rPr lang="en-US" dirty="0" smtClean="0">
                <a:hlinkClick r:id="rId2" tooltip="Message transfer agent"/>
              </a:rPr>
              <a:t>MTA</a:t>
            </a:r>
            <a:r>
              <a:rPr lang="en-US" dirty="0" smtClean="0"/>
              <a:t> for the </a:t>
            </a:r>
            <a:r>
              <a:rPr lang="en-US" dirty="0" smtClean="0">
                <a:hlinkClick r:id="rId3" tooltip="OS X"/>
              </a:rPr>
              <a:t>OS X</a:t>
            </a:r>
            <a:r>
              <a:rPr lang="en-US" dirty="0" smtClean="0"/>
              <a:t>, </a:t>
            </a:r>
            <a:r>
              <a:rPr lang="en-US" dirty="0" smtClean="0">
                <a:hlinkClick r:id="rId4" tooltip="NetBSD"/>
              </a:rPr>
              <a:t>NetBSD</a:t>
            </a:r>
            <a:r>
              <a:rPr lang="en-US" baseline="30000" dirty="0" smtClean="0">
                <a:hlinkClick r:id="rId5"/>
              </a:rPr>
              <a:t>[3]</a:t>
            </a:r>
            <a:r>
              <a:rPr lang="en-US" dirty="0" smtClean="0"/>
              <a:t> and </a:t>
            </a:r>
            <a:r>
              <a:rPr lang="en-US" dirty="0" smtClean="0">
                <a:hlinkClick r:id="rId6" tooltip="Ubuntu (operating system)"/>
              </a:rPr>
              <a:t>Ubuntu</a:t>
            </a:r>
            <a:r>
              <a:rPr lang="en-US" dirty="0" smtClean="0"/>
              <a:t> operating systems</a:t>
            </a:r>
          </a:p>
          <a:p>
            <a:r>
              <a:rPr lang="en-US" dirty="0" smtClean="0"/>
              <a:t>Used by: AOL, Apple Server, Stanford University, United States Navy, NASA, Rackspace, many ISPs</a:t>
            </a:r>
            <a:endParaRPr lang="en-US" dirty="0"/>
          </a:p>
        </p:txBody>
      </p:sp>
    </p:spTree>
    <p:extLst>
      <p:ext uri="{BB962C8B-B14F-4D97-AF65-F5344CB8AC3E}">
        <p14:creationId xmlns:p14="http://schemas.microsoft.com/office/powerpoint/2010/main" val="8089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716"/>
            <a:ext cx="8229600" cy="1143000"/>
          </a:xfrm>
        </p:spPr>
        <p:txBody>
          <a:bodyPr>
            <a:normAutofit/>
          </a:bodyPr>
          <a:lstStyle/>
          <a:p>
            <a:r>
              <a:rPr lang="en-US" b="1" dirty="0" smtClean="0"/>
              <a:t>Some Key Features</a:t>
            </a:r>
            <a:endParaRPr lang="en-US" b="1" dirty="0"/>
          </a:p>
        </p:txBody>
      </p:sp>
      <p:sp>
        <p:nvSpPr>
          <p:cNvPr id="3" name="Content Placeholder 2"/>
          <p:cNvSpPr>
            <a:spLocks noGrp="1"/>
          </p:cNvSpPr>
          <p:nvPr>
            <p:ph idx="1"/>
          </p:nvPr>
        </p:nvSpPr>
        <p:spPr>
          <a:xfrm>
            <a:off x="457200" y="1245228"/>
            <a:ext cx="8229600" cy="4880935"/>
          </a:xfrm>
        </p:spPr>
        <p:txBody>
          <a:bodyPr>
            <a:normAutofit fontScale="85000" lnSpcReduction="20000"/>
          </a:bodyPr>
          <a:lstStyle/>
          <a:p>
            <a:r>
              <a:rPr lang="en-US" dirty="0" smtClean="0"/>
              <a:t>SASL authentication</a:t>
            </a:r>
          </a:p>
          <a:p>
            <a:r>
              <a:rPr lang="en-US" dirty="0" smtClean="0"/>
              <a:t>Mail forwarding or delivery</a:t>
            </a:r>
          </a:p>
          <a:p>
            <a:r>
              <a:rPr lang="en-US" dirty="0"/>
              <a:t>"Virtual" domains with distinct address-</a:t>
            </a:r>
            <a:r>
              <a:rPr lang="en-US" dirty="0" smtClean="0"/>
              <a:t>namespaces</a:t>
            </a:r>
          </a:p>
          <a:p>
            <a:r>
              <a:rPr lang="en-US" dirty="0"/>
              <a:t>A large number of database lookup mechanisms including </a:t>
            </a:r>
            <a:r>
              <a:rPr lang="en-US" dirty="0">
                <a:hlinkClick r:id="rId2" tooltip="Berkeley DB"/>
              </a:rPr>
              <a:t>Berkeley DB</a:t>
            </a:r>
            <a:r>
              <a:rPr lang="en-US" dirty="0"/>
              <a:t>, </a:t>
            </a:r>
            <a:r>
              <a:rPr lang="en-US" dirty="0">
                <a:hlinkClick r:id="rId3" tooltip="Cdb (software)"/>
              </a:rPr>
              <a:t>CDB</a:t>
            </a:r>
            <a:r>
              <a:rPr lang="en-US" dirty="0"/>
              <a:t>, </a:t>
            </a:r>
            <a:r>
              <a:rPr lang="en-US" dirty="0">
                <a:hlinkClick r:id="rId4" tooltip="OpenLDAP"/>
              </a:rPr>
              <a:t>OpenLDAP LMDB</a:t>
            </a:r>
            <a:r>
              <a:rPr lang="en-US" dirty="0"/>
              <a:t>, </a:t>
            </a:r>
            <a:r>
              <a:rPr lang="en-US" dirty="0">
                <a:hlinkClick r:id="rId5" tooltip="Memcached"/>
              </a:rPr>
              <a:t>Memcached</a:t>
            </a:r>
            <a:r>
              <a:rPr lang="en-US" dirty="0"/>
              <a:t>, </a:t>
            </a:r>
            <a:r>
              <a:rPr lang="en-US" dirty="0">
                <a:hlinkClick r:id="rId6" tooltip="Lightweight Directory Access Protocol"/>
              </a:rPr>
              <a:t>LDAP</a:t>
            </a:r>
            <a:r>
              <a:rPr lang="en-US" dirty="0"/>
              <a:t> and multiple </a:t>
            </a:r>
            <a:r>
              <a:rPr lang="en-US" dirty="0">
                <a:hlinkClick r:id="rId7" tooltip="SQL"/>
              </a:rPr>
              <a:t>SQL</a:t>
            </a:r>
            <a:r>
              <a:rPr lang="en-US" dirty="0"/>
              <a:t> database </a:t>
            </a:r>
            <a:r>
              <a:rPr lang="en-US" dirty="0" smtClean="0"/>
              <a:t>implementations</a:t>
            </a:r>
          </a:p>
          <a:p>
            <a:r>
              <a:rPr lang="en-US" dirty="0" smtClean="0"/>
              <a:t>Extended </a:t>
            </a:r>
            <a:endParaRPr lang="en-US" dirty="0"/>
          </a:p>
          <a:p>
            <a:pPr lvl="1"/>
            <a:r>
              <a:rPr lang="en-US" dirty="0">
                <a:hlinkClick r:id="rId8" tooltip="Deep content inspection"/>
              </a:rPr>
              <a:t>Deep content inspection</a:t>
            </a:r>
            <a:r>
              <a:rPr lang="en-US" dirty="0"/>
              <a:t> before or after a message is accepted into the mail queue;</a:t>
            </a:r>
          </a:p>
          <a:p>
            <a:pPr lvl="1"/>
            <a:r>
              <a:rPr lang="en-US" dirty="0"/>
              <a:t>Mail authentication with </a:t>
            </a:r>
            <a:r>
              <a:rPr lang="en-US" dirty="0">
                <a:hlinkClick r:id="rId9" tooltip="DomainKeys Identified Mail"/>
              </a:rPr>
              <a:t>DKIM</a:t>
            </a:r>
            <a:r>
              <a:rPr lang="en-US" dirty="0"/>
              <a:t>, </a:t>
            </a:r>
            <a:r>
              <a:rPr lang="en-US" dirty="0">
                <a:hlinkClick r:id="rId10" tooltip="Sender Policy Framework"/>
              </a:rPr>
              <a:t>SPF</a:t>
            </a:r>
            <a:r>
              <a:rPr lang="en-US" dirty="0"/>
              <a:t>, or other protocols;</a:t>
            </a:r>
          </a:p>
          <a:p>
            <a:pPr lvl="1"/>
            <a:r>
              <a:rPr lang="en-US" dirty="0">
                <a:hlinkClick r:id="rId11" tooltip="Simple Mail Transfer Protocol"/>
              </a:rPr>
              <a:t>SMTP</a:t>
            </a:r>
            <a:r>
              <a:rPr lang="en-US" dirty="0"/>
              <a:t>-level access policies such as </a:t>
            </a:r>
            <a:r>
              <a:rPr lang="en-US" dirty="0">
                <a:hlinkClick r:id="rId12" tooltip="Greylisting"/>
              </a:rPr>
              <a:t>greylisting</a:t>
            </a:r>
            <a:r>
              <a:rPr lang="en-US" dirty="0"/>
              <a:t> or rate control.</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98107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on </a:t>
            </a:r>
            <a:r>
              <a:rPr lang="en-US" b="1" dirty="0" err="1" smtClean="0"/>
              <a:t>Debian</a:t>
            </a:r>
            <a:endParaRPr lang="en-US" b="1" dirty="0"/>
          </a:p>
        </p:txBody>
      </p:sp>
      <p:sp>
        <p:nvSpPr>
          <p:cNvPr id="3" name="Content Placeholder 2"/>
          <p:cNvSpPr>
            <a:spLocks noGrp="1"/>
          </p:cNvSpPr>
          <p:nvPr>
            <p:ph idx="1"/>
          </p:nvPr>
        </p:nvSpPr>
        <p:spPr/>
        <p:txBody>
          <a:bodyPr/>
          <a:lstStyle/>
          <a:p>
            <a:r>
              <a:rPr lang="en-US" dirty="0" smtClean="0"/>
              <a:t>Installed via: </a:t>
            </a:r>
            <a:r>
              <a:rPr lang="en-US" b="1" dirty="0" smtClean="0"/>
              <a:t>$</a:t>
            </a:r>
            <a:r>
              <a:rPr lang="en-US" b="1" dirty="0" err="1" smtClean="0"/>
              <a:t>sudo</a:t>
            </a:r>
            <a:r>
              <a:rPr lang="en-US" b="1" dirty="0" smtClean="0"/>
              <a:t> apt-get </a:t>
            </a:r>
            <a:r>
              <a:rPr lang="en-US" b="1" dirty="0" smtClean="0"/>
              <a:t>install postfix</a:t>
            </a:r>
          </a:p>
          <a:p>
            <a:r>
              <a:rPr lang="en-US" dirty="0" smtClean="0"/>
              <a:t>Directories:</a:t>
            </a:r>
            <a:br>
              <a:rPr lang="en-US" dirty="0" smtClean="0"/>
            </a:br>
            <a:r>
              <a:rPr lang="en-US" b="1" dirty="0" smtClean="0"/>
              <a:t>/</a:t>
            </a:r>
            <a:r>
              <a:rPr lang="en-US" b="1" dirty="0" err="1" smtClean="0"/>
              <a:t>etc</a:t>
            </a:r>
            <a:r>
              <a:rPr lang="en-US" b="1" dirty="0" smtClean="0"/>
              <a:t>/postfix</a:t>
            </a:r>
          </a:p>
          <a:p>
            <a:r>
              <a:rPr lang="en-US" dirty="0" smtClean="0"/>
              <a:t>Configuration files</a:t>
            </a:r>
          </a:p>
          <a:p>
            <a:pPr lvl="1"/>
            <a:r>
              <a:rPr lang="en-US" dirty="0" err="1" smtClean="0"/>
              <a:t>main.cf</a:t>
            </a:r>
            <a:r>
              <a:rPr lang="en-US" dirty="0" smtClean="0"/>
              <a:t> - stores site specific Postfix configuration parameters while</a:t>
            </a:r>
          </a:p>
          <a:p>
            <a:pPr lvl="1"/>
            <a:r>
              <a:rPr lang="en-US" dirty="0" err="1" smtClean="0"/>
              <a:t>master.cf</a:t>
            </a:r>
            <a:r>
              <a:rPr lang="en-US" dirty="0" smtClean="0"/>
              <a:t> – defines daemon processes</a:t>
            </a:r>
            <a:endParaRPr lang="en-US" dirty="0"/>
          </a:p>
        </p:txBody>
      </p:sp>
    </p:spTree>
    <p:extLst>
      <p:ext uri="{BB962C8B-B14F-4D97-AF65-F5344CB8AC3E}">
        <p14:creationId xmlns:p14="http://schemas.microsoft.com/office/powerpoint/2010/main" val="3965532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main.cf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specifies a very small subset of all the parameters that control the operation of the Postfix mail system</a:t>
            </a:r>
          </a:p>
          <a:p>
            <a:r>
              <a:rPr lang="en-US" dirty="0" smtClean="0"/>
              <a:t>you will have to set up a minimal number of configuration parameters. </a:t>
            </a:r>
          </a:p>
          <a:p>
            <a:r>
              <a:rPr lang="en-US" dirty="0" smtClean="0"/>
              <a:t>Postfix configuration parameters resemble shell variables</a:t>
            </a:r>
          </a:p>
          <a:p>
            <a:pPr lvl="1"/>
            <a:r>
              <a:rPr lang="en-US" dirty="0" smtClean="0"/>
              <a:t>parameter = value</a:t>
            </a:r>
          </a:p>
          <a:p>
            <a:pPr lvl="1"/>
            <a:r>
              <a:rPr lang="en-US" dirty="0" err="1" smtClean="0"/>
              <a:t>other_parameter</a:t>
            </a:r>
            <a:r>
              <a:rPr lang="en-US" dirty="0" smtClean="0"/>
              <a:t> = $parameter</a:t>
            </a:r>
          </a:p>
          <a:p>
            <a:r>
              <a:rPr lang="en-US" dirty="0" smtClean="0"/>
              <a:t>Postfix uses database files for access control, address rewriting and other purposes </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42764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SPF – Sender Policy Framework</a:t>
            </a:r>
          </a:p>
          <a:p>
            <a:pPr lvl="1"/>
            <a:r>
              <a:rPr lang="en-US" dirty="0"/>
              <a:t>SPF allows administrators to specify </a:t>
            </a:r>
            <a:r>
              <a:rPr lang="en-US" sz="3200" dirty="0"/>
              <a:t>which</a:t>
            </a:r>
            <a:r>
              <a:rPr lang="en-US" sz="3200" dirty="0">
                <a:hlinkClick r:id="rId2"/>
              </a:rPr>
              <a:t>hosts are allowed to send mail from a given domain by creating a specific </a:t>
            </a:r>
            <a:r>
              <a:rPr lang="en-US" sz="3200" dirty="0">
                <a:hlinkClick r:id="rId3"/>
              </a:rPr>
              <a:t>SPF record (or TXT record) in the </a:t>
            </a:r>
            <a:r>
              <a:rPr lang="en-US" sz="3200" dirty="0">
                <a:hlinkClick r:id="rId4"/>
              </a:rPr>
              <a:t>Domain Name System (DNS).</a:t>
            </a:r>
            <a:endParaRPr lang="en-US" sz="3200" dirty="0" smtClean="0"/>
          </a:p>
          <a:p>
            <a:r>
              <a:rPr lang="en-US" sz="2800" i="1" dirty="0" smtClean="0"/>
              <a:t>@ IN TXT “</a:t>
            </a:r>
            <a:r>
              <a:rPr lang="en-US" sz="2800" i="1" dirty="0" err="1" smtClean="0"/>
              <a:t>v</a:t>
            </a:r>
            <a:r>
              <a:rPr lang="en-US" sz="2800" i="1" dirty="0" smtClean="0"/>
              <a:t>=spf1 </a:t>
            </a:r>
            <a:r>
              <a:rPr lang="en-US" sz="2800" i="1" dirty="0" err="1" smtClean="0"/>
              <a:t>include:gmail.com</a:t>
            </a:r>
            <a:r>
              <a:rPr lang="en-US" sz="2800" i="1" dirty="0" smtClean="0"/>
              <a:t> ip4:1.2.3.4 </a:t>
            </a:r>
            <a:r>
              <a:rPr lang="en-US" sz="2800" i="1" dirty="0" err="1" smtClean="0"/>
              <a:t>mx</a:t>
            </a:r>
            <a:r>
              <a:rPr lang="en-US" sz="2800" i="1" dirty="0" smtClean="0"/>
              <a:t> -all”</a:t>
            </a:r>
          </a:p>
          <a:p>
            <a:r>
              <a:rPr lang="en-US" sz="2800" dirty="0" smtClean="0"/>
              <a:t>The above will only allow mail from IP 1.2.3.4 and any server in the domain with an MX record</a:t>
            </a:r>
          </a:p>
          <a:p>
            <a:r>
              <a:rPr lang="en-US" sz="2800" dirty="0" smtClean="0"/>
              <a:t>If not sure use a generation tool online</a:t>
            </a:r>
          </a:p>
          <a:p>
            <a:pPr lvl="1"/>
            <a:r>
              <a:rPr lang="en-US" sz="2400" dirty="0" smtClean="0"/>
              <a:t>http://</a:t>
            </a:r>
            <a:r>
              <a:rPr lang="en-US" sz="2400" dirty="0" err="1" smtClean="0"/>
              <a:t>www.mtgsy.net/dns/spfwizard.php</a:t>
            </a:r>
            <a:endParaRPr lang="en-US" sz="2400" dirty="0" smtClean="0"/>
          </a:p>
        </p:txBody>
      </p:sp>
    </p:spTree>
    <p:extLst>
      <p:ext uri="{BB962C8B-B14F-4D97-AF65-F5344CB8AC3E}">
        <p14:creationId xmlns:p14="http://schemas.microsoft.com/office/powerpoint/2010/main" val="40262901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98" y="-84367"/>
            <a:ext cx="8229600" cy="1143000"/>
          </a:xfrm>
        </p:spPr>
        <p:txBody>
          <a:bodyPr/>
          <a:lstStyle/>
          <a:p>
            <a:r>
              <a:rPr lang="en-US" b="1" dirty="0" err="1"/>
              <a:t>m</a:t>
            </a:r>
            <a:r>
              <a:rPr lang="en-US" b="1" dirty="0" err="1" smtClean="0"/>
              <a:t>ain.cf</a:t>
            </a:r>
            <a:r>
              <a:rPr lang="en-US" b="1" dirty="0" smtClean="0"/>
              <a:t> Key Settings</a:t>
            </a:r>
            <a:endParaRPr lang="en-US" b="1" dirty="0"/>
          </a:p>
        </p:txBody>
      </p:sp>
      <p:sp>
        <p:nvSpPr>
          <p:cNvPr id="3" name="Content Placeholder 2"/>
          <p:cNvSpPr>
            <a:spLocks noGrp="1"/>
          </p:cNvSpPr>
          <p:nvPr>
            <p:ph idx="1"/>
          </p:nvPr>
        </p:nvSpPr>
        <p:spPr>
          <a:xfrm>
            <a:off x="282198" y="1003514"/>
            <a:ext cx="8404602" cy="5122649"/>
          </a:xfrm>
        </p:spPr>
        <p:txBody>
          <a:bodyPr>
            <a:normAutofit fontScale="92500" lnSpcReduction="10000"/>
          </a:bodyPr>
          <a:lstStyle/>
          <a:p>
            <a:r>
              <a:rPr lang="en-US" dirty="0" smtClean="0">
                <a:hlinkClick r:id="rId2"/>
              </a:rPr>
              <a:t>myorigin</a:t>
            </a:r>
            <a:r>
              <a:rPr lang="en-US" dirty="0" smtClean="0"/>
              <a:t> = $</a:t>
            </a:r>
            <a:r>
              <a:rPr lang="en-US" dirty="0" smtClean="0">
                <a:hlinkClick r:id="rId3"/>
              </a:rPr>
              <a:t>myhostname</a:t>
            </a:r>
            <a:r>
              <a:rPr lang="en-US" dirty="0" smtClean="0"/>
              <a:t> </a:t>
            </a:r>
          </a:p>
          <a:p>
            <a:pPr lvl="1"/>
            <a:r>
              <a:rPr lang="en-US" dirty="0" smtClean="0"/>
              <a:t>specifies the domain that appears in mail that is posted on this machine. Defaults to the value of the machine’s hostname</a:t>
            </a:r>
          </a:p>
          <a:p>
            <a:r>
              <a:rPr lang="en-US" dirty="0" smtClean="0">
                <a:hlinkClick r:id="rId4"/>
              </a:rPr>
              <a:t>mydestination</a:t>
            </a:r>
            <a:r>
              <a:rPr lang="en-US" dirty="0" smtClean="0"/>
              <a:t> = $</a:t>
            </a:r>
            <a:r>
              <a:rPr lang="en-US" dirty="0" smtClean="0">
                <a:hlinkClick r:id="rId3"/>
              </a:rPr>
              <a:t>myhostname</a:t>
            </a:r>
            <a:r>
              <a:rPr lang="en-US" dirty="0" smtClean="0"/>
              <a:t>, </a:t>
            </a:r>
            <a:r>
              <a:rPr lang="en-US" dirty="0" err="1" smtClean="0"/>
              <a:t>localhost</a:t>
            </a:r>
            <a:endParaRPr lang="en-US" dirty="0" smtClean="0"/>
          </a:p>
          <a:p>
            <a:pPr lvl="1"/>
            <a:r>
              <a:rPr lang="en-US" dirty="0" smtClean="0"/>
              <a:t>specifies what domains this machine will deliver locally</a:t>
            </a:r>
          </a:p>
          <a:p>
            <a:pPr lvl="1"/>
            <a:r>
              <a:rPr lang="en-US" dirty="0"/>
              <a:t>i</a:t>
            </a:r>
            <a:r>
              <a:rPr lang="en-US" dirty="0" smtClean="0"/>
              <a:t>f your machine is a mail server for its entire domain, you must list $</a:t>
            </a:r>
            <a:r>
              <a:rPr lang="en-US" dirty="0" smtClean="0">
                <a:hlinkClick r:id="rId5"/>
              </a:rPr>
              <a:t>mydomain</a:t>
            </a:r>
            <a:r>
              <a:rPr lang="en-US" dirty="0" smtClean="0"/>
              <a:t> as well in this setting</a:t>
            </a:r>
          </a:p>
          <a:p>
            <a:r>
              <a:rPr lang="en-US" dirty="0" smtClean="0"/>
              <a:t>The </a:t>
            </a:r>
            <a:r>
              <a:rPr lang="en-US" dirty="0" smtClean="0">
                <a:hlinkClick r:id="rId5"/>
              </a:rPr>
              <a:t>mydomain</a:t>
            </a:r>
            <a:r>
              <a:rPr lang="en-US" dirty="0" smtClean="0"/>
              <a:t> parameter specifies the parent domain of $</a:t>
            </a:r>
            <a:r>
              <a:rPr lang="en-US" dirty="0" smtClean="0">
                <a:hlinkClick r:id="rId3"/>
              </a:rPr>
              <a:t>myhostname</a:t>
            </a:r>
            <a:r>
              <a:rPr lang="en-US" dirty="0" smtClean="0"/>
              <a:t>. By default, it is derived from $</a:t>
            </a:r>
            <a:r>
              <a:rPr lang="en-US" dirty="0" smtClean="0">
                <a:hlinkClick r:id="rId3"/>
              </a:rPr>
              <a:t>myhostname</a:t>
            </a:r>
            <a:r>
              <a:rPr lang="en-US" dirty="0" smtClean="0"/>
              <a:t> by stripping off the first part (unless if the result would be a top-level domain)</a:t>
            </a:r>
            <a:endParaRPr lang="en-US" dirty="0"/>
          </a:p>
        </p:txBody>
      </p:sp>
    </p:spTree>
    <p:extLst>
      <p:ext uri="{BB962C8B-B14F-4D97-AF65-F5344CB8AC3E}">
        <p14:creationId xmlns:p14="http://schemas.microsoft.com/office/powerpoint/2010/main" val="3660447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Relaying Mail – From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Postfix will forward mail from clients in authorized network blocks to any destination</a:t>
            </a:r>
          </a:p>
          <a:p>
            <a:r>
              <a:rPr lang="en-US" dirty="0" smtClean="0"/>
              <a:t>Authorized networks are defined with the </a:t>
            </a:r>
            <a:r>
              <a:rPr lang="en-US" dirty="0" smtClean="0">
                <a:hlinkClick r:id="rId2"/>
              </a:rPr>
              <a:t>mynetworks</a:t>
            </a:r>
            <a:r>
              <a:rPr lang="en-US" dirty="0" smtClean="0"/>
              <a:t> configuration parameter</a:t>
            </a:r>
          </a:p>
          <a:p>
            <a:r>
              <a:rPr lang="en-US" dirty="0" smtClean="0"/>
              <a:t>The default is to authorize all clients in the IP </a:t>
            </a:r>
            <a:r>
              <a:rPr lang="en-US" dirty="0" err="1" smtClean="0"/>
              <a:t>subnetworks</a:t>
            </a:r>
            <a:r>
              <a:rPr lang="en-US" dirty="0" smtClean="0"/>
              <a:t> that the local machine is attached to.</a:t>
            </a:r>
          </a:p>
          <a:p>
            <a:r>
              <a:rPr lang="en-US" dirty="0" smtClean="0"/>
              <a:t>By default, Postfix will NOT be an open relay </a:t>
            </a:r>
            <a:r>
              <a:rPr lang="en-US" dirty="0" err="1" smtClean="0"/>
              <a:t>ie</a:t>
            </a:r>
            <a:r>
              <a:rPr lang="en-US" dirty="0" smtClean="0"/>
              <a:t> it will not forward from IPs outside your network to the Internet</a:t>
            </a:r>
          </a:p>
          <a:p>
            <a:pPr lvl="1"/>
            <a:r>
              <a:rPr lang="en-US" dirty="0" smtClean="0">
                <a:hlinkClick r:id="rId3"/>
              </a:rPr>
              <a:t>mynetworks_style</a:t>
            </a:r>
            <a:r>
              <a:rPr lang="en-US" dirty="0" smtClean="0"/>
              <a:t> = subnet </a:t>
            </a:r>
          </a:p>
          <a:p>
            <a:pPr lvl="1"/>
            <a:r>
              <a:rPr lang="en-US" dirty="0" smtClean="0">
                <a:hlinkClick r:id="rId2"/>
              </a:rPr>
              <a:t>mynetworks</a:t>
            </a:r>
            <a:r>
              <a:rPr lang="en-US" dirty="0" smtClean="0"/>
              <a:t> = 127.0.0.0/8 168.100.189.2/32</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139383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Relaying mail - to</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will forward mail from strangers (clients outside authorized networks) to authorized remote destinations only. </a:t>
            </a:r>
          </a:p>
          <a:p>
            <a:r>
              <a:rPr lang="en-US" dirty="0" smtClean="0"/>
              <a:t>Authorized remote destinations are defined with the </a:t>
            </a:r>
            <a:r>
              <a:rPr lang="en-US" dirty="0" smtClean="0">
                <a:hlinkClick r:id="rId2"/>
              </a:rPr>
              <a:t>relay_domains</a:t>
            </a:r>
            <a:r>
              <a:rPr lang="en-US" dirty="0" smtClean="0"/>
              <a:t> configuration parameter. </a:t>
            </a:r>
          </a:p>
          <a:p>
            <a:r>
              <a:rPr lang="en-US" dirty="0" smtClean="0"/>
              <a:t>The default is to authorize all domains (and subdomains) of the domains listed with the </a:t>
            </a:r>
            <a:r>
              <a:rPr lang="en-US" dirty="0" smtClean="0">
                <a:hlinkClick r:id="rId3"/>
              </a:rPr>
              <a:t>mydestination</a:t>
            </a:r>
            <a:r>
              <a:rPr lang="en-US" dirty="0" smtClean="0"/>
              <a:t> parameter. </a:t>
            </a:r>
          </a:p>
          <a:p>
            <a:r>
              <a:rPr lang="en-US" dirty="0" smtClean="0"/>
              <a:t>This means that by default, your Postfix mail server will accept mail from anyone to recipients to the local Postfix server</a:t>
            </a:r>
          </a:p>
          <a:p>
            <a:pPr marL="0" indent="0">
              <a:buNone/>
            </a:pPr>
            <a:endParaRPr lang="en-US" dirty="0"/>
          </a:p>
        </p:txBody>
      </p:sp>
    </p:spTree>
    <p:extLst>
      <p:ext uri="{BB962C8B-B14F-4D97-AF65-F5344CB8AC3E}">
        <p14:creationId xmlns:p14="http://schemas.microsoft.com/office/powerpoint/2010/main" val="1662520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Outbound emails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tries to deliver mail directly to the Internet. </a:t>
            </a:r>
          </a:p>
          <a:p>
            <a:r>
              <a:rPr lang="en-US" dirty="0" smtClean="0"/>
              <a:t>Depending on your local conditions this may not be possible or desirable</a:t>
            </a:r>
          </a:p>
          <a:p>
            <a:r>
              <a:rPr lang="en-US" dirty="0" smtClean="0"/>
              <a:t>For example, your system may be behind a firewall, or it may be connected via a provider who does not allow direct mail to the Internet.</a:t>
            </a:r>
          </a:p>
          <a:p>
            <a:r>
              <a:rPr lang="en-US" dirty="0" smtClean="0"/>
              <a:t>In those cases you need to configure Postfix to deliver mail indirectly via a </a:t>
            </a:r>
            <a:r>
              <a:rPr lang="en-US" dirty="0" smtClean="0">
                <a:hlinkClick r:id="rId2"/>
              </a:rPr>
              <a:t>relay host</a:t>
            </a:r>
            <a:r>
              <a:rPr lang="en-US" dirty="0" smtClean="0"/>
              <a:t>. </a:t>
            </a:r>
          </a:p>
          <a:p>
            <a:pPr lvl="1"/>
            <a:r>
              <a:rPr lang="en-US" dirty="0" smtClean="0">
                <a:hlinkClick r:id="rId2"/>
              </a:rPr>
              <a:t>relayhost</a:t>
            </a:r>
            <a:r>
              <a:rPr lang="en-US" dirty="0" smtClean="0"/>
              <a:t> = [</a:t>
            </a:r>
            <a:r>
              <a:rPr lang="en-US" dirty="0" err="1" smtClean="0"/>
              <a:t>mail.isp.tld</a:t>
            </a:r>
            <a:r>
              <a:rPr lang="en-US" dirty="0" smtClean="0"/>
              <a:t>]</a:t>
            </a:r>
          </a:p>
          <a:p>
            <a:pPr lvl="1"/>
            <a:r>
              <a:rPr lang="en-US" dirty="0" smtClean="0"/>
              <a:t>Note that the [] disables MX lookups so is necessary</a:t>
            </a:r>
            <a:endParaRPr lang="en-US" dirty="0"/>
          </a:p>
        </p:txBody>
      </p:sp>
    </p:spTree>
    <p:extLst>
      <p:ext uri="{BB962C8B-B14F-4D97-AF65-F5344CB8AC3E}">
        <p14:creationId xmlns:p14="http://schemas.microsoft.com/office/powerpoint/2010/main" val="101768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Reporting problems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You should set up a postmaster alias in the aliases table that directs mail to a real person</a:t>
            </a:r>
          </a:p>
          <a:p>
            <a:r>
              <a:rPr lang="en-US" dirty="0" smtClean="0"/>
              <a:t>The postmaster address is required to exist, so that people can report mail delivery problems.</a:t>
            </a:r>
          </a:p>
          <a:p>
            <a:r>
              <a:rPr lang="en-US" dirty="0" smtClean="0"/>
              <a:t>While you're updating the </a:t>
            </a:r>
            <a:r>
              <a:rPr lang="en-US" dirty="0" smtClean="0">
                <a:hlinkClick r:id="rId2"/>
              </a:rPr>
              <a:t>aliases(5)</a:t>
            </a:r>
            <a:r>
              <a:rPr lang="en-US" dirty="0" smtClean="0"/>
              <a:t> table, be sure to direct mail for the super-user to a human person too. </a:t>
            </a:r>
            <a:br>
              <a:rPr lang="en-US" dirty="0" smtClean="0"/>
            </a:br>
            <a:r>
              <a:rPr lang="en-US" dirty="0" smtClean="0"/>
              <a:t>	/</a:t>
            </a:r>
            <a:r>
              <a:rPr lang="en-US" dirty="0" err="1" smtClean="0"/>
              <a:t>etc</a:t>
            </a:r>
            <a:r>
              <a:rPr lang="en-US" dirty="0" smtClean="0"/>
              <a:t>/aliases: </a:t>
            </a:r>
            <a:br>
              <a:rPr lang="en-US" dirty="0" smtClean="0"/>
            </a:br>
            <a:r>
              <a:rPr lang="en-US" dirty="0" smtClean="0"/>
              <a:t>postmaster: </a:t>
            </a:r>
            <a:r>
              <a:rPr lang="en-US" dirty="0" err="1" smtClean="0"/>
              <a:t>afnog</a:t>
            </a:r>
            <a:r>
              <a:rPr lang="en-US" dirty="0" smtClean="0"/>
              <a:t> </a:t>
            </a:r>
            <a:br>
              <a:rPr lang="en-US" dirty="0" smtClean="0"/>
            </a:br>
            <a:r>
              <a:rPr lang="en-US" dirty="0" smtClean="0"/>
              <a:t>root: </a:t>
            </a:r>
            <a:r>
              <a:rPr lang="en-US" dirty="0" err="1" smtClean="0"/>
              <a:t>afnog</a:t>
            </a:r>
            <a:endParaRPr lang="en-US" dirty="0" smtClean="0"/>
          </a:p>
          <a:p>
            <a:r>
              <a:rPr lang="en-US" dirty="0" smtClean="0"/>
              <a:t>After editing the aliases file, run the command </a:t>
            </a:r>
            <a:r>
              <a:rPr lang="en-US" i="1" dirty="0" smtClean="0"/>
              <a:t>$</a:t>
            </a:r>
            <a:r>
              <a:rPr lang="en-US" i="1" dirty="0" err="1" smtClean="0"/>
              <a:t>sudo</a:t>
            </a:r>
            <a:r>
              <a:rPr lang="en-US" i="1" dirty="0" smtClean="0"/>
              <a:t> </a:t>
            </a:r>
            <a:r>
              <a:rPr lang="en-US" i="1" dirty="0" err="1" smtClean="0"/>
              <a:t>newaliases</a:t>
            </a:r>
            <a:endParaRPr lang="en-US" dirty="0" smtClean="0"/>
          </a:p>
          <a:p>
            <a:pPr marL="457200" lvl="1" indent="0">
              <a:buNone/>
            </a:pPr>
            <a:endParaRPr lang="en-US" dirty="0"/>
          </a:p>
        </p:txBody>
      </p:sp>
    </p:spTree>
    <p:extLst>
      <p:ext uri="{BB962C8B-B14F-4D97-AF65-F5344CB8AC3E}">
        <p14:creationId xmlns:p14="http://schemas.microsoft.com/office/powerpoint/2010/main" val="1544196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b="1" dirty="0" smtClean="0"/>
              <a:t>Default reports</a:t>
            </a:r>
            <a:endParaRPr lang="en-US" b="1" dirty="0"/>
          </a:p>
        </p:txBody>
      </p:sp>
      <p:sp>
        <p:nvSpPr>
          <p:cNvPr id="3" name="Content Placeholder 2"/>
          <p:cNvSpPr>
            <a:spLocks noGrp="1"/>
          </p:cNvSpPr>
          <p:nvPr>
            <p:ph idx="1"/>
          </p:nvPr>
        </p:nvSpPr>
        <p:spPr>
          <a:xfrm>
            <a:off x="344909" y="893755"/>
            <a:ext cx="8654073" cy="5801565"/>
          </a:xfrm>
        </p:spPr>
        <p:txBody>
          <a:bodyPr>
            <a:normAutofit fontScale="62500" lnSpcReduction="20000"/>
          </a:bodyPr>
          <a:lstStyle/>
          <a:p>
            <a:r>
              <a:rPr lang="en-US" dirty="0"/>
              <a:t>b</a:t>
            </a:r>
            <a:r>
              <a:rPr lang="en-US" dirty="0" smtClean="0"/>
              <a:t>ounce</a:t>
            </a:r>
          </a:p>
          <a:p>
            <a:pPr lvl="1"/>
            <a:r>
              <a:rPr lang="en-US" dirty="0" smtClean="0"/>
              <a:t> Inform the postmaster of undeliverable mail. Either send the postmaster a copy of undeliverable mail that is returned to the sender, or send a transcript of the SMTP </a:t>
            </a:r>
          </a:p>
          <a:p>
            <a:r>
              <a:rPr lang="en-US" dirty="0" smtClean="0"/>
              <a:t>2bounce </a:t>
            </a:r>
          </a:p>
          <a:p>
            <a:pPr lvl="1"/>
            <a:r>
              <a:rPr lang="en-US" dirty="0" smtClean="0"/>
              <a:t>When Postfix is unable to return undeliverable mail to the sender, </a:t>
            </a:r>
          </a:p>
          <a:p>
            <a:r>
              <a:rPr lang="en-US" dirty="0" smtClean="0"/>
              <a:t>delay </a:t>
            </a:r>
          </a:p>
          <a:p>
            <a:pPr lvl="1"/>
            <a:r>
              <a:rPr lang="en-US" dirty="0" smtClean="0"/>
              <a:t>Inform the postmaster of delayed mail. In this case, the postmaster receives message headers only. </a:t>
            </a:r>
          </a:p>
          <a:p>
            <a:r>
              <a:rPr lang="en-US" dirty="0" smtClean="0"/>
              <a:t>policy </a:t>
            </a:r>
          </a:p>
          <a:p>
            <a:pPr lvl="1"/>
            <a:r>
              <a:rPr lang="en-US" dirty="0" smtClean="0"/>
              <a:t>Inform the postmaster of client requests that were rejected because of (UCE) policy restrictions. The postmaster receives a transcript of the SMTP session.</a:t>
            </a:r>
          </a:p>
          <a:p>
            <a:r>
              <a:rPr lang="en-US" dirty="0" smtClean="0"/>
              <a:t>protocol </a:t>
            </a:r>
          </a:p>
          <a:p>
            <a:pPr lvl="1"/>
            <a:r>
              <a:rPr lang="en-US" dirty="0" smtClean="0"/>
              <a:t>Inform the postmaster of protocol errors (client or server side) or attempts by a client to execute unimplemented commands. </a:t>
            </a:r>
          </a:p>
          <a:p>
            <a:r>
              <a:rPr lang="en-US" dirty="0" smtClean="0"/>
              <a:t>resource </a:t>
            </a:r>
          </a:p>
          <a:p>
            <a:pPr lvl="1"/>
            <a:r>
              <a:rPr lang="en-US" dirty="0" smtClean="0"/>
              <a:t>Inform the postmaster of mail not delivered due to resource problems (for example, queue file write errors)</a:t>
            </a:r>
          </a:p>
          <a:p>
            <a:r>
              <a:rPr lang="en-US" dirty="0" smtClean="0"/>
              <a:t>software </a:t>
            </a:r>
          </a:p>
          <a:p>
            <a:pPr lvl="1"/>
            <a:r>
              <a:rPr lang="en-US" dirty="0" smtClean="0"/>
              <a:t>Inform the postmaster of mail not delivered due to software problems. </a:t>
            </a:r>
            <a:endParaRPr lang="en-US" dirty="0"/>
          </a:p>
        </p:txBody>
      </p:sp>
    </p:spTree>
    <p:extLst>
      <p:ext uri="{BB962C8B-B14F-4D97-AF65-F5344CB8AC3E}">
        <p14:creationId xmlns:p14="http://schemas.microsoft.com/office/powerpoint/2010/main" val="247356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Postfix will log all messages to</a:t>
            </a:r>
            <a:br>
              <a:rPr lang="en-US" dirty="0" smtClean="0"/>
            </a:br>
            <a:r>
              <a:rPr lang="en-US" dirty="0" smtClean="0"/>
              <a:t>/</a:t>
            </a:r>
            <a:r>
              <a:rPr lang="en-US" dirty="0" err="1" smtClean="0"/>
              <a:t>var</a:t>
            </a:r>
            <a:r>
              <a:rPr lang="en-US" dirty="0" smtClean="0"/>
              <a:t>/log/</a:t>
            </a:r>
            <a:r>
              <a:rPr lang="en-US" dirty="0" err="1" smtClean="0"/>
              <a:t>mail.log</a:t>
            </a:r>
            <a:endParaRPr lang="en-US" dirty="0" smtClean="0"/>
          </a:p>
          <a:p>
            <a:r>
              <a:rPr lang="en-US" dirty="0" smtClean="0"/>
              <a:t>Done using the </a:t>
            </a:r>
            <a:r>
              <a:rPr lang="en-US" dirty="0" err="1" smtClean="0"/>
              <a:t>syslogd</a:t>
            </a:r>
            <a:r>
              <a:rPr lang="en-US" dirty="0" smtClean="0"/>
              <a:t> daemon</a:t>
            </a:r>
          </a:p>
          <a:p>
            <a:r>
              <a:rPr lang="en-US" dirty="0" smtClean="0"/>
              <a:t>All transactions of messages coming in being sent out of the server will be logged</a:t>
            </a:r>
          </a:p>
          <a:p>
            <a:r>
              <a:rPr lang="en-US" dirty="0" smtClean="0"/>
              <a:t>Logs will contain details like hostnames, recipients, time and date, and whether the email was queued or dropped</a:t>
            </a:r>
            <a:endParaRPr lang="en-US" dirty="0"/>
          </a:p>
        </p:txBody>
      </p:sp>
    </p:spTree>
    <p:extLst>
      <p:ext uri="{BB962C8B-B14F-4D97-AF65-F5344CB8AC3E}">
        <p14:creationId xmlns:p14="http://schemas.microsoft.com/office/powerpoint/2010/main" val="802988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Daemon process </a:t>
            </a:r>
            <a:r>
              <a:rPr lang="en-US" b="1" dirty="0" err="1" smtClean="0"/>
              <a:t>chrooted</a:t>
            </a:r>
            <a:endParaRPr lang="en-US" b="1" dirty="0"/>
          </a:p>
        </p:txBody>
      </p:sp>
      <p:sp>
        <p:nvSpPr>
          <p:cNvPr id="3" name="Content Placeholder 2"/>
          <p:cNvSpPr>
            <a:spLocks noGrp="1"/>
          </p:cNvSpPr>
          <p:nvPr>
            <p:ph idx="1"/>
          </p:nvPr>
        </p:nvSpPr>
        <p:spPr/>
        <p:txBody>
          <a:bodyPr>
            <a:normAutofit lnSpcReduction="10000"/>
          </a:bodyPr>
          <a:lstStyle/>
          <a:p>
            <a:r>
              <a:rPr lang="en-US" dirty="0" smtClean="0"/>
              <a:t>Postfix daemon processes can be configured (via the </a:t>
            </a:r>
            <a:r>
              <a:rPr lang="en-US" dirty="0" smtClean="0">
                <a:hlinkClick r:id="rId2"/>
              </a:rPr>
              <a:t>master.cf</a:t>
            </a:r>
            <a:r>
              <a:rPr lang="en-US" dirty="0" smtClean="0"/>
              <a:t> file) to run in a </a:t>
            </a:r>
            <a:r>
              <a:rPr lang="en-US" dirty="0" err="1" smtClean="0"/>
              <a:t>chroot</a:t>
            </a:r>
            <a:r>
              <a:rPr lang="en-US" dirty="0" smtClean="0"/>
              <a:t> jail</a:t>
            </a:r>
          </a:p>
          <a:p>
            <a:r>
              <a:rPr lang="en-US" dirty="0" smtClean="0"/>
              <a:t>The processes run at a fixed low privilege and with file system access limited to the Postfix queue directories (/</a:t>
            </a:r>
            <a:r>
              <a:rPr lang="en-US" dirty="0" err="1" smtClean="0"/>
              <a:t>var</a:t>
            </a:r>
            <a:r>
              <a:rPr lang="en-US" dirty="0" smtClean="0"/>
              <a:t>/spool/postfix). </a:t>
            </a:r>
          </a:p>
          <a:p>
            <a:r>
              <a:rPr lang="en-US" dirty="0" smtClean="0"/>
              <a:t>This provides a significant barrier against intrusion. </a:t>
            </a:r>
          </a:p>
          <a:p>
            <a:r>
              <a:rPr lang="en-US" dirty="0" smtClean="0"/>
              <a:t>The barrier is not impenetrable (</a:t>
            </a:r>
            <a:r>
              <a:rPr lang="en-US" dirty="0" err="1" smtClean="0"/>
              <a:t>chroot</a:t>
            </a:r>
            <a:r>
              <a:rPr lang="en-US" dirty="0" smtClean="0"/>
              <a:t> limits file system access only)</a:t>
            </a:r>
            <a:endParaRPr lang="en-US" dirty="0"/>
          </a:p>
        </p:txBody>
      </p:sp>
    </p:spTree>
    <p:extLst>
      <p:ext uri="{BB962C8B-B14F-4D97-AF65-F5344CB8AC3E}">
        <p14:creationId xmlns:p14="http://schemas.microsoft.com/office/powerpoint/2010/main" val="2583384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 and Protocol</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smtClean="0">
                <a:hlinkClick r:id="rId2"/>
              </a:rPr>
              <a:t>inet_interfaces</a:t>
            </a:r>
            <a:r>
              <a:rPr lang="en-US" dirty="0" smtClean="0"/>
              <a:t> parameter specifies all network interface addresses that the Postfix system should listen on</a:t>
            </a:r>
          </a:p>
          <a:p>
            <a:pPr lvl="1"/>
            <a:r>
              <a:rPr lang="en-US" dirty="0" err="1"/>
              <a:t>i</a:t>
            </a:r>
            <a:r>
              <a:rPr lang="en-US" dirty="0" err="1" smtClean="0"/>
              <a:t>net_interfaces</a:t>
            </a:r>
            <a:r>
              <a:rPr lang="en-US" dirty="0" smtClean="0"/>
              <a:t> = all</a:t>
            </a:r>
          </a:p>
          <a:p>
            <a:r>
              <a:rPr lang="en-US" dirty="0" smtClean="0">
                <a:hlinkClick r:id="rId3"/>
              </a:rPr>
              <a:t>inet_protocols</a:t>
            </a:r>
            <a:r>
              <a:rPr lang="en-US" dirty="0" smtClean="0"/>
              <a:t> parameter specifies which protocols Postfix will attempt to use</a:t>
            </a:r>
          </a:p>
          <a:p>
            <a:pPr lvl="1"/>
            <a:r>
              <a:rPr lang="en-US" dirty="0" smtClean="0">
                <a:hlinkClick r:id="rId3"/>
              </a:rPr>
              <a:t>inet_protocols</a:t>
            </a:r>
            <a:r>
              <a:rPr lang="en-US" dirty="0" smtClean="0"/>
              <a:t> = ipv4, ipv6 </a:t>
            </a:r>
          </a:p>
          <a:p>
            <a:endParaRPr lang="en-US" dirty="0" smtClean="0"/>
          </a:p>
          <a:p>
            <a:endParaRPr lang="en-US" dirty="0"/>
          </a:p>
        </p:txBody>
      </p:sp>
    </p:spTree>
    <p:extLst>
      <p:ext uri="{BB962C8B-B14F-4D97-AF65-F5344CB8AC3E}">
        <p14:creationId xmlns:p14="http://schemas.microsoft.com/office/powerpoint/2010/main" val="2673394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stopping and logs</a:t>
            </a:r>
            <a:endParaRPr lang="en-US" b="1" dirty="0"/>
          </a:p>
        </p:txBody>
      </p:sp>
      <p:sp>
        <p:nvSpPr>
          <p:cNvPr id="3" name="Content Placeholder 2"/>
          <p:cNvSpPr>
            <a:spLocks noGrp="1"/>
          </p:cNvSpPr>
          <p:nvPr>
            <p:ph idx="1"/>
          </p:nvPr>
        </p:nvSpPr>
        <p:spPr/>
        <p:txBody>
          <a:bodyPr>
            <a:normAutofit lnSpcReduction="10000"/>
          </a:bodyPr>
          <a:lstStyle/>
          <a:p>
            <a:r>
              <a:rPr lang="en-US" dirty="0" smtClean="0"/>
              <a:t>Starting/Stopping</a:t>
            </a:r>
            <a:br>
              <a:rPr lang="en-US" dirty="0" smtClean="0"/>
            </a:br>
            <a:r>
              <a:rPr lang="en-US" dirty="0" smtClean="0"/>
              <a:t>$</a:t>
            </a:r>
            <a:r>
              <a:rPr lang="en-US" dirty="0" err="1" smtClean="0"/>
              <a:t>sudo</a:t>
            </a:r>
            <a:r>
              <a:rPr lang="en-US" dirty="0" smtClean="0"/>
              <a:t> service postfix start</a:t>
            </a:r>
            <a:br>
              <a:rPr lang="en-US" dirty="0" smtClean="0"/>
            </a:br>
            <a:r>
              <a:rPr lang="en-US" dirty="0" smtClean="0"/>
              <a:t>$</a:t>
            </a:r>
            <a:r>
              <a:rPr lang="en-US" dirty="0" err="1" smtClean="0"/>
              <a:t>sudo</a:t>
            </a:r>
            <a:r>
              <a:rPr lang="en-US" dirty="0" smtClean="0"/>
              <a:t> service postfix </a:t>
            </a:r>
            <a:r>
              <a:rPr lang="en-US" dirty="0"/>
              <a:t>s</a:t>
            </a:r>
            <a:r>
              <a:rPr lang="en-US" dirty="0" smtClean="0"/>
              <a:t>top</a:t>
            </a:r>
            <a:r>
              <a:rPr lang="en-US" dirty="0" smtClean="0"/>
              <a:t/>
            </a:r>
            <a:br>
              <a:rPr lang="en-US" dirty="0" smtClean="0"/>
            </a:br>
            <a:endParaRPr lang="en-US" dirty="0" smtClean="0"/>
          </a:p>
          <a:p>
            <a:r>
              <a:rPr lang="en-US" dirty="0" smtClean="0"/>
              <a:t>Reloading rules</a:t>
            </a:r>
            <a:br>
              <a:rPr lang="en-US" dirty="0" smtClean="0"/>
            </a:br>
            <a:r>
              <a:rPr lang="en-US" dirty="0" smtClean="0"/>
              <a:t>$</a:t>
            </a:r>
            <a:r>
              <a:rPr lang="en-US" dirty="0" err="1" smtClean="0"/>
              <a:t>sudo</a:t>
            </a:r>
            <a:r>
              <a:rPr lang="en-US" dirty="0" smtClean="0"/>
              <a:t> postfix reload</a:t>
            </a:r>
          </a:p>
          <a:p>
            <a:r>
              <a:rPr lang="en-US" dirty="0" smtClean="0"/>
              <a:t>Checking logs</a:t>
            </a:r>
            <a:br>
              <a:rPr lang="en-US" dirty="0" smtClean="0"/>
            </a:br>
            <a:r>
              <a:rPr lang="en-US" dirty="0" smtClean="0"/>
              <a:t>$</a:t>
            </a:r>
            <a:r>
              <a:rPr lang="en-US" dirty="0" err="1" smtClean="0"/>
              <a:t>sudo</a:t>
            </a:r>
            <a:r>
              <a:rPr lang="en-US" dirty="0" smtClean="0"/>
              <a:t> tail –f /</a:t>
            </a:r>
            <a:r>
              <a:rPr lang="en-US" dirty="0" err="1" smtClean="0"/>
              <a:t>var</a:t>
            </a:r>
            <a:r>
              <a:rPr lang="en-US" dirty="0" smtClean="0"/>
              <a:t>/log/</a:t>
            </a:r>
            <a:r>
              <a:rPr lang="en-US" dirty="0" err="1" smtClean="0"/>
              <a:t>mail.log</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416706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36"/>
            <a:ext cx="8229600" cy="1143000"/>
          </a:xfrm>
        </p:spPr>
        <p:txBody>
          <a:bodyPr>
            <a:normAutofit fontScale="90000"/>
          </a:bodyPr>
          <a:lstStyle/>
          <a:p>
            <a:r>
              <a:rPr lang="en-US" b="1" dirty="0" smtClean="0"/>
              <a:t>Domain Keys Identified Mail (DKIM)</a:t>
            </a:r>
            <a:endParaRPr lang="en-US" b="1" dirty="0"/>
          </a:p>
        </p:txBody>
      </p:sp>
      <p:sp>
        <p:nvSpPr>
          <p:cNvPr id="3" name="Content Placeholder 2"/>
          <p:cNvSpPr>
            <a:spLocks noGrp="1"/>
          </p:cNvSpPr>
          <p:nvPr>
            <p:ph idx="1"/>
          </p:nvPr>
        </p:nvSpPr>
        <p:spPr>
          <a:xfrm>
            <a:off x="457200" y="1255536"/>
            <a:ext cx="8506146" cy="5343327"/>
          </a:xfrm>
        </p:spPr>
        <p:txBody>
          <a:bodyPr>
            <a:normAutofit fontScale="77500" lnSpcReduction="20000"/>
          </a:bodyPr>
          <a:lstStyle/>
          <a:p>
            <a:r>
              <a:rPr lang="en-US" dirty="0"/>
              <a:t>is an email validation system designed to detect </a:t>
            </a:r>
            <a:r>
              <a:rPr lang="en-US" dirty="0">
                <a:hlinkClick r:id="rId2" tooltip="Email spoofing"/>
              </a:rPr>
              <a:t>email spoofing</a:t>
            </a:r>
            <a:r>
              <a:rPr lang="en-US" dirty="0"/>
              <a:t> by providing a mechanism to allow receiving mail exchangers to check that incoming mail from a </a:t>
            </a:r>
            <a:r>
              <a:rPr lang="en-US" dirty="0">
                <a:hlinkClick r:id="rId3" tooltip="Domain name"/>
              </a:rPr>
              <a:t>domain</a:t>
            </a:r>
            <a:r>
              <a:rPr lang="en-US" dirty="0"/>
              <a:t> is authorized by that domain's administrators and that the email (</a:t>
            </a:r>
            <a:r>
              <a:rPr lang="en-US" dirty="0" smtClean="0"/>
              <a:t>including </a:t>
            </a:r>
            <a:r>
              <a:rPr lang="en-US" dirty="0" smtClean="0">
                <a:hlinkClick r:id="rId4" tooltip="Email attachment"/>
              </a:rPr>
              <a:t>attachments</a:t>
            </a:r>
            <a:r>
              <a:rPr lang="en-US" dirty="0"/>
              <a:t>) has not been modified during transport. A </a:t>
            </a:r>
            <a:r>
              <a:rPr lang="en-US" dirty="0">
                <a:hlinkClick r:id="rId5" tooltip="Digital signature"/>
              </a:rPr>
              <a:t>digital signature</a:t>
            </a:r>
            <a:r>
              <a:rPr lang="en-US" dirty="0"/>
              <a:t> included with the message can be validated by the recipient using the signer's </a:t>
            </a:r>
            <a:r>
              <a:rPr lang="en-US" dirty="0">
                <a:hlinkClick r:id="rId6" tooltip="Public-key cryptography"/>
              </a:rPr>
              <a:t>public key</a:t>
            </a:r>
            <a:r>
              <a:rPr lang="en-US" dirty="0"/>
              <a:t> published in </a:t>
            </a:r>
            <a:r>
              <a:rPr lang="en-US" dirty="0">
                <a:hlinkClick r:id="rId7" tooltip="Domain name system"/>
              </a:rPr>
              <a:t>the DNS</a:t>
            </a:r>
            <a:r>
              <a:rPr lang="en-US" dirty="0" smtClean="0"/>
              <a:t>.</a:t>
            </a:r>
          </a:p>
          <a:p>
            <a:r>
              <a:rPr lang="en-US" dirty="0"/>
              <a:t>DKIM requires cryptographic checksums to be generated for each message sent through a mail </a:t>
            </a:r>
            <a:r>
              <a:rPr lang="en-US" dirty="0" smtClean="0"/>
              <a:t>server</a:t>
            </a:r>
          </a:p>
          <a:p>
            <a:r>
              <a:rPr lang="en-US" dirty="0" smtClean="0"/>
              <a:t>Modern MTA can both sign and verify DKIM</a:t>
            </a:r>
          </a:p>
          <a:p>
            <a:r>
              <a:rPr lang="en-US" dirty="0" smtClean="0"/>
              <a:t>Information about DKIM for a domain is stored in DNS via TXT records</a:t>
            </a:r>
          </a:p>
          <a:p>
            <a:r>
              <a:rPr lang="en-US" dirty="0" smtClean="0"/>
              <a:t>Generating keys for emails results </a:t>
            </a:r>
            <a:r>
              <a:rPr lang="en-US" dirty="0"/>
              <a:t>in </a:t>
            </a:r>
            <a:r>
              <a:rPr lang="en-US" dirty="0">
                <a:hlinkClick r:id="rId8" tooltip="Overhead (computing)"/>
              </a:rPr>
              <a:t>computational overhead</a:t>
            </a:r>
            <a:r>
              <a:rPr lang="en-US" dirty="0"/>
              <a:t> not otherwise required for e-mail delivery. </a:t>
            </a:r>
            <a:endParaRPr lang="en-US" dirty="0"/>
          </a:p>
        </p:txBody>
      </p:sp>
    </p:spTree>
    <p:extLst>
      <p:ext uri="{BB962C8B-B14F-4D97-AF65-F5344CB8AC3E}">
        <p14:creationId xmlns:p14="http://schemas.microsoft.com/office/powerpoint/2010/main" val="4144278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2584"/>
            <a:ext cx="8229600" cy="1143000"/>
          </a:xfrm>
        </p:spPr>
        <p:txBody>
          <a:bodyPr>
            <a:normAutofit fontScale="90000"/>
          </a:bodyPr>
          <a:lstStyle/>
          <a:p>
            <a:r>
              <a:rPr lang="en-US" b="1" dirty="0" smtClean="0"/>
              <a:t>Building a Mail Gateway</a:t>
            </a:r>
            <a:br>
              <a:rPr lang="en-US" b="1" dirty="0" smtClean="0"/>
            </a:br>
            <a:r>
              <a:rPr lang="en-US" sz="4000" dirty="0" smtClean="0"/>
              <a:t>aka Mail Firewall or Mail Filter appliance</a:t>
            </a:r>
            <a:endParaRPr lang="en-US" sz="4000" dirty="0"/>
          </a:p>
        </p:txBody>
      </p:sp>
    </p:spTree>
    <p:extLst>
      <p:ext uri="{BB962C8B-B14F-4D97-AF65-F5344CB8AC3E}">
        <p14:creationId xmlns:p14="http://schemas.microsoft.com/office/powerpoint/2010/main" val="129571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Mail Gateway?</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A software/service/appliance that is able to receive and filter emails before they reach the email boxes</a:t>
            </a:r>
            <a:endParaRPr lang="en-US" dirty="0" smtClean="0"/>
          </a:p>
          <a:p>
            <a:r>
              <a:rPr lang="en-US" dirty="0" smtClean="0"/>
              <a:t>Typically, a mail gateway will not contain mail box accounts and will only receive emails, filter them based on configured parameters, and then forward them to the mail server that contains the mailboxes</a:t>
            </a:r>
          </a:p>
          <a:p>
            <a:r>
              <a:rPr lang="en-US" dirty="0" smtClean="0"/>
              <a:t>The purpose is to remove dangerous or harmful content (like spam and viruses) on email before they reach user boxes</a:t>
            </a:r>
            <a:endParaRPr lang="en-US" dirty="0" smtClean="0"/>
          </a:p>
          <a:p>
            <a:r>
              <a:rPr lang="en-US" dirty="0" smtClean="0"/>
              <a:t>A mail filter can process incoming emails and or outgoing emails</a:t>
            </a:r>
            <a:endParaRPr lang="en-US" dirty="0" smtClean="0"/>
          </a:p>
        </p:txBody>
      </p:sp>
    </p:spTree>
    <p:extLst>
      <p:ext uri="{BB962C8B-B14F-4D97-AF65-F5344CB8AC3E}">
        <p14:creationId xmlns:p14="http://schemas.microsoft.com/office/powerpoint/2010/main" val="447427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Remove harmful email before it reaches mail boxes</a:t>
            </a:r>
          </a:p>
          <a:p>
            <a:r>
              <a:rPr lang="en-US" dirty="0" smtClean="0"/>
              <a:t>Remove the work of filtering email from the server that is handling email boxes</a:t>
            </a:r>
          </a:p>
          <a:p>
            <a:r>
              <a:rPr lang="en-US" dirty="0" smtClean="0"/>
              <a:t>Highly configurable and can block emails based on a number of criteria including content that is in the body of the email</a:t>
            </a:r>
          </a:p>
          <a:p>
            <a:r>
              <a:rPr lang="en-US" dirty="0" smtClean="0"/>
              <a:t>If hosted outside the network, can reduce load on the network connection/link (also known as far side scrubbing)</a:t>
            </a:r>
          </a:p>
          <a:p>
            <a:endParaRPr lang="en-US" dirty="0"/>
          </a:p>
        </p:txBody>
      </p:sp>
    </p:spTree>
    <p:extLst>
      <p:ext uri="{BB962C8B-B14F-4D97-AF65-F5344CB8AC3E}">
        <p14:creationId xmlns:p14="http://schemas.microsoft.com/office/powerpoint/2010/main" val="3762031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a:t>
            </a:r>
            <a:endParaRPr lang="en-US" b="1" dirty="0"/>
          </a:p>
        </p:txBody>
      </p:sp>
      <p:sp>
        <p:nvSpPr>
          <p:cNvPr id="3" name="Content Placeholder 2"/>
          <p:cNvSpPr>
            <a:spLocks noGrp="1"/>
          </p:cNvSpPr>
          <p:nvPr>
            <p:ph idx="1"/>
          </p:nvPr>
        </p:nvSpPr>
        <p:spPr/>
        <p:txBody>
          <a:bodyPr/>
          <a:lstStyle/>
          <a:p>
            <a:r>
              <a:rPr lang="en-US" dirty="0" smtClean="0"/>
              <a:t>Mistakes in configuration may mean mail is not delivered. They are highly </a:t>
            </a:r>
            <a:r>
              <a:rPr lang="en-US" dirty="0" err="1" smtClean="0"/>
              <a:t>customisable</a:t>
            </a:r>
            <a:r>
              <a:rPr lang="en-US" dirty="0" smtClean="0"/>
              <a:t> with hundreds of options and parameters which you must be careful with</a:t>
            </a:r>
          </a:p>
          <a:p>
            <a:r>
              <a:rPr lang="en-US" dirty="0" smtClean="0"/>
              <a:t>Increase the number of email servers to be managed</a:t>
            </a:r>
          </a:p>
          <a:p>
            <a:pPr marL="0" indent="0">
              <a:buNone/>
            </a:pPr>
            <a:endParaRPr lang="en-US" dirty="0"/>
          </a:p>
        </p:txBody>
      </p:sp>
    </p:spTree>
    <p:extLst>
      <p:ext uri="{BB962C8B-B14F-4D97-AF65-F5344CB8AC3E}">
        <p14:creationId xmlns:p14="http://schemas.microsoft.com/office/powerpoint/2010/main" val="2756647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334"/>
            <a:ext cx="8229600" cy="1143000"/>
          </a:xfrm>
        </p:spPr>
        <p:txBody>
          <a:bodyPr>
            <a:normAutofit fontScale="90000"/>
          </a:bodyPr>
          <a:lstStyle/>
          <a:p>
            <a:r>
              <a:rPr lang="en-US" b="1" dirty="0" smtClean="0"/>
              <a:t>Common tools used in Mail Gateways</a:t>
            </a:r>
            <a:endParaRPr lang="en-US" b="1" dirty="0"/>
          </a:p>
        </p:txBody>
      </p:sp>
      <p:sp>
        <p:nvSpPr>
          <p:cNvPr id="3" name="Content Placeholder 2"/>
          <p:cNvSpPr>
            <a:spLocks noGrp="1"/>
          </p:cNvSpPr>
          <p:nvPr>
            <p:ph idx="1"/>
          </p:nvPr>
        </p:nvSpPr>
        <p:spPr>
          <a:xfrm>
            <a:off x="457200" y="1299334"/>
            <a:ext cx="8229600" cy="4826829"/>
          </a:xfrm>
        </p:spPr>
        <p:txBody>
          <a:bodyPr>
            <a:normAutofit fontScale="92500" lnSpcReduction="20000"/>
          </a:bodyPr>
          <a:lstStyle/>
          <a:p>
            <a:r>
              <a:rPr lang="en-US" dirty="0" err="1" smtClean="0"/>
              <a:t>Spamassassin</a:t>
            </a:r>
            <a:r>
              <a:rPr lang="en-US" dirty="0" smtClean="0"/>
              <a:t> – No. 1 </a:t>
            </a:r>
            <a:r>
              <a:rPr lang="en-US" dirty="0"/>
              <a:t>Open Source anti-spam platform giving system administrators a filter to classify email and block spam (unsolicited bulk email</a:t>
            </a:r>
            <a:r>
              <a:rPr lang="en-US" dirty="0" smtClean="0"/>
              <a:t>)</a:t>
            </a:r>
          </a:p>
          <a:p>
            <a:r>
              <a:rPr lang="en-US" dirty="0" err="1" smtClean="0"/>
              <a:t>ClamAV</a:t>
            </a:r>
            <a:r>
              <a:rPr lang="en-US" dirty="0" smtClean="0"/>
              <a:t> – Virus scanning software. Can be used for </a:t>
            </a:r>
            <a:r>
              <a:rPr lang="en-US" dirty="0"/>
              <a:t>email </a:t>
            </a:r>
            <a:r>
              <a:rPr lang="en-US" dirty="0" smtClean="0"/>
              <a:t>scanning</a:t>
            </a:r>
            <a:r>
              <a:rPr lang="en-US" dirty="0"/>
              <a:t> </a:t>
            </a:r>
            <a:r>
              <a:rPr lang="en-US" dirty="0" smtClean="0"/>
              <a:t>and web scanning</a:t>
            </a:r>
          </a:p>
          <a:p>
            <a:r>
              <a:rPr lang="en-US" dirty="0" err="1" smtClean="0"/>
              <a:t>Amavisd</a:t>
            </a:r>
            <a:r>
              <a:rPr lang="en-US" dirty="0" smtClean="0"/>
              <a:t> – interface between the MTA and the above tools. </a:t>
            </a:r>
            <a:r>
              <a:rPr lang="en-US" dirty="0"/>
              <a:t>A common mail filtering installation with </a:t>
            </a:r>
            <a:r>
              <a:rPr lang="en-US" i="1" dirty="0" err="1"/>
              <a:t>Amavis</a:t>
            </a:r>
            <a:r>
              <a:rPr lang="en-US" dirty="0"/>
              <a:t> consists of </a:t>
            </a:r>
            <a:r>
              <a:rPr lang="en-US" dirty="0" smtClean="0"/>
              <a:t>an MTA, </a:t>
            </a:r>
            <a:r>
              <a:rPr lang="en-US" dirty="0" err="1" smtClean="0"/>
              <a:t>ClamAV</a:t>
            </a:r>
            <a:r>
              <a:rPr lang="en-US" dirty="0" smtClean="0"/>
              <a:t> and </a:t>
            </a:r>
            <a:r>
              <a:rPr lang="en-US" dirty="0" err="1" smtClean="0"/>
              <a:t>Spamassassin</a:t>
            </a:r>
            <a:endParaRPr lang="en-US" dirty="0"/>
          </a:p>
          <a:p>
            <a:r>
              <a:rPr lang="en-US" dirty="0" err="1" smtClean="0"/>
              <a:t>MailScanner</a:t>
            </a:r>
            <a:r>
              <a:rPr lang="en-US" dirty="0" smtClean="0"/>
              <a:t> - </a:t>
            </a:r>
            <a:r>
              <a:rPr lang="en-US" dirty="0"/>
              <a:t>open source email security system design for Linux-based email </a:t>
            </a:r>
            <a:r>
              <a:rPr lang="en-US" dirty="0" smtClean="0"/>
              <a:t>gateways</a:t>
            </a:r>
          </a:p>
          <a:p>
            <a:endParaRPr lang="en-US" dirty="0"/>
          </a:p>
          <a:p>
            <a:endParaRPr lang="en-US" dirty="0" smtClean="0"/>
          </a:p>
          <a:p>
            <a:endParaRPr lang="en-US" dirty="0"/>
          </a:p>
        </p:txBody>
      </p:sp>
    </p:spTree>
    <p:extLst>
      <p:ext uri="{BB962C8B-B14F-4D97-AF65-F5344CB8AC3E}">
        <p14:creationId xmlns:p14="http://schemas.microsoft.com/office/powerpoint/2010/main" val="3027278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Mail Gateway Appliances</a:t>
            </a:r>
            <a:endParaRPr lang="en-US" b="1" dirty="0"/>
          </a:p>
        </p:txBody>
      </p:sp>
      <p:sp>
        <p:nvSpPr>
          <p:cNvPr id="3" name="Content Placeholder 2"/>
          <p:cNvSpPr>
            <a:spLocks noGrp="1"/>
          </p:cNvSpPr>
          <p:nvPr>
            <p:ph idx="1"/>
          </p:nvPr>
        </p:nvSpPr>
        <p:spPr/>
        <p:txBody>
          <a:bodyPr/>
          <a:lstStyle/>
          <a:p>
            <a:pPr marL="0" indent="0">
              <a:buNone/>
            </a:pPr>
            <a:r>
              <a:rPr lang="en-US" dirty="0" smtClean="0"/>
              <a:t>These are solutions that can be installed on servers and provide Mail Gateway services</a:t>
            </a:r>
          </a:p>
          <a:p>
            <a:r>
              <a:rPr lang="en-US" dirty="0" smtClean="0"/>
              <a:t>Anti Spam SMTP </a:t>
            </a:r>
            <a:r>
              <a:rPr lang="en-US" dirty="0"/>
              <a:t>Proxy - </a:t>
            </a:r>
            <a:r>
              <a:rPr lang="en-US" dirty="0">
                <a:hlinkClick r:id="rId2"/>
              </a:rPr>
              <a:t>http://en.wikipedia.org/wiki/Anti-</a:t>
            </a:r>
            <a:r>
              <a:rPr lang="en-US" dirty="0" smtClean="0">
                <a:hlinkClick r:id="rId2"/>
              </a:rPr>
              <a:t>Spam_SMTP_Proxy</a:t>
            </a:r>
            <a:r>
              <a:rPr lang="en-US" dirty="0" smtClean="0"/>
              <a:t> </a:t>
            </a:r>
          </a:p>
          <a:p>
            <a:r>
              <a:rPr lang="en-US" dirty="0"/>
              <a:t>Mail Border -  </a:t>
            </a:r>
            <a:r>
              <a:rPr lang="en-US" dirty="0">
                <a:hlinkClick r:id="rId3"/>
              </a:rPr>
              <a:t>http://www.mailborder.com</a:t>
            </a:r>
            <a:r>
              <a:rPr lang="en-US" dirty="0" smtClean="0">
                <a:hlinkClick r:id="rId3"/>
              </a:rPr>
              <a:t>/</a:t>
            </a:r>
            <a:r>
              <a:rPr lang="en-US" dirty="0" smtClean="0"/>
              <a:t> </a:t>
            </a:r>
          </a:p>
          <a:p>
            <a:r>
              <a:rPr lang="en-US" dirty="0"/>
              <a:t>ScrolloutF1 - </a:t>
            </a:r>
            <a:r>
              <a:rPr lang="en-US" dirty="0">
                <a:hlinkClick r:id="rId4"/>
              </a:rPr>
              <a:t>http://www.scrolloutf1.com</a:t>
            </a:r>
            <a:r>
              <a:rPr lang="en-US" dirty="0" smtClean="0">
                <a:hlinkClick r:id="rId4"/>
              </a:rPr>
              <a:t>/</a:t>
            </a:r>
            <a:r>
              <a:rPr lang="en-US" dirty="0" smtClean="0"/>
              <a:t> </a:t>
            </a:r>
          </a:p>
          <a:p>
            <a:r>
              <a:rPr lang="en-US" dirty="0" err="1" smtClean="0"/>
              <a:t>Xeams</a:t>
            </a:r>
            <a:r>
              <a:rPr lang="en-US" dirty="0"/>
              <a:t> - </a:t>
            </a:r>
            <a:r>
              <a:rPr lang="en-US" dirty="0">
                <a:hlinkClick r:id="rId5"/>
              </a:rPr>
              <a:t>http://www.xeams.com</a:t>
            </a:r>
            <a:r>
              <a:rPr lang="en-US" dirty="0" smtClean="0">
                <a:hlinkClick r:id="rId5"/>
              </a:rPr>
              <a:t>/</a:t>
            </a:r>
            <a:r>
              <a:rPr lang="en-US" dirty="0" smtClean="0"/>
              <a:t> </a:t>
            </a:r>
            <a:endParaRPr lang="en-US" dirty="0"/>
          </a:p>
        </p:txBody>
      </p:sp>
    </p:spTree>
    <p:extLst>
      <p:ext uri="{BB962C8B-B14F-4D97-AF65-F5344CB8AC3E}">
        <p14:creationId xmlns:p14="http://schemas.microsoft.com/office/powerpoint/2010/main" val="3989550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MailScanner</a:t>
            </a:r>
            <a:r>
              <a:rPr lang="en-US" b="1" dirty="0" smtClean="0"/>
              <a:t> as an Appliance</a:t>
            </a:r>
            <a:endParaRPr lang="en-US" b="1" dirty="0"/>
          </a:p>
        </p:txBody>
      </p:sp>
      <p:sp>
        <p:nvSpPr>
          <p:cNvPr id="3" name="Content Placeholder 2"/>
          <p:cNvSpPr>
            <a:spLocks noGrp="1"/>
          </p:cNvSpPr>
          <p:nvPr>
            <p:ph idx="1"/>
          </p:nvPr>
        </p:nvSpPr>
        <p:spPr/>
        <p:txBody>
          <a:bodyPr/>
          <a:lstStyle/>
          <a:p>
            <a:r>
              <a:rPr lang="en-US" dirty="0" err="1" smtClean="0"/>
              <a:t>MailScanner</a:t>
            </a:r>
            <a:r>
              <a:rPr lang="en-US" dirty="0" smtClean="0"/>
              <a:t> can be combined with a frontend to become a Mail Gateway appliance</a:t>
            </a:r>
          </a:p>
          <a:p>
            <a:r>
              <a:rPr lang="en-US" dirty="0" smtClean="0"/>
              <a:t>Two frontends are available:</a:t>
            </a:r>
          </a:p>
          <a:p>
            <a:pPr lvl="1"/>
            <a:r>
              <a:rPr lang="en-US" dirty="0" err="1" smtClean="0"/>
              <a:t>Baruwa</a:t>
            </a:r>
            <a:r>
              <a:rPr lang="en-US" dirty="0" smtClean="0"/>
              <a:t> – </a:t>
            </a:r>
            <a:r>
              <a:rPr lang="en-US" dirty="0" smtClean="0">
                <a:hlinkClick r:id="rId2"/>
              </a:rPr>
              <a:t>http://baruwa.org</a:t>
            </a:r>
            <a:r>
              <a:rPr lang="en-US" dirty="0" smtClean="0"/>
              <a:t> </a:t>
            </a:r>
          </a:p>
          <a:p>
            <a:pPr lvl="1"/>
            <a:r>
              <a:rPr lang="en-US" dirty="0" err="1" smtClean="0"/>
              <a:t>Mailwatch</a:t>
            </a:r>
            <a:r>
              <a:rPr lang="en-US" dirty="0"/>
              <a:t> - </a:t>
            </a:r>
            <a:r>
              <a:rPr lang="en-US" dirty="0">
                <a:hlinkClick r:id="rId3"/>
              </a:rPr>
              <a:t>http://mailwatch.org</a:t>
            </a:r>
            <a:r>
              <a:rPr lang="en-US" dirty="0" smtClean="0">
                <a:hlinkClick r:id="rId3"/>
              </a:rPr>
              <a:t>/</a:t>
            </a:r>
            <a:r>
              <a:rPr lang="en-US" dirty="0" smtClean="0"/>
              <a:t> </a:t>
            </a:r>
          </a:p>
          <a:p>
            <a:r>
              <a:rPr lang="en-US" dirty="0" smtClean="0"/>
              <a:t>When properly managed and configured with Postfix or Exim as the MTA, one can build a industrial strength mail gateway</a:t>
            </a:r>
          </a:p>
          <a:p>
            <a:endParaRPr lang="en-US" dirty="0"/>
          </a:p>
        </p:txBody>
      </p:sp>
    </p:spTree>
    <p:extLst>
      <p:ext uri="{BB962C8B-B14F-4D97-AF65-F5344CB8AC3E}">
        <p14:creationId xmlns:p14="http://schemas.microsoft.com/office/powerpoint/2010/main" val="3042801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7.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0"/>
            <a:ext cx="7620000" cy="6858000"/>
          </a:xfrm>
          <a:prstGeom prst="rect">
            <a:avLst/>
          </a:prstGeom>
        </p:spPr>
      </p:pic>
    </p:spTree>
    <p:extLst>
      <p:ext uri="{BB962C8B-B14F-4D97-AF65-F5344CB8AC3E}">
        <p14:creationId xmlns:p14="http://schemas.microsoft.com/office/powerpoint/2010/main" val="1942052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5-27 at 11.56.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253999"/>
            <a:ext cx="8902700" cy="5687898"/>
          </a:xfrm>
          <a:prstGeom prst="rect">
            <a:avLst/>
          </a:prstGeom>
        </p:spPr>
      </p:pic>
    </p:spTree>
    <p:extLst>
      <p:ext uri="{BB962C8B-B14F-4D97-AF65-F5344CB8AC3E}">
        <p14:creationId xmlns:p14="http://schemas.microsoft.com/office/powerpoint/2010/main" val="486332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1529"/>
            <a:ext cx="9144000" cy="4781048"/>
          </a:xfrm>
          <a:prstGeom prst="rect">
            <a:avLst/>
          </a:prstGeom>
        </p:spPr>
      </p:pic>
    </p:spTree>
    <p:extLst>
      <p:ext uri="{BB962C8B-B14F-4D97-AF65-F5344CB8AC3E}">
        <p14:creationId xmlns:p14="http://schemas.microsoft.com/office/powerpoint/2010/main" val="36354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DKIM Part 2</a:t>
            </a:r>
            <a:endParaRPr lang="en-US" b="1" dirty="0"/>
          </a:p>
        </p:txBody>
      </p:sp>
      <p:sp>
        <p:nvSpPr>
          <p:cNvPr id="3" name="Content Placeholder 2"/>
          <p:cNvSpPr>
            <a:spLocks noGrp="1"/>
          </p:cNvSpPr>
          <p:nvPr>
            <p:ph idx="1"/>
          </p:nvPr>
        </p:nvSpPr>
        <p:spPr/>
        <p:txBody>
          <a:bodyPr/>
          <a:lstStyle/>
          <a:p>
            <a:r>
              <a:rPr lang="en-US" dirty="0"/>
              <a:t>DKIM allows the signer to distinguish its legitimate mail stream. It does not directly prevent or disclose abusive behavior. </a:t>
            </a:r>
            <a:endParaRPr lang="en-US" dirty="0" smtClean="0"/>
          </a:p>
          <a:p>
            <a:r>
              <a:rPr lang="en-US" dirty="0" smtClean="0"/>
              <a:t>This </a:t>
            </a:r>
            <a:r>
              <a:rPr lang="en-US" dirty="0"/>
              <a:t>ability to distinguish legitimate mail from potentially forged mail has benefits for recipients of e-mail as well as senders, and "DKIM awareness" is programmed into some e-mail software.</a:t>
            </a:r>
          </a:p>
          <a:p>
            <a:endParaRPr lang="en-US" dirty="0"/>
          </a:p>
        </p:txBody>
      </p:sp>
    </p:spTree>
    <p:extLst>
      <p:ext uri="{BB962C8B-B14F-4D97-AF65-F5344CB8AC3E}">
        <p14:creationId xmlns:p14="http://schemas.microsoft.com/office/powerpoint/2010/main" val="2074389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 us build our Mail Gateway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We will now setup a mail gateway</a:t>
            </a:r>
          </a:p>
          <a:p>
            <a:r>
              <a:rPr lang="en-US" dirty="0" smtClean="0"/>
              <a:t>Configuring a mail filter is not easy. You must be aware of what you are enabling or disabling. Preconfigured files will be provided due to time limitation</a:t>
            </a:r>
          </a:p>
          <a:p>
            <a:r>
              <a:rPr lang="en-US" dirty="0" smtClean="0"/>
              <a:t>Setting the correct DNS entries is key</a:t>
            </a:r>
          </a:p>
          <a:p>
            <a:r>
              <a:rPr lang="en-US" dirty="0" smtClean="0"/>
              <a:t>You will filter email for your neighbor and he will filter your email</a:t>
            </a:r>
          </a:p>
          <a:p>
            <a:r>
              <a:rPr lang="en-US" dirty="0" smtClean="0"/>
              <a:t>At the end, you should have a fairly strong and working mail filter</a:t>
            </a:r>
            <a:endParaRPr lang="en-US" dirty="0"/>
          </a:p>
        </p:txBody>
      </p:sp>
    </p:spTree>
    <p:extLst>
      <p:ext uri="{BB962C8B-B14F-4D97-AF65-F5344CB8AC3E}">
        <p14:creationId xmlns:p14="http://schemas.microsoft.com/office/powerpoint/2010/main" val="387397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Reverse Records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Have reverse records (PTR) for your mail server so that it is </a:t>
            </a:r>
            <a:r>
              <a:rPr lang="en-US" dirty="0" err="1" smtClean="0"/>
              <a:t>resolveable</a:t>
            </a:r>
            <a:r>
              <a:rPr lang="en-US" dirty="0" smtClean="0"/>
              <a:t> from the IP</a:t>
            </a:r>
          </a:p>
          <a:p>
            <a:r>
              <a:rPr lang="en-US" dirty="0" smtClean="0"/>
              <a:t>Mandatory by most servers these days</a:t>
            </a:r>
          </a:p>
          <a:p>
            <a:r>
              <a:rPr lang="en-US" dirty="0" smtClean="0"/>
              <a:t>Used to verify authenticity of the sending mail server</a:t>
            </a:r>
          </a:p>
          <a:p>
            <a:r>
              <a:rPr lang="en-US" dirty="0" smtClean="0"/>
              <a:t>The IP Address must resolve back to the mail server name</a:t>
            </a:r>
          </a:p>
          <a:p>
            <a:r>
              <a:rPr lang="en-US" dirty="0" smtClean="0"/>
              <a:t>You can have multiple reverse records</a:t>
            </a:r>
          </a:p>
          <a:p>
            <a:r>
              <a:rPr lang="en-US" dirty="0" smtClean="0"/>
              <a:t>You can have an SPF record that states that any IP that has a reverse record can send email from your domain</a:t>
            </a:r>
          </a:p>
          <a:p>
            <a:r>
              <a:rPr lang="en-US" i="1" dirty="0" smtClean="0"/>
              <a:t>IN TXT “</a:t>
            </a:r>
            <a:r>
              <a:rPr lang="en-US" i="1" dirty="0" err="1" smtClean="0"/>
              <a:t>v</a:t>
            </a:r>
            <a:r>
              <a:rPr lang="en-US" i="1" dirty="0" smtClean="0"/>
              <a:t>=spf1 </a:t>
            </a:r>
            <a:r>
              <a:rPr lang="en-US" i="1" dirty="0" err="1" smtClean="0"/>
              <a:t>ptr:domain.co.tz</a:t>
            </a:r>
            <a:r>
              <a:rPr lang="en-US" i="1" dirty="0" smtClean="0"/>
              <a:t> ip4:1.2.3.4 </a:t>
            </a:r>
            <a:r>
              <a:rPr lang="en-US" i="1" dirty="0" err="1" smtClean="0"/>
              <a:t>mx</a:t>
            </a:r>
            <a:r>
              <a:rPr lang="en-US" i="1" dirty="0" smtClean="0"/>
              <a:t> -all”</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279991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Use Anti Spam and Anti Virus software</a:t>
            </a:r>
            <a:endParaRPr lang="en-US" sz="3600" b="1" dirty="0"/>
          </a:p>
        </p:txBody>
      </p:sp>
      <p:sp>
        <p:nvSpPr>
          <p:cNvPr id="3" name="Content Placeholder 2"/>
          <p:cNvSpPr>
            <a:spLocks noGrp="1"/>
          </p:cNvSpPr>
          <p:nvPr>
            <p:ph idx="1"/>
          </p:nvPr>
        </p:nvSpPr>
        <p:spPr/>
        <p:txBody>
          <a:bodyPr>
            <a:normAutofit fontScale="85000" lnSpcReduction="20000"/>
          </a:bodyPr>
          <a:lstStyle/>
          <a:p>
            <a:r>
              <a:rPr lang="en-US" dirty="0" smtClean="0"/>
              <a:t>Will reduce overall spam and email received</a:t>
            </a:r>
          </a:p>
          <a:p>
            <a:r>
              <a:rPr lang="en-US" dirty="0" smtClean="0"/>
              <a:t>You can also have a mail “firewall” or gateway aka Mail Filter to stop spam before it reaches your server</a:t>
            </a:r>
          </a:p>
          <a:p>
            <a:r>
              <a:rPr lang="en-US" dirty="0" smtClean="0"/>
              <a:t>Some </a:t>
            </a:r>
            <a:r>
              <a:rPr lang="en-US" dirty="0" err="1" smtClean="0"/>
              <a:t>softwares</a:t>
            </a:r>
            <a:r>
              <a:rPr lang="en-US" dirty="0" smtClean="0"/>
              <a:t> are:</a:t>
            </a:r>
          </a:p>
          <a:p>
            <a:pPr lvl="1"/>
            <a:r>
              <a:rPr lang="en-US" dirty="0" err="1" smtClean="0"/>
              <a:t>Spamassassin</a:t>
            </a:r>
            <a:r>
              <a:rPr lang="en-US" dirty="0" smtClean="0"/>
              <a:t> (</a:t>
            </a:r>
            <a:r>
              <a:rPr lang="en-US" dirty="0" err="1" smtClean="0"/>
              <a:t>AntiSpam</a:t>
            </a:r>
            <a:r>
              <a:rPr lang="en-US" dirty="0" smtClean="0"/>
              <a:t>)</a:t>
            </a:r>
          </a:p>
          <a:p>
            <a:pPr lvl="1"/>
            <a:r>
              <a:rPr lang="en-US" dirty="0" err="1" smtClean="0"/>
              <a:t>ClamAV</a:t>
            </a:r>
            <a:r>
              <a:rPr lang="en-US" dirty="0" smtClean="0"/>
              <a:t> (</a:t>
            </a:r>
            <a:r>
              <a:rPr lang="en-US" dirty="0" err="1" smtClean="0"/>
              <a:t>AntiVirus</a:t>
            </a:r>
            <a:r>
              <a:rPr lang="en-US" dirty="0" smtClean="0"/>
              <a:t>)</a:t>
            </a:r>
          </a:p>
          <a:p>
            <a:pPr lvl="1"/>
            <a:r>
              <a:rPr lang="en-US" dirty="0" err="1" smtClean="0"/>
              <a:t>MailScanner</a:t>
            </a:r>
            <a:r>
              <a:rPr lang="en-US" dirty="0" smtClean="0"/>
              <a:t> and </a:t>
            </a:r>
            <a:r>
              <a:rPr lang="en-US" dirty="0" err="1" smtClean="0"/>
              <a:t>Amavisd</a:t>
            </a:r>
            <a:r>
              <a:rPr lang="en-US" dirty="0" smtClean="0"/>
              <a:t> (use the above)</a:t>
            </a:r>
          </a:p>
          <a:p>
            <a:pPr lvl="1"/>
            <a:r>
              <a:rPr lang="en-US" dirty="0" smtClean="0"/>
              <a:t>Maia Mail Guard</a:t>
            </a:r>
          </a:p>
          <a:p>
            <a:r>
              <a:rPr lang="en-US" dirty="0" smtClean="0"/>
              <a:t>When setup try a penetration testing site to see how well your server can protect you from SPAM and Viruses</a:t>
            </a:r>
          </a:p>
        </p:txBody>
      </p:sp>
    </p:spTree>
    <p:extLst>
      <p:ext uri="{BB962C8B-B14F-4D97-AF65-F5344CB8AC3E}">
        <p14:creationId xmlns:p14="http://schemas.microsoft.com/office/powerpoint/2010/main" val="19623656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GreyListing</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Valid mail servers will have no problem if the receiving gives a soft error (4xx)</a:t>
            </a:r>
          </a:p>
          <a:p>
            <a:r>
              <a:rPr lang="en-US" dirty="0" smtClean="0"/>
              <a:t>They will attempt to send the mail again after some time</a:t>
            </a:r>
          </a:p>
          <a:p>
            <a:r>
              <a:rPr lang="en-US" dirty="0" err="1" smtClean="0"/>
              <a:t>Greylisting</a:t>
            </a:r>
            <a:r>
              <a:rPr lang="en-US" dirty="0" smtClean="0"/>
              <a:t> configured on a receiving mail server will give a soft error (4xx) to the sending server and store the IP/Hostname of the sending server in a file</a:t>
            </a:r>
          </a:p>
          <a:p>
            <a:r>
              <a:rPr lang="en-US" dirty="0" smtClean="0"/>
              <a:t>If the sending server returns again after some time (can be specified usually 5min) the email is accepted</a:t>
            </a:r>
          </a:p>
          <a:p>
            <a:r>
              <a:rPr lang="en-US" dirty="0" smtClean="0"/>
              <a:t>Used as a measure to deny mail from bots that are compromised to send mass mail. They often do not try again if the server did not accept the mail</a:t>
            </a:r>
          </a:p>
          <a:p>
            <a:endParaRPr lang="en-US" dirty="0"/>
          </a:p>
        </p:txBody>
      </p:sp>
    </p:spTree>
    <p:extLst>
      <p:ext uri="{BB962C8B-B14F-4D97-AF65-F5344CB8AC3E}">
        <p14:creationId xmlns:p14="http://schemas.microsoft.com/office/powerpoint/2010/main" val="35475491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Accept only well formatted messages</a:t>
            </a:r>
            <a:endParaRPr lang="en-US" b="1" dirty="0"/>
          </a:p>
        </p:txBody>
      </p:sp>
      <p:sp>
        <p:nvSpPr>
          <p:cNvPr id="3" name="Content Placeholder 2"/>
          <p:cNvSpPr>
            <a:spLocks noGrp="1"/>
          </p:cNvSpPr>
          <p:nvPr>
            <p:ph idx="1"/>
          </p:nvPr>
        </p:nvSpPr>
        <p:spPr/>
        <p:txBody>
          <a:bodyPr>
            <a:normAutofit lnSpcReduction="10000"/>
          </a:bodyPr>
          <a:lstStyle/>
          <a:p>
            <a:r>
              <a:rPr lang="en-US" dirty="0" smtClean="0"/>
              <a:t>Sender must be a valid name not an IP </a:t>
            </a:r>
            <a:r>
              <a:rPr lang="en-US" dirty="0" err="1" smtClean="0"/>
              <a:t>ie</a:t>
            </a:r>
            <a:r>
              <a:rPr lang="en-US" dirty="0" smtClean="0"/>
              <a:t> not </a:t>
            </a:r>
            <a:r>
              <a:rPr lang="en-US" dirty="0" smtClean="0">
                <a:hlinkClick r:id="rId2"/>
              </a:rPr>
              <a:t>user@192.14.5.6</a:t>
            </a:r>
            <a:r>
              <a:rPr lang="en-US" dirty="0" smtClean="0"/>
              <a:t> </a:t>
            </a:r>
          </a:p>
          <a:p>
            <a:r>
              <a:rPr lang="en-US" dirty="0" smtClean="0"/>
              <a:t>Mail server HELO name must be resolvable </a:t>
            </a:r>
            <a:r>
              <a:rPr lang="en-US" dirty="0" err="1" smtClean="0"/>
              <a:t>ie</a:t>
            </a:r>
            <a:r>
              <a:rPr lang="en-US" dirty="0" smtClean="0"/>
              <a:t> FQDN</a:t>
            </a:r>
          </a:p>
          <a:p>
            <a:r>
              <a:rPr lang="en-US" dirty="0" smtClean="0"/>
              <a:t>Server identification must resolve </a:t>
            </a:r>
            <a:r>
              <a:rPr lang="en-US" dirty="0" err="1" smtClean="0"/>
              <a:t>ie</a:t>
            </a:r>
            <a:r>
              <a:rPr lang="en-US" dirty="0" smtClean="0"/>
              <a:t> HELO/EHLO name must be </a:t>
            </a:r>
            <a:r>
              <a:rPr lang="en-US" dirty="0" err="1" smtClean="0"/>
              <a:t>resolveable</a:t>
            </a:r>
            <a:endParaRPr lang="en-US" dirty="0" smtClean="0"/>
          </a:p>
          <a:p>
            <a:r>
              <a:rPr lang="en-US" dirty="0" smtClean="0"/>
              <a:t>Email should be from a valid email address format </a:t>
            </a:r>
            <a:r>
              <a:rPr lang="en-US" dirty="0" err="1" smtClean="0"/>
              <a:t>eg</a:t>
            </a:r>
            <a:r>
              <a:rPr lang="en-US" dirty="0" smtClean="0"/>
              <a:t>: from </a:t>
            </a:r>
            <a:r>
              <a:rPr lang="en-US" dirty="0" smtClean="0">
                <a:hlinkClick r:id="rId3"/>
              </a:rPr>
              <a:t>tom@example.com</a:t>
            </a:r>
            <a:r>
              <a:rPr lang="en-US" dirty="0" smtClean="0"/>
              <a:t> and not from </a:t>
            </a:r>
            <a:r>
              <a:rPr lang="en-US" dirty="0" err="1" smtClean="0"/>
              <a:t>tom@exampl</a:t>
            </a:r>
            <a:r>
              <a:rPr lang="en-US" dirty="0" err="1"/>
              <a:t>e</a:t>
            </a:r>
            <a:endParaRPr lang="en-US" dirty="0"/>
          </a:p>
        </p:txBody>
      </p:sp>
    </p:spTree>
    <p:extLst>
      <p:ext uri="{BB962C8B-B14F-4D97-AF65-F5344CB8AC3E}">
        <p14:creationId xmlns:p14="http://schemas.microsoft.com/office/powerpoint/2010/main" val="40189503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Run secure pages from the mail server and secure SMTP to clients</a:t>
            </a:r>
          </a:p>
          <a:p>
            <a:pPr lvl="1"/>
            <a:r>
              <a:rPr lang="en-US" dirty="0" smtClean="0"/>
              <a:t>Secure Webmail – port 443</a:t>
            </a:r>
          </a:p>
          <a:p>
            <a:pPr lvl="1"/>
            <a:r>
              <a:rPr lang="en-US" dirty="0" smtClean="0"/>
              <a:t>Secure SMTP – port 465/587</a:t>
            </a:r>
          </a:p>
          <a:p>
            <a:r>
              <a:rPr lang="en-US" dirty="0" smtClean="0"/>
              <a:t>Force clients to use secure IMAP or Secure POP</a:t>
            </a:r>
          </a:p>
          <a:p>
            <a:pPr lvl="1"/>
            <a:r>
              <a:rPr lang="en-US" dirty="0" smtClean="0"/>
              <a:t>Secure POP – port 995</a:t>
            </a:r>
          </a:p>
          <a:p>
            <a:pPr lvl="1"/>
            <a:r>
              <a:rPr lang="en-US" dirty="0" smtClean="0"/>
              <a:t>Secure IMAP – port 993</a:t>
            </a:r>
          </a:p>
          <a:p>
            <a:r>
              <a:rPr lang="en-US" dirty="0" smtClean="0"/>
              <a:t>Require authentication on your mail server before a mail enters the queue from a sending client aka SMTP AUTH</a:t>
            </a:r>
          </a:p>
        </p:txBody>
      </p:sp>
    </p:spTree>
    <p:extLst>
      <p:ext uri="{BB962C8B-B14F-4D97-AF65-F5344CB8AC3E}">
        <p14:creationId xmlns:p14="http://schemas.microsoft.com/office/powerpoint/2010/main" val="41389100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2597</TotalTime>
  <Words>2301</Words>
  <Application>Microsoft Macintosh PowerPoint</Application>
  <PresentationFormat>On-screen Show (4:3)</PresentationFormat>
  <Paragraphs>218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Some Email Best Practices</vt:lpstr>
      <vt:lpstr>SPF</vt:lpstr>
      <vt:lpstr>Domain Keys Identified Mail (DKIM)</vt:lpstr>
      <vt:lpstr>DKIM Part 2</vt:lpstr>
      <vt:lpstr>Reverse Records</vt:lpstr>
      <vt:lpstr>Use Anti Spam and Anti Virus software</vt:lpstr>
      <vt:lpstr>GreyListing</vt:lpstr>
      <vt:lpstr>Accept only well formatted messages</vt:lpstr>
      <vt:lpstr>Security</vt:lpstr>
      <vt:lpstr>Use Blacklist databases</vt:lpstr>
      <vt:lpstr>Require strong Passwords</vt:lpstr>
      <vt:lpstr>Backup and Redundancy</vt:lpstr>
      <vt:lpstr>References</vt:lpstr>
      <vt:lpstr>Postfix Mail Server</vt:lpstr>
      <vt:lpstr>What is Postfix?</vt:lpstr>
      <vt:lpstr>Postfix</vt:lpstr>
      <vt:lpstr>Some Key Features</vt:lpstr>
      <vt:lpstr>Postfix on Debian</vt:lpstr>
      <vt:lpstr>main.cf</vt:lpstr>
      <vt:lpstr>main.cf Key Settings</vt:lpstr>
      <vt:lpstr>Relaying Mail – From</vt:lpstr>
      <vt:lpstr>Relaying mail - to</vt:lpstr>
      <vt:lpstr>Outbound emails</vt:lpstr>
      <vt:lpstr>Reporting problems</vt:lpstr>
      <vt:lpstr>Default reports</vt:lpstr>
      <vt:lpstr>Logging</vt:lpstr>
      <vt:lpstr>Postfix Daemon process chrooted</vt:lpstr>
      <vt:lpstr>Interfaces and Protocol</vt:lpstr>
      <vt:lpstr>Starting, stopping and logs</vt:lpstr>
      <vt:lpstr>Building a Mail Gateway aka Mail Firewall or Mail Filter appliance</vt:lpstr>
      <vt:lpstr>What is a Mail Gateway?</vt:lpstr>
      <vt:lpstr>Advantages</vt:lpstr>
      <vt:lpstr>Disadvantage</vt:lpstr>
      <vt:lpstr>Common tools used in Mail Gateways</vt:lpstr>
      <vt:lpstr>Mail Gateway Appliances</vt:lpstr>
      <vt:lpstr>MailScanner as an Appliance</vt:lpstr>
      <vt:lpstr>PowerPoint Presentation</vt:lpstr>
      <vt:lpstr>PowerPoint Presentation</vt:lpstr>
      <vt:lpstr>PowerPoint Presentation</vt:lpstr>
      <vt:lpstr>Let us build our Mail Gateway</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G. Chege</dc:creator>
  <cp:lastModifiedBy>Kevin G. Chege</cp:lastModifiedBy>
  <cp:revision>34</cp:revision>
  <dcterms:created xsi:type="dcterms:W3CDTF">2014-05-28T10:11:16Z</dcterms:created>
  <dcterms:modified xsi:type="dcterms:W3CDTF">2015-05-28T07:47:44Z</dcterms:modified>
</cp:coreProperties>
</file>