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57"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4"/>
    <p:restoredTop sz="94675"/>
  </p:normalViewPr>
  <p:slideViewPr>
    <p:cSldViewPr snapToGrid="0" snapToObjects="1">
      <p:cViewPr>
        <p:scale>
          <a:sx n="65" d="100"/>
          <a:sy n="65" d="100"/>
        </p:scale>
        <p:origin x="992"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98B297-9114-894C-9B8F-2E96288EDA2C}" type="doc">
      <dgm:prSet loTypeId="urn:microsoft.com/office/officeart/2005/8/layout/hProcess9" loCatId="" qsTypeId="urn:microsoft.com/office/officeart/2005/8/quickstyle/simple4" qsCatId="simple" csTypeId="urn:microsoft.com/office/officeart/2005/8/colors/accent1_2" csCatId="accent1" phldr="1"/>
      <dgm:spPr/>
    </dgm:pt>
    <dgm:pt modelId="{1B8F92C8-F6B3-474A-8993-C749F3035106}">
      <dgm:prSet phldrT="[Text]"/>
      <dgm:spPr/>
      <dgm:t>
        <a:bodyPr/>
        <a:lstStyle/>
        <a:p>
          <a:r>
            <a:rPr lang="en-US" b="1" u="sng" dirty="0"/>
            <a:t>Some MTA</a:t>
          </a:r>
        </a:p>
        <a:p>
          <a:r>
            <a:rPr lang="en-US" dirty="0"/>
            <a:t>Email from the Internet </a:t>
          </a:r>
        </a:p>
      </dgm:t>
    </dgm:pt>
    <dgm:pt modelId="{51DDF737-DF25-9B41-A64A-7D2704574C04}" type="parTrans" cxnId="{B0488D0F-C707-FF42-B190-F2A8CA0D898B}">
      <dgm:prSet/>
      <dgm:spPr/>
      <dgm:t>
        <a:bodyPr/>
        <a:lstStyle/>
        <a:p>
          <a:endParaRPr lang="en-US"/>
        </a:p>
      </dgm:t>
    </dgm:pt>
    <dgm:pt modelId="{A2821B89-FAA9-3B43-BE5C-3208CE0716B3}" type="sibTrans" cxnId="{B0488D0F-C707-FF42-B190-F2A8CA0D898B}">
      <dgm:prSet/>
      <dgm:spPr/>
      <dgm:t>
        <a:bodyPr/>
        <a:lstStyle/>
        <a:p>
          <a:endParaRPr lang="en-US"/>
        </a:p>
      </dgm:t>
    </dgm:pt>
    <dgm:pt modelId="{70FA06E0-FFAD-1C4A-B04E-A723828C8076}">
      <dgm:prSet phldrT="[Text]"/>
      <dgm:spPr/>
      <dgm:t>
        <a:bodyPr/>
        <a:lstStyle/>
        <a:p>
          <a:r>
            <a:rPr lang="en-US" b="1" u="sng" dirty="0"/>
            <a:t>Mail Gateway </a:t>
          </a:r>
          <a:r>
            <a:rPr lang="en-US" dirty="0"/>
            <a:t>receives Email and filters out based on criteria. Forwards the clean email to the mail server</a:t>
          </a:r>
        </a:p>
      </dgm:t>
    </dgm:pt>
    <dgm:pt modelId="{C0FA63CF-6EED-834D-8112-E05AECD58D4A}" type="parTrans" cxnId="{0ADF6A15-6A1A-8E4F-A2C7-7342A18376CB}">
      <dgm:prSet/>
      <dgm:spPr/>
      <dgm:t>
        <a:bodyPr/>
        <a:lstStyle/>
        <a:p>
          <a:endParaRPr lang="en-US"/>
        </a:p>
      </dgm:t>
    </dgm:pt>
    <dgm:pt modelId="{A0B33129-B340-2145-B57D-447265199797}" type="sibTrans" cxnId="{0ADF6A15-6A1A-8E4F-A2C7-7342A18376CB}">
      <dgm:prSet/>
      <dgm:spPr/>
      <dgm:t>
        <a:bodyPr/>
        <a:lstStyle/>
        <a:p>
          <a:endParaRPr lang="en-US"/>
        </a:p>
      </dgm:t>
    </dgm:pt>
    <dgm:pt modelId="{9DCE777F-6D93-9F4D-A5D7-CA695438E3A2}">
      <dgm:prSet phldrT="[Text]"/>
      <dgm:spPr/>
      <dgm:t>
        <a:bodyPr/>
        <a:lstStyle/>
        <a:p>
          <a:r>
            <a:rPr lang="en-US" b="1" u="sng" dirty="0"/>
            <a:t>Mail Server</a:t>
          </a:r>
        </a:p>
        <a:p>
          <a:r>
            <a:rPr lang="en-US" dirty="0"/>
            <a:t>with mailboxes delivers the emails to the mailboxes.</a:t>
          </a:r>
        </a:p>
      </dgm:t>
    </dgm:pt>
    <dgm:pt modelId="{F30D6353-D944-5846-8685-607DE1A20773}" type="parTrans" cxnId="{A70F3497-9598-4741-8101-DE7D3007BE9C}">
      <dgm:prSet/>
      <dgm:spPr/>
      <dgm:t>
        <a:bodyPr/>
        <a:lstStyle/>
        <a:p>
          <a:endParaRPr lang="en-US"/>
        </a:p>
      </dgm:t>
    </dgm:pt>
    <dgm:pt modelId="{ABE61A53-5B27-734B-A688-5DB70124FE7F}" type="sibTrans" cxnId="{A70F3497-9598-4741-8101-DE7D3007BE9C}">
      <dgm:prSet/>
      <dgm:spPr/>
      <dgm:t>
        <a:bodyPr/>
        <a:lstStyle/>
        <a:p>
          <a:endParaRPr lang="en-US"/>
        </a:p>
      </dgm:t>
    </dgm:pt>
    <dgm:pt modelId="{5C967061-79C4-754D-8EF4-86849A0E6BCA}" type="pres">
      <dgm:prSet presAssocID="{4798B297-9114-894C-9B8F-2E96288EDA2C}" presName="CompostProcess" presStyleCnt="0">
        <dgm:presLayoutVars>
          <dgm:dir/>
          <dgm:resizeHandles val="exact"/>
        </dgm:presLayoutVars>
      </dgm:prSet>
      <dgm:spPr/>
    </dgm:pt>
    <dgm:pt modelId="{4030645B-6379-394B-B5A6-AC5F13CC0ADA}" type="pres">
      <dgm:prSet presAssocID="{4798B297-9114-894C-9B8F-2E96288EDA2C}" presName="arrow" presStyleLbl="bgShp" presStyleIdx="0" presStyleCnt="1"/>
      <dgm:spPr/>
    </dgm:pt>
    <dgm:pt modelId="{B2D9B6C1-1538-2041-A0FE-8007D696CF4F}" type="pres">
      <dgm:prSet presAssocID="{4798B297-9114-894C-9B8F-2E96288EDA2C}" presName="linearProcess" presStyleCnt="0"/>
      <dgm:spPr/>
    </dgm:pt>
    <dgm:pt modelId="{5F662B8F-5520-894B-9F02-7957E6730D0C}" type="pres">
      <dgm:prSet presAssocID="{1B8F92C8-F6B3-474A-8993-C749F3035106}" presName="textNode" presStyleLbl="node1" presStyleIdx="0" presStyleCnt="3">
        <dgm:presLayoutVars>
          <dgm:bulletEnabled val="1"/>
        </dgm:presLayoutVars>
      </dgm:prSet>
      <dgm:spPr/>
    </dgm:pt>
    <dgm:pt modelId="{1E04CAE0-12E7-2840-A02E-AAA5BCCD4F4E}" type="pres">
      <dgm:prSet presAssocID="{A2821B89-FAA9-3B43-BE5C-3208CE0716B3}" presName="sibTrans" presStyleCnt="0"/>
      <dgm:spPr/>
    </dgm:pt>
    <dgm:pt modelId="{70F893B0-9B5A-4144-8C7F-4AD18F77B86A}" type="pres">
      <dgm:prSet presAssocID="{70FA06E0-FFAD-1C4A-B04E-A723828C8076}" presName="textNode" presStyleLbl="node1" presStyleIdx="1" presStyleCnt="3">
        <dgm:presLayoutVars>
          <dgm:bulletEnabled val="1"/>
        </dgm:presLayoutVars>
      </dgm:prSet>
      <dgm:spPr/>
    </dgm:pt>
    <dgm:pt modelId="{A7C695E8-4B3F-F443-96CA-5EE6FF33E965}" type="pres">
      <dgm:prSet presAssocID="{A0B33129-B340-2145-B57D-447265199797}" presName="sibTrans" presStyleCnt="0"/>
      <dgm:spPr/>
    </dgm:pt>
    <dgm:pt modelId="{682DA700-7F11-F946-9152-E14849C44F1F}" type="pres">
      <dgm:prSet presAssocID="{9DCE777F-6D93-9F4D-A5D7-CA695438E3A2}" presName="textNode" presStyleLbl="node1" presStyleIdx="2" presStyleCnt="3">
        <dgm:presLayoutVars>
          <dgm:bulletEnabled val="1"/>
        </dgm:presLayoutVars>
      </dgm:prSet>
      <dgm:spPr/>
    </dgm:pt>
  </dgm:ptLst>
  <dgm:cxnLst>
    <dgm:cxn modelId="{9D09C204-59BA-8241-BB37-8C28F7F8A285}" type="presOf" srcId="{9DCE777F-6D93-9F4D-A5D7-CA695438E3A2}" destId="{682DA700-7F11-F946-9152-E14849C44F1F}" srcOrd="0" destOrd="0" presId="urn:microsoft.com/office/officeart/2005/8/layout/hProcess9"/>
    <dgm:cxn modelId="{B0488D0F-C707-FF42-B190-F2A8CA0D898B}" srcId="{4798B297-9114-894C-9B8F-2E96288EDA2C}" destId="{1B8F92C8-F6B3-474A-8993-C749F3035106}" srcOrd="0" destOrd="0" parTransId="{51DDF737-DF25-9B41-A64A-7D2704574C04}" sibTransId="{A2821B89-FAA9-3B43-BE5C-3208CE0716B3}"/>
    <dgm:cxn modelId="{0ADF6A15-6A1A-8E4F-A2C7-7342A18376CB}" srcId="{4798B297-9114-894C-9B8F-2E96288EDA2C}" destId="{70FA06E0-FFAD-1C4A-B04E-A723828C8076}" srcOrd="1" destOrd="0" parTransId="{C0FA63CF-6EED-834D-8112-E05AECD58D4A}" sibTransId="{A0B33129-B340-2145-B57D-447265199797}"/>
    <dgm:cxn modelId="{D5437538-E4E5-6442-9EE0-AFD75030A1EB}" type="presOf" srcId="{4798B297-9114-894C-9B8F-2E96288EDA2C}" destId="{5C967061-79C4-754D-8EF4-86849A0E6BCA}" srcOrd="0" destOrd="0" presId="urn:microsoft.com/office/officeart/2005/8/layout/hProcess9"/>
    <dgm:cxn modelId="{C9A63D4E-D71A-FD4E-BB38-5CE636F124F5}" type="presOf" srcId="{70FA06E0-FFAD-1C4A-B04E-A723828C8076}" destId="{70F893B0-9B5A-4144-8C7F-4AD18F77B86A}" srcOrd="0" destOrd="0" presId="urn:microsoft.com/office/officeart/2005/8/layout/hProcess9"/>
    <dgm:cxn modelId="{A70F3497-9598-4741-8101-DE7D3007BE9C}" srcId="{4798B297-9114-894C-9B8F-2E96288EDA2C}" destId="{9DCE777F-6D93-9F4D-A5D7-CA695438E3A2}" srcOrd="2" destOrd="0" parTransId="{F30D6353-D944-5846-8685-607DE1A20773}" sibTransId="{ABE61A53-5B27-734B-A688-5DB70124FE7F}"/>
    <dgm:cxn modelId="{115BC1A8-9ECC-8944-A735-A8D74D9FE0A5}" type="presOf" srcId="{1B8F92C8-F6B3-474A-8993-C749F3035106}" destId="{5F662B8F-5520-894B-9F02-7957E6730D0C}" srcOrd="0" destOrd="0" presId="urn:microsoft.com/office/officeart/2005/8/layout/hProcess9"/>
    <dgm:cxn modelId="{C2A76979-1BB2-DA42-80A3-CA7959BFEB52}" type="presParOf" srcId="{5C967061-79C4-754D-8EF4-86849A0E6BCA}" destId="{4030645B-6379-394B-B5A6-AC5F13CC0ADA}" srcOrd="0" destOrd="0" presId="urn:microsoft.com/office/officeart/2005/8/layout/hProcess9"/>
    <dgm:cxn modelId="{EE92CC6B-FB31-4D44-BFCE-925F59AF0F24}" type="presParOf" srcId="{5C967061-79C4-754D-8EF4-86849A0E6BCA}" destId="{B2D9B6C1-1538-2041-A0FE-8007D696CF4F}" srcOrd="1" destOrd="0" presId="urn:microsoft.com/office/officeart/2005/8/layout/hProcess9"/>
    <dgm:cxn modelId="{E828611E-9639-CA41-9CC0-67E76B913D73}" type="presParOf" srcId="{B2D9B6C1-1538-2041-A0FE-8007D696CF4F}" destId="{5F662B8F-5520-894B-9F02-7957E6730D0C}" srcOrd="0" destOrd="0" presId="urn:microsoft.com/office/officeart/2005/8/layout/hProcess9"/>
    <dgm:cxn modelId="{8DAAA673-BB5F-FB46-AA31-D2EEA09ECCEC}" type="presParOf" srcId="{B2D9B6C1-1538-2041-A0FE-8007D696CF4F}" destId="{1E04CAE0-12E7-2840-A02E-AAA5BCCD4F4E}" srcOrd="1" destOrd="0" presId="urn:microsoft.com/office/officeart/2005/8/layout/hProcess9"/>
    <dgm:cxn modelId="{43C3AB1C-5DD1-4041-9E83-AA2567ACFD2F}" type="presParOf" srcId="{B2D9B6C1-1538-2041-A0FE-8007D696CF4F}" destId="{70F893B0-9B5A-4144-8C7F-4AD18F77B86A}" srcOrd="2" destOrd="0" presId="urn:microsoft.com/office/officeart/2005/8/layout/hProcess9"/>
    <dgm:cxn modelId="{3C42ED64-F48F-F843-98F9-42D1D190122D}" type="presParOf" srcId="{B2D9B6C1-1538-2041-A0FE-8007D696CF4F}" destId="{A7C695E8-4B3F-F443-96CA-5EE6FF33E965}" srcOrd="3" destOrd="0" presId="urn:microsoft.com/office/officeart/2005/8/layout/hProcess9"/>
    <dgm:cxn modelId="{E932352B-BA94-1B46-B846-2054B4932F66}" type="presParOf" srcId="{B2D9B6C1-1538-2041-A0FE-8007D696CF4F}" destId="{682DA700-7F11-F946-9152-E14849C44F1F}"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0645B-6379-394B-B5A6-AC5F13CC0ADA}">
      <dsp:nvSpPr>
        <dsp:cNvPr id="0" name=""/>
        <dsp:cNvSpPr/>
      </dsp:nvSpPr>
      <dsp:spPr>
        <a:xfrm>
          <a:off x="629285" y="0"/>
          <a:ext cx="7131897" cy="479777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F662B8F-5520-894B-9F02-7957E6730D0C}">
      <dsp:nvSpPr>
        <dsp:cNvPr id="0" name=""/>
        <dsp:cNvSpPr/>
      </dsp:nvSpPr>
      <dsp:spPr>
        <a:xfrm>
          <a:off x="9013" y="1439333"/>
          <a:ext cx="2700681" cy="191911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u="sng" kern="1200" dirty="0"/>
            <a:t>Some MTA</a:t>
          </a:r>
        </a:p>
        <a:p>
          <a:pPr marL="0" lvl="0" indent="0" algn="ctr" defTabSz="844550">
            <a:lnSpc>
              <a:spcPct val="90000"/>
            </a:lnSpc>
            <a:spcBef>
              <a:spcPct val="0"/>
            </a:spcBef>
            <a:spcAft>
              <a:spcPct val="35000"/>
            </a:spcAft>
            <a:buNone/>
          </a:pPr>
          <a:r>
            <a:rPr lang="en-US" sz="1900" kern="1200" dirty="0"/>
            <a:t>Email from the Internet </a:t>
          </a:r>
        </a:p>
      </dsp:txBody>
      <dsp:txXfrm>
        <a:off x="102696" y="1533016"/>
        <a:ext cx="2513315" cy="1731745"/>
      </dsp:txXfrm>
    </dsp:sp>
    <dsp:sp modelId="{70F893B0-9B5A-4144-8C7F-4AD18F77B86A}">
      <dsp:nvSpPr>
        <dsp:cNvPr id="0" name=""/>
        <dsp:cNvSpPr/>
      </dsp:nvSpPr>
      <dsp:spPr>
        <a:xfrm>
          <a:off x="2844893" y="1439333"/>
          <a:ext cx="2700681" cy="191911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u="sng" kern="1200" dirty="0"/>
            <a:t>Mail Gateway </a:t>
          </a:r>
          <a:r>
            <a:rPr lang="en-US" sz="1900" kern="1200" dirty="0"/>
            <a:t>receives Email and filters out based on criteria. Forwards the clean email to the mail server</a:t>
          </a:r>
        </a:p>
      </dsp:txBody>
      <dsp:txXfrm>
        <a:off x="2938576" y="1533016"/>
        <a:ext cx="2513315" cy="1731745"/>
      </dsp:txXfrm>
    </dsp:sp>
    <dsp:sp modelId="{682DA700-7F11-F946-9152-E14849C44F1F}">
      <dsp:nvSpPr>
        <dsp:cNvPr id="0" name=""/>
        <dsp:cNvSpPr/>
      </dsp:nvSpPr>
      <dsp:spPr>
        <a:xfrm>
          <a:off x="5680772" y="1439333"/>
          <a:ext cx="2700681" cy="191911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u="sng" kern="1200" dirty="0"/>
            <a:t>Mail Server</a:t>
          </a:r>
        </a:p>
        <a:p>
          <a:pPr marL="0" lvl="0" indent="0" algn="ctr" defTabSz="844550">
            <a:lnSpc>
              <a:spcPct val="90000"/>
            </a:lnSpc>
            <a:spcBef>
              <a:spcPct val="0"/>
            </a:spcBef>
            <a:spcAft>
              <a:spcPct val="35000"/>
            </a:spcAft>
            <a:buNone/>
          </a:pPr>
          <a:r>
            <a:rPr lang="en-US" sz="1900" kern="1200" dirty="0"/>
            <a:t>with mailboxes delivers the emails to the mailboxes.</a:t>
          </a:r>
        </a:p>
      </dsp:txBody>
      <dsp:txXfrm>
        <a:off x="5774455" y="1533016"/>
        <a:ext cx="2513315" cy="173174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4A875-65E4-0343-B4BB-FA663CCFB6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C65192-3DDF-3140-B059-43B0CAB4FD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CEBEF8-5605-994C-8C3F-E70A9C92D81B}"/>
              </a:ext>
            </a:extLst>
          </p:cNvPr>
          <p:cNvSpPr>
            <a:spLocks noGrp="1"/>
          </p:cNvSpPr>
          <p:nvPr>
            <p:ph type="dt" sz="half" idx="10"/>
          </p:nvPr>
        </p:nvSpPr>
        <p:spPr/>
        <p:txBody>
          <a:bodyPr/>
          <a:lstStyle/>
          <a:p>
            <a:fld id="{7B269FE5-13C9-C54A-A85B-0264C6DEEF01}" type="datetimeFigureOut">
              <a:rPr lang="en-US" smtClean="0"/>
              <a:t>6/13/19</a:t>
            </a:fld>
            <a:endParaRPr lang="en-US"/>
          </a:p>
        </p:txBody>
      </p:sp>
      <p:sp>
        <p:nvSpPr>
          <p:cNvPr id="5" name="Footer Placeholder 4">
            <a:extLst>
              <a:ext uri="{FF2B5EF4-FFF2-40B4-BE49-F238E27FC236}">
                <a16:creationId xmlns:a16="http://schemas.microsoft.com/office/drawing/2014/main" id="{46FB7298-0FCA-B146-AB63-CEE18C03F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FBFE82-5DFC-FD46-B8E1-3F5FEE884BEC}"/>
              </a:ext>
            </a:extLst>
          </p:cNvPr>
          <p:cNvSpPr>
            <a:spLocks noGrp="1"/>
          </p:cNvSpPr>
          <p:nvPr>
            <p:ph type="sldNum" sz="quarter" idx="12"/>
          </p:nvPr>
        </p:nvSpPr>
        <p:spPr/>
        <p:txBody>
          <a:bodyPr/>
          <a:lstStyle/>
          <a:p>
            <a:fld id="{16BEA90A-2D82-0442-8866-7BC75284B6DE}" type="slidenum">
              <a:rPr lang="en-US" smtClean="0"/>
              <a:t>‹#›</a:t>
            </a:fld>
            <a:endParaRPr lang="en-US"/>
          </a:p>
        </p:txBody>
      </p:sp>
    </p:spTree>
    <p:extLst>
      <p:ext uri="{BB962C8B-B14F-4D97-AF65-F5344CB8AC3E}">
        <p14:creationId xmlns:p14="http://schemas.microsoft.com/office/powerpoint/2010/main" val="2027842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319C-4683-E843-9C19-66E8FF894F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E57730-A57B-8044-8465-28A4749C825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CCE95A-F19D-724F-A77E-48482D64D3B9}"/>
              </a:ext>
            </a:extLst>
          </p:cNvPr>
          <p:cNvSpPr>
            <a:spLocks noGrp="1"/>
          </p:cNvSpPr>
          <p:nvPr>
            <p:ph type="dt" sz="half" idx="10"/>
          </p:nvPr>
        </p:nvSpPr>
        <p:spPr/>
        <p:txBody>
          <a:bodyPr/>
          <a:lstStyle/>
          <a:p>
            <a:fld id="{7B269FE5-13C9-C54A-A85B-0264C6DEEF01}" type="datetimeFigureOut">
              <a:rPr lang="en-US" smtClean="0"/>
              <a:t>6/13/19</a:t>
            </a:fld>
            <a:endParaRPr lang="en-US"/>
          </a:p>
        </p:txBody>
      </p:sp>
      <p:sp>
        <p:nvSpPr>
          <p:cNvPr id="5" name="Footer Placeholder 4">
            <a:extLst>
              <a:ext uri="{FF2B5EF4-FFF2-40B4-BE49-F238E27FC236}">
                <a16:creationId xmlns:a16="http://schemas.microsoft.com/office/drawing/2014/main" id="{C4F9CA9A-2521-E344-97CD-5E919A205E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E4C9FC-0F18-E74E-95B6-71B272E535DE}"/>
              </a:ext>
            </a:extLst>
          </p:cNvPr>
          <p:cNvSpPr>
            <a:spLocks noGrp="1"/>
          </p:cNvSpPr>
          <p:nvPr>
            <p:ph type="sldNum" sz="quarter" idx="12"/>
          </p:nvPr>
        </p:nvSpPr>
        <p:spPr/>
        <p:txBody>
          <a:bodyPr/>
          <a:lstStyle/>
          <a:p>
            <a:fld id="{16BEA90A-2D82-0442-8866-7BC75284B6DE}" type="slidenum">
              <a:rPr lang="en-US" smtClean="0"/>
              <a:t>‹#›</a:t>
            </a:fld>
            <a:endParaRPr lang="en-US"/>
          </a:p>
        </p:txBody>
      </p:sp>
    </p:spTree>
    <p:extLst>
      <p:ext uri="{BB962C8B-B14F-4D97-AF65-F5344CB8AC3E}">
        <p14:creationId xmlns:p14="http://schemas.microsoft.com/office/powerpoint/2010/main" val="825121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02C626-BF33-664A-9507-C47C559B80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91071F-DCF0-3142-BE72-A789745BFC7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F8192E-030C-DC43-8542-12A396510015}"/>
              </a:ext>
            </a:extLst>
          </p:cNvPr>
          <p:cNvSpPr>
            <a:spLocks noGrp="1"/>
          </p:cNvSpPr>
          <p:nvPr>
            <p:ph type="dt" sz="half" idx="10"/>
          </p:nvPr>
        </p:nvSpPr>
        <p:spPr/>
        <p:txBody>
          <a:bodyPr/>
          <a:lstStyle/>
          <a:p>
            <a:fld id="{7B269FE5-13C9-C54A-A85B-0264C6DEEF01}" type="datetimeFigureOut">
              <a:rPr lang="en-US" smtClean="0"/>
              <a:t>6/13/19</a:t>
            </a:fld>
            <a:endParaRPr lang="en-US"/>
          </a:p>
        </p:txBody>
      </p:sp>
      <p:sp>
        <p:nvSpPr>
          <p:cNvPr id="5" name="Footer Placeholder 4">
            <a:extLst>
              <a:ext uri="{FF2B5EF4-FFF2-40B4-BE49-F238E27FC236}">
                <a16:creationId xmlns:a16="http://schemas.microsoft.com/office/drawing/2014/main" id="{553FF327-E672-2B4C-B670-830A494A1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C949E1-A192-A34C-9D5B-7E9A1BA9B6CC}"/>
              </a:ext>
            </a:extLst>
          </p:cNvPr>
          <p:cNvSpPr>
            <a:spLocks noGrp="1"/>
          </p:cNvSpPr>
          <p:nvPr>
            <p:ph type="sldNum" sz="quarter" idx="12"/>
          </p:nvPr>
        </p:nvSpPr>
        <p:spPr/>
        <p:txBody>
          <a:bodyPr/>
          <a:lstStyle/>
          <a:p>
            <a:fld id="{16BEA90A-2D82-0442-8866-7BC75284B6DE}" type="slidenum">
              <a:rPr lang="en-US" smtClean="0"/>
              <a:t>‹#›</a:t>
            </a:fld>
            <a:endParaRPr lang="en-US"/>
          </a:p>
        </p:txBody>
      </p:sp>
    </p:spTree>
    <p:extLst>
      <p:ext uri="{BB962C8B-B14F-4D97-AF65-F5344CB8AC3E}">
        <p14:creationId xmlns:p14="http://schemas.microsoft.com/office/powerpoint/2010/main" val="1916943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8E67-E3B3-624D-90C8-87FB1B0CC2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85DFD1-8E3F-584F-88B1-6A703066A4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0BE17D-B0AA-2D4A-A9D3-68ABC47B5180}"/>
              </a:ext>
            </a:extLst>
          </p:cNvPr>
          <p:cNvSpPr>
            <a:spLocks noGrp="1"/>
          </p:cNvSpPr>
          <p:nvPr>
            <p:ph type="dt" sz="half" idx="10"/>
          </p:nvPr>
        </p:nvSpPr>
        <p:spPr/>
        <p:txBody>
          <a:bodyPr/>
          <a:lstStyle/>
          <a:p>
            <a:fld id="{7B269FE5-13C9-C54A-A85B-0264C6DEEF01}" type="datetimeFigureOut">
              <a:rPr lang="en-US" smtClean="0"/>
              <a:t>6/13/19</a:t>
            </a:fld>
            <a:endParaRPr lang="en-US"/>
          </a:p>
        </p:txBody>
      </p:sp>
      <p:sp>
        <p:nvSpPr>
          <p:cNvPr id="5" name="Footer Placeholder 4">
            <a:extLst>
              <a:ext uri="{FF2B5EF4-FFF2-40B4-BE49-F238E27FC236}">
                <a16:creationId xmlns:a16="http://schemas.microsoft.com/office/drawing/2014/main" id="{DF578B33-5D2E-9140-B01F-EFD233817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BDA02-7DC6-694F-80C4-E25543EEBC0B}"/>
              </a:ext>
            </a:extLst>
          </p:cNvPr>
          <p:cNvSpPr>
            <a:spLocks noGrp="1"/>
          </p:cNvSpPr>
          <p:nvPr>
            <p:ph type="sldNum" sz="quarter" idx="12"/>
          </p:nvPr>
        </p:nvSpPr>
        <p:spPr/>
        <p:txBody>
          <a:bodyPr/>
          <a:lstStyle/>
          <a:p>
            <a:fld id="{16BEA90A-2D82-0442-8866-7BC75284B6DE}" type="slidenum">
              <a:rPr lang="en-US" smtClean="0"/>
              <a:t>‹#›</a:t>
            </a:fld>
            <a:endParaRPr lang="en-US"/>
          </a:p>
        </p:txBody>
      </p:sp>
    </p:spTree>
    <p:extLst>
      <p:ext uri="{BB962C8B-B14F-4D97-AF65-F5344CB8AC3E}">
        <p14:creationId xmlns:p14="http://schemas.microsoft.com/office/powerpoint/2010/main" val="4255363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14FFC-9CF4-5840-B5CF-3D27DA58B9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69D270-76DD-1C4C-8A27-BDAAA432F8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CDC8D52-4A09-2243-A693-2F3D7B2ABCA4}"/>
              </a:ext>
            </a:extLst>
          </p:cNvPr>
          <p:cNvSpPr>
            <a:spLocks noGrp="1"/>
          </p:cNvSpPr>
          <p:nvPr>
            <p:ph type="dt" sz="half" idx="10"/>
          </p:nvPr>
        </p:nvSpPr>
        <p:spPr/>
        <p:txBody>
          <a:bodyPr/>
          <a:lstStyle/>
          <a:p>
            <a:fld id="{7B269FE5-13C9-C54A-A85B-0264C6DEEF01}" type="datetimeFigureOut">
              <a:rPr lang="en-US" smtClean="0"/>
              <a:t>6/13/19</a:t>
            </a:fld>
            <a:endParaRPr lang="en-US"/>
          </a:p>
        </p:txBody>
      </p:sp>
      <p:sp>
        <p:nvSpPr>
          <p:cNvPr id="5" name="Footer Placeholder 4">
            <a:extLst>
              <a:ext uri="{FF2B5EF4-FFF2-40B4-BE49-F238E27FC236}">
                <a16:creationId xmlns:a16="http://schemas.microsoft.com/office/drawing/2014/main" id="{4B39EBF5-91DB-AF4D-A4B8-10CB45D7D9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91E905-0097-A340-BE02-608AEF99F3E0}"/>
              </a:ext>
            </a:extLst>
          </p:cNvPr>
          <p:cNvSpPr>
            <a:spLocks noGrp="1"/>
          </p:cNvSpPr>
          <p:nvPr>
            <p:ph type="sldNum" sz="quarter" idx="12"/>
          </p:nvPr>
        </p:nvSpPr>
        <p:spPr/>
        <p:txBody>
          <a:bodyPr/>
          <a:lstStyle/>
          <a:p>
            <a:fld id="{16BEA90A-2D82-0442-8866-7BC75284B6DE}" type="slidenum">
              <a:rPr lang="en-US" smtClean="0"/>
              <a:t>‹#›</a:t>
            </a:fld>
            <a:endParaRPr lang="en-US"/>
          </a:p>
        </p:txBody>
      </p:sp>
    </p:spTree>
    <p:extLst>
      <p:ext uri="{BB962C8B-B14F-4D97-AF65-F5344CB8AC3E}">
        <p14:creationId xmlns:p14="http://schemas.microsoft.com/office/powerpoint/2010/main" val="49479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ACE3-2452-9E44-941B-F805777CC3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71E181-6FF5-124A-A73E-E7748D408B6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26A184-EE0C-D047-842B-6C8A48D3254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862048-6794-9D4E-ABC3-CA650CA34288}"/>
              </a:ext>
            </a:extLst>
          </p:cNvPr>
          <p:cNvSpPr>
            <a:spLocks noGrp="1"/>
          </p:cNvSpPr>
          <p:nvPr>
            <p:ph type="dt" sz="half" idx="10"/>
          </p:nvPr>
        </p:nvSpPr>
        <p:spPr/>
        <p:txBody>
          <a:bodyPr/>
          <a:lstStyle/>
          <a:p>
            <a:fld id="{7B269FE5-13C9-C54A-A85B-0264C6DEEF01}" type="datetimeFigureOut">
              <a:rPr lang="en-US" smtClean="0"/>
              <a:t>6/13/19</a:t>
            </a:fld>
            <a:endParaRPr lang="en-US"/>
          </a:p>
        </p:txBody>
      </p:sp>
      <p:sp>
        <p:nvSpPr>
          <p:cNvPr id="6" name="Footer Placeholder 5">
            <a:extLst>
              <a:ext uri="{FF2B5EF4-FFF2-40B4-BE49-F238E27FC236}">
                <a16:creationId xmlns:a16="http://schemas.microsoft.com/office/drawing/2014/main" id="{C0F2149D-BC15-6244-8052-DDDFE27CC0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AD754C-758E-6848-9F07-2DC3DB635321}"/>
              </a:ext>
            </a:extLst>
          </p:cNvPr>
          <p:cNvSpPr>
            <a:spLocks noGrp="1"/>
          </p:cNvSpPr>
          <p:nvPr>
            <p:ph type="sldNum" sz="quarter" idx="12"/>
          </p:nvPr>
        </p:nvSpPr>
        <p:spPr/>
        <p:txBody>
          <a:bodyPr/>
          <a:lstStyle/>
          <a:p>
            <a:fld id="{16BEA90A-2D82-0442-8866-7BC75284B6DE}" type="slidenum">
              <a:rPr lang="en-US" smtClean="0"/>
              <a:t>‹#›</a:t>
            </a:fld>
            <a:endParaRPr lang="en-US"/>
          </a:p>
        </p:txBody>
      </p:sp>
    </p:spTree>
    <p:extLst>
      <p:ext uri="{BB962C8B-B14F-4D97-AF65-F5344CB8AC3E}">
        <p14:creationId xmlns:p14="http://schemas.microsoft.com/office/powerpoint/2010/main" val="3968146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F9D7E-670F-0C48-A007-187E75A654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4ADBD9-DA8E-264A-AF45-C58EAF181B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F5F334-9F2E-994F-AC90-C7F23C335D4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66DE62-DA05-EF4F-8694-EA17CAB08B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F512941-6536-094B-AE97-AF5D3000D9B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1A2BDE-5F4F-A04F-A110-D4367559548E}"/>
              </a:ext>
            </a:extLst>
          </p:cNvPr>
          <p:cNvSpPr>
            <a:spLocks noGrp="1"/>
          </p:cNvSpPr>
          <p:nvPr>
            <p:ph type="dt" sz="half" idx="10"/>
          </p:nvPr>
        </p:nvSpPr>
        <p:spPr/>
        <p:txBody>
          <a:bodyPr/>
          <a:lstStyle/>
          <a:p>
            <a:fld id="{7B269FE5-13C9-C54A-A85B-0264C6DEEF01}" type="datetimeFigureOut">
              <a:rPr lang="en-US" smtClean="0"/>
              <a:t>6/13/19</a:t>
            </a:fld>
            <a:endParaRPr lang="en-US"/>
          </a:p>
        </p:txBody>
      </p:sp>
      <p:sp>
        <p:nvSpPr>
          <p:cNvPr id="8" name="Footer Placeholder 7">
            <a:extLst>
              <a:ext uri="{FF2B5EF4-FFF2-40B4-BE49-F238E27FC236}">
                <a16:creationId xmlns:a16="http://schemas.microsoft.com/office/drawing/2014/main" id="{D79D228D-FA21-0847-82A6-69DD0381D8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3B0A78-2FED-EC47-B448-0B7D16F13B3E}"/>
              </a:ext>
            </a:extLst>
          </p:cNvPr>
          <p:cNvSpPr>
            <a:spLocks noGrp="1"/>
          </p:cNvSpPr>
          <p:nvPr>
            <p:ph type="sldNum" sz="quarter" idx="12"/>
          </p:nvPr>
        </p:nvSpPr>
        <p:spPr/>
        <p:txBody>
          <a:bodyPr/>
          <a:lstStyle/>
          <a:p>
            <a:fld id="{16BEA90A-2D82-0442-8866-7BC75284B6DE}" type="slidenum">
              <a:rPr lang="en-US" smtClean="0"/>
              <a:t>‹#›</a:t>
            </a:fld>
            <a:endParaRPr lang="en-US"/>
          </a:p>
        </p:txBody>
      </p:sp>
    </p:spTree>
    <p:extLst>
      <p:ext uri="{BB962C8B-B14F-4D97-AF65-F5344CB8AC3E}">
        <p14:creationId xmlns:p14="http://schemas.microsoft.com/office/powerpoint/2010/main" val="1813207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945C9-087F-A445-A960-83CA9C04C8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1E5617-16E0-9343-94A3-B5BF83B4E69F}"/>
              </a:ext>
            </a:extLst>
          </p:cNvPr>
          <p:cNvSpPr>
            <a:spLocks noGrp="1"/>
          </p:cNvSpPr>
          <p:nvPr>
            <p:ph type="dt" sz="half" idx="10"/>
          </p:nvPr>
        </p:nvSpPr>
        <p:spPr/>
        <p:txBody>
          <a:bodyPr/>
          <a:lstStyle/>
          <a:p>
            <a:fld id="{7B269FE5-13C9-C54A-A85B-0264C6DEEF01}" type="datetimeFigureOut">
              <a:rPr lang="en-US" smtClean="0"/>
              <a:t>6/13/19</a:t>
            </a:fld>
            <a:endParaRPr lang="en-US"/>
          </a:p>
        </p:txBody>
      </p:sp>
      <p:sp>
        <p:nvSpPr>
          <p:cNvPr id="4" name="Footer Placeholder 3">
            <a:extLst>
              <a:ext uri="{FF2B5EF4-FFF2-40B4-BE49-F238E27FC236}">
                <a16:creationId xmlns:a16="http://schemas.microsoft.com/office/drawing/2014/main" id="{384C7B09-1B4A-D843-9C35-2E0F265696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3FC229-4C1D-9245-8B05-8D907324F799}"/>
              </a:ext>
            </a:extLst>
          </p:cNvPr>
          <p:cNvSpPr>
            <a:spLocks noGrp="1"/>
          </p:cNvSpPr>
          <p:nvPr>
            <p:ph type="sldNum" sz="quarter" idx="12"/>
          </p:nvPr>
        </p:nvSpPr>
        <p:spPr/>
        <p:txBody>
          <a:bodyPr/>
          <a:lstStyle/>
          <a:p>
            <a:fld id="{16BEA90A-2D82-0442-8866-7BC75284B6DE}" type="slidenum">
              <a:rPr lang="en-US" smtClean="0"/>
              <a:t>‹#›</a:t>
            </a:fld>
            <a:endParaRPr lang="en-US"/>
          </a:p>
        </p:txBody>
      </p:sp>
    </p:spTree>
    <p:extLst>
      <p:ext uri="{BB962C8B-B14F-4D97-AF65-F5344CB8AC3E}">
        <p14:creationId xmlns:p14="http://schemas.microsoft.com/office/powerpoint/2010/main" val="2730520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FB3DCD-A576-4746-BAD0-4897E7DFD2F2}"/>
              </a:ext>
            </a:extLst>
          </p:cNvPr>
          <p:cNvSpPr>
            <a:spLocks noGrp="1"/>
          </p:cNvSpPr>
          <p:nvPr>
            <p:ph type="dt" sz="half" idx="10"/>
          </p:nvPr>
        </p:nvSpPr>
        <p:spPr/>
        <p:txBody>
          <a:bodyPr/>
          <a:lstStyle/>
          <a:p>
            <a:fld id="{7B269FE5-13C9-C54A-A85B-0264C6DEEF01}" type="datetimeFigureOut">
              <a:rPr lang="en-US" smtClean="0"/>
              <a:t>6/13/19</a:t>
            </a:fld>
            <a:endParaRPr lang="en-US"/>
          </a:p>
        </p:txBody>
      </p:sp>
      <p:sp>
        <p:nvSpPr>
          <p:cNvPr id="3" name="Footer Placeholder 2">
            <a:extLst>
              <a:ext uri="{FF2B5EF4-FFF2-40B4-BE49-F238E27FC236}">
                <a16:creationId xmlns:a16="http://schemas.microsoft.com/office/drawing/2014/main" id="{82A540B2-2036-474A-8429-2479093431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7D5C79-34E2-7842-82F8-676F15A4A6A7}"/>
              </a:ext>
            </a:extLst>
          </p:cNvPr>
          <p:cNvSpPr>
            <a:spLocks noGrp="1"/>
          </p:cNvSpPr>
          <p:nvPr>
            <p:ph type="sldNum" sz="quarter" idx="12"/>
          </p:nvPr>
        </p:nvSpPr>
        <p:spPr/>
        <p:txBody>
          <a:bodyPr/>
          <a:lstStyle/>
          <a:p>
            <a:fld id="{16BEA90A-2D82-0442-8866-7BC75284B6DE}" type="slidenum">
              <a:rPr lang="en-US" smtClean="0"/>
              <a:t>‹#›</a:t>
            </a:fld>
            <a:endParaRPr lang="en-US"/>
          </a:p>
        </p:txBody>
      </p:sp>
    </p:spTree>
    <p:extLst>
      <p:ext uri="{BB962C8B-B14F-4D97-AF65-F5344CB8AC3E}">
        <p14:creationId xmlns:p14="http://schemas.microsoft.com/office/powerpoint/2010/main" val="3101716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F305B-47C3-C342-A08D-6C8B3F3B74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471E59-76EB-A34F-AF7F-E9BCF6F785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AC93C9-F94B-6C4B-BC6D-BA13B68FAA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4C1378-909F-0A49-AB86-AABFE15C860E}"/>
              </a:ext>
            </a:extLst>
          </p:cNvPr>
          <p:cNvSpPr>
            <a:spLocks noGrp="1"/>
          </p:cNvSpPr>
          <p:nvPr>
            <p:ph type="dt" sz="half" idx="10"/>
          </p:nvPr>
        </p:nvSpPr>
        <p:spPr/>
        <p:txBody>
          <a:bodyPr/>
          <a:lstStyle/>
          <a:p>
            <a:fld id="{7B269FE5-13C9-C54A-A85B-0264C6DEEF01}" type="datetimeFigureOut">
              <a:rPr lang="en-US" smtClean="0"/>
              <a:t>6/13/19</a:t>
            </a:fld>
            <a:endParaRPr lang="en-US"/>
          </a:p>
        </p:txBody>
      </p:sp>
      <p:sp>
        <p:nvSpPr>
          <p:cNvPr id="6" name="Footer Placeholder 5">
            <a:extLst>
              <a:ext uri="{FF2B5EF4-FFF2-40B4-BE49-F238E27FC236}">
                <a16:creationId xmlns:a16="http://schemas.microsoft.com/office/drawing/2014/main" id="{67C8E60E-59B4-1243-BECC-26F0910CAE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FB673-A11C-A747-B9B9-25BA2BD55C3E}"/>
              </a:ext>
            </a:extLst>
          </p:cNvPr>
          <p:cNvSpPr>
            <a:spLocks noGrp="1"/>
          </p:cNvSpPr>
          <p:nvPr>
            <p:ph type="sldNum" sz="quarter" idx="12"/>
          </p:nvPr>
        </p:nvSpPr>
        <p:spPr/>
        <p:txBody>
          <a:bodyPr/>
          <a:lstStyle/>
          <a:p>
            <a:fld id="{16BEA90A-2D82-0442-8866-7BC75284B6DE}" type="slidenum">
              <a:rPr lang="en-US" smtClean="0"/>
              <a:t>‹#›</a:t>
            </a:fld>
            <a:endParaRPr lang="en-US"/>
          </a:p>
        </p:txBody>
      </p:sp>
    </p:spTree>
    <p:extLst>
      <p:ext uri="{BB962C8B-B14F-4D97-AF65-F5344CB8AC3E}">
        <p14:creationId xmlns:p14="http://schemas.microsoft.com/office/powerpoint/2010/main" val="707365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EB71E-E205-4A4F-B606-28D34F6BBB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8B523F-467F-9E44-ADEF-7589D227E9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24D74E-16C3-464C-95F1-24CB262C33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AFC9A2E-D63E-BC48-B32A-8EC76059B7B3}"/>
              </a:ext>
            </a:extLst>
          </p:cNvPr>
          <p:cNvSpPr>
            <a:spLocks noGrp="1"/>
          </p:cNvSpPr>
          <p:nvPr>
            <p:ph type="dt" sz="half" idx="10"/>
          </p:nvPr>
        </p:nvSpPr>
        <p:spPr/>
        <p:txBody>
          <a:bodyPr/>
          <a:lstStyle/>
          <a:p>
            <a:fld id="{7B269FE5-13C9-C54A-A85B-0264C6DEEF01}" type="datetimeFigureOut">
              <a:rPr lang="en-US" smtClean="0"/>
              <a:t>6/13/19</a:t>
            </a:fld>
            <a:endParaRPr lang="en-US"/>
          </a:p>
        </p:txBody>
      </p:sp>
      <p:sp>
        <p:nvSpPr>
          <p:cNvPr id="6" name="Footer Placeholder 5">
            <a:extLst>
              <a:ext uri="{FF2B5EF4-FFF2-40B4-BE49-F238E27FC236}">
                <a16:creationId xmlns:a16="http://schemas.microsoft.com/office/drawing/2014/main" id="{D33C0E1A-CDF8-D646-8399-6E15955C5B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E032A5-E3B1-834C-8133-2BC45439D1D0}"/>
              </a:ext>
            </a:extLst>
          </p:cNvPr>
          <p:cNvSpPr>
            <a:spLocks noGrp="1"/>
          </p:cNvSpPr>
          <p:nvPr>
            <p:ph type="sldNum" sz="quarter" idx="12"/>
          </p:nvPr>
        </p:nvSpPr>
        <p:spPr/>
        <p:txBody>
          <a:bodyPr/>
          <a:lstStyle/>
          <a:p>
            <a:fld id="{16BEA90A-2D82-0442-8866-7BC75284B6DE}" type="slidenum">
              <a:rPr lang="en-US" smtClean="0"/>
              <a:t>‹#›</a:t>
            </a:fld>
            <a:endParaRPr lang="en-US"/>
          </a:p>
        </p:txBody>
      </p:sp>
    </p:spTree>
    <p:extLst>
      <p:ext uri="{BB962C8B-B14F-4D97-AF65-F5344CB8AC3E}">
        <p14:creationId xmlns:p14="http://schemas.microsoft.com/office/powerpoint/2010/main" val="196549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E6F349-3EE4-BC44-BD0F-9AE121661D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59C412-DC80-0448-936A-5E5E0591BC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D211EB-3017-CB43-A2BD-32EB8367D7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69FE5-13C9-C54A-A85B-0264C6DEEF01}" type="datetimeFigureOut">
              <a:rPr lang="en-US" smtClean="0"/>
              <a:t>6/13/19</a:t>
            </a:fld>
            <a:endParaRPr lang="en-US"/>
          </a:p>
        </p:txBody>
      </p:sp>
      <p:sp>
        <p:nvSpPr>
          <p:cNvPr id="5" name="Footer Placeholder 4">
            <a:extLst>
              <a:ext uri="{FF2B5EF4-FFF2-40B4-BE49-F238E27FC236}">
                <a16:creationId xmlns:a16="http://schemas.microsoft.com/office/drawing/2014/main" id="{EC1955F3-07F4-3543-BA7F-2A9B2EFF06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BA2AB1-2412-164E-9922-0EEE53C30A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EA90A-2D82-0442-8866-7BC75284B6DE}" type="slidenum">
              <a:rPr lang="en-US" smtClean="0"/>
              <a:t>‹#›</a:t>
            </a:fld>
            <a:endParaRPr lang="en-US"/>
          </a:p>
        </p:txBody>
      </p:sp>
    </p:spTree>
    <p:extLst>
      <p:ext uri="{BB962C8B-B14F-4D97-AF65-F5344CB8AC3E}">
        <p14:creationId xmlns:p14="http://schemas.microsoft.com/office/powerpoint/2010/main" val="2980840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mailborder.com/" TargetMode="External"/><Relationship Id="rId2" Type="http://schemas.openxmlformats.org/officeDocument/2006/relationships/hyperlink" Target="http://en.wikipedia.org/wiki/Anti-Spam_SMTP_Proxy" TargetMode="External"/><Relationship Id="rId1" Type="http://schemas.openxmlformats.org/officeDocument/2006/relationships/slideLayout" Target="../slideLayouts/slideLayout2.xml"/><Relationship Id="rId6" Type="http://schemas.openxmlformats.org/officeDocument/2006/relationships/hyperlink" Target="https://www.barracuda.com/products/emailsecuritygateway" TargetMode="External"/><Relationship Id="rId5" Type="http://schemas.openxmlformats.org/officeDocument/2006/relationships/hyperlink" Target="http://www.xeams.com/" TargetMode="External"/><Relationship Id="rId4" Type="http://schemas.openxmlformats.org/officeDocument/2006/relationships/hyperlink" Target="http://www.scrolloutf1.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rspamd.com/feature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2431-D1EF-154C-946E-EEB10364E429}"/>
              </a:ext>
            </a:extLst>
          </p:cNvPr>
          <p:cNvSpPr>
            <a:spLocks noGrp="1"/>
          </p:cNvSpPr>
          <p:nvPr>
            <p:ph type="ctrTitle"/>
          </p:nvPr>
        </p:nvSpPr>
        <p:spPr/>
        <p:txBody>
          <a:bodyPr/>
          <a:lstStyle/>
          <a:p>
            <a:r>
              <a:rPr lang="en-US" dirty="0"/>
              <a:t>Quick RSPAMD Mail Gateway Intro</a:t>
            </a:r>
          </a:p>
        </p:txBody>
      </p:sp>
      <p:sp>
        <p:nvSpPr>
          <p:cNvPr id="3" name="Subtitle 2">
            <a:extLst>
              <a:ext uri="{FF2B5EF4-FFF2-40B4-BE49-F238E27FC236}">
                <a16:creationId xmlns:a16="http://schemas.microsoft.com/office/drawing/2014/main" id="{FD339553-82B4-4240-B942-5254351779FC}"/>
              </a:ext>
            </a:extLst>
          </p:cNvPr>
          <p:cNvSpPr>
            <a:spLocks noGrp="1"/>
          </p:cNvSpPr>
          <p:nvPr>
            <p:ph type="subTitle" idx="1"/>
          </p:nvPr>
        </p:nvSpPr>
        <p:spPr/>
        <p:txBody>
          <a:bodyPr/>
          <a:lstStyle/>
          <a:p>
            <a:r>
              <a:rPr lang="en-US" dirty="0"/>
              <a:t>Kevin Chege</a:t>
            </a:r>
          </a:p>
          <a:p>
            <a:r>
              <a:rPr lang="en-US"/>
              <a:t>SS-E 2019</a:t>
            </a:r>
          </a:p>
        </p:txBody>
      </p:sp>
    </p:spTree>
    <p:extLst>
      <p:ext uri="{BB962C8B-B14F-4D97-AF65-F5344CB8AC3E}">
        <p14:creationId xmlns:p14="http://schemas.microsoft.com/office/powerpoint/2010/main" val="808227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0224-7C8E-A548-A5DB-07782B1BF2D3}"/>
              </a:ext>
            </a:extLst>
          </p:cNvPr>
          <p:cNvSpPr>
            <a:spLocks noGrp="1"/>
          </p:cNvSpPr>
          <p:nvPr>
            <p:ph type="title"/>
          </p:nvPr>
        </p:nvSpPr>
        <p:spPr/>
        <p:txBody>
          <a:bodyPr/>
          <a:lstStyle/>
          <a:p>
            <a:r>
              <a:rPr lang="en-US" b="1" dirty="0"/>
              <a:t>What we shall do in the lab</a:t>
            </a:r>
          </a:p>
        </p:txBody>
      </p:sp>
      <p:sp>
        <p:nvSpPr>
          <p:cNvPr id="5" name="Right Arrow 4">
            <a:extLst>
              <a:ext uri="{FF2B5EF4-FFF2-40B4-BE49-F238E27FC236}">
                <a16:creationId xmlns:a16="http://schemas.microsoft.com/office/drawing/2014/main" id="{14EDE1AC-3D27-8B4F-BF82-A4E07338F002}"/>
              </a:ext>
            </a:extLst>
          </p:cNvPr>
          <p:cNvSpPr/>
          <p:nvPr/>
        </p:nvSpPr>
        <p:spPr>
          <a:xfrm>
            <a:off x="2530052" y="1030111"/>
            <a:ext cx="7131897" cy="4797777"/>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grpSp>
        <p:nvGrpSpPr>
          <p:cNvPr id="6" name="Group 5">
            <a:extLst>
              <a:ext uri="{FF2B5EF4-FFF2-40B4-BE49-F238E27FC236}">
                <a16:creationId xmlns:a16="http://schemas.microsoft.com/office/drawing/2014/main" id="{3552DE88-F534-8E40-BA82-91838E44F270}"/>
              </a:ext>
            </a:extLst>
          </p:cNvPr>
          <p:cNvGrpSpPr/>
          <p:nvPr/>
        </p:nvGrpSpPr>
        <p:grpSpPr>
          <a:xfrm>
            <a:off x="1909780" y="2469444"/>
            <a:ext cx="2700681" cy="1919111"/>
            <a:chOff x="9013" y="1439333"/>
            <a:chExt cx="2700681" cy="1919111"/>
          </a:xfrm>
        </p:grpSpPr>
        <p:sp>
          <p:nvSpPr>
            <p:cNvPr id="13" name="Rounded Rectangle 12">
              <a:extLst>
                <a:ext uri="{FF2B5EF4-FFF2-40B4-BE49-F238E27FC236}">
                  <a16:creationId xmlns:a16="http://schemas.microsoft.com/office/drawing/2014/main" id="{816A6208-44C4-3646-81A8-6CAD3AD23439}"/>
                </a:ext>
              </a:extLst>
            </p:cNvPr>
            <p:cNvSpPr/>
            <p:nvPr/>
          </p:nvSpPr>
          <p:spPr>
            <a:xfrm>
              <a:off x="9013" y="1439333"/>
              <a:ext cx="2700681" cy="1919111"/>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5">
              <a:extLst>
                <a:ext uri="{FF2B5EF4-FFF2-40B4-BE49-F238E27FC236}">
                  <a16:creationId xmlns:a16="http://schemas.microsoft.com/office/drawing/2014/main" id="{F1EB6447-C743-0240-959F-A2C8020F7625}"/>
                </a:ext>
              </a:extLst>
            </p:cNvPr>
            <p:cNvSpPr txBox="1"/>
            <p:nvPr/>
          </p:nvSpPr>
          <p:spPr>
            <a:xfrm>
              <a:off x="102696" y="1533016"/>
              <a:ext cx="2513315" cy="17317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u="sng" kern="1200" dirty="0"/>
                <a:t>EMAIL FROM THE INTERNET</a:t>
              </a:r>
            </a:p>
          </p:txBody>
        </p:sp>
      </p:grpSp>
      <p:grpSp>
        <p:nvGrpSpPr>
          <p:cNvPr id="7" name="Group 6">
            <a:extLst>
              <a:ext uri="{FF2B5EF4-FFF2-40B4-BE49-F238E27FC236}">
                <a16:creationId xmlns:a16="http://schemas.microsoft.com/office/drawing/2014/main" id="{EA88156D-A2DC-AA40-BB05-5C04EAC8E8C1}"/>
              </a:ext>
            </a:extLst>
          </p:cNvPr>
          <p:cNvGrpSpPr/>
          <p:nvPr/>
        </p:nvGrpSpPr>
        <p:grpSpPr>
          <a:xfrm>
            <a:off x="4745660" y="2469444"/>
            <a:ext cx="2700681" cy="1919111"/>
            <a:chOff x="2844893" y="1439333"/>
            <a:chExt cx="2700681" cy="1919111"/>
          </a:xfrm>
        </p:grpSpPr>
        <p:sp>
          <p:nvSpPr>
            <p:cNvPr id="11" name="Rounded Rectangle 10">
              <a:extLst>
                <a:ext uri="{FF2B5EF4-FFF2-40B4-BE49-F238E27FC236}">
                  <a16:creationId xmlns:a16="http://schemas.microsoft.com/office/drawing/2014/main" id="{45CB4C7A-2F17-EC4E-AB45-DAE0B47B1F65}"/>
                </a:ext>
              </a:extLst>
            </p:cNvPr>
            <p:cNvSpPr/>
            <p:nvPr/>
          </p:nvSpPr>
          <p:spPr>
            <a:xfrm>
              <a:off x="2844893" y="1439333"/>
              <a:ext cx="2700681" cy="1919111"/>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2" name="Rounded Rectangle 7">
              <a:extLst>
                <a:ext uri="{FF2B5EF4-FFF2-40B4-BE49-F238E27FC236}">
                  <a16:creationId xmlns:a16="http://schemas.microsoft.com/office/drawing/2014/main" id="{6F523C28-8D1F-1248-91EC-D5E0620F2D7F}"/>
                </a:ext>
              </a:extLst>
            </p:cNvPr>
            <p:cNvSpPr txBox="1"/>
            <p:nvPr/>
          </p:nvSpPr>
          <p:spPr>
            <a:xfrm>
              <a:off x="2938576" y="1533016"/>
              <a:ext cx="2513315" cy="17317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u="sng" dirty="0"/>
                <a:t>RSPAMD RUNNING ON FREEBSD SERVERS</a:t>
              </a:r>
              <a:endParaRPr lang="en-US" sz="1900" kern="1200" dirty="0"/>
            </a:p>
          </p:txBody>
        </p:sp>
      </p:grpSp>
      <p:grpSp>
        <p:nvGrpSpPr>
          <p:cNvPr id="8" name="Group 7">
            <a:extLst>
              <a:ext uri="{FF2B5EF4-FFF2-40B4-BE49-F238E27FC236}">
                <a16:creationId xmlns:a16="http://schemas.microsoft.com/office/drawing/2014/main" id="{7E7C85F1-0792-B642-AFF7-EF2A5410C534}"/>
              </a:ext>
            </a:extLst>
          </p:cNvPr>
          <p:cNvGrpSpPr/>
          <p:nvPr/>
        </p:nvGrpSpPr>
        <p:grpSpPr>
          <a:xfrm>
            <a:off x="7581539" y="2469444"/>
            <a:ext cx="2700681" cy="1919111"/>
            <a:chOff x="5680772" y="1439333"/>
            <a:chExt cx="2700681" cy="1919111"/>
          </a:xfrm>
        </p:grpSpPr>
        <p:sp>
          <p:nvSpPr>
            <p:cNvPr id="9" name="Rounded Rectangle 8">
              <a:extLst>
                <a:ext uri="{FF2B5EF4-FFF2-40B4-BE49-F238E27FC236}">
                  <a16:creationId xmlns:a16="http://schemas.microsoft.com/office/drawing/2014/main" id="{FFBA3392-261B-5349-B315-064C4E741E54}"/>
                </a:ext>
              </a:extLst>
            </p:cNvPr>
            <p:cNvSpPr/>
            <p:nvPr/>
          </p:nvSpPr>
          <p:spPr>
            <a:xfrm>
              <a:off x="5680772" y="1439333"/>
              <a:ext cx="2700681" cy="1919111"/>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 name="Rounded Rectangle 9">
              <a:extLst>
                <a:ext uri="{FF2B5EF4-FFF2-40B4-BE49-F238E27FC236}">
                  <a16:creationId xmlns:a16="http://schemas.microsoft.com/office/drawing/2014/main" id="{BEE97650-81F0-7C48-A436-E10CA7217B35}"/>
                </a:ext>
              </a:extLst>
            </p:cNvPr>
            <p:cNvSpPr txBox="1"/>
            <p:nvPr/>
          </p:nvSpPr>
          <p:spPr>
            <a:xfrm>
              <a:off x="5774455" y="1533016"/>
              <a:ext cx="2513315" cy="17317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u="sng" kern="1200" dirty="0"/>
                <a:t>DEBIAN MAIL SERVER WHERE RAINLOOP IS INSTALLED</a:t>
              </a:r>
              <a:endParaRPr lang="en-US" sz="1900" kern="1200" dirty="0"/>
            </a:p>
          </p:txBody>
        </p:sp>
      </p:grpSp>
    </p:spTree>
    <p:extLst>
      <p:ext uri="{BB962C8B-B14F-4D97-AF65-F5344CB8AC3E}">
        <p14:creationId xmlns:p14="http://schemas.microsoft.com/office/powerpoint/2010/main" val="334012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Mail Gateway?</a:t>
            </a:r>
          </a:p>
        </p:txBody>
      </p:sp>
      <p:sp>
        <p:nvSpPr>
          <p:cNvPr id="3" name="Content Placeholder 2"/>
          <p:cNvSpPr>
            <a:spLocks noGrp="1"/>
          </p:cNvSpPr>
          <p:nvPr>
            <p:ph idx="1"/>
          </p:nvPr>
        </p:nvSpPr>
        <p:spPr/>
        <p:txBody>
          <a:bodyPr>
            <a:normAutofit/>
          </a:bodyPr>
          <a:lstStyle/>
          <a:p>
            <a:r>
              <a:rPr lang="en-US" dirty="0"/>
              <a:t>A software/service/appliance that is able to receive and filter emails before they reach the email boxes</a:t>
            </a:r>
          </a:p>
          <a:p>
            <a:r>
              <a:rPr lang="en-US" dirty="0"/>
              <a:t>Typically, a mail gateway will not contain mail box accounts and will only receive emails, filter them based on configured parameters, and then forward them to the mail server that contains the mailboxes</a:t>
            </a:r>
          </a:p>
          <a:p>
            <a:r>
              <a:rPr lang="en-US" dirty="0"/>
              <a:t>The purpose is to remove dangerous or harmful content (like spam and viruses) on email before they reach user boxes</a:t>
            </a:r>
          </a:p>
          <a:p>
            <a:r>
              <a:rPr lang="en-US" dirty="0"/>
              <a:t>A mail filter can process incoming emails and or outgoing emails</a:t>
            </a:r>
          </a:p>
        </p:txBody>
      </p:sp>
    </p:spTree>
    <p:extLst>
      <p:ext uri="{BB962C8B-B14F-4D97-AF65-F5344CB8AC3E}">
        <p14:creationId xmlns:p14="http://schemas.microsoft.com/office/powerpoint/2010/main" val="4108986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it flows</a:t>
            </a:r>
          </a:p>
        </p:txBody>
      </p:sp>
      <p:graphicFrame>
        <p:nvGraphicFramePr>
          <p:cNvPr id="5" name="Diagram 4"/>
          <p:cNvGraphicFramePr/>
          <p:nvPr>
            <p:extLst/>
          </p:nvPr>
        </p:nvGraphicFramePr>
        <p:xfrm>
          <a:off x="1981199" y="1397000"/>
          <a:ext cx="8390468" cy="47977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1531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a:t>
            </a:r>
          </a:p>
        </p:txBody>
      </p:sp>
      <p:sp>
        <p:nvSpPr>
          <p:cNvPr id="3" name="Content Placeholder 2"/>
          <p:cNvSpPr>
            <a:spLocks noGrp="1"/>
          </p:cNvSpPr>
          <p:nvPr>
            <p:ph idx="1"/>
          </p:nvPr>
        </p:nvSpPr>
        <p:spPr/>
        <p:txBody>
          <a:bodyPr>
            <a:normAutofit/>
          </a:bodyPr>
          <a:lstStyle/>
          <a:p>
            <a:r>
              <a:rPr lang="en-US" dirty="0"/>
              <a:t>Remove harmful email before it reaches mail boxes</a:t>
            </a:r>
          </a:p>
          <a:p>
            <a:pPr lvl="1"/>
            <a:r>
              <a:rPr lang="en-US" dirty="0"/>
              <a:t>Phishing emails, malware, viruses </a:t>
            </a:r>
            <a:r>
              <a:rPr lang="en-US" dirty="0" err="1"/>
              <a:t>etc</a:t>
            </a:r>
            <a:endParaRPr lang="en-US" dirty="0"/>
          </a:p>
          <a:p>
            <a:r>
              <a:rPr lang="en-US" dirty="0"/>
              <a:t>Remove the work of filtering email from the server that is handling email boxes</a:t>
            </a:r>
          </a:p>
          <a:p>
            <a:r>
              <a:rPr lang="en-US" dirty="0"/>
              <a:t>Highly configurable and can block emails based on a number of criteria including content that is in the body of the email</a:t>
            </a:r>
          </a:p>
          <a:p>
            <a:r>
              <a:rPr lang="en-US" dirty="0"/>
              <a:t>If hosted outside the network, can reduce load on the network connection/link (also known as far side scrubbing)</a:t>
            </a:r>
          </a:p>
          <a:p>
            <a:endParaRPr lang="en-US" dirty="0"/>
          </a:p>
        </p:txBody>
      </p:sp>
    </p:spTree>
    <p:extLst>
      <p:ext uri="{BB962C8B-B14F-4D97-AF65-F5344CB8AC3E}">
        <p14:creationId xmlns:p14="http://schemas.microsoft.com/office/powerpoint/2010/main" val="3032321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a:t>
            </a:r>
          </a:p>
        </p:txBody>
      </p:sp>
      <p:sp>
        <p:nvSpPr>
          <p:cNvPr id="3" name="Content Placeholder 2"/>
          <p:cNvSpPr>
            <a:spLocks noGrp="1"/>
          </p:cNvSpPr>
          <p:nvPr>
            <p:ph idx="1"/>
          </p:nvPr>
        </p:nvSpPr>
        <p:spPr/>
        <p:txBody>
          <a:bodyPr/>
          <a:lstStyle/>
          <a:p>
            <a:r>
              <a:rPr lang="en-US" dirty="0"/>
              <a:t>Mistakes in configuration may mean mail is not delivered. They are highly </a:t>
            </a:r>
            <a:r>
              <a:rPr lang="en-US" dirty="0" err="1"/>
              <a:t>customisable</a:t>
            </a:r>
            <a:r>
              <a:rPr lang="en-US" dirty="0"/>
              <a:t> with hundreds of options and parameters which you must be careful with</a:t>
            </a:r>
          </a:p>
          <a:p>
            <a:r>
              <a:rPr lang="en-US" dirty="0"/>
              <a:t>Increase the number of email servers to be managed</a:t>
            </a:r>
          </a:p>
          <a:p>
            <a:pPr marL="0" indent="0">
              <a:buNone/>
            </a:pPr>
            <a:endParaRPr lang="en-US" dirty="0"/>
          </a:p>
        </p:txBody>
      </p:sp>
    </p:spTree>
    <p:extLst>
      <p:ext uri="{BB962C8B-B14F-4D97-AF65-F5344CB8AC3E}">
        <p14:creationId xmlns:p14="http://schemas.microsoft.com/office/powerpoint/2010/main" val="468826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6334"/>
            <a:ext cx="8229600" cy="1143000"/>
          </a:xfrm>
        </p:spPr>
        <p:txBody>
          <a:bodyPr>
            <a:normAutofit fontScale="90000"/>
          </a:bodyPr>
          <a:lstStyle/>
          <a:p>
            <a:r>
              <a:rPr lang="en-US" b="1" dirty="0"/>
              <a:t>Common tools used in Mail Gateways</a:t>
            </a:r>
          </a:p>
        </p:txBody>
      </p:sp>
      <p:sp>
        <p:nvSpPr>
          <p:cNvPr id="3" name="Content Placeholder 2"/>
          <p:cNvSpPr>
            <a:spLocks noGrp="1"/>
          </p:cNvSpPr>
          <p:nvPr>
            <p:ph idx="1"/>
          </p:nvPr>
        </p:nvSpPr>
        <p:spPr>
          <a:xfrm>
            <a:off x="1981200" y="1299335"/>
            <a:ext cx="8229600" cy="4826829"/>
          </a:xfrm>
        </p:spPr>
        <p:txBody>
          <a:bodyPr>
            <a:normAutofit/>
          </a:bodyPr>
          <a:lstStyle/>
          <a:p>
            <a:r>
              <a:rPr lang="en-US" i="1" u="sng" dirty="0" err="1"/>
              <a:t>Spamassassin</a:t>
            </a:r>
            <a:r>
              <a:rPr lang="en-US" dirty="0"/>
              <a:t> – No. 1 Open Source anti-spam platform giving system administrators a filter to classify email and block spam (unsolicited bulk email)</a:t>
            </a:r>
          </a:p>
          <a:p>
            <a:r>
              <a:rPr lang="en-US" i="1" u="sng" dirty="0" err="1"/>
              <a:t>ClamAV</a:t>
            </a:r>
            <a:r>
              <a:rPr lang="en-US" dirty="0"/>
              <a:t> – Virus scanning software. Can be used for email scanning and web scanning</a:t>
            </a:r>
          </a:p>
          <a:p>
            <a:r>
              <a:rPr lang="en-US" i="1" u="sng" dirty="0" err="1"/>
              <a:t>Amavisd</a:t>
            </a:r>
            <a:r>
              <a:rPr lang="en-US" dirty="0"/>
              <a:t> – interface between the MTA and the above tools. A common mail filtering installation with </a:t>
            </a:r>
            <a:r>
              <a:rPr lang="en-US" i="1" dirty="0" err="1"/>
              <a:t>Amavis</a:t>
            </a:r>
            <a:r>
              <a:rPr lang="en-US" dirty="0"/>
              <a:t> consists of an MTA, </a:t>
            </a:r>
            <a:r>
              <a:rPr lang="en-US" dirty="0" err="1"/>
              <a:t>ClamAV</a:t>
            </a:r>
            <a:r>
              <a:rPr lang="en-US" dirty="0"/>
              <a:t> and </a:t>
            </a:r>
            <a:r>
              <a:rPr lang="en-US" dirty="0" err="1"/>
              <a:t>Spamassassin</a:t>
            </a:r>
            <a:endParaRPr lang="en-US" dirty="0"/>
          </a:p>
          <a:p>
            <a:r>
              <a:rPr lang="en-US" i="1" u="sng" dirty="0" err="1"/>
              <a:t>MailScanner</a:t>
            </a:r>
            <a:r>
              <a:rPr lang="en-US" dirty="0"/>
              <a:t> - open source email security system design for Linux-based email gateways</a:t>
            </a:r>
          </a:p>
          <a:p>
            <a:r>
              <a:rPr lang="en-US" i="1" dirty="0" err="1"/>
              <a:t>Rspamd</a:t>
            </a:r>
            <a:r>
              <a:rPr lang="en-US" i="1" dirty="0"/>
              <a:t> – </a:t>
            </a:r>
            <a:r>
              <a:rPr lang="en-US" dirty="0"/>
              <a:t>Powerful anti-spam software</a:t>
            </a:r>
            <a:endParaRPr lang="en-US" i="1" dirty="0"/>
          </a:p>
          <a:p>
            <a:endParaRPr lang="en-US" dirty="0"/>
          </a:p>
          <a:p>
            <a:endParaRPr lang="en-US" dirty="0"/>
          </a:p>
          <a:p>
            <a:endParaRPr lang="en-US" dirty="0"/>
          </a:p>
        </p:txBody>
      </p:sp>
    </p:spTree>
    <p:extLst>
      <p:ext uri="{BB962C8B-B14F-4D97-AF65-F5344CB8AC3E}">
        <p14:creationId xmlns:p14="http://schemas.microsoft.com/office/powerpoint/2010/main" val="57157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1193"/>
            <a:ext cx="8229600" cy="1143000"/>
          </a:xfrm>
        </p:spPr>
        <p:txBody>
          <a:bodyPr/>
          <a:lstStyle/>
          <a:p>
            <a:r>
              <a:rPr lang="en-US" b="1" dirty="0"/>
              <a:t>Mail Gateway Appliances</a:t>
            </a:r>
          </a:p>
        </p:txBody>
      </p:sp>
      <p:sp>
        <p:nvSpPr>
          <p:cNvPr id="3" name="Content Placeholder 2"/>
          <p:cNvSpPr>
            <a:spLocks noGrp="1"/>
          </p:cNvSpPr>
          <p:nvPr>
            <p:ph idx="1"/>
          </p:nvPr>
        </p:nvSpPr>
        <p:spPr>
          <a:xfrm>
            <a:off x="1735668" y="1171223"/>
            <a:ext cx="8475133" cy="4954941"/>
          </a:xfrm>
        </p:spPr>
        <p:txBody>
          <a:bodyPr>
            <a:normAutofit/>
          </a:bodyPr>
          <a:lstStyle/>
          <a:p>
            <a:pPr marL="0" indent="0">
              <a:buNone/>
            </a:pPr>
            <a:r>
              <a:rPr lang="en-US" dirty="0"/>
              <a:t>These are solutions that can be installed on servers and provide Mail Gateway services</a:t>
            </a:r>
          </a:p>
          <a:p>
            <a:r>
              <a:rPr lang="en-US" dirty="0"/>
              <a:t>Software:</a:t>
            </a:r>
          </a:p>
          <a:p>
            <a:pPr lvl="1"/>
            <a:r>
              <a:rPr lang="en-US" dirty="0"/>
              <a:t>Anti Spam SMTP Proxy - </a:t>
            </a:r>
            <a:r>
              <a:rPr lang="en-US" dirty="0">
                <a:hlinkClick r:id="rId2"/>
              </a:rPr>
              <a:t>http://en.wikipedia.org/wiki/Anti-Spam_SMTP_Proxy</a:t>
            </a:r>
            <a:r>
              <a:rPr lang="en-US" dirty="0"/>
              <a:t> </a:t>
            </a:r>
          </a:p>
          <a:p>
            <a:pPr lvl="1"/>
            <a:r>
              <a:rPr lang="en-US" dirty="0"/>
              <a:t>Mail Border -  </a:t>
            </a:r>
            <a:r>
              <a:rPr lang="en-US" dirty="0">
                <a:hlinkClick r:id="rId3"/>
              </a:rPr>
              <a:t>http://www.mailborder.com/</a:t>
            </a:r>
            <a:r>
              <a:rPr lang="en-US" dirty="0"/>
              <a:t> </a:t>
            </a:r>
          </a:p>
          <a:p>
            <a:pPr lvl="1"/>
            <a:r>
              <a:rPr lang="en-US" dirty="0"/>
              <a:t>ScrolloutF1 - </a:t>
            </a:r>
            <a:r>
              <a:rPr lang="en-US" dirty="0">
                <a:hlinkClick r:id="rId4"/>
              </a:rPr>
              <a:t>http://www.scrolloutf1.com/</a:t>
            </a:r>
            <a:r>
              <a:rPr lang="en-US" dirty="0"/>
              <a:t> </a:t>
            </a:r>
          </a:p>
          <a:p>
            <a:pPr lvl="1"/>
            <a:r>
              <a:rPr lang="en-US" dirty="0" err="1"/>
              <a:t>Xeams</a:t>
            </a:r>
            <a:r>
              <a:rPr lang="en-US" dirty="0"/>
              <a:t> - </a:t>
            </a:r>
            <a:r>
              <a:rPr lang="en-US" dirty="0">
                <a:hlinkClick r:id="rId5"/>
              </a:rPr>
              <a:t>http://www.xeams.com/</a:t>
            </a:r>
            <a:r>
              <a:rPr lang="en-US" dirty="0"/>
              <a:t> </a:t>
            </a:r>
          </a:p>
          <a:p>
            <a:r>
              <a:rPr lang="en-US" dirty="0"/>
              <a:t>Hardware (</a:t>
            </a:r>
            <a:r>
              <a:rPr lang="en-US" dirty="0" err="1"/>
              <a:t>Blackbox</a:t>
            </a:r>
            <a:r>
              <a:rPr lang="en-US" dirty="0"/>
              <a:t>):</a:t>
            </a:r>
          </a:p>
          <a:p>
            <a:pPr lvl="1"/>
            <a:r>
              <a:rPr lang="en-US" dirty="0"/>
              <a:t>Barracuda - </a:t>
            </a:r>
            <a:r>
              <a:rPr lang="en-US" dirty="0">
                <a:hlinkClick r:id="rId6"/>
              </a:rPr>
              <a:t>https://www.barracuda.com/products/emailsecuritygateway</a:t>
            </a:r>
            <a:r>
              <a:rPr lang="en-US" dirty="0"/>
              <a:t> </a:t>
            </a:r>
          </a:p>
        </p:txBody>
      </p:sp>
    </p:spTree>
    <p:extLst>
      <p:ext uri="{BB962C8B-B14F-4D97-AF65-F5344CB8AC3E}">
        <p14:creationId xmlns:p14="http://schemas.microsoft.com/office/powerpoint/2010/main" val="1732953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4708C-CCC9-BD4C-A0D2-75896EBB1E94}"/>
              </a:ext>
            </a:extLst>
          </p:cNvPr>
          <p:cNvSpPr>
            <a:spLocks noGrp="1"/>
          </p:cNvSpPr>
          <p:nvPr>
            <p:ph type="title"/>
          </p:nvPr>
        </p:nvSpPr>
        <p:spPr/>
        <p:txBody>
          <a:bodyPr/>
          <a:lstStyle/>
          <a:p>
            <a:r>
              <a:rPr lang="en-US" b="1" dirty="0"/>
              <a:t>What is </a:t>
            </a:r>
            <a:r>
              <a:rPr lang="en-US" b="1" dirty="0" err="1"/>
              <a:t>Rspamd</a:t>
            </a:r>
            <a:r>
              <a:rPr lang="en-US" b="1" dirty="0"/>
              <a:t>?</a:t>
            </a:r>
          </a:p>
        </p:txBody>
      </p:sp>
      <p:sp>
        <p:nvSpPr>
          <p:cNvPr id="3" name="Content Placeholder 2">
            <a:extLst>
              <a:ext uri="{FF2B5EF4-FFF2-40B4-BE49-F238E27FC236}">
                <a16:creationId xmlns:a16="http://schemas.microsoft.com/office/drawing/2014/main" id="{F51169F3-0A7A-5744-83D6-4966C68DC754}"/>
              </a:ext>
            </a:extLst>
          </p:cNvPr>
          <p:cNvSpPr>
            <a:spLocks noGrp="1"/>
          </p:cNvSpPr>
          <p:nvPr>
            <p:ph idx="1"/>
          </p:nvPr>
        </p:nvSpPr>
        <p:spPr>
          <a:xfrm>
            <a:off x="838200" y="1475874"/>
            <a:ext cx="10515600" cy="4989094"/>
          </a:xfrm>
        </p:spPr>
        <p:txBody>
          <a:bodyPr>
            <a:noAutofit/>
          </a:bodyPr>
          <a:lstStyle/>
          <a:p>
            <a:r>
              <a:rPr lang="en-US" sz="3200" dirty="0"/>
              <a:t>Its an advanced spam filtering system that allows evaluation of messages by a number of rules including regular expressions, statistical analysis and custom services such as URL black lists. Each message is </a:t>
            </a:r>
            <a:r>
              <a:rPr lang="en-US" sz="3200" dirty="0" err="1"/>
              <a:t>analysed</a:t>
            </a:r>
            <a:r>
              <a:rPr lang="en-US" sz="3200" dirty="0"/>
              <a:t> by </a:t>
            </a:r>
            <a:r>
              <a:rPr lang="en-US" sz="3200" dirty="0" err="1"/>
              <a:t>Rspamd</a:t>
            </a:r>
            <a:r>
              <a:rPr lang="en-US" sz="3200" dirty="0"/>
              <a:t> and given a spam score.</a:t>
            </a:r>
          </a:p>
          <a:p>
            <a:r>
              <a:rPr lang="en-US" sz="3200" dirty="0"/>
              <a:t>According to this spam score and the user’s settings </a:t>
            </a:r>
            <a:r>
              <a:rPr lang="en-US" sz="3200" dirty="0" err="1"/>
              <a:t>Rspamd</a:t>
            </a:r>
            <a:r>
              <a:rPr lang="en-US" sz="3200" dirty="0"/>
              <a:t> recommends an action for the MTA to apply to the message: for example, to pass, to reject or to add a header. </a:t>
            </a:r>
          </a:p>
          <a:p>
            <a:r>
              <a:rPr lang="en-US" sz="3200" dirty="0" err="1"/>
              <a:t>Rspamd</a:t>
            </a:r>
            <a:r>
              <a:rPr lang="en-US" sz="3200" dirty="0"/>
              <a:t> is designed to process hundreds of messages per second simultaneously and has a number of features available.</a:t>
            </a:r>
          </a:p>
        </p:txBody>
      </p:sp>
    </p:spTree>
    <p:extLst>
      <p:ext uri="{BB962C8B-B14F-4D97-AF65-F5344CB8AC3E}">
        <p14:creationId xmlns:p14="http://schemas.microsoft.com/office/powerpoint/2010/main" val="3405809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E6131-56BD-744C-AE25-DF03D794CA2C}"/>
              </a:ext>
            </a:extLst>
          </p:cNvPr>
          <p:cNvSpPr>
            <a:spLocks noGrp="1"/>
          </p:cNvSpPr>
          <p:nvPr>
            <p:ph type="title"/>
          </p:nvPr>
        </p:nvSpPr>
        <p:spPr/>
        <p:txBody>
          <a:bodyPr/>
          <a:lstStyle/>
          <a:p>
            <a:r>
              <a:rPr lang="en-US" b="1" dirty="0"/>
              <a:t>What Can RSPAMD do?</a:t>
            </a:r>
          </a:p>
        </p:txBody>
      </p:sp>
      <p:sp>
        <p:nvSpPr>
          <p:cNvPr id="3" name="Content Placeholder 2">
            <a:extLst>
              <a:ext uri="{FF2B5EF4-FFF2-40B4-BE49-F238E27FC236}">
                <a16:creationId xmlns:a16="http://schemas.microsoft.com/office/drawing/2014/main" id="{561137AF-6F02-D348-BC53-6F25760C3A90}"/>
              </a:ext>
            </a:extLst>
          </p:cNvPr>
          <p:cNvSpPr>
            <a:spLocks noGrp="1"/>
          </p:cNvSpPr>
          <p:nvPr>
            <p:ph idx="1"/>
          </p:nvPr>
        </p:nvSpPr>
        <p:spPr/>
        <p:txBody>
          <a:bodyPr/>
          <a:lstStyle/>
          <a:p>
            <a:r>
              <a:rPr lang="en-US" dirty="0">
                <a:hlinkClick r:id="rId2"/>
              </a:rPr>
              <a:t>https://rspamd.com/features.html</a:t>
            </a:r>
            <a:r>
              <a:rPr lang="en-US" dirty="0"/>
              <a:t> </a:t>
            </a:r>
          </a:p>
          <a:p>
            <a:r>
              <a:rPr lang="en-US" dirty="0"/>
              <a:t>Check emails for DKIM, DMARC, SPF, IP Address reputation, </a:t>
            </a:r>
            <a:r>
              <a:rPr lang="en-US" dirty="0" err="1"/>
              <a:t>Greylisting</a:t>
            </a:r>
            <a:r>
              <a:rPr lang="en-US" dirty="0"/>
              <a:t>, Rate limiting and much more</a:t>
            </a:r>
          </a:p>
          <a:p>
            <a:r>
              <a:rPr lang="en-US" dirty="0"/>
              <a:t>Has a web interface for easy reports gathering</a:t>
            </a:r>
          </a:p>
          <a:p>
            <a:r>
              <a:rPr lang="en-US" dirty="0"/>
              <a:t>It works pretty well with default configuration but needs a lot of reading and testing to unlock its full potential</a:t>
            </a:r>
          </a:p>
        </p:txBody>
      </p:sp>
    </p:spTree>
    <p:extLst>
      <p:ext uri="{BB962C8B-B14F-4D97-AF65-F5344CB8AC3E}">
        <p14:creationId xmlns:p14="http://schemas.microsoft.com/office/powerpoint/2010/main" val="970019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TotalTime>
  <Words>559</Words>
  <Application>Microsoft Macintosh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Quick RSPAMD Mail Gateway Intro</vt:lpstr>
      <vt:lpstr>What is a Mail Gateway?</vt:lpstr>
      <vt:lpstr>How it flows</vt:lpstr>
      <vt:lpstr>Advantages</vt:lpstr>
      <vt:lpstr>Disadvantages</vt:lpstr>
      <vt:lpstr>Common tools used in Mail Gateways</vt:lpstr>
      <vt:lpstr>Mail Gateway Appliances</vt:lpstr>
      <vt:lpstr>What is Rspamd?</vt:lpstr>
      <vt:lpstr>What Can RSPAMD do?</vt:lpstr>
      <vt:lpstr>What we shall do in the lab</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RSPAMD Intro</dc:title>
  <dc:creator>Microsoft Office User</dc:creator>
  <cp:lastModifiedBy>Microsoft Office User</cp:lastModifiedBy>
  <cp:revision>4</cp:revision>
  <dcterms:created xsi:type="dcterms:W3CDTF">2019-06-13T20:56:36Z</dcterms:created>
  <dcterms:modified xsi:type="dcterms:W3CDTF">2019-06-14T07:55:18Z</dcterms:modified>
</cp:coreProperties>
</file>