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80" r:id="rId5"/>
    <p:sldId id="259" r:id="rId6"/>
    <p:sldId id="260" r:id="rId7"/>
    <p:sldId id="292" r:id="rId8"/>
    <p:sldId id="295" r:id="rId9"/>
    <p:sldId id="290" r:id="rId10"/>
    <p:sldId id="298" r:id="rId11"/>
    <p:sldId id="297" r:id="rId12"/>
    <p:sldId id="299" r:id="rId13"/>
    <p:sldId id="300" r:id="rId14"/>
    <p:sldId id="301" r:id="rId15"/>
    <p:sldId id="302" r:id="rId16"/>
    <p:sldId id="304" r:id="rId17"/>
    <p:sldId id="261" r:id="rId18"/>
    <p:sldId id="262" r:id="rId19"/>
    <p:sldId id="263" r:id="rId20"/>
    <p:sldId id="264" r:id="rId21"/>
    <p:sldId id="265" r:id="rId22"/>
    <p:sldId id="266" r:id="rId23"/>
    <p:sldId id="267" r:id="rId24"/>
    <p:sldId id="268" r:id="rId25"/>
    <p:sldId id="269" r:id="rId26"/>
    <p:sldId id="270" r:id="rId27"/>
    <p:sldId id="303" r:id="rId28"/>
    <p:sldId id="279"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5"/>
  </p:normalViewPr>
  <p:slideViewPr>
    <p:cSldViewPr snapToGrid="0" snapToObjects="1">
      <p:cViewPr varScale="1">
        <p:scale>
          <a:sx n="81" d="100"/>
          <a:sy n="81" d="100"/>
        </p:scale>
        <p:origin x="776"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63308E-FC3B-3C49-8918-A2AB2DD24839}" type="datetimeFigureOut">
              <a:rPr lang="en-US" smtClean="0"/>
              <a:pPr/>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63308E-FC3B-3C49-8918-A2AB2DD24839}" type="datetimeFigureOut">
              <a:rPr lang="en-US" smtClean="0"/>
              <a:pPr/>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63308E-FC3B-3C49-8918-A2AB2DD24839}" type="datetimeFigureOut">
              <a:rPr lang="en-US" smtClean="0"/>
              <a:pPr/>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63308E-FC3B-3C49-8918-A2AB2DD24839}" type="datetimeFigureOut">
              <a:rPr lang="en-US" smtClean="0"/>
              <a:pPr/>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63308E-FC3B-3C49-8918-A2AB2DD24839}" type="datetimeFigureOut">
              <a:rPr lang="en-US" smtClean="0"/>
              <a:pPr/>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63308E-FC3B-3C49-8918-A2AB2DD24839}" type="datetimeFigureOut">
              <a:rPr lang="en-US" smtClean="0"/>
              <a:pPr/>
              <a:t>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63308E-FC3B-3C49-8918-A2AB2DD24839}" type="datetimeFigureOut">
              <a:rPr lang="en-US" smtClean="0"/>
              <a:pPr/>
              <a:t>6/10/19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63308E-FC3B-3C49-8918-A2AB2DD24839}" type="datetimeFigureOut">
              <a:rPr lang="en-US" smtClean="0"/>
              <a:pPr/>
              <a:t>6/10/19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3308E-FC3B-3C49-8918-A2AB2DD24839}" type="datetimeFigureOut">
              <a:rPr lang="en-US" smtClean="0"/>
              <a:pPr/>
              <a:t>6/10/19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3308E-FC3B-3C49-8918-A2AB2DD24839}" type="datetimeFigureOut">
              <a:rPr lang="en-US" smtClean="0"/>
              <a:pPr/>
              <a:t>6/10/19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5A531-C807-0243-99F3-78DF2C06D4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openbsd.org/faq/pf/filter.html" TargetMode="External"/><Relationship Id="rId2" Type="http://schemas.openxmlformats.org/officeDocument/2006/relationships/hyperlink" Target="http://en.wikipedia.org/wiki/PF_(firewall)" TargetMode="External"/><Relationship Id="rId1" Type="http://schemas.openxmlformats.org/officeDocument/2006/relationships/slideLayout" Target="../slideLayouts/slideLayout2.xml"/><Relationship Id="rId6" Type="http://schemas.openxmlformats.org/officeDocument/2006/relationships/hyperlink" Target="http://www.informit.com/articles/article.aspx?p=421057&amp;seqNum=4" TargetMode="External"/><Relationship Id="rId5" Type="http://schemas.openxmlformats.org/officeDocument/2006/relationships/hyperlink" Target="http://en.wikipedia.org/wiki/Firewall_(computing)" TargetMode="External"/><Relationship Id="rId4" Type="http://schemas.openxmlformats.org/officeDocument/2006/relationships/hyperlink" Target="http://www.freebsd.org/doc/en_US.ISO8859-1/books/handbook/firewalls-pf.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Firewalls</a:t>
            </a:r>
            <a:br>
              <a:rPr lang="en-US" b="1" dirty="0"/>
            </a:br>
            <a:r>
              <a:rPr lang="en-US" b="1" dirty="0"/>
              <a:t>SS-E 2019</a:t>
            </a:r>
          </a:p>
        </p:txBody>
      </p:sp>
      <p:sp>
        <p:nvSpPr>
          <p:cNvPr id="3" name="Subtitle 2"/>
          <p:cNvSpPr>
            <a:spLocks noGrp="1"/>
          </p:cNvSpPr>
          <p:nvPr>
            <p:ph type="subTitle" idx="1"/>
          </p:nvPr>
        </p:nvSpPr>
        <p:spPr/>
        <p:txBody>
          <a:bodyPr/>
          <a:lstStyle/>
          <a:p>
            <a:r>
              <a:rPr lang="en-US" dirty="0"/>
              <a:t>Kevin Chege</a:t>
            </a:r>
          </a:p>
          <a:p>
            <a:r>
              <a:rPr lang="en-US" dirty="0"/>
              <a:t>ISOC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E671-A075-E349-A1C7-2EFAF322AEE3}"/>
              </a:ext>
            </a:extLst>
          </p:cNvPr>
          <p:cNvSpPr>
            <a:spLocks noGrp="1"/>
          </p:cNvSpPr>
          <p:nvPr>
            <p:ph type="title"/>
          </p:nvPr>
        </p:nvSpPr>
        <p:spPr>
          <a:xfrm>
            <a:off x="457200" y="3002073"/>
            <a:ext cx="8229600" cy="1143000"/>
          </a:xfrm>
        </p:spPr>
        <p:txBody>
          <a:bodyPr/>
          <a:lstStyle/>
          <a:p>
            <a:r>
              <a:rPr lang="en-US" b="1" dirty="0"/>
              <a:t>Some iptables examples</a:t>
            </a:r>
          </a:p>
        </p:txBody>
      </p:sp>
      <p:sp>
        <p:nvSpPr>
          <p:cNvPr id="5" name="Content Placeholder 4">
            <a:extLst>
              <a:ext uri="{FF2B5EF4-FFF2-40B4-BE49-F238E27FC236}">
                <a16:creationId xmlns:a16="http://schemas.microsoft.com/office/drawing/2014/main" id="{2C6AA7C4-EC2E-784F-B1F9-079E69147A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3717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D15E-B775-F140-AF8F-E6FF2792FCB2}"/>
              </a:ext>
            </a:extLst>
          </p:cNvPr>
          <p:cNvSpPr>
            <a:spLocks noGrp="1"/>
          </p:cNvSpPr>
          <p:nvPr>
            <p:ph type="title"/>
          </p:nvPr>
        </p:nvSpPr>
        <p:spPr>
          <a:xfrm>
            <a:off x="0" y="274638"/>
            <a:ext cx="9380483" cy="1143000"/>
          </a:xfrm>
        </p:spPr>
        <p:txBody>
          <a:bodyPr>
            <a:normAutofit fontScale="90000"/>
          </a:bodyPr>
          <a:lstStyle/>
          <a:p>
            <a:r>
              <a:rPr lang="en-US" b="1" dirty="0" err="1"/>
              <a:t>sudo</a:t>
            </a:r>
            <a:r>
              <a:rPr lang="en-US" b="1" dirty="0"/>
              <a:t> iptables -A INPUT -p </a:t>
            </a:r>
            <a:r>
              <a:rPr lang="en-US" b="1" dirty="0" err="1"/>
              <a:t>icmp</a:t>
            </a:r>
            <a:r>
              <a:rPr lang="en-US" b="1" dirty="0"/>
              <a:t> -j ACCEPT</a:t>
            </a:r>
            <a:br>
              <a:rPr lang="en-US" b="1" dirty="0"/>
            </a:br>
            <a:endParaRPr lang="en-US" dirty="0"/>
          </a:p>
        </p:txBody>
      </p:sp>
      <p:sp>
        <p:nvSpPr>
          <p:cNvPr id="3" name="Content Placeholder 2">
            <a:extLst>
              <a:ext uri="{FF2B5EF4-FFF2-40B4-BE49-F238E27FC236}">
                <a16:creationId xmlns:a16="http://schemas.microsoft.com/office/drawing/2014/main" id="{90EF442D-D180-9846-8227-7EDF288530DF}"/>
              </a:ext>
            </a:extLst>
          </p:cNvPr>
          <p:cNvSpPr>
            <a:spLocks noGrp="1"/>
          </p:cNvSpPr>
          <p:nvPr>
            <p:ph idx="1"/>
          </p:nvPr>
        </p:nvSpPr>
        <p:spPr>
          <a:xfrm>
            <a:off x="457200" y="1600200"/>
            <a:ext cx="8371490" cy="5005552"/>
          </a:xfrm>
        </p:spPr>
        <p:txBody>
          <a:bodyPr>
            <a:normAutofit fontScale="92500" lnSpcReduction="20000"/>
          </a:bodyPr>
          <a:lstStyle/>
          <a:p>
            <a:r>
              <a:rPr lang="en-US" b="1" dirty="0"/>
              <a:t>-A </a:t>
            </a:r>
            <a:r>
              <a:rPr lang="en-US" dirty="0"/>
              <a:t>- Append  one  or  more  rules to the end of the selected chain</a:t>
            </a:r>
          </a:p>
          <a:p>
            <a:r>
              <a:rPr lang="en-US" b="1" dirty="0"/>
              <a:t>INPUT </a:t>
            </a:r>
            <a:r>
              <a:rPr lang="en-US" dirty="0"/>
              <a:t>- The filter table is the default table. It contains the actual firewall filtering rules. The built-in chains include these INPUT, OUTPUT, FORWARD</a:t>
            </a:r>
          </a:p>
          <a:p>
            <a:r>
              <a:rPr lang="en-US" b="1" dirty="0"/>
              <a:t>-p </a:t>
            </a:r>
            <a:r>
              <a:rPr lang="en-US" b="1" dirty="0" err="1"/>
              <a:t>icmp</a:t>
            </a:r>
            <a:r>
              <a:rPr lang="en-US" dirty="0"/>
              <a:t>– Protocol (</a:t>
            </a:r>
            <a:r>
              <a:rPr lang="en-US" dirty="0" err="1"/>
              <a:t>tcp</a:t>
            </a:r>
            <a:r>
              <a:rPr lang="en-US" dirty="0"/>
              <a:t>, </a:t>
            </a:r>
            <a:r>
              <a:rPr lang="en-US" dirty="0" err="1"/>
              <a:t>udp</a:t>
            </a:r>
            <a:r>
              <a:rPr lang="en-US" dirty="0"/>
              <a:t>,, </a:t>
            </a:r>
            <a:r>
              <a:rPr lang="en-US" dirty="0" err="1"/>
              <a:t>icmp</a:t>
            </a:r>
            <a:r>
              <a:rPr lang="en-US" dirty="0"/>
              <a:t>, all,  among others</a:t>
            </a:r>
            <a:r>
              <a:rPr lang="en-US" b="1" dirty="0"/>
              <a:t>)</a:t>
            </a:r>
            <a:endParaRPr lang="en-US" dirty="0"/>
          </a:p>
          <a:p>
            <a:r>
              <a:rPr lang="en-US" b="1" dirty="0"/>
              <a:t>-j ACCEPT </a:t>
            </a:r>
            <a:r>
              <a:rPr lang="en-US" dirty="0"/>
              <a:t>– Jump -This specifies the target of the rule; i.e., what to do if the  packet  matches it: either ACCEPT or DROP</a:t>
            </a:r>
            <a:br>
              <a:rPr lang="en-US" dirty="0"/>
            </a:br>
            <a:endParaRPr lang="en-US" dirty="0"/>
          </a:p>
          <a:p>
            <a:endParaRPr lang="en-US" dirty="0"/>
          </a:p>
        </p:txBody>
      </p:sp>
    </p:spTree>
    <p:extLst>
      <p:ext uri="{BB962C8B-B14F-4D97-AF65-F5344CB8AC3E}">
        <p14:creationId xmlns:p14="http://schemas.microsoft.com/office/powerpoint/2010/main" val="396700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D15E-B775-F140-AF8F-E6FF2792FCB2}"/>
              </a:ext>
            </a:extLst>
          </p:cNvPr>
          <p:cNvSpPr>
            <a:spLocks noGrp="1"/>
          </p:cNvSpPr>
          <p:nvPr>
            <p:ph type="title"/>
          </p:nvPr>
        </p:nvSpPr>
        <p:spPr>
          <a:xfrm>
            <a:off x="0" y="274638"/>
            <a:ext cx="9380483" cy="1143000"/>
          </a:xfrm>
        </p:spPr>
        <p:txBody>
          <a:bodyPr>
            <a:normAutofit fontScale="90000"/>
          </a:bodyPr>
          <a:lstStyle/>
          <a:p>
            <a:r>
              <a:rPr lang="en-US" b="1" dirty="0" err="1"/>
              <a:t>sudo</a:t>
            </a:r>
            <a:r>
              <a:rPr lang="en-US" b="1" dirty="0"/>
              <a:t> iptables -A INPUT -p </a:t>
            </a:r>
            <a:r>
              <a:rPr lang="en-US" b="1" dirty="0" err="1"/>
              <a:t>icmp</a:t>
            </a:r>
            <a:r>
              <a:rPr lang="en-US" b="1" dirty="0"/>
              <a:t> -j ACCEPT</a:t>
            </a:r>
            <a:br>
              <a:rPr lang="en-US" b="1" dirty="0"/>
            </a:br>
            <a:endParaRPr lang="en-US" dirty="0"/>
          </a:p>
        </p:txBody>
      </p:sp>
      <p:sp>
        <p:nvSpPr>
          <p:cNvPr id="3" name="Content Placeholder 2">
            <a:extLst>
              <a:ext uri="{FF2B5EF4-FFF2-40B4-BE49-F238E27FC236}">
                <a16:creationId xmlns:a16="http://schemas.microsoft.com/office/drawing/2014/main" id="{90EF442D-D180-9846-8227-7EDF288530DF}"/>
              </a:ext>
            </a:extLst>
          </p:cNvPr>
          <p:cNvSpPr>
            <a:spLocks noGrp="1"/>
          </p:cNvSpPr>
          <p:nvPr>
            <p:ph idx="1"/>
          </p:nvPr>
        </p:nvSpPr>
        <p:spPr>
          <a:xfrm>
            <a:off x="457200" y="1600200"/>
            <a:ext cx="8371490" cy="5005552"/>
          </a:xfrm>
        </p:spPr>
        <p:txBody>
          <a:bodyPr>
            <a:normAutofit fontScale="92500" lnSpcReduction="20000"/>
          </a:bodyPr>
          <a:lstStyle/>
          <a:p>
            <a:r>
              <a:rPr lang="en-US" b="1" dirty="0"/>
              <a:t>-A </a:t>
            </a:r>
            <a:r>
              <a:rPr lang="en-US" dirty="0"/>
              <a:t>- Append  one  or  more  rules to the end of the selected chain</a:t>
            </a:r>
          </a:p>
          <a:p>
            <a:r>
              <a:rPr lang="en-US" b="1" dirty="0"/>
              <a:t>INPUT </a:t>
            </a:r>
            <a:r>
              <a:rPr lang="en-US" dirty="0"/>
              <a:t>- The filter table is the default table. It contains the actual firewall filtering rules. The built-in chains include these INPUT, OUTPUT, FORWARD</a:t>
            </a:r>
          </a:p>
          <a:p>
            <a:r>
              <a:rPr lang="en-US" b="1" dirty="0"/>
              <a:t>-p </a:t>
            </a:r>
            <a:r>
              <a:rPr lang="en-US" b="1" dirty="0" err="1"/>
              <a:t>icmp</a:t>
            </a:r>
            <a:r>
              <a:rPr lang="en-US" dirty="0"/>
              <a:t>– Protocol (</a:t>
            </a:r>
            <a:r>
              <a:rPr lang="en-US" dirty="0" err="1"/>
              <a:t>tcp</a:t>
            </a:r>
            <a:r>
              <a:rPr lang="en-US" dirty="0"/>
              <a:t>, </a:t>
            </a:r>
            <a:r>
              <a:rPr lang="en-US" dirty="0" err="1"/>
              <a:t>udp</a:t>
            </a:r>
            <a:r>
              <a:rPr lang="en-US" dirty="0"/>
              <a:t>,, </a:t>
            </a:r>
            <a:r>
              <a:rPr lang="en-US" dirty="0" err="1"/>
              <a:t>icmp</a:t>
            </a:r>
            <a:r>
              <a:rPr lang="en-US" dirty="0"/>
              <a:t>, all,  among others</a:t>
            </a:r>
            <a:r>
              <a:rPr lang="en-US" b="1" dirty="0"/>
              <a:t>)</a:t>
            </a:r>
            <a:endParaRPr lang="en-US" dirty="0"/>
          </a:p>
          <a:p>
            <a:r>
              <a:rPr lang="en-US" b="1" dirty="0"/>
              <a:t>-j ACCEPT </a:t>
            </a:r>
            <a:r>
              <a:rPr lang="en-US" dirty="0"/>
              <a:t>– Jump -This specifies the target of the rule; i.e., what to do if the  packet  matches it: either </a:t>
            </a:r>
            <a:r>
              <a:rPr lang="en-US" b="1" i="1" dirty="0"/>
              <a:t>ACCEPT</a:t>
            </a:r>
            <a:r>
              <a:rPr lang="en-US" dirty="0"/>
              <a:t> or DROP</a:t>
            </a:r>
            <a:br>
              <a:rPr lang="en-US" dirty="0"/>
            </a:br>
            <a:endParaRPr lang="en-US" dirty="0"/>
          </a:p>
          <a:p>
            <a:endParaRPr lang="en-US" dirty="0"/>
          </a:p>
        </p:txBody>
      </p:sp>
    </p:spTree>
    <p:extLst>
      <p:ext uri="{BB962C8B-B14F-4D97-AF65-F5344CB8AC3E}">
        <p14:creationId xmlns:p14="http://schemas.microsoft.com/office/powerpoint/2010/main" val="3999759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D15E-B775-F140-AF8F-E6FF2792FCB2}"/>
              </a:ext>
            </a:extLst>
          </p:cNvPr>
          <p:cNvSpPr>
            <a:spLocks noGrp="1"/>
          </p:cNvSpPr>
          <p:nvPr>
            <p:ph type="title"/>
          </p:nvPr>
        </p:nvSpPr>
        <p:spPr>
          <a:xfrm>
            <a:off x="0" y="274638"/>
            <a:ext cx="9380483" cy="1143000"/>
          </a:xfrm>
        </p:spPr>
        <p:txBody>
          <a:bodyPr>
            <a:normAutofit fontScale="90000"/>
          </a:bodyPr>
          <a:lstStyle/>
          <a:p>
            <a:r>
              <a:rPr lang="en-US" b="1" dirty="0" err="1"/>
              <a:t>sudo</a:t>
            </a:r>
            <a:r>
              <a:rPr lang="en-US" b="1" dirty="0"/>
              <a:t> iptables -I INPUT -p </a:t>
            </a:r>
            <a:r>
              <a:rPr lang="en-US" b="1" dirty="0" err="1"/>
              <a:t>icmp</a:t>
            </a:r>
            <a:r>
              <a:rPr lang="en-US" b="1" dirty="0"/>
              <a:t> -j DROP</a:t>
            </a:r>
            <a:br>
              <a:rPr lang="en-US" b="1" dirty="0"/>
            </a:br>
            <a:endParaRPr lang="en-US" dirty="0"/>
          </a:p>
        </p:txBody>
      </p:sp>
      <p:sp>
        <p:nvSpPr>
          <p:cNvPr id="3" name="Content Placeholder 2">
            <a:extLst>
              <a:ext uri="{FF2B5EF4-FFF2-40B4-BE49-F238E27FC236}">
                <a16:creationId xmlns:a16="http://schemas.microsoft.com/office/drawing/2014/main" id="{90EF442D-D180-9846-8227-7EDF288530DF}"/>
              </a:ext>
            </a:extLst>
          </p:cNvPr>
          <p:cNvSpPr>
            <a:spLocks noGrp="1"/>
          </p:cNvSpPr>
          <p:nvPr>
            <p:ph idx="1"/>
          </p:nvPr>
        </p:nvSpPr>
        <p:spPr>
          <a:xfrm>
            <a:off x="457200" y="1600200"/>
            <a:ext cx="8371490" cy="5005552"/>
          </a:xfrm>
        </p:spPr>
        <p:txBody>
          <a:bodyPr>
            <a:normAutofit fontScale="92500" lnSpcReduction="10000"/>
          </a:bodyPr>
          <a:lstStyle/>
          <a:p>
            <a:r>
              <a:rPr lang="en-US" b="1" dirty="0"/>
              <a:t>-I </a:t>
            </a:r>
            <a:r>
              <a:rPr lang="en-US" dirty="0"/>
              <a:t>- Inserts a rule at the beginning of the chain</a:t>
            </a:r>
          </a:p>
          <a:p>
            <a:r>
              <a:rPr lang="en-US" b="1" dirty="0"/>
              <a:t>INPUT </a:t>
            </a:r>
            <a:r>
              <a:rPr lang="en-US" dirty="0"/>
              <a:t>- The filter table is the default table. It contains the actual firewall filtering rules. The built-in chains include these INPUT, OUTPUT, FORWARD</a:t>
            </a:r>
          </a:p>
          <a:p>
            <a:r>
              <a:rPr lang="en-US" b="1" dirty="0"/>
              <a:t>-p </a:t>
            </a:r>
            <a:r>
              <a:rPr lang="en-US" b="1" dirty="0" err="1"/>
              <a:t>icmp</a:t>
            </a:r>
            <a:r>
              <a:rPr lang="en-US" dirty="0"/>
              <a:t>– Protocol (</a:t>
            </a:r>
            <a:r>
              <a:rPr lang="en-US" dirty="0" err="1"/>
              <a:t>tcp</a:t>
            </a:r>
            <a:r>
              <a:rPr lang="en-US" dirty="0"/>
              <a:t>, </a:t>
            </a:r>
            <a:r>
              <a:rPr lang="en-US" dirty="0" err="1"/>
              <a:t>udp</a:t>
            </a:r>
            <a:r>
              <a:rPr lang="en-US" dirty="0"/>
              <a:t>,, </a:t>
            </a:r>
            <a:r>
              <a:rPr lang="en-US" dirty="0" err="1"/>
              <a:t>icmp</a:t>
            </a:r>
            <a:r>
              <a:rPr lang="en-US" dirty="0"/>
              <a:t>, all,  among others</a:t>
            </a:r>
            <a:r>
              <a:rPr lang="en-US" b="1" dirty="0"/>
              <a:t>)</a:t>
            </a:r>
            <a:endParaRPr lang="en-US" dirty="0"/>
          </a:p>
          <a:p>
            <a:r>
              <a:rPr lang="en-US" b="1" dirty="0"/>
              <a:t>-j DROP </a:t>
            </a:r>
            <a:r>
              <a:rPr lang="en-US" dirty="0"/>
              <a:t>– Jump -This specifies the target of the rule; i.e., what to do if the  packet  matches it: either ACCEPT or </a:t>
            </a:r>
            <a:r>
              <a:rPr lang="en-US" b="1" i="1" dirty="0"/>
              <a:t>DROP</a:t>
            </a:r>
            <a:br>
              <a:rPr lang="en-US" dirty="0"/>
            </a:br>
            <a:endParaRPr lang="en-US" dirty="0"/>
          </a:p>
          <a:p>
            <a:endParaRPr lang="en-US" dirty="0"/>
          </a:p>
        </p:txBody>
      </p:sp>
    </p:spTree>
    <p:extLst>
      <p:ext uri="{BB962C8B-B14F-4D97-AF65-F5344CB8AC3E}">
        <p14:creationId xmlns:p14="http://schemas.microsoft.com/office/powerpoint/2010/main" val="245796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5878-D423-1542-B5EA-48E4415F61D6}"/>
              </a:ext>
            </a:extLst>
          </p:cNvPr>
          <p:cNvSpPr>
            <a:spLocks noGrp="1"/>
          </p:cNvSpPr>
          <p:nvPr>
            <p:ph type="title"/>
          </p:nvPr>
        </p:nvSpPr>
        <p:spPr/>
        <p:txBody>
          <a:bodyPr/>
          <a:lstStyle/>
          <a:p>
            <a:r>
              <a:rPr lang="en-US" b="1" dirty="0"/>
              <a:t>Show the order of the rules</a:t>
            </a:r>
          </a:p>
        </p:txBody>
      </p:sp>
      <p:sp>
        <p:nvSpPr>
          <p:cNvPr id="3" name="Content Placeholder 2">
            <a:extLst>
              <a:ext uri="{FF2B5EF4-FFF2-40B4-BE49-F238E27FC236}">
                <a16:creationId xmlns:a16="http://schemas.microsoft.com/office/drawing/2014/main" id="{43537573-35C0-914B-89D8-A513CF5EE701}"/>
              </a:ext>
            </a:extLst>
          </p:cNvPr>
          <p:cNvSpPr>
            <a:spLocks noGrp="1"/>
          </p:cNvSpPr>
          <p:nvPr>
            <p:ph idx="1"/>
          </p:nvPr>
        </p:nvSpPr>
        <p:spPr/>
        <p:txBody>
          <a:bodyPr/>
          <a:lstStyle/>
          <a:p>
            <a:pPr marL="0" indent="0">
              <a:buNone/>
            </a:pPr>
            <a:r>
              <a:rPr lang="en-US" dirty="0" err="1"/>
              <a:t>sudo</a:t>
            </a:r>
            <a:r>
              <a:rPr lang="en-US" dirty="0"/>
              <a:t> iptables -L INPUT -</a:t>
            </a:r>
            <a:r>
              <a:rPr lang="en-US" dirty="0" err="1"/>
              <a:t>nv</a:t>
            </a:r>
            <a:r>
              <a:rPr lang="en-US" dirty="0"/>
              <a:t> --line-numbers</a:t>
            </a:r>
          </a:p>
          <a:p>
            <a:pPr marL="0" indent="0">
              <a:buNone/>
            </a:pPr>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2C189E70-EAEE-8646-B3AA-104E51853846}"/>
              </a:ext>
            </a:extLst>
          </p:cNvPr>
          <p:cNvPicPr>
            <a:picLocks noChangeAspect="1"/>
          </p:cNvPicPr>
          <p:nvPr/>
        </p:nvPicPr>
        <p:blipFill>
          <a:blip r:embed="rId2"/>
          <a:stretch>
            <a:fillRect/>
          </a:stretch>
        </p:blipFill>
        <p:spPr>
          <a:xfrm>
            <a:off x="220718" y="2818565"/>
            <a:ext cx="9144000" cy="1805453"/>
          </a:xfrm>
          <a:prstGeom prst="rect">
            <a:avLst/>
          </a:prstGeom>
        </p:spPr>
      </p:pic>
    </p:spTree>
    <p:extLst>
      <p:ext uri="{BB962C8B-B14F-4D97-AF65-F5344CB8AC3E}">
        <p14:creationId xmlns:p14="http://schemas.microsoft.com/office/powerpoint/2010/main" val="3223020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28E4-0910-084E-A0B8-00584AD8DE77}"/>
              </a:ext>
            </a:extLst>
          </p:cNvPr>
          <p:cNvSpPr>
            <a:spLocks noGrp="1"/>
          </p:cNvSpPr>
          <p:nvPr>
            <p:ph type="title"/>
          </p:nvPr>
        </p:nvSpPr>
        <p:spPr/>
        <p:txBody>
          <a:bodyPr/>
          <a:lstStyle/>
          <a:p>
            <a:r>
              <a:rPr lang="en-US" b="1" dirty="0"/>
              <a:t>Delete a rule</a:t>
            </a:r>
          </a:p>
        </p:txBody>
      </p:sp>
      <p:pic>
        <p:nvPicPr>
          <p:cNvPr id="5" name="Content Placeholder 4">
            <a:extLst>
              <a:ext uri="{FF2B5EF4-FFF2-40B4-BE49-F238E27FC236}">
                <a16:creationId xmlns:a16="http://schemas.microsoft.com/office/drawing/2014/main" id="{4657317E-E746-264B-B0C4-484DF53AC2BF}"/>
              </a:ext>
            </a:extLst>
          </p:cNvPr>
          <p:cNvPicPr>
            <a:picLocks noGrp="1" noChangeAspect="1"/>
          </p:cNvPicPr>
          <p:nvPr>
            <p:ph idx="1"/>
          </p:nvPr>
        </p:nvPicPr>
        <p:blipFill>
          <a:blip r:embed="rId2"/>
          <a:stretch>
            <a:fillRect/>
          </a:stretch>
        </p:blipFill>
        <p:spPr>
          <a:xfrm>
            <a:off x="283779" y="2758966"/>
            <a:ext cx="9230503" cy="2900855"/>
          </a:xfrm>
        </p:spPr>
      </p:pic>
      <p:sp>
        <p:nvSpPr>
          <p:cNvPr id="6" name="Content Placeholder 2">
            <a:extLst>
              <a:ext uri="{FF2B5EF4-FFF2-40B4-BE49-F238E27FC236}">
                <a16:creationId xmlns:a16="http://schemas.microsoft.com/office/drawing/2014/main" id="{17C18F51-0631-A74B-BFC4-0CD41CD77D28}"/>
              </a:ext>
            </a:extLst>
          </p:cNvPr>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a:p>
            <a:pPr marL="0" indent="0">
              <a:buFont typeface="Arial"/>
              <a:buNone/>
            </a:pPr>
            <a:endParaRPr lang="en-US" dirty="0"/>
          </a:p>
          <a:p>
            <a:endParaRPr lang="en-US" dirty="0"/>
          </a:p>
        </p:txBody>
      </p:sp>
      <p:sp>
        <p:nvSpPr>
          <p:cNvPr id="10" name="TextBox 9">
            <a:extLst>
              <a:ext uri="{FF2B5EF4-FFF2-40B4-BE49-F238E27FC236}">
                <a16:creationId xmlns:a16="http://schemas.microsoft.com/office/drawing/2014/main" id="{B1F18F79-C11D-184F-8FE5-A1D0B22E2C1E}"/>
              </a:ext>
            </a:extLst>
          </p:cNvPr>
          <p:cNvSpPr txBox="1"/>
          <p:nvPr/>
        </p:nvSpPr>
        <p:spPr>
          <a:xfrm>
            <a:off x="867103" y="1835424"/>
            <a:ext cx="6022427" cy="707886"/>
          </a:xfrm>
          <a:prstGeom prst="rect">
            <a:avLst/>
          </a:prstGeom>
          <a:noFill/>
        </p:spPr>
        <p:txBody>
          <a:bodyPr wrap="square" rtlCol="0">
            <a:spAutoFit/>
          </a:bodyPr>
          <a:lstStyle/>
          <a:p>
            <a:r>
              <a:rPr lang="en-US" sz="4000" dirty="0" err="1"/>
              <a:t>sudo</a:t>
            </a:r>
            <a:r>
              <a:rPr lang="en-US" sz="4000" dirty="0"/>
              <a:t> iptables -D INPUT 1</a:t>
            </a:r>
          </a:p>
        </p:txBody>
      </p:sp>
    </p:spTree>
    <p:extLst>
      <p:ext uri="{BB962C8B-B14F-4D97-AF65-F5344CB8AC3E}">
        <p14:creationId xmlns:p14="http://schemas.microsoft.com/office/powerpoint/2010/main" val="334564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FreeBSD Firewalls</a:t>
            </a:r>
          </a:p>
        </p:txBody>
      </p:sp>
      <p:sp>
        <p:nvSpPr>
          <p:cNvPr id="3" name="Content Placeholder 2"/>
          <p:cNvSpPr>
            <a:spLocks noGrp="1"/>
          </p:cNvSpPr>
          <p:nvPr>
            <p:ph idx="1"/>
          </p:nvPr>
        </p:nvSpPr>
        <p:spPr/>
        <p:txBody>
          <a:bodyPr>
            <a:normAutofit fontScale="92500" lnSpcReduction="20000"/>
          </a:bodyPr>
          <a:lstStyle/>
          <a:p>
            <a:r>
              <a:rPr lang="en-US" dirty="0"/>
              <a:t>FreeBSD ships with 3 Main firewalls:</a:t>
            </a:r>
          </a:p>
          <a:p>
            <a:pPr lvl="1"/>
            <a:r>
              <a:rPr lang="en-US" dirty="0"/>
              <a:t>IPFW – IP </a:t>
            </a:r>
            <a:r>
              <a:rPr lang="en-US" dirty="0" err="1"/>
              <a:t>FireWall</a:t>
            </a:r>
            <a:r>
              <a:rPr lang="en-US" dirty="0"/>
              <a:t> is (by default) a stateless firewall. FreeBSD sponsored firewall software application authored and maintained by FreeBSD volunteer staff members. </a:t>
            </a:r>
          </a:p>
          <a:p>
            <a:pPr lvl="1"/>
            <a:r>
              <a:rPr lang="en-US" dirty="0"/>
              <a:t>IPF – IP Filter can be configured as </a:t>
            </a:r>
            <a:r>
              <a:rPr lang="en-US" dirty="0" err="1"/>
              <a:t>stateful</a:t>
            </a:r>
            <a:r>
              <a:rPr lang="en-US" dirty="0"/>
              <a:t> or stateless.  Open source application and has been ported to FreeBSD, </a:t>
            </a:r>
            <a:r>
              <a:rPr lang="en-US" dirty="0" err="1"/>
              <a:t>NetBSD</a:t>
            </a:r>
            <a:r>
              <a:rPr lang="en-US" dirty="0"/>
              <a:t>, </a:t>
            </a:r>
            <a:r>
              <a:rPr lang="en-US" dirty="0" err="1"/>
              <a:t>OpenBSD</a:t>
            </a:r>
            <a:r>
              <a:rPr lang="en-US" dirty="0"/>
              <a:t>, SunOS™, HP/UX, and Solaris™ operating systems. IPFILTER is actively being supported and maintained, with updated versions being released regularly.</a:t>
            </a:r>
          </a:p>
          <a:p>
            <a:pPr lvl="1"/>
            <a:r>
              <a:rPr lang="en-US" dirty="0"/>
              <a:t>PF – Packet Filter can be configured as </a:t>
            </a:r>
            <a:r>
              <a:rPr lang="en-US" dirty="0" err="1"/>
              <a:t>stateful</a:t>
            </a:r>
            <a:r>
              <a:rPr lang="en-US" dirty="0"/>
              <a:t> or stateless. Maintained by </a:t>
            </a:r>
            <a:r>
              <a:rPr lang="en-US" dirty="0" err="1"/>
              <a:t>OpenBSD</a:t>
            </a:r>
            <a:r>
              <a:rPr lang="en-US" dirty="0"/>
              <a:t> Project</a:t>
            </a:r>
          </a:p>
        </p:txBody>
      </p:sp>
    </p:spTree>
    <p:extLst>
      <p:ext uri="{BB962C8B-B14F-4D97-AF65-F5344CB8AC3E}">
        <p14:creationId xmlns:p14="http://schemas.microsoft.com/office/powerpoint/2010/main" val="4154163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PF (Packet Filter)</a:t>
            </a:r>
          </a:p>
        </p:txBody>
      </p:sp>
      <p:sp>
        <p:nvSpPr>
          <p:cNvPr id="3" name="Content Placeholder 2"/>
          <p:cNvSpPr>
            <a:spLocks noGrp="1"/>
          </p:cNvSpPr>
          <p:nvPr>
            <p:ph idx="1"/>
          </p:nvPr>
        </p:nvSpPr>
        <p:spPr/>
        <p:txBody>
          <a:bodyPr/>
          <a:lstStyle/>
          <a:p>
            <a:r>
              <a:rPr lang="en-US" dirty="0"/>
              <a:t>Was initially developed for </a:t>
            </a:r>
            <a:r>
              <a:rPr lang="en-US" dirty="0" err="1"/>
              <a:t>OpenBSD</a:t>
            </a:r>
            <a:endParaRPr lang="en-US" dirty="0"/>
          </a:p>
          <a:p>
            <a:r>
              <a:rPr lang="en-US" dirty="0"/>
              <a:t>Has been successfully ported to many other operating systems including all the other BSDs and Mac OS X</a:t>
            </a:r>
          </a:p>
          <a:p>
            <a:r>
              <a:rPr lang="en-US" dirty="0"/>
              <a:t>Written by Daniel </a:t>
            </a:r>
            <a:r>
              <a:rPr lang="en-US" dirty="0" err="1"/>
              <a:t>Hartmeier</a:t>
            </a:r>
            <a:endParaRPr lang="en-US" dirty="0"/>
          </a:p>
          <a:p>
            <a:r>
              <a:rPr lang="en-US" dirty="0"/>
              <a:t>Derived its rule syntax from </a:t>
            </a:r>
            <a:r>
              <a:rPr lang="en-US" dirty="0" err="1"/>
              <a:t>IPFilter</a:t>
            </a:r>
            <a:endParaRPr lang="en-US" dirty="0"/>
          </a:p>
          <a:p>
            <a:r>
              <a:rPr lang="en-US" dirty="0"/>
              <a:t>Has many features</a:t>
            </a:r>
          </a:p>
        </p:txBody>
      </p:sp>
    </p:spTree>
    <p:extLst>
      <p:ext uri="{BB962C8B-B14F-4D97-AF65-F5344CB8AC3E}">
        <p14:creationId xmlns:p14="http://schemas.microsoft.com/office/powerpoint/2010/main" val="868147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a:t>
            </a:r>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US" dirty="0"/>
              <a:t>Can do both stateless or state-full firewalling</a:t>
            </a:r>
          </a:p>
          <a:p>
            <a:r>
              <a:rPr lang="en-US" dirty="0"/>
              <a:t>Can do Network Address Translation</a:t>
            </a:r>
          </a:p>
          <a:p>
            <a:pPr lvl="1"/>
            <a:r>
              <a:rPr lang="en-US" dirty="0"/>
              <a:t>Additionally can do Bidirectional NAT aka One to One NAT</a:t>
            </a:r>
          </a:p>
          <a:p>
            <a:r>
              <a:rPr lang="en-US" dirty="0"/>
              <a:t>Combined with ALTQ (</a:t>
            </a:r>
            <a:r>
              <a:rPr lang="en-US" dirty="0" err="1"/>
              <a:t>ALTernate</a:t>
            </a:r>
            <a:r>
              <a:rPr lang="en-US" dirty="0"/>
              <a:t> </a:t>
            </a:r>
            <a:r>
              <a:rPr lang="en-US" dirty="0" err="1"/>
              <a:t>Queueing</a:t>
            </a:r>
            <a:r>
              <a:rPr lang="en-US" dirty="0"/>
              <a:t> framework for BSD) can perform </a:t>
            </a:r>
            <a:r>
              <a:rPr lang="en-US" dirty="0" err="1"/>
              <a:t>QoS</a:t>
            </a:r>
            <a:endParaRPr lang="en-US" dirty="0"/>
          </a:p>
          <a:p>
            <a:pPr lvl="1"/>
            <a:r>
              <a:rPr lang="en-US" dirty="0"/>
              <a:t>Priority queuing – assign certain traffic a higher priority than others before forwarding</a:t>
            </a:r>
          </a:p>
          <a:p>
            <a:pPr lvl="1"/>
            <a:r>
              <a:rPr lang="en-US" dirty="0"/>
              <a:t>Class Based Queuing – assigning bandwidth to certain queues and reducing bandwidth for others</a:t>
            </a:r>
          </a:p>
          <a:p>
            <a:r>
              <a:rPr lang="en-US" dirty="0"/>
              <a:t>Can be configured for automatic fail-over between 2 boxes using CARP – Common Address Redundancy Protocol</a:t>
            </a:r>
          </a:p>
          <a:p>
            <a:pPr lvl="1"/>
            <a:endParaRPr lang="en-US" dirty="0"/>
          </a:p>
          <a:p>
            <a:endParaRPr lang="en-US" dirty="0"/>
          </a:p>
        </p:txBody>
      </p:sp>
    </p:spTree>
    <p:extLst>
      <p:ext uri="{BB962C8B-B14F-4D97-AF65-F5344CB8AC3E}">
        <p14:creationId xmlns:p14="http://schemas.microsoft.com/office/powerpoint/2010/main" val="23584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cont’d</a:t>
            </a:r>
          </a:p>
        </p:txBody>
      </p:sp>
      <p:sp>
        <p:nvSpPr>
          <p:cNvPr id="3" name="Content Placeholder 2"/>
          <p:cNvSpPr>
            <a:spLocks noGrp="1"/>
          </p:cNvSpPr>
          <p:nvPr>
            <p:ph idx="1"/>
          </p:nvPr>
        </p:nvSpPr>
        <p:spPr/>
        <p:txBody>
          <a:bodyPr>
            <a:normAutofit fontScale="85000" lnSpcReduction="20000"/>
          </a:bodyPr>
          <a:lstStyle/>
          <a:p>
            <a:r>
              <a:rPr lang="en-US" dirty="0"/>
              <a:t>FTP-proxy integration to handle FTP firewalling</a:t>
            </a:r>
          </a:p>
          <a:p>
            <a:r>
              <a:rPr lang="en-US" dirty="0"/>
              <a:t>Configurable logging per rule to </a:t>
            </a:r>
            <a:r>
              <a:rPr lang="en-US" dirty="0" err="1"/>
              <a:t>pflogd</a:t>
            </a:r>
            <a:endParaRPr lang="en-US" dirty="0"/>
          </a:p>
          <a:p>
            <a:pPr lvl="1"/>
            <a:r>
              <a:rPr lang="en-US" dirty="0"/>
              <a:t>Logs can be further monitored with </a:t>
            </a:r>
            <a:r>
              <a:rPr lang="en-US" dirty="0" err="1"/>
              <a:t>tcpdump</a:t>
            </a:r>
            <a:endParaRPr lang="en-US" dirty="0"/>
          </a:p>
          <a:p>
            <a:r>
              <a:rPr lang="en-US" dirty="0"/>
              <a:t>Simple IP Filter rule syntax</a:t>
            </a:r>
          </a:p>
          <a:p>
            <a:pPr lvl="1"/>
            <a:r>
              <a:rPr lang="en-US" dirty="0" err="1"/>
              <a:t>Eg</a:t>
            </a:r>
            <a:r>
              <a:rPr lang="en-US" dirty="0"/>
              <a:t>: </a:t>
            </a:r>
            <a:r>
              <a:rPr lang="en-US" i="1" dirty="0"/>
              <a:t>pass in quick on em0 </a:t>
            </a:r>
            <a:r>
              <a:rPr lang="en-US" i="1" dirty="0" err="1"/>
              <a:t>inet</a:t>
            </a:r>
            <a:r>
              <a:rPr lang="en-US" i="1" dirty="0"/>
              <a:t> proto </a:t>
            </a:r>
            <a:r>
              <a:rPr lang="en-US" i="1" dirty="0" err="1"/>
              <a:t>tcp</a:t>
            </a:r>
            <a:r>
              <a:rPr lang="en-US" i="1" dirty="0"/>
              <a:t> all</a:t>
            </a:r>
            <a:endParaRPr lang="en-US" dirty="0"/>
          </a:p>
          <a:p>
            <a:r>
              <a:rPr lang="en-US" dirty="0"/>
              <a:t>Macro definition – to simplify rule creation</a:t>
            </a:r>
          </a:p>
          <a:p>
            <a:pPr lvl="1"/>
            <a:r>
              <a:rPr lang="en-US" dirty="0" err="1"/>
              <a:t>Eg</a:t>
            </a:r>
            <a:r>
              <a:rPr lang="en-US" dirty="0"/>
              <a:t> identify an interface as “LAN” instead of “em0”</a:t>
            </a:r>
          </a:p>
          <a:p>
            <a:r>
              <a:rPr lang="en-US" dirty="0"/>
              <a:t>Support for transparent </a:t>
            </a:r>
            <a:r>
              <a:rPr lang="en-US" dirty="0" err="1"/>
              <a:t>proxying</a:t>
            </a:r>
            <a:r>
              <a:rPr lang="en-US" dirty="0"/>
              <a:t> with SQUID</a:t>
            </a:r>
          </a:p>
          <a:p>
            <a:pPr lvl="1"/>
            <a:r>
              <a:rPr lang="en-US" dirty="0"/>
              <a:t>Redirect all traffic destined for a port 80 to the Squid port 8080 for Squid to process</a:t>
            </a:r>
          </a:p>
          <a:p>
            <a:r>
              <a:rPr lang="en-US" dirty="0"/>
              <a:t>Among many others</a:t>
            </a:r>
          </a:p>
          <a:p>
            <a:endParaRPr lang="en-US" dirty="0"/>
          </a:p>
          <a:p>
            <a:endParaRPr lang="en-US" dirty="0"/>
          </a:p>
        </p:txBody>
      </p:sp>
    </p:spTree>
    <p:extLst>
      <p:ext uri="{BB962C8B-B14F-4D97-AF65-F5344CB8AC3E}">
        <p14:creationId xmlns:p14="http://schemas.microsoft.com/office/powerpoint/2010/main" val="2483952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What’s a Firewall?</a:t>
            </a:r>
          </a:p>
        </p:txBody>
      </p:sp>
      <p:sp>
        <p:nvSpPr>
          <p:cNvPr id="3" name="Content Placeholder 2"/>
          <p:cNvSpPr>
            <a:spLocks noGrp="1"/>
          </p:cNvSpPr>
          <p:nvPr>
            <p:ph idx="1"/>
          </p:nvPr>
        </p:nvSpPr>
        <p:spPr/>
        <p:txBody>
          <a:bodyPr>
            <a:normAutofit fontScale="92500" lnSpcReduction="10000"/>
          </a:bodyPr>
          <a:lstStyle/>
          <a:p>
            <a:r>
              <a:rPr lang="en-US" dirty="0"/>
              <a:t>Computer network security device to protect devices, or restrict access to or from a network</a:t>
            </a:r>
          </a:p>
          <a:p>
            <a:r>
              <a:rPr lang="en-US" dirty="0"/>
              <a:t>Analyzes traffic coming in or going out (or through it) and determines a course of action based on a pre-defined rule set</a:t>
            </a:r>
          </a:p>
          <a:p>
            <a:r>
              <a:rPr lang="en-US" dirty="0"/>
              <a:t>Firewalls can be found anywhere:</a:t>
            </a:r>
          </a:p>
          <a:p>
            <a:pPr lvl="1"/>
            <a:r>
              <a:rPr lang="en-US" dirty="0"/>
              <a:t>On your laptop OS</a:t>
            </a:r>
          </a:p>
          <a:p>
            <a:pPr lvl="1"/>
            <a:r>
              <a:rPr lang="en-US" dirty="0"/>
              <a:t>On routers</a:t>
            </a:r>
          </a:p>
          <a:p>
            <a:pPr lvl="1"/>
            <a:r>
              <a:rPr lang="en-US" dirty="0"/>
              <a:t>On server OS</a:t>
            </a:r>
          </a:p>
          <a:p>
            <a:pPr lvl="1"/>
            <a:r>
              <a:rPr lang="en-US" dirty="0"/>
              <a:t>On network hardware appliances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562"/>
          </a:xfrm>
        </p:spPr>
        <p:txBody>
          <a:bodyPr/>
          <a:lstStyle/>
          <a:p>
            <a:r>
              <a:rPr lang="en-US" b="1" dirty="0"/>
              <a:t>Working with PF</a:t>
            </a:r>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a:t>Installed by default on FreeBSD since FreeBSD 5.3 but is disabled</a:t>
            </a:r>
          </a:p>
          <a:p>
            <a:r>
              <a:rPr lang="en-US" dirty="0"/>
              <a:t>Can start in from boot by adding the following to /etc/</a:t>
            </a:r>
            <a:r>
              <a:rPr lang="en-US" dirty="0" err="1"/>
              <a:t>rc.conf</a:t>
            </a:r>
            <a:r>
              <a:rPr lang="en-US" dirty="0"/>
              <a:t>: </a:t>
            </a:r>
            <a:r>
              <a:rPr lang="en-US" b="1" i="1" dirty="0" err="1"/>
              <a:t>pf_enable</a:t>
            </a:r>
            <a:r>
              <a:rPr lang="en-US" b="1" i="1" dirty="0"/>
              <a:t>=YES</a:t>
            </a:r>
          </a:p>
          <a:p>
            <a:pPr lvl="1"/>
            <a:r>
              <a:rPr lang="en-US" dirty="0"/>
              <a:t>Or by </a:t>
            </a:r>
            <a:r>
              <a:rPr lang="en-US" b="1" i="1" dirty="0" err="1"/>
              <a:t>kldload</a:t>
            </a:r>
            <a:r>
              <a:rPr lang="en-US" b="1" i="1" dirty="0"/>
              <a:t> </a:t>
            </a:r>
            <a:r>
              <a:rPr lang="en-US" b="1" i="1" dirty="0" err="1"/>
              <a:t>pf.ko</a:t>
            </a:r>
            <a:endParaRPr lang="en-US" b="1" i="1" dirty="0"/>
          </a:p>
          <a:p>
            <a:r>
              <a:rPr lang="en-US" dirty="0"/>
              <a:t>Start it by doing</a:t>
            </a:r>
          </a:p>
          <a:p>
            <a:pPr lvl="1"/>
            <a:r>
              <a:rPr lang="en-US" b="1" i="1" dirty="0"/>
              <a:t>/etc/</a:t>
            </a:r>
            <a:r>
              <a:rPr lang="en-US" b="1" i="1" dirty="0" err="1"/>
              <a:t>rc.d/pf</a:t>
            </a:r>
            <a:r>
              <a:rPr lang="en-US" b="1" i="1" dirty="0"/>
              <a:t> start </a:t>
            </a:r>
            <a:r>
              <a:rPr lang="en-US" dirty="0"/>
              <a:t>OR </a:t>
            </a:r>
            <a:r>
              <a:rPr lang="en-US" b="1" i="1" dirty="0" err="1"/>
              <a:t>pfctl</a:t>
            </a:r>
            <a:r>
              <a:rPr lang="en-US" b="1" i="1" dirty="0"/>
              <a:t> –</a:t>
            </a:r>
            <a:r>
              <a:rPr lang="en-US" b="1" i="1" dirty="0" err="1"/>
              <a:t>e</a:t>
            </a:r>
            <a:endParaRPr lang="en-US" b="1" i="1" dirty="0"/>
          </a:p>
          <a:p>
            <a:r>
              <a:rPr lang="en-US" dirty="0"/>
              <a:t>You may want to compile </a:t>
            </a:r>
            <a:r>
              <a:rPr lang="en-US" dirty="0" err="1"/>
              <a:t>pf</a:t>
            </a:r>
            <a:r>
              <a:rPr lang="en-US" dirty="0"/>
              <a:t> support into the kernel to enable:</a:t>
            </a:r>
          </a:p>
          <a:p>
            <a:pPr lvl="1"/>
            <a:r>
              <a:rPr lang="en-US" dirty="0" err="1"/>
              <a:t>Pfsync</a:t>
            </a:r>
            <a:r>
              <a:rPr lang="en-US" dirty="0"/>
              <a:t> </a:t>
            </a:r>
            <a:r>
              <a:rPr lang="en-US" dirty="0" err="1"/>
              <a:t>seudo</a:t>
            </a:r>
            <a:r>
              <a:rPr lang="en-US" dirty="0"/>
              <a:t> device</a:t>
            </a:r>
          </a:p>
          <a:p>
            <a:pPr lvl="1"/>
            <a:r>
              <a:rPr lang="en-US" dirty="0"/>
              <a:t>CARP for automatic failover</a:t>
            </a:r>
          </a:p>
          <a:p>
            <a:pPr lvl="1"/>
            <a:r>
              <a:rPr lang="en-US" dirty="0"/>
              <a:t>ALTQ – for prioritization, bandwidth throttling</a:t>
            </a:r>
          </a:p>
          <a:p>
            <a:endParaRPr lang="en-US" dirty="0"/>
          </a:p>
        </p:txBody>
      </p:sp>
    </p:spTree>
    <p:extLst>
      <p:ext uri="{BB962C8B-B14F-4D97-AF65-F5344CB8AC3E}">
        <p14:creationId xmlns:p14="http://schemas.microsoft.com/office/powerpoint/2010/main" val="110997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Options in </a:t>
            </a:r>
            <a:r>
              <a:rPr lang="en-US" b="1" dirty="0" err="1"/>
              <a:t>rc.conf</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err="1"/>
              <a:t>pf_enable</a:t>
            </a:r>
            <a:r>
              <a:rPr lang="en-US" b="1" dirty="0"/>
              <a:t>="YES</a:t>
            </a:r>
            <a:r>
              <a:rPr lang="en-US" dirty="0"/>
              <a:t>" # Enable PF (load module if required) </a:t>
            </a:r>
          </a:p>
          <a:p>
            <a:r>
              <a:rPr lang="en-US" b="1" dirty="0" err="1"/>
              <a:t>pf_rules</a:t>
            </a:r>
            <a:r>
              <a:rPr lang="en-US" b="1" dirty="0"/>
              <a:t>="/etc/</a:t>
            </a:r>
            <a:r>
              <a:rPr lang="en-US" b="1" dirty="0" err="1"/>
              <a:t>pf.conf</a:t>
            </a:r>
            <a:r>
              <a:rPr lang="en-US" b="1" dirty="0"/>
              <a:t>" </a:t>
            </a:r>
            <a:r>
              <a:rPr lang="en-US" dirty="0"/>
              <a:t># rules definition file for </a:t>
            </a:r>
            <a:r>
              <a:rPr lang="en-US" dirty="0" err="1"/>
              <a:t>pf</a:t>
            </a:r>
            <a:r>
              <a:rPr lang="en-US" dirty="0"/>
              <a:t> </a:t>
            </a:r>
          </a:p>
          <a:p>
            <a:r>
              <a:rPr lang="en-US" b="1" dirty="0" err="1"/>
              <a:t>pf_flags</a:t>
            </a:r>
            <a:r>
              <a:rPr lang="en-US" b="1" dirty="0"/>
              <a:t>=""</a:t>
            </a:r>
            <a:r>
              <a:rPr lang="en-US" dirty="0"/>
              <a:t> # additional flags for </a:t>
            </a:r>
            <a:r>
              <a:rPr lang="en-US" dirty="0" err="1"/>
              <a:t>pfctl</a:t>
            </a:r>
            <a:r>
              <a:rPr lang="en-US" dirty="0"/>
              <a:t> startup</a:t>
            </a:r>
          </a:p>
          <a:p>
            <a:r>
              <a:rPr lang="en-US" b="1" dirty="0" err="1"/>
              <a:t>pflog_enable</a:t>
            </a:r>
            <a:r>
              <a:rPr lang="en-US" b="1" dirty="0"/>
              <a:t>="YES" </a:t>
            </a:r>
            <a:r>
              <a:rPr lang="en-US" dirty="0"/>
              <a:t># start pflogd(8)</a:t>
            </a:r>
          </a:p>
          <a:p>
            <a:r>
              <a:rPr lang="en-US" b="1" dirty="0" err="1"/>
              <a:t>pflog_logfile</a:t>
            </a:r>
            <a:r>
              <a:rPr lang="en-US" b="1" dirty="0"/>
              <a:t>="/</a:t>
            </a:r>
            <a:r>
              <a:rPr lang="en-US" b="1" dirty="0" err="1"/>
              <a:t>var/log/pflog</a:t>
            </a:r>
            <a:r>
              <a:rPr lang="en-US" b="1" dirty="0"/>
              <a:t>" </a:t>
            </a:r>
            <a:r>
              <a:rPr lang="en-US" dirty="0"/>
              <a:t># where </a:t>
            </a:r>
            <a:r>
              <a:rPr lang="en-US" dirty="0" err="1"/>
              <a:t>pflogd</a:t>
            </a:r>
            <a:r>
              <a:rPr lang="en-US" dirty="0"/>
              <a:t> should store the </a:t>
            </a:r>
            <a:r>
              <a:rPr lang="en-US" dirty="0" err="1"/>
              <a:t>logfile</a:t>
            </a:r>
            <a:r>
              <a:rPr lang="en-US" dirty="0"/>
              <a:t> </a:t>
            </a:r>
          </a:p>
          <a:p>
            <a:r>
              <a:rPr lang="en-US" b="1" dirty="0" err="1"/>
              <a:t>pflog_flags</a:t>
            </a:r>
            <a:r>
              <a:rPr lang="en-US" b="1" dirty="0"/>
              <a:t>=""</a:t>
            </a:r>
            <a:r>
              <a:rPr lang="en-US" dirty="0"/>
              <a:t> # additional flags for </a:t>
            </a:r>
            <a:r>
              <a:rPr lang="en-US" dirty="0" err="1"/>
              <a:t>pflogd</a:t>
            </a:r>
            <a:r>
              <a:rPr lang="en-US" dirty="0"/>
              <a:t> startup</a:t>
            </a:r>
          </a:p>
          <a:p>
            <a:r>
              <a:rPr lang="en-US" dirty="0"/>
              <a:t>You will also want to enable packet forwarding between interfaces and this can be done by</a:t>
            </a:r>
          </a:p>
          <a:p>
            <a:pPr lvl="1"/>
            <a:r>
              <a:rPr lang="en-US" b="1" dirty="0" err="1"/>
              <a:t>gateway_enable</a:t>
            </a:r>
            <a:r>
              <a:rPr lang="en-US" b="1" dirty="0"/>
              <a:t>=“YES” </a:t>
            </a:r>
            <a:r>
              <a:rPr lang="en-US" dirty="0"/>
              <a:t>in /etc/</a:t>
            </a:r>
            <a:r>
              <a:rPr lang="en-US" dirty="0" err="1"/>
              <a:t>rc.conf</a:t>
            </a:r>
            <a:endParaRPr lang="en-US" b="1" dirty="0"/>
          </a:p>
        </p:txBody>
      </p:sp>
    </p:spTree>
    <p:extLst>
      <p:ext uri="{BB962C8B-B14F-4D97-AF65-F5344CB8AC3E}">
        <p14:creationId xmlns:p14="http://schemas.microsoft.com/office/powerpoint/2010/main" val="2061563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 with PF</a:t>
            </a:r>
          </a:p>
        </p:txBody>
      </p:sp>
      <p:sp>
        <p:nvSpPr>
          <p:cNvPr id="3" name="Content Placeholder 2"/>
          <p:cNvSpPr>
            <a:spLocks noGrp="1"/>
          </p:cNvSpPr>
          <p:nvPr>
            <p:ph idx="1"/>
          </p:nvPr>
        </p:nvSpPr>
        <p:spPr/>
        <p:txBody>
          <a:bodyPr/>
          <a:lstStyle/>
          <a:p>
            <a:r>
              <a:rPr lang="en-US" b="1" dirty="0" err="1"/>
              <a:t>pfctl</a:t>
            </a:r>
            <a:r>
              <a:rPr lang="en-US" b="1" dirty="0"/>
              <a:t> –</a:t>
            </a:r>
            <a:r>
              <a:rPr lang="en-US" b="1" dirty="0" err="1"/>
              <a:t>e</a:t>
            </a:r>
            <a:r>
              <a:rPr lang="en-US" b="1" dirty="0"/>
              <a:t> </a:t>
            </a:r>
            <a:r>
              <a:rPr lang="en-US" dirty="0"/>
              <a:t> </a:t>
            </a:r>
            <a:r>
              <a:rPr lang="en-US" i="1" dirty="0"/>
              <a:t>Enable PF</a:t>
            </a:r>
            <a:r>
              <a:rPr lang="en-US" dirty="0"/>
              <a:t> </a:t>
            </a:r>
          </a:p>
          <a:p>
            <a:r>
              <a:rPr lang="en-US" b="1" dirty="0" err="1"/>
              <a:t>pfctl</a:t>
            </a:r>
            <a:r>
              <a:rPr lang="en-US" b="1" dirty="0"/>
              <a:t> -</a:t>
            </a:r>
            <a:r>
              <a:rPr lang="en-US" b="1" dirty="0" err="1"/>
              <a:t>d</a:t>
            </a:r>
            <a:r>
              <a:rPr lang="en-US" b="1" dirty="0"/>
              <a:t> </a:t>
            </a:r>
            <a:r>
              <a:rPr lang="en-US" i="1" dirty="0"/>
              <a:t>Disable PF </a:t>
            </a:r>
          </a:p>
          <a:p>
            <a:r>
              <a:rPr lang="en-US" b="1" dirty="0" err="1"/>
              <a:t>pfctl</a:t>
            </a:r>
            <a:r>
              <a:rPr lang="en-US" b="1" dirty="0"/>
              <a:t> -F all -</a:t>
            </a:r>
            <a:r>
              <a:rPr lang="en-US" b="1" dirty="0" err="1"/>
              <a:t>f</a:t>
            </a:r>
            <a:r>
              <a:rPr lang="en-US" b="1" dirty="0"/>
              <a:t> /etc/</a:t>
            </a:r>
            <a:r>
              <a:rPr lang="en-US" b="1" dirty="0" err="1"/>
              <a:t>pf.conf</a:t>
            </a:r>
            <a:r>
              <a:rPr lang="en-US" b="1" dirty="0"/>
              <a:t> </a:t>
            </a:r>
            <a:r>
              <a:rPr lang="en-US" i="1" dirty="0"/>
              <a:t>Flush all rules (</a:t>
            </a:r>
            <a:r>
              <a:rPr lang="en-US" i="1" dirty="0" err="1"/>
              <a:t>nat</a:t>
            </a:r>
            <a:r>
              <a:rPr lang="en-US" i="1" dirty="0"/>
              <a:t>, filter, state, table, etc.) and reload </a:t>
            </a:r>
          </a:p>
          <a:p>
            <a:r>
              <a:rPr lang="en-US" b="1" dirty="0" err="1"/>
              <a:t>pfctl</a:t>
            </a:r>
            <a:r>
              <a:rPr lang="en-US" b="1" dirty="0"/>
              <a:t> -</a:t>
            </a:r>
            <a:r>
              <a:rPr lang="en-US" b="1" dirty="0" err="1"/>
              <a:t>s</a:t>
            </a:r>
            <a:r>
              <a:rPr lang="en-US" b="1" dirty="0"/>
              <a:t> [ rules | </a:t>
            </a:r>
            <a:r>
              <a:rPr lang="en-US" b="1" dirty="0" err="1"/>
              <a:t>nat</a:t>
            </a:r>
            <a:r>
              <a:rPr lang="en-US" b="1" dirty="0"/>
              <a:t> | state </a:t>
            </a:r>
            <a:r>
              <a:rPr lang="en-US" b="1" i="1" dirty="0"/>
              <a:t>] </a:t>
            </a:r>
            <a:r>
              <a:rPr lang="en-US" i="1" dirty="0"/>
              <a:t>Report on the filter rules, </a:t>
            </a:r>
            <a:r>
              <a:rPr lang="en-US" i="1" dirty="0" err="1"/>
              <a:t>nat</a:t>
            </a:r>
            <a:r>
              <a:rPr lang="en-US" i="1" dirty="0"/>
              <a:t> rules, or state table </a:t>
            </a:r>
          </a:p>
          <a:p>
            <a:r>
              <a:rPr lang="en-US" b="1" dirty="0" err="1"/>
              <a:t>pfctl</a:t>
            </a:r>
            <a:r>
              <a:rPr lang="en-US" b="1" dirty="0"/>
              <a:t> -</a:t>
            </a:r>
            <a:r>
              <a:rPr lang="en-US" b="1" dirty="0" err="1"/>
              <a:t>vnf</a:t>
            </a:r>
            <a:r>
              <a:rPr lang="en-US" b="1" dirty="0"/>
              <a:t> /etc/</a:t>
            </a:r>
            <a:r>
              <a:rPr lang="en-US" b="1" dirty="0" err="1"/>
              <a:t>pf.conf</a:t>
            </a:r>
            <a:r>
              <a:rPr lang="en-US" b="1" dirty="0"/>
              <a:t> </a:t>
            </a:r>
            <a:r>
              <a:rPr lang="en-US" i="1" dirty="0"/>
              <a:t>Check /etc/</a:t>
            </a:r>
            <a:r>
              <a:rPr lang="en-US" i="1" dirty="0" err="1"/>
              <a:t>pf.conf</a:t>
            </a:r>
            <a:r>
              <a:rPr lang="en-US" i="1" dirty="0"/>
              <a:t> for errors, but do not load </a:t>
            </a:r>
            <a:r>
              <a:rPr lang="en-US" i="1" dirty="0" err="1"/>
              <a:t>ruleset</a:t>
            </a:r>
            <a:endParaRPr lang="en-US" i="1" dirty="0"/>
          </a:p>
        </p:txBody>
      </p:sp>
    </p:spTree>
    <p:extLst>
      <p:ext uri="{BB962C8B-B14F-4D97-AF65-F5344CB8AC3E}">
        <p14:creationId xmlns:p14="http://schemas.microsoft.com/office/powerpoint/2010/main" val="3010122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Packet Filtering with PF</a:t>
            </a:r>
          </a:p>
        </p:txBody>
      </p:sp>
      <p:sp>
        <p:nvSpPr>
          <p:cNvPr id="3" name="Content Placeholder 2"/>
          <p:cNvSpPr>
            <a:spLocks noGrp="1"/>
          </p:cNvSpPr>
          <p:nvPr>
            <p:ph idx="1"/>
          </p:nvPr>
        </p:nvSpPr>
        <p:spPr/>
        <p:txBody>
          <a:bodyPr>
            <a:normAutofit fontScale="92500" lnSpcReduction="10000"/>
          </a:bodyPr>
          <a:lstStyle/>
          <a:p>
            <a:r>
              <a:rPr lang="en-US" dirty="0"/>
              <a:t>Rules are loaded from a file usually </a:t>
            </a:r>
            <a:r>
              <a:rPr lang="en-US" b="1" dirty="0"/>
              <a:t>/etc/</a:t>
            </a:r>
            <a:r>
              <a:rPr lang="en-US" b="1" dirty="0" err="1"/>
              <a:t>pf.conf</a:t>
            </a:r>
            <a:endParaRPr lang="en-US" b="1" dirty="0"/>
          </a:p>
          <a:p>
            <a:r>
              <a:rPr lang="en-US" dirty="0"/>
              <a:t>Packets can be passed, redirected or dropped as they pass through an interface</a:t>
            </a:r>
          </a:p>
          <a:p>
            <a:r>
              <a:rPr lang="en-US" dirty="0"/>
              <a:t>PF inspects packets based on Layer 3 (IPv4/IPV6) and Layer 4 headers (TCP, UDP, ICMP/v6)</a:t>
            </a:r>
          </a:p>
          <a:p>
            <a:r>
              <a:rPr lang="en-US" dirty="0"/>
              <a:t>Can check for source/destination address, protocol (Layer 4) and source/destination port</a:t>
            </a:r>
          </a:p>
          <a:p>
            <a:r>
              <a:rPr lang="en-US" dirty="0"/>
              <a:t>Rules evaluated in sequential order – top to bottom of the file </a:t>
            </a:r>
          </a:p>
        </p:txBody>
      </p:sp>
    </p:spTree>
    <p:extLst>
      <p:ext uri="{BB962C8B-B14F-4D97-AF65-F5344CB8AC3E}">
        <p14:creationId xmlns:p14="http://schemas.microsoft.com/office/powerpoint/2010/main" val="668854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Packet Filtering with PF cont’d</a:t>
            </a:r>
          </a:p>
        </p:txBody>
      </p:sp>
      <p:sp>
        <p:nvSpPr>
          <p:cNvPr id="3" name="Content Placeholder 2"/>
          <p:cNvSpPr>
            <a:spLocks noGrp="1"/>
          </p:cNvSpPr>
          <p:nvPr>
            <p:ph idx="1"/>
          </p:nvPr>
        </p:nvSpPr>
        <p:spPr/>
        <p:txBody>
          <a:bodyPr>
            <a:normAutofit fontScale="92500"/>
          </a:bodyPr>
          <a:lstStyle/>
          <a:p>
            <a:r>
              <a:rPr lang="en-US" dirty="0"/>
              <a:t>A packet is evaluated against all the rules UNLESS the key word </a:t>
            </a:r>
            <a:r>
              <a:rPr lang="en-US" b="1" i="1" dirty="0"/>
              <a:t>quick </a:t>
            </a:r>
            <a:r>
              <a:rPr lang="en-US" dirty="0"/>
              <a:t>is specified</a:t>
            </a:r>
          </a:p>
          <a:p>
            <a:r>
              <a:rPr lang="en-US" dirty="0"/>
              <a:t>If </a:t>
            </a:r>
            <a:r>
              <a:rPr lang="en-US" b="1" i="1" dirty="0"/>
              <a:t>quick </a:t>
            </a:r>
            <a:r>
              <a:rPr lang="en-US" dirty="0"/>
              <a:t>is not specified then the last rule to match wins and action is taken on the packet</a:t>
            </a:r>
          </a:p>
          <a:p>
            <a:r>
              <a:rPr lang="en-US" dirty="0"/>
              <a:t>There is an implicit pass all at the beginning meaning that if a packet does not match any rule then it will be passed</a:t>
            </a:r>
          </a:p>
          <a:p>
            <a:r>
              <a:rPr lang="en-US" dirty="0"/>
              <a:t>You are free to circumvent this feature if you want by having a “block all” at the top of the file</a:t>
            </a:r>
          </a:p>
          <a:p>
            <a:endParaRPr lang="en-US" dirty="0"/>
          </a:p>
        </p:txBody>
      </p:sp>
    </p:spTree>
    <p:extLst>
      <p:ext uri="{BB962C8B-B14F-4D97-AF65-F5344CB8AC3E}">
        <p14:creationId xmlns:p14="http://schemas.microsoft.com/office/powerpoint/2010/main" val="1799175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4362"/>
          </a:xfrm>
        </p:spPr>
        <p:txBody>
          <a:bodyPr>
            <a:normAutofit fontScale="90000"/>
          </a:bodyPr>
          <a:lstStyle/>
          <a:p>
            <a:r>
              <a:rPr lang="en-US" b="1" dirty="0"/>
              <a:t>Rule Syntax</a:t>
            </a:r>
          </a:p>
        </p:txBody>
      </p:sp>
      <p:sp>
        <p:nvSpPr>
          <p:cNvPr id="3" name="Content Placeholder 2"/>
          <p:cNvSpPr>
            <a:spLocks noGrp="1"/>
          </p:cNvSpPr>
          <p:nvPr>
            <p:ph idx="1"/>
          </p:nvPr>
        </p:nvSpPr>
        <p:spPr>
          <a:xfrm>
            <a:off x="457200" y="889000"/>
            <a:ext cx="8229600" cy="5237163"/>
          </a:xfrm>
        </p:spPr>
        <p:txBody>
          <a:bodyPr>
            <a:normAutofit fontScale="92500" lnSpcReduction="10000"/>
          </a:bodyPr>
          <a:lstStyle/>
          <a:p>
            <a:r>
              <a:rPr lang="en-US" sz="2400" i="1" dirty="0"/>
              <a:t>action [direction] [log] [quick] [on interface] [</a:t>
            </a:r>
            <a:r>
              <a:rPr lang="en-US" sz="2400" i="1" dirty="0" err="1"/>
              <a:t>af</a:t>
            </a:r>
            <a:r>
              <a:rPr lang="en-US" sz="2400" i="1" dirty="0"/>
              <a:t>] [proto protocol]  [from </a:t>
            </a:r>
            <a:r>
              <a:rPr lang="en-US" sz="2400" i="1" dirty="0" err="1"/>
              <a:t>src_addr</a:t>
            </a:r>
            <a:r>
              <a:rPr lang="en-US" sz="2400" i="1" dirty="0"/>
              <a:t> [port </a:t>
            </a:r>
            <a:r>
              <a:rPr lang="en-US" sz="2400" i="1" dirty="0" err="1"/>
              <a:t>src_port</a:t>
            </a:r>
            <a:r>
              <a:rPr lang="en-US" sz="2400" i="1" dirty="0"/>
              <a:t>]] [to </a:t>
            </a:r>
            <a:r>
              <a:rPr lang="en-US" sz="2400" i="1" dirty="0" err="1"/>
              <a:t>dst_addr</a:t>
            </a:r>
            <a:r>
              <a:rPr lang="en-US" sz="2400" i="1" dirty="0"/>
              <a:t> [port </a:t>
            </a:r>
            <a:r>
              <a:rPr lang="en-US" sz="2400" i="1" dirty="0" err="1"/>
              <a:t>dst_port</a:t>
            </a:r>
            <a:r>
              <a:rPr lang="en-US" sz="2400" i="1" dirty="0"/>
              <a:t>]] [flags </a:t>
            </a:r>
            <a:r>
              <a:rPr lang="en-US" sz="2400" i="1" dirty="0" err="1"/>
              <a:t>tcp_flags</a:t>
            </a:r>
            <a:r>
              <a:rPr lang="en-US" sz="2400" i="1" dirty="0"/>
              <a:t>] [state]</a:t>
            </a:r>
          </a:p>
          <a:p>
            <a:r>
              <a:rPr lang="en-US" sz="2400" b="1" dirty="0"/>
              <a:t>action</a:t>
            </a:r>
            <a:r>
              <a:rPr lang="en-US" sz="2400" dirty="0"/>
              <a:t> – pass or block</a:t>
            </a:r>
          </a:p>
          <a:p>
            <a:r>
              <a:rPr lang="en-US" sz="2400" b="1" dirty="0"/>
              <a:t>direction</a:t>
            </a:r>
            <a:r>
              <a:rPr lang="en-US" sz="2400" dirty="0"/>
              <a:t> – in or out</a:t>
            </a:r>
          </a:p>
          <a:p>
            <a:r>
              <a:rPr lang="en-US" sz="2400" b="1" dirty="0"/>
              <a:t>log</a:t>
            </a:r>
            <a:r>
              <a:rPr lang="en-US" sz="2400" dirty="0"/>
              <a:t> – should this be logged or not</a:t>
            </a:r>
          </a:p>
          <a:p>
            <a:r>
              <a:rPr lang="en-US" sz="2400" b="1" dirty="0"/>
              <a:t>quick</a:t>
            </a:r>
            <a:r>
              <a:rPr lang="en-US" sz="2400" dirty="0"/>
              <a:t> – specified action is taken immediately</a:t>
            </a:r>
          </a:p>
          <a:p>
            <a:r>
              <a:rPr lang="en-US" sz="2400" b="1" dirty="0"/>
              <a:t>on interface </a:t>
            </a:r>
            <a:r>
              <a:rPr lang="en-US" sz="2400" dirty="0"/>
              <a:t>– name of the interface</a:t>
            </a:r>
          </a:p>
          <a:p>
            <a:r>
              <a:rPr lang="en-US" sz="2400" b="1" dirty="0" err="1"/>
              <a:t>inet</a:t>
            </a:r>
            <a:r>
              <a:rPr lang="en-US" sz="2400" dirty="0"/>
              <a:t> – address family, inet6 for ipv6</a:t>
            </a:r>
          </a:p>
          <a:p>
            <a:r>
              <a:rPr lang="en-US" sz="2400" b="1" dirty="0"/>
              <a:t>protocol</a:t>
            </a:r>
            <a:r>
              <a:rPr lang="en-US" sz="2400" dirty="0"/>
              <a:t> – </a:t>
            </a:r>
            <a:r>
              <a:rPr lang="en-US" sz="2400" dirty="0" err="1"/>
              <a:t>tcp</a:t>
            </a:r>
            <a:r>
              <a:rPr lang="en-US" sz="2400" dirty="0"/>
              <a:t>, </a:t>
            </a:r>
            <a:r>
              <a:rPr lang="en-US" sz="2400" dirty="0" err="1"/>
              <a:t>udp</a:t>
            </a:r>
            <a:r>
              <a:rPr lang="en-US" sz="2400" dirty="0"/>
              <a:t>, </a:t>
            </a:r>
            <a:r>
              <a:rPr lang="en-US" sz="2400" dirty="0" err="1"/>
              <a:t>icmp</a:t>
            </a:r>
            <a:r>
              <a:rPr lang="en-US" sz="2400" dirty="0"/>
              <a:t>, icmp6 or others in </a:t>
            </a:r>
            <a:r>
              <a:rPr lang="en-US" sz="2400" b="1" dirty="0"/>
              <a:t>/etc/protocols</a:t>
            </a:r>
          </a:p>
          <a:p>
            <a:r>
              <a:rPr lang="en-US" sz="2400" b="1" dirty="0" err="1"/>
              <a:t>src_addr</a:t>
            </a:r>
            <a:r>
              <a:rPr lang="en-US" sz="2400" b="1" dirty="0"/>
              <a:t>/</a:t>
            </a:r>
            <a:r>
              <a:rPr lang="en-US" sz="2400" b="1" dirty="0" err="1"/>
              <a:t>dst_addr</a:t>
            </a:r>
            <a:r>
              <a:rPr lang="en-US" sz="2400" b="1" dirty="0"/>
              <a:t> </a:t>
            </a:r>
            <a:r>
              <a:rPr lang="en-US" sz="2400" dirty="0"/>
              <a:t>– source port or destination address</a:t>
            </a:r>
          </a:p>
          <a:p>
            <a:r>
              <a:rPr lang="en-US" sz="2400" b="1" dirty="0" err="1"/>
              <a:t>src_port</a:t>
            </a:r>
            <a:r>
              <a:rPr lang="en-US" sz="2400" b="1" dirty="0"/>
              <a:t>/</a:t>
            </a:r>
            <a:r>
              <a:rPr lang="en-US" sz="2400" b="1" dirty="0" err="1"/>
              <a:t>dst_port</a:t>
            </a:r>
            <a:r>
              <a:rPr lang="en-US" sz="2400" b="1" dirty="0"/>
              <a:t> </a:t>
            </a:r>
            <a:r>
              <a:rPr lang="en-US" sz="2400" dirty="0"/>
              <a:t>– Number between 1 – 65535 (</a:t>
            </a:r>
            <a:r>
              <a:rPr lang="en-US" sz="2400" b="1" dirty="0"/>
              <a:t>/etc/services</a:t>
            </a:r>
          </a:p>
          <a:p>
            <a:r>
              <a:rPr lang="en-US" sz="2400" b="1" dirty="0" err="1"/>
              <a:t>tcp_flags</a:t>
            </a:r>
            <a:r>
              <a:rPr lang="en-US" sz="2400" dirty="0"/>
              <a:t> – </a:t>
            </a:r>
            <a:r>
              <a:rPr lang="en-US" sz="2400" dirty="0" err="1"/>
              <a:t>eg</a:t>
            </a:r>
            <a:r>
              <a:rPr lang="en-US" sz="2400" dirty="0"/>
              <a:t> flags S/SA look only for SYN and ACK</a:t>
            </a:r>
          </a:p>
          <a:p>
            <a:r>
              <a:rPr lang="en-US" sz="2400" b="1" dirty="0"/>
              <a:t>state</a:t>
            </a:r>
            <a:r>
              <a:rPr lang="en-US" sz="2400" dirty="0"/>
              <a:t> – whether to check state. PF checks state by default</a:t>
            </a:r>
          </a:p>
          <a:p>
            <a:endParaRPr lang="en-US" sz="2400" b="1" dirty="0"/>
          </a:p>
        </p:txBody>
      </p:sp>
    </p:spTree>
    <p:extLst>
      <p:ext uri="{BB962C8B-B14F-4D97-AF65-F5344CB8AC3E}">
        <p14:creationId xmlns:p14="http://schemas.microsoft.com/office/powerpoint/2010/main" val="3567427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6762"/>
          </a:xfrm>
        </p:spPr>
        <p:txBody>
          <a:bodyPr/>
          <a:lstStyle/>
          <a:p>
            <a:r>
              <a:rPr lang="en-US" b="1" dirty="0"/>
              <a:t>Good practice</a:t>
            </a:r>
          </a:p>
        </p:txBody>
      </p:sp>
      <p:sp>
        <p:nvSpPr>
          <p:cNvPr id="3" name="Content Placeholder 2"/>
          <p:cNvSpPr>
            <a:spLocks noGrp="1"/>
          </p:cNvSpPr>
          <p:nvPr>
            <p:ph idx="1"/>
          </p:nvPr>
        </p:nvSpPr>
        <p:spPr>
          <a:xfrm>
            <a:off x="457199" y="1161858"/>
            <a:ext cx="8336501" cy="5368256"/>
          </a:xfrm>
        </p:spPr>
        <p:txBody>
          <a:bodyPr>
            <a:normAutofit fontScale="92500" lnSpcReduction="10000"/>
          </a:bodyPr>
          <a:lstStyle/>
          <a:p>
            <a:r>
              <a:rPr lang="en-US" dirty="0"/>
              <a:t>Recommended to have default deny at the beginning of the file so that what you do not specify is denied by default.</a:t>
            </a:r>
          </a:p>
          <a:p>
            <a:pPr lvl="1"/>
            <a:r>
              <a:rPr lang="en-US" dirty="0"/>
              <a:t>i.e. to make it an exclusive firewall</a:t>
            </a:r>
          </a:p>
          <a:p>
            <a:r>
              <a:rPr lang="en-US" dirty="0"/>
              <a:t>This is to counter the default pass rule</a:t>
            </a:r>
          </a:p>
          <a:p>
            <a:r>
              <a:rPr lang="en-US" dirty="0"/>
              <a:t>Done by adding the below at the top of the file</a:t>
            </a:r>
          </a:p>
          <a:p>
            <a:pPr lvl="1"/>
            <a:r>
              <a:rPr lang="en-US" b="1" dirty="0"/>
              <a:t>block in all</a:t>
            </a:r>
          </a:p>
          <a:p>
            <a:r>
              <a:rPr lang="en-US" dirty="0"/>
              <a:t>Also good idea to leave out the loopback interface and link local addresses</a:t>
            </a:r>
          </a:p>
          <a:p>
            <a:pPr lvl="1"/>
            <a:r>
              <a:rPr lang="en-US" b="1" dirty="0"/>
              <a:t>set skip on lo0</a:t>
            </a:r>
          </a:p>
          <a:p>
            <a:pPr lvl="1"/>
            <a:r>
              <a:rPr lang="en-US" dirty="0"/>
              <a:t>You can set a macro </a:t>
            </a:r>
            <a:r>
              <a:rPr lang="en-US" dirty="0" err="1"/>
              <a:t>eg</a:t>
            </a:r>
            <a:r>
              <a:rPr lang="en-US" dirty="0"/>
              <a:t>: ipv6_ll=“fe80::/10”</a:t>
            </a:r>
          </a:p>
          <a:p>
            <a:endParaRPr lang="en-US" b="1" dirty="0"/>
          </a:p>
        </p:txBody>
      </p:sp>
    </p:spTree>
    <p:extLst>
      <p:ext uri="{BB962C8B-B14F-4D97-AF65-F5344CB8AC3E}">
        <p14:creationId xmlns:p14="http://schemas.microsoft.com/office/powerpoint/2010/main" val="1515598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F60E-7BCA-A341-9C10-705B8DF2F286}"/>
              </a:ext>
            </a:extLst>
          </p:cNvPr>
          <p:cNvSpPr>
            <a:spLocks noGrp="1"/>
          </p:cNvSpPr>
          <p:nvPr>
            <p:ph type="title"/>
          </p:nvPr>
        </p:nvSpPr>
        <p:spPr/>
        <p:txBody>
          <a:bodyPr/>
          <a:lstStyle/>
          <a:p>
            <a:r>
              <a:rPr lang="en-US" b="1" dirty="0"/>
              <a:t>Some PF Examples</a:t>
            </a:r>
          </a:p>
        </p:txBody>
      </p:sp>
      <p:sp>
        <p:nvSpPr>
          <p:cNvPr id="3" name="Content Placeholder 2">
            <a:extLst>
              <a:ext uri="{FF2B5EF4-FFF2-40B4-BE49-F238E27FC236}">
                <a16:creationId xmlns:a16="http://schemas.microsoft.com/office/drawing/2014/main" id="{2F6C1513-11B1-8B4B-9514-4DBD04AC79E5}"/>
              </a:ext>
            </a:extLst>
          </p:cNvPr>
          <p:cNvSpPr>
            <a:spLocks noGrp="1"/>
          </p:cNvSpPr>
          <p:nvPr>
            <p:ph idx="1"/>
          </p:nvPr>
        </p:nvSpPr>
        <p:spPr>
          <a:xfrm>
            <a:off x="283779" y="1417638"/>
            <a:ext cx="8734097" cy="5156583"/>
          </a:xfrm>
        </p:spPr>
        <p:txBody>
          <a:bodyPr>
            <a:normAutofit fontScale="85000" lnSpcReduction="10000"/>
          </a:bodyPr>
          <a:lstStyle/>
          <a:p>
            <a:pPr marL="0" indent="0">
              <a:buNone/>
            </a:pPr>
            <a:r>
              <a:rPr lang="en-US" sz="1900" dirty="0" err="1">
                <a:latin typeface="Courier"/>
                <a:cs typeface="Courier"/>
              </a:rPr>
              <a:t>good_ports</a:t>
            </a:r>
            <a:r>
              <a:rPr lang="en-US" sz="1900" dirty="0">
                <a:latin typeface="Courier"/>
                <a:cs typeface="Courier"/>
              </a:rPr>
              <a:t>=“{ 22, 443, 80 }”</a:t>
            </a:r>
            <a:br>
              <a:rPr lang="en-US" sz="1900" dirty="0">
                <a:latin typeface="Courier"/>
                <a:cs typeface="Courier"/>
              </a:rPr>
            </a:br>
            <a:r>
              <a:rPr lang="en-US" sz="1900" dirty="0">
                <a:latin typeface="Courier"/>
                <a:cs typeface="Courier"/>
              </a:rPr>
              <a:t>me=“192.168.0.1”</a:t>
            </a:r>
            <a:br>
              <a:rPr lang="en-US" sz="1900" dirty="0">
                <a:latin typeface="Courier"/>
                <a:cs typeface="Courier"/>
              </a:rPr>
            </a:br>
            <a:r>
              <a:rPr lang="en-US" sz="1900" dirty="0">
                <a:latin typeface="Courier"/>
                <a:cs typeface="Courier"/>
              </a:rPr>
              <a:t>set skip on lo0</a:t>
            </a:r>
          </a:p>
          <a:p>
            <a:pPr marL="0" indent="0">
              <a:buNone/>
            </a:pPr>
            <a:r>
              <a:rPr lang="en-US" sz="1900" dirty="0">
                <a:latin typeface="Courier"/>
                <a:cs typeface="Courier"/>
              </a:rPr>
              <a:t>block in all</a:t>
            </a:r>
          </a:p>
          <a:p>
            <a:pPr marL="0" indent="0">
              <a:buNone/>
            </a:pPr>
            <a:r>
              <a:rPr lang="en-US" sz="1900" dirty="0">
                <a:latin typeface="Courier"/>
                <a:cs typeface="Courier"/>
              </a:rPr>
              <a:t>pass out all </a:t>
            </a:r>
          </a:p>
          <a:p>
            <a:pPr marL="0" indent="0">
              <a:buNone/>
            </a:pPr>
            <a:r>
              <a:rPr lang="en-US" sz="1900" dirty="0">
                <a:latin typeface="Courier"/>
                <a:cs typeface="Courier"/>
              </a:rPr>
              <a:t>pass in on em0 </a:t>
            </a:r>
            <a:r>
              <a:rPr lang="en-US" sz="1900" dirty="0" err="1">
                <a:latin typeface="Courier"/>
                <a:cs typeface="Courier"/>
              </a:rPr>
              <a:t>inet</a:t>
            </a:r>
            <a:r>
              <a:rPr lang="en-US" sz="1900" dirty="0">
                <a:latin typeface="Courier"/>
                <a:cs typeface="Courier"/>
              </a:rPr>
              <a:t> proto </a:t>
            </a:r>
            <a:r>
              <a:rPr lang="en-US" sz="1900" dirty="0" err="1">
                <a:latin typeface="Courier"/>
                <a:cs typeface="Courier"/>
              </a:rPr>
              <a:t>tcp</a:t>
            </a:r>
            <a:r>
              <a:rPr lang="en-US" sz="1900" dirty="0">
                <a:latin typeface="Courier"/>
                <a:cs typeface="Courier"/>
              </a:rPr>
              <a:t> from any to $me 	port $</a:t>
            </a:r>
            <a:r>
              <a:rPr lang="en-US" sz="1900" dirty="0" err="1">
                <a:latin typeface="Courier"/>
                <a:cs typeface="Courier"/>
              </a:rPr>
              <a:t>good_ports</a:t>
            </a:r>
            <a:br>
              <a:rPr lang="en-US" sz="2800" dirty="0">
                <a:latin typeface="Courier"/>
                <a:cs typeface="Courier"/>
              </a:rPr>
            </a:br>
            <a:br>
              <a:rPr lang="en-US" dirty="0"/>
            </a:br>
            <a:br>
              <a:rPr lang="en-US" dirty="0"/>
            </a:br>
            <a:r>
              <a:rPr lang="en-US" dirty="0"/>
              <a:t>##This is sufficient to allow any communication that the server initiates (pass out all), allow all incoming </a:t>
            </a:r>
            <a:r>
              <a:rPr lang="en-US" dirty="0" err="1"/>
              <a:t>tcp</a:t>
            </a:r>
            <a:r>
              <a:rPr lang="en-US" dirty="0"/>
              <a:t> traffic to the good ports and block all other incoming traffic. The “pass out all” is needed despite PF having an implicit pass rule. Removing it will mean traffic out will not match any rule but incoming replies to conversations initiated by the server will be matched against the “block in all” rule.</a:t>
            </a:r>
          </a:p>
          <a:p>
            <a:endParaRPr lang="en-US" dirty="0"/>
          </a:p>
        </p:txBody>
      </p:sp>
    </p:spTree>
    <p:extLst>
      <p:ext uri="{BB962C8B-B14F-4D97-AF65-F5344CB8AC3E}">
        <p14:creationId xmlns:p14="http://schemas.microsoft.com/office/powerpoint/2010/main" val="1076474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and more reading</a:t>
            </a:r>
          </a:p>
        </p:txBody>
      </p:sp>
      <p:sp>
        <p:nvSpPr>
          <p:cNvPr id="3" name="Content Placeholder 2"/>
          <p:cNvSpPr>
            <a:spLocks noGrp="1"/>
          </p:cNvSpPr>
          <p:nvPr>
            <p:ph idx="1"/>
          </p:nvPr>
        </p:nvSpPr>
        <p:spPr/>
        <p:txBody>
          <a:bodyPr>
            <a:normAutofit lnSpcReduction="10000"/>
          </a:bodyPr>
          <a:lstStyle/>
          <a:p>
            <a:r>
              <a:rPr lang="en-US" dirty="0">
                <a:hlinkClick r:id="rId2"/>
              </a:rPr>
              <a:t>http://en.wikipedia.org/wiki/PF_%28firewall%29</a:t>
            </a:r>
            <a:endParaRPr lang="en-US" dirty="0"/>
          </a:p>
          <a:p>
            <a:r>
              <a:rPr lang="en-US" dirty="0">
                <a:hlinkClick r:id="rId3"/>
              </a:rPr>
              <a:t>http://www.openbsd.org/faq/pf/filter.html</a:t>
            </a:r>
            <a:endParaRPr lang="en-US" dirty="0"/>
          </a:p>
          <a:p>
            <a:r>
              <a:rPr lang="en-US" dirty="0">
                <a:hlinkClick r:id="rId4"/>
              </a:rPr>
              <a:t>http://www.freebsd.org/doc/en_US.ISO8859-1/books/handbook/firewalls-pf.html</a:t>
            </a:r>
            <a:endParaRPr lang="en-US" dirty="0"/>
          </a:p>
          <a:p>
            <a:r>
              <a:rPr lang="en-US" dirty="0">
                <a:hlinkClick r:id="rId5"/>
              </a:rPr>
              <a:t>http://en.wikipedia.org/wiki/Firewall_%28computing%29</a:t>
            </a:r>
            <a:r>
              <a:rPr lang="en-US" dirty="0"/>
              <a:t> </a:t>
            </a:r>
          </a:p>
          <a:p>
            <a:r>
              <a:rPr lang="en-US" dirty="0">
                <a:hlinkClick r:id="rId6"/>
              </a:rPr>
              <a:t>http://www.informit.com/articles/article.aspx?p=421057&amp;seqNum=4</a:t>
            </a:r>
            <a:endParaRPr lang="en-US" dirty="0"/>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firewalls	</a:t>
            </a:r>
          </a:p>
        </p:txBody>
      </p:sp>
      <p:sp>
        <p:nvSpPr>
          <p:cNvPr id="3" name="Content Placeholder 2"/>
          <p:cNvSpPr>
            <a:spLocks noGrp="1"/>
          </p:cNvSpPr>
          <p:nvPr>
            <p:ph idx="1"/>
          </p:nvPr>
        </p:nvSpPr>
        <p:spPr/>
        <p:txBody>
          <a:bodyPr>
            <a:normAutofit fontScale="92500"/>
          </a:bodyPr>
          <a:lstStyle/>
          <a:p>
            <a:r>
              <a:rPr lang="en-US" dirty="0"/>
              <a:t>Packet Filters – analyze network packets and decide a course of action based on configuration</a:t>
            </a:r>
          </a:p>
          <a:p>
            <a:r>
              <a:rPr lang="en-US" dirty="0" err="1"/>
              <a:t>Stateful</a:t>
            </a:r>
            <a:r>
              <a:rPr lang="en-US" dirty="0"/>
              <a:t> Filters – track network “conversations” and maintain a table of which connections are in an active conversations</a:t>
            </a:r>
          </a:p>
          <a:p>
            <a:r>
              <a:rPr lang="en-US" dirty="0"/>
              <a:t>Application layer – aka Layer 7 firewalls are able to detect if an unwanted protocol is attempting to bypass the firewall on an allowed port</a:t>
            </a:r>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Keeping State </a:t>
            </a:r>
            <a:r>
              <a:rPr lang="en-US" b="1" dirty="0" err="1"/>
              <a:t>vs</a:t>
            </a:r>
            <a:r>
              <a:rPr lang="en-US" b="1" dirty="0"/>
              <a:t> Stateless</a:t>
            </a:r>
          </a:p>
        </p:txBody>
      </p:sp>
      <p:sp>
        <p:nvSpPr>
          <p:cNvPr id="3" name="Content Placeholder 2"/>
          <p:cNvSpPr>
            <a:spLocks noGrp="1"/>
          </p:cNvSpPr>
          <p:nvPr>
            <p:ph idx="1"/>
          </p:nvPr>
        </p:nvSpPr>
        <p:spPr/>
        <p:txBody>
          <a:bodyPr>
            <a:normAutofit fontScale="92500"/>
          </a:bodyPr>
          <a:lstStyle/>
          <a:p>
            <a:r>
              <a:rPr lang="en-US" dirty="0" err="1"/>
              <a:t>Stateful</a:t>
            </a:r>
            <a:r>
              <a:rPr lang="en-US" dirty="0"/>
              <a:t> inspection refers to ability to track the state, or progress, of a network connection</a:t>
            </a:r>
          </a:p>
          <a:p>
            <a:r>
              <a:rPr lang="en-US" dirty="0"/>
              <a:t>By storing information about each connection in a state table, a firewall is able to quickly determine if a packet passing through the firewall belongs to an already established connection.</a:t>
            </a:r>
          </a:p>
          <a:p>
            <a:r>
              <a:rPr lang="en-US" dirty="0"/>
              <a:t>If it does, it is passed through the firewall without going through </a:t>
            </a:r>
            <a:r>
              <a:rPr lang="en-US" dirty="0" err="1"/>
              <a:t>ruleset</a:t>
            </a:r>
            <a:r>
              <a:rPr lang="en-US" dirty="0"/>
              <a:t> evaluation saving time and avoiding extra processing.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Typical features of a Firewall	</a:t>
            </a:r>
          </a:p>
        </p:txBody>
      </p:sp>
      <p:sp>
        <p:nvSpPr>
          <p:cNvPr id="3" name="Content Placeholder 2"/>
          <p:cNvSpPr>
            <a:spLocks noGrp="1"/>
          </p:cNvSpPr>
          <p:nvPr>
            <p:ph idx="1"/>
          </p:nvPr>
        </p:nvSpPr>
        <p:spPr>
          <a:xfrm>
            <a:off x="457200" y="1269938"/>
            <a:ext cx="8229600" cy="4856226"/>
          </a:xfrm>
        </p:spPr>
        <p:txBody>
          <a:bodyPr>
            <a:normAutofit fontScale="85000" lnSpcReduction="10000"/>
          </a:bodyPr>
          <a:lstStyle/>
          <a:p>
            <a:r>
              <a:rPr lang="en-US" dirty="0"/>
              <a:t>Rule Syntax</a:t>
            </a:r>
          </a:p>
          <a:p>
            <a:r>
              <a:rPr lang="en-US" dirty="0"/>
              <a:t>NAT control</a:t>
            </a:r>
          </a:p>
          <a:p>
            <a:r>
              <a:rPr lang="en-US" dirty="0"/>
              <a:t>Able to pass, redirect or drop traffic based on the rules</a:t>
            </a:r>
          </a:p>
          <a:p>
            <a:r>
              <a:rPr lang="en-US" dirty="0"/>
              <a:t>Logging feature – to allow audit of activities and of traffic</a:t>
            </a:r>
          </a:p>
          <a:p>
            <a:r>
              <a:rPr lang="en-US" dirty="0" err="1"/>
              <a:t>Stateful</a:t>
            </a:r>
            <a:r>
              <a:rPr lang="en-US" dirty="0"/>
              <a:t> inspection - not all and may need to be enabled with extra </a:t>
            </a:r>
            <a:r>
              <a:rPr lang="en-US" dirty="0" err="1"/>
              <a:t>config</a:t>
            </a:r>
            <a:r>
              <a:rPr lang="en-US" dirty="0"/>
              <a:t> options</a:t>
            </a:r>
          </a:p>
          <a:p>
            <a:r>
              <a:rPr lang="en-US" dirty="0"/>
              <a:t>Ability to be either inclusive or exclusive - An exclusive firewall allows all traffic through except for the traffic matching the </a:t>
            </a:r>
            <a:r>
              <a:rPr lang="en-US" dirty="0" err="1"/>
              <a:t>ruleset</a:t>
            </a:r>
            <a:r>
              <a:rPr lang="en-US" dirty="0"/>
              <a:t> (default is to allow). Inclusive firewall does the reverse (default is to block)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FreeBSD Firewalls</a:t>
            </a:r>
          </a:p>
        </p:txBody>
      </p:sp>
      <p:sp>
        <p:nvSpPr>
          <p:cNvPr id="3" name="Content Placeholder 2"/>
          <p:cNvSpPr>
            <a:spLocks noGrp="1"/>
          </p:cNvSpPr>
          <p:nvPr>
            <p:ph idx="1"/>
          </p:nvPr>
        </p:nvSpPr>
        <p:spPr/>
        <p:txBody>
          <a:bodyPr>
            <a:normAutofit fontScale="92500" lnSpcReduction="20000"/>
          </a:bodyPr>
          <a:lstStyle/>
          <a:p>
            <a:r>
              <a:rPr lang="en-US" dirty="0"/>
              <a:t>FreeBSD ships with 3 Main firewalls:</a:t>
            </a:r>
          </a:p>
          <a:p>
            <a:pPr lvl="1"/>
            <a:r>
              <a:rPr lang="en-US" dirty="0"/>
              <a:t>IPFW – IP </a:t>
            </a:r>
            <a:r>
              <a:rPr lang="en-US" dirty="0" err="1"/>
              <a:t>FireWall</a:t>
            </a:r>
            <a:r>
              <a:rPr lang="en-US" dirty="0"/>
              <a:t> is (by default) a stateless firewall. FreeBSD sponsored firewall software application authored and maintained by FreeBSD volunteer staff members. </a:t>
            </a:r>
          </a:p>
          <a:p>
            <a:pPr lvl="1"/>
            <a:r>
              <a:rPr lang="en-US" dirty="0"/>
              <a:t>IPF – IP Filter can be configured as </a:t>
            </a:r>
            <a:r>
              <a:rPr lang="en-US" dirty="0" err="1"/>
              <a:t>stateful</a:t>
            </a:r>
            <a:r>
              <a:rPr lang="en-US" dirty="0"/>
              <a:t> or stateless.  Open source application and has been ported to FreeBSD, </a:t>
            </a:r>
            <a:r>
              <a:rPr lang="en-US" dirty="0" err="1"/>
              <a:t>NetBSD</a:t>
            </a:r>
            <a:r>
              <a:rPr lang="en-US" dirty="0"/>
              <a:t>, </a:t>
            </a:r>
            <a:r>
              <a:rPr lang="en-US" dirty="0" err="1"/>
              <a:t>OpenBSD</a:t>
            </a:r>
            <a:r>
              <a:rPr lang="en-US" dirty="0"/>
              <a:t>, SunOS™, HP/UX, and Solaris™ operating systems. IPFILTER is actively being supported and maintained, with updated versions being released regularly.</a:t>
            </a:r>
          </a:p>
          <a:p>
            <a:pPr lvl="1"/>
            <a:r>
              <a:rPr lang="en-US" dirty="0"/>
              <a:t>PF – Packet Filter can be configured as </a:t>
            </a:r>
            <a:r>
              <a:rPr lang="en-US" dirty="0" err="1"/>
              <a:t>stateful</a:t>
            </a:r>
            <a:r>
              <a:rPr lang="en-US" dirty="0"/>
              <a:t> or stateless. Maintained by </a:t>
            </a:r>
            <a:r>
              <a:rPr lang="en-US" dirty="0" err="1"/>
              <a:t>OpenBSD</a:t>
            </a:r>
            <a:r>
              <a:rPr lang="en-US" dirty="0"/>
              <a:t> 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5A20-E3A4-B94C-8300-421BB15ACE4F}"/>
              </a:ext>
            </a:extLst>
          </p:cNvPr>
          <p:cNvSpPr>
            <a:spLocks noGrp="1"/>
          </p:cNvSpPr>
          <p:nvPr>
            <p:ph type="title"/>
          </p:nvPr>
        </p:nvSpPr>
        <p:spPr/>
        <p:txBody>
          <a:bodyPr/>
          <a:lstStyle/>
          <a:p>
            <a:r>
              <a:rPr lang="en-US" b="1" dirty="0"/>
              <a:t>Linux </a:t>
            </a:r>
            <a:r>
              <a:rPr lang="en-US" b="1" dirty="0" err="1"/>
              <a:t>IPTables</a:t>
            </a:r>
            <a:endParaRPr lang="en-US" b="1" dirty="0"/>
          </a:p>
        </p:txBody>
      </p:sp>
      <p:sp>
        <p:nvSpPr>
          <p:cNvPr id="3" name="Content Placeholder 2">
            <a:extLst>
              <a:ext uri="{FF2B5EF4-FFF2-40B4-BE49-F238E27FC236}">
                <a16:creationId xmlns:a16="http://schemas.microsoft.com/office/drawing/2014/main" id="{A8BE5912-74D9-8D49-8D13-A7CC63FE3FD6}"/>
              </a:ext>
            </a:extLst>
          </p:cNvPr>
          <p:cNvSpPr>
            <a:spLocks noGrp="1"/>
          </p:cNvSpPr>
          <p:nvPr>
            <p:ph idx="1"/>
          </p:nvPr>
        </p:nvSpPr>
        <p:spPr/>
        <p:txBody>
          <a:bodyPr>
            <a:normAutofit fontScale="92500" lnSpcReduction="20000"/>
          </a:bodyPr>
          <a:lstStyle/>
          <a:p>
            <a:r>
              <a:rPr lang="en-US" b="1" dirty="0"/>
              <a:t>iptables</a:t>
            </a:r>
            <a:r>
              <a:rPr lang="en-US" dirty="0"/>
              <a:t> is a user-space utility program that allows a system administrator to configure the tables</a:t>
            </a:r>
            <a:r>
              <a:rPr lang="en-US" baseline="30000" dirty="0"/>
              <a:t> </a:t>
            </a:r>
            <a:r>
              <a:rPr lang="en-US" dirty="0"/>
              <a:t>provided by the Linux kernel firewall which are implemented as different Netfilter modules</a:t>
            </a:r>
          </a:p>
          <a:p>
            <a:r>
              <a:rPr lang="en-US" dirty="0" err="1"/>
              <a:t>Netfilter</a:t>
            </a:r>
            <a:r>
              <a:rPr lang="en-US" dirty="0"/>
              <a:t> offers various functions and operations for packet filtering, network address translation, and port translation, which provide the functionality required for directing packets through a network and prohibiting packets from reaching sensitive locations within a network.</a:t>
            </a:r>
          </a:p>
        </p:txBody>
      </p:sp>
    </p:spTree>
    <p:extLst>
      <p:ext uri="{BB962C8B-B14F-4D97-AF65-F5344CB8AC3E}">
        <p14:creationId xmlns:p14="http://schemas.microsoft.com/office/powerpoint/2010/main" val="396183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E671-A075-E349-A1C7-2EFAF322AEE3}"/>
              </a:ext>
            </a:extLst>
          </p:cNvPr>
          <p:cNvSpPr>
            <a:spLocks noGrp="1"/>
          </p:cNvSpPr>
          <p:nvPr>
            <p:ph type="title"/>
          </p:nvPr>
        </p:nvSpPr>
        <p:spPr/>
        <p:txBody>
          <a:bodyPr/>
          <a:lstStyle/>
          <a:p>
            <a:r>
              <a:rPr lang="en-US" b="1" dirty="0"/>
              <a:t>More on “iptables”</a:t>
            </a:r>
          </a:p>
        </p:txBody>
      </p:sp>
      <p:sp>
        <p:nvSpPr>
          <p:cNvPr id="3" name="Content Placeholder 2">
            <a:extLst>
              <a:ext uri="{FF2B5EF4-FFF2-40B4-BE49-F238E27FC236}">
                <a16:creationId xmlns:a16="http://schemas.microsoft.com/office/drawing/2014/main" id="{40C1A601-B852-944A-8228-1A51A2A9965A}"/>
              </a:ext>
            </a:extLst>
          </p:cNvPr>
          <p:cNvSpPr>
            <a:spLocks noGrp="1"/>
          </p:cNvSpPr>
          <p:nvPr>
            <p:ph idx="1"/>
          </p:nvPr>
        </p:nvSpPr>
        <p:spPr/>
        <p:txBody>
          <a:bodyPr/>
          <a:lstStyle/>
          <a:p>
            <a:pPr marL="0" indent="0">
              <a:buNone/>
            </a:pPr>
            <a:br>
              <a:rPr lang="en-US" dirty="0"/>
            </a:br>
            <a:r>
              <a:rPr lang="en-US" dirty="0"/>
              <a:t>$ </a:t>
            </a:r>
            <a:r>
              <a:rPr lang="en-US" dirty="0" err="1"/>
              <a:t>sudo</a:t>
            </a:r>
            <a:r>
              <a:rPr lang="en-US" dirty="0"/>
              <a:t> apt-get install man</a:t>
            </a:r>
          </a:p>
          <a:p>
            <a:pPr marL="0" indent="0">
              <a:buNone/>
            </a:pPr>
            <a:br>
              <a:rPr lang="en-US" dirty="0"/>
            </a:br>
            <a:r>
              <a:rPr lang="en-US" dirty="0"/>
              <a:t>$ man iptables</a:t>
            </a:r>
          </a:p>
          <a:p>
            <a:endParaRPr lang="en-US" dirty="0"/>
          </a:p>
        </p:txBody>
      </p:sp>
    </p:spTree>
    <p:extLst>
      <p:ext uri="{BB962C8B-B14F-4D97-AF65-F5344CB8AC3E}">
        <p14:creationId xmlns:p14="http://schemas.microsoft.com/office/powerpoint/2010/main" val="11978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about default deny/permit?</a:t>
            </a:r>
          </a:p>
        </p:txBody>
      </p:sp>
      <p:sp>
        <p:nvSpPr>
          <p:cNvPr id="3" name="Content Placeholder 2"/>
          <p:cNvSpPr>
            <a:spLocks noGrp="1"/>
          </p:cNvSpPr>
          <p:nvPr>
            <p:ph idx="1"/>
          </p:nvPr>
        </p:nvSpPr>
        <p:spPr>
          <a:xfrm>
            <a:off x="457200" y="1600200"/>
            <a:ext cx="8229600" cy="5006460"/>
          </a:xfrm>
        </p:spPr>
        <p:txBody>
          <a:bodyPr>
            <a:normAutofit fontScale="92500"/>
          </a:bodyPr>
          <a:lstStyle/>
          <a:p>
            <a:r>
              <a:rPr lang="en-US" dirty="0"/>
              <a:t>The recommended practice when setting up a firewall is to take a "default deny" approach. </a:t>
            </a:r>
          </a:p>
          <a:p>
            <a:r>
              <a:rPr lang="en-US" dirty="0"/>
              <a:t>That is, to deny </a:t>
            </a:r>
            <a:r>
              <a:rPr lang="en-US" i="1" dirty="0"/>
              <a:t>everything</a:t>
            </a:r>
            <a:r>
              <a:rPr lang="en-US" dirty="0"/>
              <a:t> and then selectively allow certain traffic through the firewall. </a:t>
            </a:r>
          </a:p>
          <a:p>
            <a:r>
              <a:rPr lang="en-US" dirty="0"/>
              <a:t>This approach is recommended because it errs on the side of caution and also makes writing a </a:t>
            </a:r>
            <a:r>
              <a:rPr lang="en-US" dirty="0" err="1"/>
              <a:t>ruleset</a:t>
            </a:r>
            <a:r>
              <a:rPr lang="en-US" dirty="0"/>
              <a:t> easier. the first two filter rules should be: </a:t>
            </a:r>
          </a:p>
          <a:p>
            <a:r>
              <a:rPr lang="en-US" b="1" dirty="0"/>
              <a:t>HOWEVER</a:t>
            </a:r>
            <a:r>
              <a:rPr lang="en-US" dirty="0"/>
              <a:t>, you may opt to approach your firewall rules differently depending on the scenario</a:t>
            </a:r>
          </a:p>
          <a:p>
            <a:endParaRPr lang="en-US" dirty="0"/>
          </a:p>
        </p:txBody>
      </p:sp>
    </p:spTree>
    <p:extLst>
      <p:ext uri="{BB962C8B-B14F-4D97-AF65-F5344CB8AC3E}">
        <p14:creationId xmlns:p14="http://schemas.microsoft.com/office/powerpoint/2010/main" val="3585351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2981</TotalTime>
  <Words>1558</Words>
  <Application>Microsoft Macintosh PowerPoint</Application>
  <PresentationFormat>On-screen Show (4:3)</PresentationFormat>
  <Paragraphs>164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Courier</vt:lpstr>
      <vt:lpstr>Office Theme</vt:lpstr>
      <vt:lpstr>Firewalls SS-E 2019</vt:lpstr>
      <vt:lpstr>What’s a Firewall?</vt:lpstr>
      <vt:lpstr>Types of firewalls </vt:lpstr>
      <vt:lpstr>Keeping State vs Stateless</vt:lpstr>
      <vt:lpstr>Typical features of a Firewall </vt:lpstr>
      <vt:lpstr>FreeBSD Firewalls</vt:lpstr>
      <vt:lpstr>Linux IPTables</vt:lpstr>
      <vt:lpstr>More on “iptables”</vt:lpstr>
      <vt:lpstr>What about default deny/permit?</vt:lpstr>
      <vt:lpstr>Some iptables examples</vt:lpstr>
      <vt:lpstr>sudo iptables -A INPUT -p icmp -j ACCEPT </vt:lpstr>
      <vt:lpstr>sudo iptables -A INPUT -p icmp -j ACCEPT </vt:lpstr>
      <vt:lpstr>sudo iptables -I INPUT -p icmp -j DROP </vt:lpstr>
      <vt:lpstr>Show the order of the rules</vt:lpstr>
      <vt:lpstr>Delete a rule</vt:lpstr>
      <vt:lpstr>FreeBSD Firewalls</vt:lpstr>
      <vt:lpstr>PF (Packet Filter)</vt:lpstr>
      <vt:lpstr>Features</vt:lpstr>
      <vt:lpstr>Features cont’d</vt:lpstr>
      <vt:lpstr>Working with PF</vt:lpstr>
      <vt:lpstr>Options in rc.conf</vt:lpstr>
      <vt:lpstr>Working with PF</vt:lpstr>
      <vt:lpstr>Packet Filtering with PF</vt:lpstr>
      <vt:lpstr>Packet Filtering with PF cont’d</vt:lpstr>
      <vt:lpstr>Rule Syntax</vt:lpstr>
      <vt:lpstr>Good practice</vt:lpstr>
      <vt:lpstr>Some PF Examples</vt:lpstr>
      <vt:lpstr>References and more reading</vt:lpstr>
    </vt:vector>
  </TitlesOfParts>
  <Company>Internet Society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FreeBSD Firewalls</dc:title>
  <dc:creator>Kevin G. Chege</dc:creator>
  <cp:lastModifiedBy>Microsoft Office User</cp:lastModifiedBy>
  <cp:revision>52</cp:revision>
  <cp:lastPrinted>2019-06-10T14:21:57Z</cp:lastPrinted>
  <dcterms:created xsi:type="dcterms:W3CDTF">2012-07-25T05:31:08Z</dcterms:created>
  <dcterms:modified xsi:type="dcterms:W3CDTF">2019-06-11T05:46:48Z</dcterms:modified>
</cp:coreProperties>
</file>