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" name="Shape 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spd="med" advClick="1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>
                <a:latin typeface="Calibri"/>
                <a:ea typeface="Calibri"/>
                <a:cs typeface="Calibri"/>
                <a:sym typeface="Calibri"/>
              </a:rPr>
              <a:t>Joe Abley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>
                <a:latin typeface="Calibri"/>
                <a:ea typeface="Calibri"/>
                <a:cs typeface="Calibri"/>
                <a:sym typeface="Calibri"/>
              </a:rPr>
              <a:t>AfNOG Workshop, AIS 2015, Tunis</a:t>
            </a: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88925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lvl="1" marL="288925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sz="3200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  <a:endParaRPr sz="3200"/>
          </a:p>
          <a:p>
            <a:pPr lvl="1" marL="862012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/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5" grpId="1"/>
      <p:bldP build="whole" bldLvl="1" animBg="1" rev="0" advAuto="0" spid="137" grpId="4"/>
      <p:bldP build="whole" bldLvl="1" animBg="1" rev="0" advAuto="0" spid="143" grpId="5"/>
      <p:bldP build="whole" bldLvl="1" animBg="1" rev="0" advAuto="0" spid="146" grpId="6"/>
      <p:bldP build="whole" bldLvl="1" animBg="1" rev="0" advAuto="0" spid="134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  <a:endParaRPr i="1">
              <a:solidFill>
                <a:srgbClr val="3333CC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marL="0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b="1" i="1" sz="9600"/>
              <a:t>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/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/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  <a:endParaRPr sz="3200"/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/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  <a:endParaRPr sz="3200"/>
          </a:p>
          <a:p>
            <a:pPr lvl="2" marL="129381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/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" grpId="1"/>
      <p:bldP build="whole" bldLvl="1" animBg="1" rev="0" advAuto="0" spid="2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i="1" sz="3200"/>
              <a:t>*all*</a:t>
            </a:r>
            <a:r>
              <a:rPr sz="3200"/>
              <a:t> N servers for a zone (a caching nameserver stops after one)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b="1" sz="3200" u="sng"/>
              <a:t>aa</a:t>
            </a:r>
            <a:r>
              <a:rPr sz="3200"/>
              <a:t>" means this is an authoritative answer (i.e. not cached)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/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i="1" sz="3200"/>
              <a:t>"status: NXDOMAIN"</a:t>
            </a:r>
            <a:endParaRPr i="1"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  <a:endParaRPr sz="28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i="1" sz="3200"/>
              <a:t>"status: NOERROR" w</a:t>
            </a:r>
            <a:r>
              <a:rPr sz="3200"/>
              <a:t>ith an empty answer section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  <a:endParaRPr sz="28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i="1" sz="3200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i="1" sz="3200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/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 startAt="1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19162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 startAt="1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  <a:endParaRPr sz="3200"/>
          </a:p>
          <a:p>
            <a:pPr lvl="0" marL="919162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 startAt="1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i="1" sz="3200"/>
              <a:t>*all*</a:t>
            </a:r>
            <a:r>
              <a:rPr sz="3200"/>
              <a:t> NS records</a:t>
            </a:r>
            <a:endParaRPr sz="3200"/>
          </a:p>
          <a:p>
            <a:pPr lvl="0" marL="919162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 startAt="1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/>
            </a:pPr>
            <a:r>
              <a:rPr b="1" sz="2000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15962" indent="-609600">
              <a:lnSpc>
                <a:spcPct val="93000"/>
              </a:lnSpc>
              <a:buSzPct val="100000"/>
              <a:buFontTx/>
              <a:buAutoNum type="arabicPeriod" startAt="1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  <a:endParaRPr sz="3200"/>
          </a:p>
          <a:p>
            <a:pPr lvl="0" marL="715962" indent="-609600">
              <a:lnSpc>
                <a:spcPct val="93000"/>
              </a:lnSpc>
              <a:buSzPct val="100000"/>
              <a:buFontTx/>
              <a:buAutoNum type="arabicPeriod" startAt="1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  <a:endParaRPr sz="3200"/>
          </a:p>
          <a:p>
            <a:pPr lvl="0" marL="715962" indent="-609600">
              <a:lnSpc>
                <a:spcPct val="93000"/>
              </a:lnSpc>
              <a:buSzPct val="100000"/>
              <a:buFontTx/>
              <a:buAutoNum type="arabicPeriod" startAt="1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  <a:endParaRPr sz="2800"/>
          </a:p>
          <a:p>
            <a:pPr lvl="2" marL="129381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  <a:endParaRPr sz="2400"/>
          </a:p>
          <a:p>
            <a:pPr lvl="2" marL="129381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  <a:endParaRPr sz="24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marL="0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b="1" i="1" sz="3200"/>
              <a:t>Worked examples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/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  <a:endParaRPr sz="2800"/>
          </a:p>
          <a:p>
            <a:pPr lvl="0" marL="389731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  <a:endParaRPr sz="28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/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Limit client access to your own IP addresses only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No reason for other people on the Internet to be using your cache resources</a:t>
            </a:r>
            <a:endParaRPr sz="28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cache authoritative for queries which should not go to the Internet</a:t>
            </a:r>
            <a:endParaRPr sz="32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localhost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A 127.0.0.1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1.0.0.127.in-addr.arpa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PTR localhost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RFC 1918 addresses (10/8, 172.16/12, 192.168/16)</a:t>
            </a:r>
            <a:endParaRPr sz="2800"/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Gives quicker response and saves sending unnecessary queries to the Internet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Access control</a:t>
            </a:r>
          </a:p>
        </p:txBody>
      </p:sp>
      <p:sp>
        <p:nvSpPr>
          <p:cNvPr id="248" name="Shape 248"/>
          <p:cNvSpPr/>
          <p:nvPr/>
        </p:nvSpPr>
        <p:spPr>
          <a:xfrm>
            <a:off x="862012" y="2044700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249" name="Shape 249"/>
          <p:cNvSpPr/>
          <p:nvPr/>
        </p:nvSpPr>
        <p:spPr>
          <a:xfrm>
            <a:off x="2229072" y="1634247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sx="100000" sy="100000" kx="0" ky="0" algn="b" rotWithShape="0" blurRad="12700" dist="51929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/etc/unbound/unbound.conf.d/clients.conf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/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  <a:endParaRPr sz="2800"/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/var/log/syslog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any nameserver changes and reload/restart</a:t>
            </a:r>
            <a:endParaRPr sz="28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 syntax error may result in a nameserver which is running, but not in the way you wanted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your log files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/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  <a:endParaRPr>
                  <a:solidFill>
                    <a:srgbClr val="3333CC"/>
                  </a:solidFill>
                </a:endParaRP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  <a:endParaRPr>
                  <a:solidFill>
                    <a:srgbClr val="3333CC"/>
                  </a:solidFill>
                </a:endParaRP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  <a:endParaRPr>
                  <a:solidFill>
                    <a:srgbClr val="3333CC"/>
                  </a:solidFill>
                </a:endParaRP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" grpId="1"/>
      <p:bldP build="whole" bldLvl="1" animBg="1" rev="0" advAuto="0" spid="51" grpId="2"/>
      <p:bldP build="whole" bldLvl="1" animBg="1" rev="0" advAuto="0" spid="58" grpId="3"/>
      <p:bldP build="whole" bldLvl="1" animBg="1" rev="0" advAuto="0" spid="65" grpId="4"/>
      <p:bldP build="whole" bldLvl="1" animBg="1" rev="0" advAuto="0" spid="69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12700" dist="51929" dir="270000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12700" dist="51929" dir="270000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12700" dist="51929" dir="270000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12700" dist="51929" dir="270000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4"/>
      <p:bldP build="whole" bldLvl="1" animBg="1" rev="0" advAuto="0" spid="85" grpId="2"/>
      <p:bldP build="whole" bldLvl="1" animBg="1" rev="0" advAuto="0" spid="82" grpId="1"/>
      <p:bldP build="whole" bldLvl="1" animBg="1" rev="0" advAuto="0" spid="8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/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  <a:endParaRPr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i="1" sz="3200"/>
              <a:t>SERVFAIL</a:t>
            </a:r>
            <a:endParaRPr i="1" sz="3200"/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  <a:endParaRPr sz="3200"/>
          </a:p>
          <a:p>
            <a:pPr lvl="2" marL="129381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/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sx="100000" sy="100000" kx="0" ky="0" algn="b" rotWithShape="0" blurRad="12700" dist="51929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sx="100000" sy="100000" kx="0" ky="0" algn="b" rotWithShape="0" blurRad="12700" dist="51929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