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80"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7" r:id="rId18"/>
    <p:sldId id="278" r:id="rId19"/>
    <p:sldId id="285" r:id="rId20"/>
    <p:sldId id="290" r:id="rId21"/>
    <p:sldId id="271" r:id="rId22"/>
    <p:sldId id="272" r:id="rId23"/>
    <p:sldId id="274" r:id="rId24"/>
    <p:sldId id="273" r:id="rId25"/>
    <p:sldId id="275" r:id="rId26"/>
    <p:sldId id="286" r:id="rId27"/>
    <p:sldId id="288" r:id="rId28"/>
    <p:sldId id="287" r:id="rId29"/>
    <p:sldId id="283" r:id="rId30"/>
    <p:sldId id="291" r:id="rId31"/>
    <p:sldId id="282" r:id="rId32"/>
    <p:sldId id="281" r:id="rId33"/>
    <p:sldId id="279"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197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63308E-FC3B-3C49-8918-A2AB2DD24839}" type="datetimeFigureOut">
              <a:rPr lang="en-US" smtClean="0"/>
              <a:pPr/>
              <a:t>5/29/14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3308E-FC3B-3C49-8918-A2AB2DD24839}" type="datetimeFigureOut">
              <a:rPr lang="en-US" smtClean="0"/>
              <a:pPr/>
              <a:t>5/29/14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3308E-FC3B-3C49-8918-A2AB2DD24839}" type="datetimeFigureOut">
              <a:rPr lang="en-US" smtClean="0"/>
              <a:pPr/>
              <a:t>5/29/14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3308E-FC3B-3C49-8918-A2AB2DD24839}" type="datetimeFigureOut">
              <a:rPr lang="en-US" smtClean="0"/>
              <a:pPr/>
              <a:t>5/29/14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63308E-FC3B-3C49-8918-A2AB2DD24839}" type="datetimeFigureOut">
              <a:rPr lang="en-US" smtClean="0"/>
              <a:pPr/>
              <a:t>5/29/14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63308E-FC3B-3C49-8918-A2AB2DD24839}" type="datetimeFigureOut">
              <a:rPr lang="en-US" smtClean="0"/>
              <a:pPr/>
              <a:t>5/29/14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63308E-FC3B-3C49-8918-A2AB2DD24839}" type="datetimeFigureOut">
              <a:rPr lang="en-US" smtClean="0"/>
              <a:pPr/>
              <a:t>5/29/14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63308E-FC3B-3C49-8918-A2AB2DD24839}" type="datetimeFigureOut">
              <a:rPr lang="en-US" smtClean="0"/>
              <a:pPr/>
              <a:t>5/29/14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63308E-FC3B-3C49-8918-A2AB2DD24839}" type="datetimeFigureOut">
              <a:rPr lang="en-US" smtClean="0"/>
              <a:pPr/>
              <a:t>5/29/14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63308E-FC3B-3C49-8918-A2AB2DD24839}" type="datetimeFigureOut">
              <a:rPr lang="en-US" smtClean="0"/>
              <a:pPr/>
              <a:t>5/29/14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63308E-FC3B-3C49-8918-A2AB2DD24839}" type="datetimeFigureOut">
              <a:rPr lang="en-US" smtClean="0"/>
              <a:pPr/>
              <a:t>5/29/14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63308E-FC3B-3C49-8918-A2AB2DD24839}" type="datetimeFigureOut">
              <a:rPr lang="en-US" smtClean="0"/>
              <a:pPr/>
              <a:t>5/29/14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05A531-C807-0243-99F3-78DF2C06D4C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openbsd.org/faq/pf/filter.html" TargetMode="External"/><Relationship Id="rId4" Type="http://schemas.openxmlformats.org/officeDocument/2006/relationships/hyperlink" Target="http://www.freebsd.org/doc/en_US.ISO8859-1/books/handbook/firewalls-pf.html" TargetMode="External"/><Relationship Id="rId5" Type="http://schemas.openxmlformats.org/officeDocument/2006/relationships/hyperlink" Target="http://en.wikipedia.org/wiki/Firewall_(computing)" TargetMode="External"/><Relationship Id="rId1" Type="http://schemas.openxmlformats.org/officeDocument/2006/relationships/slideLayout" Target="../slideLayouts/slideLayout2.xml"/><Relationship Id="rId2" Type="http://schemas.openxmlformats.org/officeDocument/2006/relationships/hyperlink" Target="http://en.wikipedia.org/wiki/PF_(firewal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FreeBSD Firewalls</a:t>
            </a:r>
            <a:br>
              <a:rPr lang="en-US" b="1" dirty="0" smtClean="0"/>
            </a:br>
            <a:r>
              <a:rPr lang="en-US" b="1" dirty="0" smtClean="0"/>
              <a:t>SS-E 2014</a:t>
            </a:r>
            <a:endParaRPr lang="en-US" b="1" dirty="0"/>
          </a:p>
        </p:txBody>
      </p:sp>
      <p:sp>
        <p:nvSpPr>
          <p:cNvPr id="3" name="Subtitle 2"/>
          <p:cNvSpPr>
            <a:spLocks noGrp="1"/>
          </p:cNvSpPr>
          <p:nvPr>
            <p:ph type="subTitle" idx="1"/>
          </p:nvPr>
        </p:nvSpPr>
        <p:spPr/>
        <p:txBody>
          <a:bodyPr/>
          <a:lstStyle/>
          <a:p>
            <a:r>
              <a:rPr lang="en-US" dirty="0" smtClean="0"/>
              <a:t>Kevin Chege</a:t>
            </a:r>
          </a:p>
          <a:p>
            <a:r>
              <a:rPr lang="en-US" dirty="0" smtClean="0"/>
              <a:t>ISOC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7562"/>
          </a:xfrm>
        </p:spPr>
        <p:txBody>
          <a:bodyPr/>
          <a:lstStyle/>
          <a:p>
            <a:r>
              <a:rPr lang="en-US" b="1" dirty="0" smtClean="0"/>
              <a:t>Working with PF</a:t>
            </a:r>
            <a:endParaRPr lang="en-US" b="1" dirty="0"/>
          </a:p>
        </p:txBody>
      </p:sp>
      <p:sp>
        <p:nvSpPr>
          <p:cNvPr id="3" name="Content Placeholder 2"/>
          <p:cNvSpPr>
            <a:spLocks noGrp="1"/>
          </p:cNvSpPr>
          <p:nvPr>
            <p:ph idx="1"/>
          </p:nvPr>
        </p:nvSpPr>
        <p:spPr>
          <a:xfrm>
            <a:off x="457200" y="1600200"/>
            <a:ext cx="8229600" cy="4525963"/>
          </a:xfrm>
        </p:spPr>
        <p:txBody>
          <a:bodyPr>
            <a:normAutofit fontScale="85000" lnSpcReduction="20000"/>
          </a:bodyPr>
          <a:lstStyle/>
          <a:p>
            <a:r>
              <a:rPr lang="en-US" dirty="0" smtClean="0"/>
              <a:t>Installed by default on FreeBSD since FreeBSD 5.3 but is disabled</a:t>
            </a:r>
          </a:p>
          <a:p>
            <a:r>
              <a:rPr lang="en-US" dirty="0" smtClean="0"/>
              <a:t>Can start in from boot by adding the following to /etc/</a:t>
            </a:r>
            <a:r>
              <a:rPr lang="en-US" dirty="0" err="1" smtClean="0"/>
              <a:t>rc.conf</a:t>
            </a:r>
            <a:r>
              <a:rPr lang="en-US" dirty="0" smtClean="0"/>
              <a:t>: </a:t>
            </a:r>
            <a:r>
              <a:rPr lang="en-US" b="1" i="1" dirty="0" err="1" smtClean="0"/>
              <a:t>pf_enable</a:t>
            </a:r>
            <a:r>
              <a:rPr lang="en-US" b="1" i="1" dirty="0" smtClean="0"/>
              <a:t>=YES</a:t>
            </a:r>
          </a:p>
          <a:p>
            <a:pPr lvl="1"/>
            <a:r>
              <a:rPr lang="en-US" dirty="0" smtClean="0"/>
              <a:t>Or by </a:t>
            </a:r>
            <a:r>
              <a:rPr lang="en-US" b="1" i="1" dirty="0" err="1" smtClean="0"/>
              <a:t>kldload</a:t>
            </a:r>
            <a:r>
              <a:rPr lang="en-US" b="1" i="1" dirty="0" smtClean="0"/>
              <a:t> </a:t>
            </a:r>
            <a:r>
              <a:rPr lang="en-US" b="1" i="1" dirty="0" err="1" smtClean="0"/>
              <a:t>pf.ko</a:t>
            </a:r>
            <a:endParaRPr lang="en-US" b="1" i="1" dirty="0" smtClean="0"/>
          </a:p>
          <a:p>
            <a:r>
              <a:rPr lang="en-US" dirty="0" smtClean="0"/>
              <a:t>Start it by doing</a:t>
            </a:r>
          </a:p>
          <a:p>
            <a:pPr lvl="1"/>
            <a:r>
              <a:rPr lang="en-US" b="1" i="1" dirty="0" smtClean="0"/>
              <a:t>/etc/</a:t>
            </a:r>
            <a:r>
              <a:rPr lang="en-US" b="1" i="1" dirty="0" err="1" smtClean="0"/>
              <a:t>rc.d/pf</a:t>
            </a:r>
            <a:r>
              <a:rPr lang="en-US" b="1" i="1" dirty="0" smtClean="0"/>
              <a:t> start </a:t>
            </a:r>
            <a:r>
              <a:rPr lang="en-US" dirty="0" smtClean="0"/>
              <a:t>OR </a:t>
            </a:r>
            <a:r>
              <a:rPr lang="en-US" b="1" i="1" dirty="0" err="1" smtClean="0"/>
              <a:t>pfctl</a:t>
            </a:r>
            <a:r>
              <a:rPr lang="en-US" b="1" i="1" dirty="0" smtClean="0"/>
              <a:t> –</a:t>
            </a:r>
            <a:r>
              <a:rPr lang="en-US" b="1" i="1" dirty="0" err="1" smtClean="0"/>
              <a:t>e</a:t>
            </a:r>
            <a:endParaRPr lang="en-US" b="1" i="1" dirty="0" smtClean="0"/>
          </a:p>
          <a:p>
            <a:r>
              <a:rPr lang="en-US" dirty="0" smtClean="0"/>
              <a:t>You may want to compile </a:t>
            </a:r>
            <a:r>
              <a:rPr lang="en-US" dirty="0" err="1" smtClean="0"/>
              <a:t>pf</a:t>
            </a:r>
            <a:r>
              <a:rPr lang="en-US" dirty="0" smtClean="0"/>
              <a:t> support into the kernel to enable:</a:t>
            </a:r>
          </a:p>
          <a:p>
            <a:pPr lvl="1"/>
            <a:r>
              <a:rPr lang="en-US" dirty="0" err="1" smtClean="0"/>
              <a:t>Pfsync</a:t>
            </a:r>
            <a:r>
              <a:rPr lang="en-US" dirty="0" smtClean="0"/>
              <a:t> </a:t>
            </a:r>
            <a:r>
              <a:rPr lang="en-US" dirty="0" err="1" smtClean="0"/>
              <a:t>seudo</a:t>
            </a:r>
            <a:r>
              <a:rPr lang="en-US" dirty="0" smtClean="0"/>
              <a:t> device</a:t>
            </a:r>
          </a:p>
          <a:p>
            <a:pPr lvl="1"/>
            <a:r>
              <a:rPr lang="en-US" dirty="0" smtClean="0"/>
              <a:t>CARP for automatic failover</a:t>
            </a:r>
          </a:p>
          <a:p>
            <a:pPr lvl="1"/>
            <a:r>
              <a:rPr lang="en-US" dirty="0" smtClean="0"/>
              <a:t>ALTQ – for prioritization, bandwidth throttling</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Options in </a:t>
            </a:r>
            <a:r>
              <a:rPr lang="en-US" b="1" dirty="0" err="1" smtClean="0"/>
              <a:t>rc.conf</a:t>
            </a:r>
            <a:endParaRPr lang="en-US" b="1" dirty="0"/>
          </a:p>
        </p:txBody>
      </p:sp>
      <p:sp>
        <p:nvSpPr>
          <p:cNvPr id="3" name="Content Placeholder 2"/>
          <p:cNvSpPr>
            <a:spLocks noGrp="1"/>
          </p:cNvSpPr>
          <p:nvPr>
            <p:ph idx="1"/>
          </p:nvPr>
        </p:nvSpPr>
        <p:spPr/>
        <p:txBody>
          <a:bodyPr>
            <a:normAutofit fontScale="85000" lnSpcReduction="10000"/>
          </a:bodyPr>
          <a:lstStyle/>
          <a:p>
            <a:r>
              <a:rPr lang="en-US" b="1" dirty="0" err="1" smtClean="0"/>
              <a:t>pf_enable</a:t>
            </a:r>
            <a:r>
              <a:rPr lang="en-US" b="1" dirty="0" smtClean="0"/>
              <a:t>="YES</a:t>
            </a:r>
            <a:r>
              <a:rPr lang="en-US" dirty="0" smtClean="0"/>
              <a:t>" # Enable PF (load module if required) </a:t>
            </a:r>
          </a:p>
          <a:p>
            <a:r>
              <a:rPr lang="en-US" b="1" dirty="0" err="1" smtClean="0"/>
              <a:t>pf_rules</a:t>
            </a:r>
            <a:r>
              <a:rPr lang="en-US" b="1" dirty="0" smtClean="0"/>
              <a:t>="/etc/</a:t>
            </a:r>
            <a:r>
              <a:rPr lang="en-US" b="1" dirty="0" err="1" smtClean="0"/>
              <a:t>pf.conf</a:t>
            </a:r>
            <a:r>
              <a:rPr lang="en-US" b="1" dirty="0" smtClean="0"/>
              <a:t>" </a:t>
            </a:r>
            <a:r>
              <a:rPr lang="en-US" dirty="0" smtClean="0"/>
              <a:t># rules definition file for </a:t>
            </a:r>
            <a:r>
              <a:rPr lang="en-US" dirty="0" err="1" smtClean="0"/>
              <a:t>pf</a:t>
            </a:r>
            <a:r>
              <a:rPr lang="en-US" dirty="0" smtClean="0"/>
              <a:t> </a:t>
            </a:r>
          </a:p>
          <a:p>
            <a:r>
              <a:rPr lang="en-US" b="1" dirty="0" err="1" smtClean="0"/>
              <a:t>pf_flags</a:t>
            </a:r>
            <a:r>
              <a:rPr lang="en-US" b="1" dirty="0" smtClean="0"/>
              <a:t>=""</a:t>
            </a:r>
            <a:r>
              <a:rPr lang="en-US" dirty="0" smtClean="0"/>
              <a:t> # additional flags for </a:t>
            </a:r>
            <a:r>
              <a:rPr lang="en-US" dirty="0" err="1" smtClean="0"/>
              <a:t>pfctl</a:t>
            </a:r>
            <a:r>
              <a:rPr lang="en-US" dirty="0" smtClean="0"/>
              <a:t> startup</a:t>
            </a:r>
          </a:p>
          <a:p>
            <a:r>
              <a:rPr lang="en-US" b="1" dirty="0" err="1" smtClean="0"/>
              <a:t>pflog_enable</a:t>
            </a:r>
            <a:r>
              <a:rPr lang="en-US" b="1" dirty="0" smtClean="0"/>
              <a:t>="YES" </a:t>
            </a:r>
            <a:r>
              <a:rPr lang="en-US" dirty="0" smtClean="0"/>
              <a:t># start pflogd(8)</a:t>
            </a:r>
          </a:p>
          <a:p>
            <a:r>
              <a:rPr lang="en-US" b="1" dirty="0" err="1" smtClean="0"/>
              <a:t>pflog_logfile</a:t>
            </a:r>
            <a:r>
              <a:rPr lang="en-US" b="1" dirty="0" smtClean="0"/>
              <a:t>="/</a:t>
            </a:r>
            <a:r>
              <a:rPr lang="en-US" b="1" dirty="0" err="1" smtClean="0"/>
              <a:t>var/log/pflog</a:t>
            </a:r>
            <a:r>
              <a:rPr lang="en-US" b="1" dirty="0" smtClean="0"/>
              <a:t>" </a:t>
            </a:r>
            <a:r>
              <a:rPr lang="en-US" dirty="0" smtClean="0"/>
              <a:t># where </a:t>
            </a:r>
            <a:r>
              <a:rPr lang="en-US" dirty="0" err="1" smtClean="0"/>
              <a:t>pflogd</a:t>
            </a:r>
            <a:r>
              <a:rPr lang="en-US" dirty="0" smtClean="0"/>
              <a:t> should store the </a:t>
            </a:r>
            <a:r>
              <a:rPr lang="en-US" dirty="0" err="1" smtClean="0"/>
              <a:t>logfile</a:t>
            </a:r>
            <a:r>
              <a:rPr lang="en-US" dirty="0" smtClean="0"/>
              <a:t> </a:t>
            </a:r>
          </a:p>
          <a:p>
            <a:r>
              <a:rPr lang="en-US" b="1" dirty="0" err="1" smtClean="0"/>
              <a:t>pflog_flags</a:t>
            </a:r>
            <a:r>
              <a:rPr lang="en-US" b="1" dirty="0" smtClean="0"/>
              <a:t>=""</a:t>
            </a:r>
            <a:r>
              <a:rPr lang="en-US" dirty="0" smtClean="0"/>
              <a:t> # additional flags for </a:t>
            </a:r>
            <a:r>
              <a:rPr lang="en-US" dirty="0" err="1" smtClean="0"/>
              <a:t>pflogd</a:t>
            </a:r>
            <a:r>
              <a:rPr lang="en-US" dirty="0" smtClean="0"/>
              <a:t> startup</a:t>
            </a:r>
          </a:p>
          <a:p>
            <a:r>
              <a:rPr lang="en-US" dirty="0" smtClean="0"/>
              <a:t>You will also want to enable packet forwarding between interfaces and this can be done by</a:t>
            </a:r>
          </a:p>
          <a:p>
            <a:pPr lvl="1"/>
            <a:r>
              <a:rPr lang="en-US" b="1" dirty="0" err="1" smtClean="0"/>
              <a:t>gateway_enable</a:t>
            </a:r>
            <a:r>
              <a:rPr lang="en-US" b="1" dirty="0" smtClean="0"/>
              <a:t>=“YES” </a:t>
            </a:r>
            <a:r>
              <a:rPr lang="en-US" dirty="0" smtClean="0"/>
              <a:t>in /etc/</a:t>
            </a:r>
            <a:r>
              <a:rPr lang="en-US" dirty="0" err="1" smtClean="0"/>
              <a:t>rc.conf</a:t>
            </a:r>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 with PF</a:t>
            </a:r>
            <a:endParaRPr lang="en-US" b="1" dirty="0"/>
          </a:p>
        </p:txBody>
      </p:sp>
      <p:sp>
        <p:nvSpPr>
          <p:cNvPr id="3" name="Content Placeholder 2"/>
          <p:cNvSpPr>
            <a:spLocks noGrp="1"/>
          </p:cNvSpPr>
          <p:nvPr>
            <p:ph idx="1"/>
          </p:nvPr>
        </p:nvSpPr>
        <p:spPr/>
        <p:txBody>
          <a:bodyPr/>
          <a:lstStyle/>
          <a:p>
            <a:r>
              <a:rPr lang="en-US" b="1" dirty="0" err="1" smtClean="0"/>
              <a:t>pfctl</a:t>
            </a:r>
            <a:r>
              <a:rPr lang="en-US" b="1" dirty="0" smtClean="0"/>
              <a:t> –</a:t>
            </a:r>
            <a:r>
              <a:rPr lang="en-US" b="1" dirty="0" err="1" smtClean="0"/>
              <a:t>e</a:t>
            </a:r>
            <a:r>
              <a:rPr lang="en-US" b="1" dirty="0" smtClean="0"/>
              <a:t> </a:t>
            </a:r>
            <a:r>
              <a:rPr lang="en-US" dirty="0" smtClean="0"/>
              <a:t> </a:t>
            </a:r>
            <a:r>
              <a:rPr lang="en-US" i="1" dirty="0" smtClean="0"/>
              <a:t>Enable PF</a:t>
            </a:r>
            <a:r>
              <a:rPr lang="en-US" dirty="0" smtClean="0"/>
              <a:t> </a:t>
            </a:r>
          </a:p>
          <a:p>
            <a:r>
              <a:rPr lang="en-US" b="1" dirty="0" err="1" smtClean="0"/>
              <a:t>pfctl</a:t>
            </a:r>
            <a:r>
              <a:rPr lang="en-US" b="1" dirty="0" smtClean="0"/>
              <a:t> -</a:t>
            </a:r>
            <a:r>
              <a:rPr lang="en-US" b="1" dirty="0" err="1" smtClean="0"/>
              <a:t>d</a:t>
            </a:r>
            <a:r>
              <a:rPr lang="en-US" b="1" dirty="0" smtClean="0"/>
              <a:t> </a:t>
            </a:r>
            <a:r>
              <a:rPr lang="en-US" i="1" dirty="0" smtClean="0"/>
              <a:t>Disable PF </a:t>
            </a:r>
          </a:p>
          <a:p>
            <a:r>
              <a:rPr lang="en-US" b="1" dirty="0" err="1" smtClean="0"/>
              <a:t>pfctl</a:t>
            </a:r>
            <a:r>
              <a:rPr lang="en-US" b="1" dirty="0" smtClean="0"/>
              <a:t> -F all -</a:t>
            </a:r>
            <a:r>
              <a:rPr lang="en-US" b="1" dirty="0" err="1" smtClean="0"/>
              <a:t>f</a:t>
            </a:r>
            <a:r>
              <a:rPr lang="en-US" b="1" dirty="0" smtClean="0"/>
              <a:t> /etc/</a:t>
            </a:r>
            <a:r>
              <a:rPr lang="en-US" b="1" dirty="0" err="1" smtClean="0"/>
              <a:t>pf.conf</a:t>
            </a:r>
            <a:r>
              <a:rPr lang="en-US" b="1" dirty="0" smtClean="0"/>
              <a:t> </a:t>
            </a:r>
            <a:r>
              <a:rPr lang="en-US" i="1" dirty="0" smtClean="0"/>
              <a:t>Flush all rules (</a:t>
            </a:r>
            <a:r>
              <a:rPr lang="en-US" i="1" dirty="0" err="1" smtClean="0"/>
              <a:t>nat</a:t>
            </a:r>
            <a:r>
              <a:rPr lang="en-US" i="1" dirty="0" smtClean="0"/>
              <a:t>, filter, state, table, etc.) and reload </a:t>
            </a:r>
          </a:p>
          <a:p>
            <a:r>
              <a:rPr lang="en-US" b="1" dirty="0" err="1" smtClean="0"/>
              <a:t>pfctl</a:t>
            </a:r>
            <a:r>
              <a:rPr lang="en-US" b="1" dirty="0" smtClean="0"/>
              <a:t> -</a:t>
            </a:r>
            <a:r>
              <a:rPr lang="en-US" b="1" dirty="0" err="1" smtClean="0"/>
              <a:t>s</a:t>
            </a:r>
            <a:r>
              <a:rPr lang="en-US" b="1" dirty="0" smtClean="0"/>
              <a:t> [ rules | </a:t>
            </a:r>
            <a:r>
              <a:rPr lang="en-US" b="1" dirty="0" err="1" smtClean="0"/>
              <a:t>nat</a:t>
            </a:r>
            <a:r>
              <a:rPr lang="en-US" b="1" dirty="0" smtClean="0"/>
              <a:t> | state </a:t>
            </a:r>
            <a:r>
              <a:rPr lang="en-US" b="1" i="1" dirty="0" smtClean="0"/>
              <a:t>] </a:t>
            </a:r>
            <a:r>
              <a:rPr lang="en-US" i="1" dirty="0" smtClean="0"/>
              <a:t>Report on the filter rules, </a:t>
            </a:r>
            <a:r>
              <a:rPr lang="en-US" i="1" dirty="0" err="1" smtClean="0"/>
              <a:t>nat</a:t>
            </a:r>
            <a:r>
              <a:rPr lang="en-US" i="1" dirty="0" smtClean="0"/>
              <a:t> rules, or state table </a:t>
            </a:r>
          </a:p>
          <a:p>
            <a:r>
              <a:rPr lang="en-US" b="1" dirty="0" err="1" smtClean="0"/>
              <a:t>pfctl</a:t>
            </a:r>
            <a:r>
              <a:rPr lang="en-US" b="1" dirty="0" smtClean="0"/>
              <a:t> -</a:t>
            </a:r>
            <a:r>
              <a:rPr lang="en-US" b="1" dirty="0" err="1" smtClean="0"/>
              <a:t>vnf</a:t>
            </a:r>
            <a:r>
              <a:rPr lang="en-US" b="1" dirty="0" smtClean="0"/>
              <a:t> /etc/</a:t>
            </a:r>
            <a:r>
              <a:rPr lang="en-US" b="1" dirty="0" err="1" smtClean="0"/>
              <a:t>pf.conf</a:t>
            </a:r>
            <a:r>
              <a:rPr lang="en-US" b="1" dirty="0" smtClean="0"/>
              <a:t> </a:t>
            </a:r>
            <a:r>
              <a:rPr lang="en-US" i="1" dirty="0" smtClean="0"/>
              <a:t>Check /etc/</a:t>
            </a:r>
            <a:r>
              <a:rPr lang="en-US" i="1" dirty="0" err="1" smtClean="0"/>
              <a:t>pf.conf</a:t>
            </a:r>
            <a:r>
              <a:rPr lang="en-US" i="1" dirty="0" smtClean="0"/>
              <a:t> for errors, but do not load </a:t>
            </a:r>
            <a:r>
              <a:rPr lang="en-US" i="1" dirty="0" err="1" smtClean="0"/>
              <a:t>ruleset</a:t>
            </a:r>
            <a:endParaRPr lang="en-US" i="1"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Packet Filtering with PF</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Rules are loaded from a file usually </a:t>
            </a:r>
            <a:r>
              <a:rPr lang="en-US" b="1" dirty="0" smtClean="0"/>
              <a:t>/etc/</a:t>
            </a:r>
            <a:r>
              <a:rPr lang="en-US" b="1" dirty="0" err="1" smtClean="0"/>
              <a:t>pf.conf</a:t>
            </a:r>
            <a:endParaRPr lang="en-US" b="1" dirty="0" smtClean="0"/>
          </a:p>
          <a:p>
            <a:r>
              <a:rPr lang="en-US" dirty="0" smtClean="0"/>
              <a:t>Packets can be passed, redirected or dropped as they pass through an interface</a:t>
            </a:r>
          </a:p>
          <a:p>
            <a:r>
              <a:rPr lang="en-US" dirty="0" smtClean="0"/>
              <a:t>PF inspects packets based on Layer 3 (IPv4/IPV6) and Layer 4 headers (TCP, UDP, ICMP/v6)</a:t>
            </a:r>
          </a:p>
          <a:p>
            <a:r>
              <a:rPr lang="en-US" dirty="0" smtClean="0"/>
              <a:t>Can check for source/destination address, protocol (Layer 4) and source/destination port</a:t>
            </a:r>
          </a:p>
          <a:p>
            <a:r>
              <a:rPr lang="en-US" dirty="0" smtClean="0"/>
              <a:t>Rules evaluated in sequential order – top to bottom of the file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Packet Filtering with PF cont’d</a:t>
            </a:r>
            <a:endParaRPr lang="en-US" b="1" dirty="0"/>
          </a:p>
        </p:txBody>
      </p:sp>
      <p:sp>
        <p:nvSpPr>
          <p:cNvPr id="3" name="Content Placeholder 2"/>
          <p:cNvSpPr>
            <a:spLocks noGrp="1"/>
          </p:cNvSpPr>
          <p:nvPr>
            <p:ph idx="1"/>
          </p:nvPr>
        </p:nvSpPr>
        <p:spPr/>
        <p:txBody>
          <a:bodyPr>
            <a:normAutofit fontScale="92500"/>
          </a:bodyPr>
          <a:lstStyle/>
          <a:p>
            <a:r>
              <a:rPr lang="en-US" dirty="0" smtClean="0"/>
              <a:t>A packet is evaluated against all the rules UNLESS the key word </a:t>
            </a:r>
            <a:r>
              <a:rPr lang="en-US" b="1" i="1" dirty="0" smtClean="0"/>
              <a:t>quick </a:t>
            </a:r>
            <a:r>
              <a:rPr lang="en-US" dirty="0" smtClean="0"/>
              <a:t>is specified</a:t>
            </a:r>
          </a:p>
          <a:p>
            <a:r>
              <a:rPr lang="en-US" dirty="0" smtClean="0"/>
              <a:t>If </a:t>
            </a:r>
            <a:r>
              <a:rPr lang="en-US" b="1" i="1" dirty="0" smtClean="0"/>
              <a:t>quick </a:t>
            </a:r>
            <a:r>
              <a:rPr lang="en-US" dirty="0" smtClean="0"/>
              <a:t>is not specified then the last rule to match wins and action is taken on the packet</a:t>
            </a:r>
          </a:p>
          <a:p>
            <a:r>
              <a:rPr lang="en-US" dirty="0" smtClean="0"/>
              <a:t>There is an implicit pass all at the beginning meaning that if a packet does not match any rule then it will be passed</a:t>
            </a:r>
          </a:p>
          <a:p>
            <a:r>
              <a:rPr lang="en-US" dirty="0" smtClean="0"/>
              <a:t>You are free to circumvent this feature if you want by having a “block all” at the top of the file</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4362"/>
          </a:xfrm>
        </p:spPr>
        <p:txBody>
          <a:bodyPr>
            <a:normAutofit fontScale="90000"/>
          </a:bodyPr>
          <a:lstStyle/>
          <a:p>
            <a:r>
              <a:rPr lang="en-US" b="1" dirty="0" smtClean="0"/>
              <a:t>Rule Syntax</a:t>
            </a:r>
            <a:endParaRPr lang="en-US" b="1" dirty="0"/>
          </a:p>
        </p:txBody>
      </p:sp>
      <p:sp>
        <p:nvSpPr>
          <p:cNvPr id="3" name="Content Placeholder 2"/>
          <p:cNvSpPr>
            <a:spLocks noGrp="1"/>
          </p:cNvSpPr>
          <p:nvPr>
            <p:ph idx="1"/>
          </p:nvPr>
        </p:nvSpPr>
        <p:spPr>
          <a:xfrm>
            <a:off x="457200" y="889000"/>
            <a:ext cx="8229600" cy="5237163"/>
          </a:xfrm>
        </p:spPr>
        <p:txBody>
          <a:bodyPr>
            <a:normAutofit fontScale="92500" lnSpcReduction="10000"/>
          </a:bodyPr>
          <a:lstStyle/>
          <a:p>
            <a:r>
              <a:rPr lang="en-US" sz="2400" i="1" dirty="0" smtClean="0"/>
              <a:t>action [direction] [log] [quick] [on interface] [</a:t>
            </a:r>
            <a:r>
              <a:rPr lang="en-US" sz="2400" i="1" dirty="0" err="1" smtClean="0"/>
              <a:t>af</a:t>
            </a:r>
            <a:r>
              <a:rPr lang="en-US" sz="2400" i="1" dirty="0" smtClean="0"/>
              <a:t>] [proto protocol]  [from </a:t>
            </a:r>
            <a:r>
              <a:rPr lang="en-US" sz="2400" i="1" dirty="0" err="1" smtClean="0"/>
              <a:t>src_addr</a:t>
            </a:r>
            <a:r>
              <a:rPr lang="en-US" sz="2400" i="1" dirty="0" smtClean="0"/>
              <a:t> [port </a:t>
            </a:r>
            <a:r>
              <a:rPr lang="en-US" sz="2400" i="1" dirty="0" err="1" smtClean="0"/>
              <a:t>src_port</a:t>
            </a:r>
            <a:r>
              <a:rPr lang="en-US" sz="2400" i="1" dirty="0" smtClean="0"/>
              <a:t>]] [to </a:t>
            </a:r>
            <a:r>
              <a:rPr lang="en-US" sz="2400" i="1" dirty="0" err="1" smtClean="0"/>
              <a:t>dst_addr</a:t>
            </a:r>
            <a:r>
              <a:rPr lang="en-US" sz="2400" i="1" dirty="0" smtClean="0"/>
              <a:t> [port </a:t>
            </a:r>
            <a:r>
              <a:rPr lang="en-US" sz="2400" i="1" dirty="0" err="1" smtClean="0"/>
              <a:t>dst_port</a:t>
            </a:r>
            <a:r>
              <a:rPr lang="en-US" sz="2400" i="1" dirty="0" smtClean="0"/>
              <a:t>]] [flags </a:t>
            </a:r>
            <a:r>
              <a:rPr lang="en-US" sz="2400" i="1" dirty="0" err="1" smtClean="0"/>
              <a:t>tcp_flags</a:t>
            </a:r>
            <a:r>
              <a:rPr lang="en-US" sz="2400" i="1" dirty="0" smtClean="0"/>
              <a:t>] [state]</a:t>
            </a:r>
          </a:p>
          <a:p>
            <a:r>
              <a:rPr lang="en-US" sz="2400" b="1" dirty="0"/>
              <a:t>a</a:t>
            </a:r>
            <a:r>
              <a:rPr lang="en-US" sz="2400" b="1" dirty="0" smtClean="0"/>
              <a:t>ction</a:t>
            </a:r>
            <a:r>
              <a:rPr lang="en-US" sz="2400" dirty="0" smtClean="0"/>
              <a:t> – pass or block</a:t>
            </a:r>
          </a:p>
          <a:p>
            <a:r>
              <a:rPr lang="en-US" sz="2400" b="1" dirty="0"/>
              <a:t>d</a:t>
            </a:r>
            <a:r>
              <a:rPr lang="en-US" sz="2400" b="1" dirty="0" smtClean="0"/>
              <a:t>irection</a:t>
            </a:r>
            <a:r>
              <a:rPr lang="en-US" sz="2400" dirty="0" smtClean="0"/>
              <a:t> – in or out</a:t>
            </a:r>
          </a:p>
          <a:p>
            <a:r>
              <a:rPr lang="en-US" sz="2400" b="1" dirty="0"/>
              <a:t>l</a:t>
            </a:r>
            <a:r>
              <a:rPr lang="en-US" sz="2400" b="1" dirty="0" smtClean="0"/>
              <a:t>og</a:t>
            </a:r>
            <a:r>
              <a:rPr lang="en-US" sz="2400" dirty="0" smtClean="0"/>
              <a:t> – should this be logged or not</a:t>
            </a:r>
          </a:p>
          <a:p>
            <a:r>
              <a:rPr lang="en-US" sz="2400" b="1" dirty="0"/>
              <a:t>q</a:t>
            </a:r>
            <a:r>
              <a:rPr lang="en-US" sz="2400" b="1" dirty="0" smtClean="0"/>
              <a:t>uick</a:t>
            </a:r>
            <a:r>
              <a:rPr lang="en-US" sz="2400" dirty="0" smtClean="0"/>
              <a:t> – specified action is taken immediately</a:t>
            </a:r>
          </a:p>
          <a:p>
            <a:r>
              <a:rPr lang="en-US" sz="2400" b="1" dirty="0"/>
              <a:t>o</a:t>
            </a:r>
            <a:r>
              <a:rPr lang="en-US" sz="2400" b="1" dirty="0" smtClean="0"/>
              <a:t>n interface </a:t>
            </a:r>
            <a:r>
              <a:rPr lang="en-US" sz="2400" dirty="0" smtClean="0"/>
              <a:t>– name of the interface</a:t>
            </a:r>
          </a:p>
          <a:p>
            <a:r>
              <a:rPr lang="en-US" sz="2400" b="1" dirty="0" err="1"/>
              <a:t>i</a:t>
            </a:r>
            <a:r>
              <a:rPr lang="en-US" sz="2400" b="1" dirty="0" err="1" smtClean="0"/>
              <a:t>net</a:t>
            </a:r>
            <a:r>
              <a:rPr lang="en-US" sz="2400" dirty="0" smtClean="0"/>
              <a:t> – address family, inet6 for ipv6</a:t>
            </a:r>
          </a:p>
          <a:p>
            <a:r>
              <a:rPr lang="en-US" sz="2400" b="1" dirty="0"/>
              <a:t>p</a:t>
            </a:r>
            <a:r>
              <a:rPr lang="en-US" sz="2400" b="1" dirty="0" smtClean="0"/>
              <a:t>rotocol</a:t>
            </a:r>
            <a:r>
              <a:rPr lang="en-US" sz="2400" dirty="0" smtClean="0"/>
              <a:t> – </a:t>
            </a:r>
            <a:r>
              <a:rPr lang="en-US" sz="2400" dirty="0" err="1" smtClean="0"/>
              <a:t>tcp</a:t>
            </a:r>
            <a:r>
              <a:rPr lang="en-US" sz="2400" dirty="0" smtClean="0"/>
              <a:t>, </a:t>
            </a:r>
            <a:r>
              <a:rPr lang="en-US" sz="2400" dirty="0" err="1" smtClean="0"/>
              <a:t>udp</a:t>
            </a:r>
            <a:r>
              <a:rPr lang="en-US" sz="2400" dirty="0" smtClean="0"/>
              <a:t>, </a:t>
            </a:r>
            <a:r>
              <a:rPr lang="en-US" sz="2400" dirty="0" err="1" smtClean="0"/>
              <a:t>icmp</a:t>
            </a:r>
            <a:r>
              <a:rPr lang="en-US" sz="2400" dirty="0" smtClean="0"/>
              <a:t>, icmp6 or others in </a:t>
            </a:r>
            <a:r>
              <a:rPr lang="en-US" sz="2400" b="1" dirty="0" smtClean="0"/>
              <a:t>/etc/protocols</a:t>
            </a:r>
          </a:p>
          <a:p>
            <a:r>
              <a:rPr lang="en-US" sz="2400" b="1" dirty="0" err="1"/>
              <a:t>s</a:t>
            </a:r>
            <a:r>
              <a:rPr lang="en-US" sz="2400" b="1" dirty="0" err="1" smtClean="0"/>
              <a:t>rc_addr</a:t>
            </a:r>
            <a:r>
              <a:rPr lang="en-US" sz="2400" b="1" dirty="0" smtClean="0"/>
              <a:t>/</a:t>
            </a:r>
            <a:r>
              <a:rPr lang="en-US" sz="2400" b="1" dirty="0" err="1" smtClean="0"/>
              <a:t>dst_addr</a:t>
            </a:r>
            <a:r>
              <a:rPr lang="en-US" sz="2400" b="1" dirty="0" smtClean="0"/>
              <a:t> </a:t>
            </a:r>
            <a:r>
              <a:rPr lang="en-US" sz="2400" dirty="0" smtClean="0"/>
              <a:t>– source port or destination address</a:t>
            </a:r>
          </a:p>
          <a:p>
            <a:r>
              <a:rPr lang="en-US" sz="2400" b="1" dirty="0" err="1"/>
              <a:t>s</a:t>
            </a:r>
            <a:r>
              <a:rPr lang="en-US" sz="2400" b="1" dirty="0" err="1" smtClean="0"/>
              <a:t>rc_port</a:t>
            </a:r>
            <a:r>
              <a:rPr lang="en-US" sz="2400" b="1" dirty="0" smtClean="0"/>
              <a:t>/</a:t>
            </a:r>
            <a:r>
              <a:rPr lang="en-US" sz="2400" b="1" dirty="0" err="1" smtClean="0"/>
              <a:t>dst_port</a:t>
            </a:r>
            <a:r>
              <a:rPr lang="en-US" sz="2400" b="1" dirty="0" smtClean="0"/>
              <a:t> </a:t>
            </a:r>
            <a:r>
              <a:rPr lang="en-US" sz="2400" dirty="0" smtClean="0"/>
              <a:t>– Number between 1 – 65535 (</a:t>
            </a:r>
            <a:r>
              <a:rPr lang="en-US" sz="2400" b="1" dirty="0" smtClean="0"/>
              <a:t>/etc/services</a:t>
            </a:r>
          </a:p>
          <a:p>
            <a:r>
              <a:rPr lang="en-US" sz="2400" b="1" dirty="0" err="1"/>
              <a:t>t</a:t>
            </a:r>
            <a:r>
              <a:rPr lang="en-US" sz="2400" b="1" dirty="0" err="1" smtClean="0"/>
              <a:t>cp_flags</a:t>
            </a:r>
            <a:r>
              <a:rPr lang="en-US" sz="2400" dirty="0" smtClean="0"/>
              <a:t> – </a:t>
            </a:r>
            <a:r>
              <a:rPr lang="en-US" sz="2400" dirty="0" err="1" smtClean="0"/>
              <a:t>eg</a:t>
            </a:r>
            <a:r>
              <a:rPr lang="en-US" sz="2400" dirty="0" smtClean="0"/>
              <a:t> flags S/SA look only for SYN and ACK</a:t>
            </a:r>
          </a:p>
          <a:p>
            <a:r>
              <a:rPr lang="en-US" sz="2400" b="1" dirty="0"/>
              <a:t>s</a:t>
            </a:r>
            <a:r>
              <a:rPr lang="en-US" sz="2400" b="1" dirty="0" smtClean="0"/>
              <a:t>tate</a:t>
            </a:r>
            <a:r>
              <a:rPr lang="en-US" sz="2400" dirty="0" smtClean="0"/>
              <a:t> – whether to check state. PF checks state by default</a:t>
            </a:r>
          </a:p>
          <a:p>
            <a:endParaRPr lang="en-US" sz="2400" b="1"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66762"/>
          </a:xfrm>
        </p:spPr>
        <p:txBody>
          <a:bodyPr/>
          <a:lstStyle/>
          <a:p>
            <a:r>
              <a:rPr lang="en-US" b="1" dirty="0" smtClean="0"/>
              <a:t>Good practice</a:t>
            </a:r>
            <a:endParaRPr lang="en-US" b="1" dirty="0"/>
          </a:p>
        </p:txBody>
      </p:sp>
      <p:sp>
        <p:nvSpPr>
          <p:cNvPr id="3" name="Content Placeholder 2"/>
          <p:cNvSpPr>
            <a:spLocks noGrp="1"/>
          </p:cNvSpPr>
          <p:nvPr>
            <p:ph idx="1"/>
          </p:nvPr>
        </p:nvSpPr>
        <p:spPr>
          <a:xfrm>
            <a:off x="457199" y="1161858"/>
            <a:ext cx="8336501" cy="5368256"/>
          </a:xfrm>
        </p:spPr>
        <p:txBody>
          <a:bodyPr>
            <a:normAutofit fontScale="92500" lnSpcReduction="10000"/>
          </a:bodyPr>
          <a:lstStyle/>
          <a:p>
            <a:r>
              <a:rPr lang="en-US" dirty="0" smtClean="0"/>
              <a:t>Recommended to have default deny at the beginning of the file so that what you do not specify is denied by default.</a:t>
            </a:r>
          </a:p>
          <a:p>
            <a:pPr lvl="1"/>
            <a:r>
              <a:rPr lang="en-US" dirty="0" smtClean="0"/>
              <a:t>i.e. to make it an exclusive firewall</a:t>
            </a:r>
          </a:p>
          <a:p>
            <a:r>
              <a:rPr lang="en-US" dirty="0" smtClean="0"/>
              <a:t>This is to counter the default pass rule</a:t>
            </a:r>
          </a:p>
          <a:p>
            <a:r>
              <a:rPr lang="en-US" dirty="0" smtClean="0"/>
              <a:t>Done by adding the below at the top of the file</a:t>
            </a:r>
          </a:p>
          <a:p>
            <a:pPr lvl="1"/>
            <a:r>
              <a:rPr lang="en-US" b="1" dirty="0" smtClean="0"/>
              <a:t>block in all</a:t>
            </a:r>
          </a:p>
          <a:p>
            <a:r>
              <a:rPr lang="en-US" dirty="0" smtClean="0"/>
              <a:t>Also good idea to leave out the loopback interface and link local addresses</a:t>
            </a:r>
          </a:p>
          <a:p>
            <a:pPr lvl="1"/>
            <a:r>
              <a:rPr lang="en-US" b="1" dirty="0" smtClean="0"/>
              <a:t>set skip on lo0</a:t>
            </a:r>
          </a:p>
          <a:p>
            <a:pPr lvl="1"/>
            <a:r>
              <a:rPr lang="en-US" dirty="0" smtClean="0"/>
              <a:t>You can set a macro </a:t>
            </a:r>
            <a:r>
              <a:rPr lang="en-US" dirty="0" err="1" smtClean="0"/>
              <a:t>eg</a:t>
            </a:r>
            <a:r>
              <a:rPr lang="en-US" dirty="0" smtClean="0"/>
              <a:t>: ipv6_ll=“fe80::/10”</a:t>
            </a:r>
          </a:p>
          <a:p>
            <a:endParaRPr lang="en-US" b="1" dirty="0" smtClean="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Keeping state in PF</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Keeping state has many advantages including simpler </a:t>
            </a:r>
            <a:r>
              <a:rPr lang="en-US" dirty="0" err="1" smtClean="0"/>
              <a:t>rulesets</a:t>
            </a:r>
            <a:r>
              <a:rPr lang="en-US" dirty="0" smtClean="0"/>
              <a:t> and better packet filtering performance. </a:t>
            </a:r>
          </a:p>
          <a:p>
            <a:r>
              <a:rPr lang="en-US" dirty="0" smtClean="0"/>
              <a:t>PF is able to match packets moving in </a:t>
            </a:r>
            <a:r>
              <a:rPr lang="en-US" i="1" dirty="0" smtClean="0"/>
              <a:t>either</a:t>
            </a:r>
            <a:r>
              <a:rPr lang="en-US" dirty="0" smtClean="0"/>
              <a:t> direction to state table entries meaning that filter rules which pass returning traffic don't need to be written. </a:t>
            </a:r>
          </a:p>
          <a:p>
            <a:r>
              <a:rPr lang="en-US" dirty="0" smtClean="0"/>
              <a:t>Since packets matching </a:t>
            </a:r>
            <a:r>
              <a:rPr lang="en-US" dirty="0" err="1" smtClean="0"/>
              <a:t>stateful</a:t>
            </a:r>
            <a:r>
              <a:rPr lang="en-US" dirty="0" smtClean="0"/>
              <a:t> connections don't go through </a:t>
            </a:r>
            <a:r>
              <a:rPr lang="en-US" dirty="0" err="1" smtClean="0"/>
              <a:t>ruleset</a:t>
            </a:r>
            <a:r>
              <a:rPr lang="en-US" dirty="0" smtClean="0"/>
              <a:t> evaluation, the time PF spends processing those packets can be greatly lessened.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Keeping state cont’d</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When a rule creates state, the first packet matching the rule creates a "state" between the sender and receiver. </a:t>
            </a:r>
          </a:p>
          <a:p>
            <a:r>
              <a:rPr lang="en-US" dirty="0" smtClean="0"/>
              <a:t>Not only do packets going from the sender to receiver match the state entry and bypass </a:t>
            </a:r>
            <a:r>
              <a:rPr lang="en-US" dirty="0" err="1" smtClean="0"/>
              <a:t>ruleset</a:t>
            </a:r>
            <a:r>
              <a:rPr lang="en-US" dirty="0" smtClean="0"/>
              <a:t> evaluation, but so do the reply packets from receiver to sender. </a:t>
            </a:r>
          </a:p>
          <a:p>
            <a:r>
              <a:rPr lang="en-US" dirty="0" smtClean="0"/>
              <a:t>All </a:t>
            </a:r>
            <a:r>
              <a:rPr lang="en-US" i="1" dirty="0" smtClean="0"/>
              <a:t>pass</a:t>
            </a:r>
            <a:r>
              <a:rPr lang="en-US" dirty="0" smtClean="0"/>
              <a:t> rules automatically create a state entry when a packet matches the rule. This can be explicitly disabled by using the no state option.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747"/>
            <a:ext cx="8229600" cy="919701"/>
          </a:xfrm>
        </p:spPr>
        <p:txBody>
          <a:bodyPr/>
          <a:lstStyle/>
          <a:p>
            <a:r>
              <a:rPr lang="en-US" b="1" dirty="0" smtClean="0"/>
              <a:t>Understanding the PF Rules</a:t>
            </a:r>
            <a:endParaRPr lang="en-US" b="1" dirty="0"/>
          </a:p>
        </p:txBody>
      </p:sp>
      <p:sp>
        <p:nvSpPr>
          <p:cNvPr id="3" name="Content Placeholder 2"/>
          <p:cNvSpPr>
            <a:spLocks noGrp="1"/>
          </p:cNvSpPr>
          <p:nvPr>
            <p:ph idx="1"/>
          </p:nvPr>
        </p:nvSpPr>
        <p:spPr>
          <a:xfrm>
            <a:off x="347767" y="1103630"/>
            <a:ext cx="8339033" cy="5472793"/>
          </a:xfrm>
        </p:spPr>
        <p:txBody>
          <a:bodyPr>
            <a:normAutofit fontScale="92500" lnSpcReduction="20000"/>
          </a:bodyPr>
          <a:lstStyle/>
          <a:p>
            <a:r>
              <a:rPr lang="en-US" dirty="0" smtClean="0"/>
              <a:t>Rules are red from top to bottom</a:t>
            </a:r>
          </a:p>
          <a:p>
            <a:r>
              <a:rPr lang="en-US" dirty="0" smtClean="0"/>
              <a:t>A matching pass rule in one direction automatically creates a matching pass rule in the other </a:t>
            </a:r>
            <a:r>
              <a:rPr lang="en-US" dirty="0" smtClean="0"/>
              <a:t>direction</a:t>
            </a:r>
          </a:p>
          <a:p>
            <a:pPr lvl="1"/>
            <a:r>
              <a:rPr lang="en-US" dirty="0" err="1" smtClean="0"/>
              <a:t>Eg</a:t>
            </a:r>
            <a:r>
              <a:rPr lang="en-US" smtClean="0"/>
              <a:t> “pass out all” </a:t>
            </a:r>
            <a:r>
              <a:rPr lang="en-US" dirty="0" smtClean="0"/>
              <a:t>automatically creates </a:t>
            </a:r>
            <a:r>
              <a:rPr lang="en-US" smtClean="0"/>
              <a:t>a “pass in all”</a:t>
            </a:r>
            <a:endParaRPr lang="en-US" dirty="0" smtClean="0"/>
          </a:p>
          <a:p>
            <a:r>
              <a:rPr lang="en-US" dirty="0" smtClean="0"/>
              <a:t>PF allows everything in or out by default and you may (or may not) want this</a:t>
            </a:r>
          </a:p>
          <a:p>
            <a:r>
              <a:rPr lang="en-US" dirty="0" smtClean="0"/>
              <a:t>The last rule to match the packet wins</a:t>
            </a:r>
          </a:p>
          <a:p>
            <a:r>
              <a:rPr lang="en-US" dirty="0" smtClean="0"/>
              <a:t>If the packet is not matched it is allowed through anyway (default allow – exclusive)</a:t>
            </a:r>
          </a:p>
          <a:p>
            <a:r>
              <a:rPr lang="en-US" dirty="0" smtClean="0"/>
              <a:t>If you don</a:t>
            </a:r>
            <a:r>
              <a:rPr lang="fr-FR" dirty="0" smtClean="0"/>
              <a:t>’</a:t>
            </a:r>
            <a:r>
              <a:rPr lang="en-US" dirty="0" smtClean="0"/>
              <a:t>t want this, you must set an implicit block in the direction you want to block</a:t>
            </a:r>
          </a:p>
          <a:p>
            <a:endParaRPr lang="en-US" dirty="0" smtClean="0"/>
          </a:p>
          <a:p>
            <a:endParaRPr lang="en-US" dirty="0"/>
          </a:p>
        </p:txBody>
      </p:sp>
    </p:spTree>
    <p:extLst>
      <p:ext uri="{BB962C8B-B14F-4D97-AF65-F5344CB8AC3E}">
        <p14:creationId xmlns:p14="http://schemas.microsoft.com/office/powerpoint/2010/main" val="140001876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What’s a Firewall?</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Computer network security device to protect devices, or restrict access to or from a network</a:t>
            </a:r>
          </a:p>
          <a:p>
            <a:r>
              <a:rPr lang="en-US" dirty="0" smtClean="0"/>
              <a:t>Analyzes traffic coming in or going out (or through it) and determines a course of action based on a pre-defined rule set</a:t>
            </a:r>
          </a:p>
          <a:p>
            <a:r>
              <a:rPr lang="en-US" dirty="0" smtClean="0"/>
              <a:t>Firewalls can be found anywhere:</a:t>
            </a:r>
          </a:p>
          <a:p>
            <a:pPr lvl="1"/>
            <a:r>
              <a:rPr lang="en-US" dirty="0" smtClean="0"/>
              <a:t>On your laptop OS</a:t>
            </a:r>
          </a:p>
          <a:p>
            <a:pPr lvl="1"/>
            <a:r>
              <a:rPr lang="en-US" dirty="0" smtClean="0"/>
              <a:t>On routers</a:t>
            </a:r>
          </a:p>
          <a:p>
            <a:pPr lvl="1"/>
            <a:r>
              <a:rPr lang="en-US" dirty="0" smtClean="0"/>
              <a:t>On server OS</a:t>
            </a:r>
          </a:p>
          <a:p>
            <a:pPr lvl="1"/>
            <a:r>
              <a:rPr lang="en-US" dirty="0" smtClean="0"/>
              <a:t>On network hardware appliances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about default deny?</a:t>
            </a:r>
            <a:endParaRPr lang="en-US" b="1" dirty="0"/>
          </a:p>
        </p:txBody>
      </p:sp>
      <p:sp>
        <p:nvSpPr>
          <p:cNvPr id="3" name="Content Placeholder 2"/>
          <p:cNvSpPr>
            <a:spLocks noGrp="1"/>
          </p:cNvSpPr>
          <p:nvPr>
            <p:ph idx="1"/>
          </p:nvPr>
        </p:nvSpPr>
        <p:spPr>
          <a:xfrm>
            <a:off x="457200" y="1600200"/>
            <a:ext cx="8229600" cy="5006460"/>
          </a:xfrm>
        </p:spPr>
        <p:txBody>
          <a:bodyPr>
            <a:normAutofit fontScale="85000" lnSpcReduction="20000"/>
          </a:bodyPr>
          <a:lstStyle/>
          <a:p>
            <a:r>
              <a:rPr lang="en-US" dirty="0"/>
              <a:t>The recommended practice when setting up a firewall is to take a "default deny" approach. </a:t>
            </a:r>
            <a:endParaRPr lang="en-US" dirty="0" smtClean="0"/>
          </a:p>
          <a:p>
            <a:r>
              <a:rPr lang="en-US" dirty="0" smtClean="0"/>
              <a:t>That </a:t>
            </a:r>
            <a:r>
              <a:rPr lang="en-US" dirty="0"/>
              <a:t>is, to deny </a:t>
            </a:r>
            <a:r>
              <a:rPr lang="en-US" i="1" dirty="0"/>
              <a:t>everything</a:t>
            </a:r>
            <a:r>
              <a:rPr lang="en-US" dirty="0"/>
              <a:t> and then selectively allow certain traffic through the firewall. </a:t>
            </a:r>
            <a:endParaRPr lang="en-US" dirty="0" smtClean="0"/>
          </a:p>
          <a:p>
            <a:r>
              <a:rPr lang="en-US" dirty="0" smtClean="0"/>
              <a:t>This </a:t>
            </a:r>
            <a:r>
              <a:rPr lang="en-US" dirty="0"/>
              <a:t>approach is recommended because it errs on the side of caution and also makes writing a </a:t>
            </a:r>
            <a:r>
              <a:rPr lang="en-US" dirty="0" err="1"/>
              <a:t>ruleset</a:t>
            </a:r>
            <a:r>
              <a:rPr lang="en-US" dirty="0"/>
              <a:t> easier. </a:t>
            </a:r>
            <a:r>
              <a:rPr lang="en-US" dirty="0" smtClean="0"/>
              <a:t>the </a:t>
            </a:r>
            <a:r>
              <a:rPr lang="en-US" dirty="0"/>
              <a:t>first two filter rules should be: </a:t>
            </a:r>
          </a:p>
          <a:p>
            <a:pPr marL="457200" lvl="1" indent="0">
              <a:buNone/>
            </a:pPr>
            <a:r>
              <a:rPr lang="en-US" dirty="0"/>
              <a:t>block </a:t>
            </a:r>
            <a:r>
              <a:rPr lang="en-US" dirty="0" smtClean="0"/>
              <a:t>in</a:t>
            </a:r>
            <a:r>
              <a:rPr lang="en-US" dirty="0"/>
              <a:t> all</a:t>
            </a:r>
            <a:br>
              <a:rPr lang="en-US" dirty="0"/>
            </a:br>
            <a:r>
              <a:rPr lang="en-US" dirty="0"/>
              <a:t>block out </a:t>
            </a:r>
            <a:r>
              <a:rPr lang="en-US" dirty="0" smtClean="0"/>
              <a:t>all</a:t>
            </a:r>
          </a:p>
          <a:p>
            <a:r>
              <a:rPr lang="en-US" dirty="0" smtClean="0"/>
              <a:t>This </a:t>
            </a:r>
            <a:r>
              <a:rPr lang="en-US" dirty="0"/>
              <a:t>will block all traffic on all interfaces in either direction from anywhere to anywhere. </a:t>
            </a:r>
            <a:endParaRPr lang="en-US" dirty="0" smtClean="0"/>
          </a:p>
          <a:p>
            <a:r>
              <a:rPr lang="en-US" b="1" dirty="0" smtClean="0"/>
              <a:t>HOWEVER</a:t>
            </a:r>
            <a:r>
              <a:rPr lang="en-US" dirty="0" smtClean="0"/>
              <a:t>, you may opt to approach your firewall rules differently depending on the scenario</a:t>
            </a:r>
            <a:endParaRPr lang="en-US" dirty="0"/>
          </a:p>
          <a:p>
            <a:endParaRPr lang="en-US" dirty="0"/>
          </a:p>
        </p:txBody>
      </p:sp>
    </p:spTree>
    <p:extLst>
      <p:ext uri="{BB962C8B-B14F-4D97-AF65-F5344CB8AC3E}">
        <p14:creationId xmlns:p14="http://schemas.microsoft.com/office/powerpoint/2010/main" val="2960872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1804"/>
            <a:ext cx="8229600" cy="1143000"/>
          </a:xfrm>
        </p:spPr>
        <p:txBody>
          <a:bodyPr/>
          <a:lstStyle/>
          <a:p>
            <a:r>
              <a:rPr lang="en-US" b="1" dirty="0" smtClean="0"/>
              <a:t>Passing Traffic</a:t>
            </a:r>
            <a:endParaRPr lang="en-US" b="1" dirty="0"/>
          </a:p>
        </p:txBody>
      </p:sp>
      <p:sp>
        <p:nvSpPr>
          <p:cNvPr id="3" name="Content Placeholder 2"/>
          <p:cNvSpPr>
            <a:spLocks noGrp="1"/>
          </p:cNvSpPr>
          <p:nvPr>
            <p:ph idx="1"/>
          </p:nvPr>
        </p:nvSpPr>
        <p:spPr>
          <a:xfrm>
            <a:off x="256721" y="986228"/>
            <a:ext cx="8633581" cy="5139935"/>
          </a:xfrm>
        </p:spPr>
        <p:txBody>
          <a:bodyPr>
            <a:normAutofit/>
          </a:bodyPr>
          <a:lstStyle/>
          <a:p>
            <a:pPr>
              <a:buNone/>
            </a:pPr>
            <a:r>
              <a:rPr lang="en-US" sz="1600" dirty="0" smtClean="0">
                <a:latin typeface="Courier"/>
                <a:cs typeface="Courier"/>
              </a:rPr>
              <a:t>pass in on dc0 from 192.168.0.0/24 to 192.168.0.1 </a:t>
            </a:r>
          </a:p>
          <a:p>
            <a:pPr>
              <a:buNone/>
            </a:pPr>
            <a:r>
              <a:rPr lang="en-US" sz="1600" dirty="0" smtClean="0">
                <a:latin typeface="Courier"/>
                <a:cs typeface="Courier"/>
              </a:rPr>
              <a:t>pass out on dc0 from 192.168.0.1 to 192.168.0.0/24</a:t>
            </a:r>
          </a:p>
          <a:p>
            <a:pPr>
              <a:buNone/>
            </a:pPr>
            <a:r>
              <a:rPr lang="en-US" sz="1600" dirty="0" smtClean="0">
                <a:latin typeface="Courier"/>
                <a:cs typeface="Courier"/>
              </a:rPr>
              <a:t>pass in quick on em0 from 172.16.1.1 to any</a:t>
            </a:r>
          </a:p>
          <a:p>
            <a:pPr>
              <a:buNone/>
            </a:pPr>
            <a:r>
              <a:rPr lang="en-US" sz="1600" dirty="0" smtClean="0">
                <a:latin typeface="Courier"/>
                <a:cs typeface="Courier"/>
              </a:rPr>
              <a:t>pass out on em0 from any to 172.16.1.1</a:t>
            </a:r>
          </a:p>
          <a:p>
            <a:pPr>
              <a:buNone/>
            </a:pPr>
            <a:r>
              <a:rPr lang="en-US" sz="1600" dirty="0" smtClean="0">
                <a:latin typeface="Courier"/>
                <a:cs typeface="Courier"/>
              </a:rPr>
              <a:t>pass in quick on em0 </a:t>
            </a:r>
            <a:r>
              <a:rPr lang="en-US" sz="1600" dirty="0" err="1" smtClean="0">
                <a:latin typeface="Courier"/>
                <a:cs typeface="Courier"/>
              </a:rPr>
              <a:t>inet</a:t>
            </a:r>
            <a:r>
              <a:rPr lang="en-US" sz="1600" dirty="0" smtClean="0">
                <a:latin typeface="Courier"/>
                <a:cs typeface="Courier"/>
              </a:rPr>
              <a:t> proto </a:t>
            </a:r>
            <a:r>
              <a:rPr lang="en-US" sz="1600" dirty="0" err="1" smtClean="0">
                <a:latin typeface="Courier"/>
                <a:cs typeface="Courier"/>
              </a:rPr>
              <a:t>icmp</a:t>
            </a:r>
            <a:r>
              <a:rPr lang="en-US" sz="1600" dirty="0" smtClean="0">
                <a:latin typeface="Courier"/>
                <a:cs typeface="Courier"/>
              </a:rPr>
              <a:t> from any to any</a:t>
            </a:r>
          </a:p>
          <a:p>
            <a:pPr>
              <a:buNone/>
            </a:pPr>
            <a:r>
              <a:rPr lang="en-US" sz="1600" dirty="0" smtClean="0">
                <a:latin typeface="Courier"/>
                <a:cs typeface="Courier"/>
              </a:rPr>
              <a:t>pass in quick on rl0 </a:t>
            </a:r>
            <a:r>
              <a:rPr lang="en-US" sz="1600" dirty="0" err="1" smtClean="0">
                <a:latin typeface="Courier"/>
                <a:cs typeface="Courier"/>
              </a:rPr>
              <a:t>inet</a:t>
            </a:r>
            <a:r>
              <a:rPr lang="en-US" sz="1600" dirty="0" smtClean="0">
                <a:latin typeface="Courier"/>
                <a:cs typeface="Courier"/>
              </a:rPr>
              <a:t> proto </a:t>
            </a:r>
            <a:r>
              <a:rPr lang="en-US" sz="1600" dirty="0" err="1" smtClean="0">
                <a:latin typeface="Courier"/>
                <a:cs typeface="Courier"/>
              </a:rPr>
              <a:t>udp</a:t>
            </a:r>
            <a:r>
              <a:rPr lang="en-US" sz="1600" dirty="0" smtClean="0">
                <a:latin typeface="Courier"/>
                <a:cs typeface="Courier"/>
              </a:rPr>
              <a:t> from any port 53 to 192.168.0.1</a:t>
            </a:r>
          </a:p>
          <a:p>
            <a:pPr>
              <a:buNone/>
            </a:pPr>
            <a:r>
              <a:rPr lang="en-US" sz="1600" dirty="0">
                <a:latin typeface="Courier"/>
                <a:cs typeface="Courier"/>
              </a:rPr>
              <a:t>b</a:t>
            </a:r>
            <a:r>
              <a:rPr lang="en-US" sz="1600" dirty="0" smtClean="0">
                <a:latin typeface="Courier"/>
                <a:cs typeface="Courier"/>
              </a:rPr>
              <a:t>lock in quick all</a:t>
            </a:r>
          </a:p>
          <a:p>
            <a:pPr>
              <a:buNone/>
            </a:pPr>
            <a:r>
              <a:rPr lang="en-US" sz="1600" dirty="0" smtClean="0">
                <a:latin typeface="Courier"/>
                <a:cs typeface="Courier"/>
              </a:rPr>
              <a:t>block out quick all</a:t>
            </a:r>
          </a:p>
          <a:p>
            <a:endParaRPr lang="en-US" sz="1600" dirty="0" smtClean="0">
              <a:latin typeface="Courier"/>
              <a:cs typeface="Courier"/>
            </a:endParaRPr>
          </a:p>
          <a:p>
            <a:r>
              <a:rPr lang="en-US" dirty="0" smtClean="0"/>
              <a:t>What will the above rules do?</a:t>
            </a:r>
            <a:endParaRPr lang="en-US" b="1" i="1" dirty="0" smtClean="0"/>
          </a:p>
          <a:p>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File</a:t>
            </a:r>
            <a:endParaRPr lang="en-US" b="1" dirty="0"/>
          </a:p>
        </p:txBody>
      </p:sp>
      <p:sp>
        <p:nvSpPr>
          <p:cNvPr id="3" name="Content Placeholder 2"/>
          <p:cNvSpPr>
            <a:spLocks noGrp="1"/>
          </p:cNvSpPr>
          <p:nvPr>
            <p:ph idx="1"/>
          </p:nvPr>
        </p:nvSpPr>
        <p:spPr/>
        <p:txBody>
          <a:bodyPr>
            <a:normAutofit/>
          </a:bodyPr>
          <a:lstStyle/>
          <a:p>
            <a:pPr>
              <a:buNone/>
            </a:pPr>
            <a:r>
              <a:rPr lang="en-US" sz="2400" dirty="0" smtClean="0">
                <a:latin typeface="Courier"/>
                <a:cs typeface="Courier"/>
              </a:rPr>
              <a:t>block in </a:t>
            </a:r>
            <a:r>
              <a:rPr lang="en-US" sz="2400" dirty="0">
                <a:latin typeface="Courier"/>
                <a:cs typeface="Courier"/>
              </a:rPr>
              <a:t>all #block stuff by default</a:t>
            </a:r>
            <a:endParaRPr lang="en-US" sz="2400" dirty="0" smtClean="0">
              <a:latin typeface="Courier"/>
              <a:cs typeface="Courier"/>
            </a:endParaRPr>
          </a:p>
          <a:p>
            <a:pPr>
              <a:buNone/>
            </a:pPr>
            <a:r>
              <a:rPr lang="en-US" sz="2400" dirty="0" smtClean="0">
                <a:latin typeface="Courier"/>
                <a:cs typeface="Courier"/>
              </a:rPr>
              <a:t>set skip on lo0</a:t>
            </a:r>
          </a:p>
          <a:p>
            <a:pPr>
              <a:buNone/>
            </a:pPr>
            <a:r>
              <a:rPr lang="en-US" sz="2400" dirty="0" smtClean="0">
                <a:latin typeface="Courier"/>
                <a:cs typeface="Courier"/>
              </a:rPr>
              <a:t>pass in log on em0 </a:t>
            </a:r>
            <a:r>
              <a:rPr lang="en-US" sz="2400" dirty="0" err="1" smtClean="0">
                <a:latin typeface="Courier"/>
                <a:cs typeface="Courier"/>
              </a:rPr>
              <a:t>inet</a:t>
            </a:r>
            <a:r>
              <a:rPr lang="en-US" sz="2400" dirty="0" smtClean="0">
                <a:latin typeface="Courier"/>
                <a:cs typeface="Courier"/>
              </a:rPr>
              <a:t> proto </a:t>
            </a:r>
            <a:r>
              <a:rPr lang="en-US" sz="2400" dirty="0" err="1" smtClean="0">
                <a:latin typeface="Courier"/>
                <a:cs typeface="Courier"/>
              </a:rPr>
              <a:t>tcp</a:t>
            </a:r>
            <a:r>
              <a:rPr lang="en-US" sz="2400" dirty="0" smtClean="0">
                <a:latin typeface="Courier"/>
                <a:cs typeface="Courier"/>
              </a:rPr>
              <a:t> all</a:t>
            </a:r>
          </a:p>
          <a:p>
            <a:pPr>
              <a:buNone/>
            </a:pPr>
            <a:r>
              <a:rPr lang="en-US" sz="2400" dirty="0" smtClean="0">
                <a:latin typeface="Courier"/>
                <a:cs typeface="Courier"/>
              </a:rPr>
              <a:t>pass out on em0 </a:t>
            </a:r>
            <a:r>
              <a:rPr lang="en-US" sz="2400" dirty="0" err="1" smtClean="0">
                <a:latin typeface="Courier"/>
                <a:cs typeface="Courier"/>
              </a:rPr>
              <a:t>inet</a:t>
            </a:r>
            <a:r>
              <a:rPr lang="en-US" sz="2400" dirty="0" smtClean="0">
                <a:latin typeface="Courier"/>
                <a:cs typeface="Courier"/>
              </a:rPr>
              <a:t> proto </a:t>
            </a:r>
            <a:r>
              <a:rPr lang="en-US" sz="2400" dirty="0" err="1" smtClean="0">
                <a:latin typeface="Courier"/>
                <a:cs typeface="Courier"/>
              </a:rPr>
              <a:t>tcp</a:t>
            </a:r>
            <a:r>
              <a:rPr lang="en-US" sz="2400" dirty="0" smtClean="0">
                <a:latin typeface="Courier"/>
                <a:cs typeface="Courier"/>
              </a:rPr>
              <a:t> all</a:t>
            </a:r>
            <a:br>
              <a:rPr lang="en-US" sz="2400" dirty="0" smtClean="0">
                <a:latin typeface="Courier"/>
                <a:cs typeface="Courier"/>
              </a:rPr>
            </a:br>
            <a:endParaRPr lang="en-US" sz="2400" dirty="0" smtClean="0">
              <a:latin typeface="Courier"/>
              <a:cs typeface="Courier"/>
            </a:endParaRPr>
          </a:p>
          <a:p>
            <a:r>
              <a:rPr lang="en-US" dirty="0" smtClean="0"/>
              <a:t>Will UDP traffic pass? Why?</a:t>
            </a:r>
          </a:p>
          <a:p>
            <a:r>
              <a:rPr lang="en-US" dirty="0" smtClean="0"/>
              <a:t>Will ICMP Traffic pass? Why?</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Rules 2</a:t>
            </a:r>
            <a:endParaRPr lang="en-US" b="1" dirty="0"/>
          </a:p>
        </p:txBody>
      </p:sp>
      <p:sp>
        <p:nvSpPr>
          <p:cNvPr id="3" name="Content Placeholder 2"/>
          <p:cNvSpPr>
            <a:spLocks noGrp="1"/>
          </p:cNvSpPr>
          <p:nvPr>
            <p:ph idx="1"/>
          </p:nvPr>
        </p:nvSpPr>
        <p:spPr/>
        <p:txBody>
          <a:bodyPr/>
          <a:lstStyle/>
          <a:p>
            <a:pPr>
              <a:buNone/>
            </a:pPr>
            <a:r>
              <a:rPr lang="en-US" sz="2000" dirty="0" smtClean="0">
                <a:latin typeface="Courier"/>
                <a:cs typeface="Courier"/>
              </a:rPr>
              <a:t>block in all #block stuff by default</a:t>
            </a:r>
          </a:p>
          <a:p>
            <a:pPr>
              <a:buNone/>
            </a:pPr>
            <a:r>
              <a:rPr lang="en-US" sz="2000" dirty="0" smtClean="0">
                <a:latin typeface="Courier"/>
                <a:cs typeface="Courier"/>
              </a:rPr>
              <a:t>set skip on lo0</a:t>
            </a:r>
          </a:p>
          <a:p>
            <a:pPr>
              <a:buNone/>
            </a:pPr>
            <a:r>
              <a:rPr lang="en-US" sz="2000" dirty="0" smtClean="0">
                <a:latin typeface="Courier"/>
                <a:cs typeface="Courier"/>
              </a:rPr>
              <a:t>block in quick on em0 </a:t>
            </a:r>
            <a:r>
              <a:rPr lang="en-US" sz="2000" dirty="0" err="1" smtClean="0">
                <a:latin typeface="Courier"/>
                <a:cs typeface="Courier"/>
              </a:rPr>
              <a:t>inet</a:t>
            </a:r>
            <a:r>
              <a:rPr lang="en-US" sz="2000" dirty="0" smtClean="0">
                <a:latin typeface="Courier"/>
                <a:cs typeface="Courier"/>
              </a:rPr>
              <a:t> proto </a:t>
            </a:r>
            <a:r>
              <a:rPr lang="en-US" sz="2000" dirty="0" err="1" smtClean="0">
                <a:latin typeface="Courier"/>
                <a:cs typeface="Courier"/>
              </a:rPr>
              <a:t>tcp</a:t>
            </a:r>
            <a:r>
              <a:rPr lang="en-US" sz="2000" dirty="0" smtClean="0">
                <a:latin typeface="Courier"/>
                <a:cs typeface="Courier"/>
              </a:rPr>
              <a:t> from 192.168.0.1 80 to any</a:t>
            </a:r>
          </a:p>
          <a:p>
            <a:pPr>
              <a:buNone/>
            </a:pPr>
            <a:r>
              <a:rPr lang="en-US" sz="2000" dirty="0" smtClean="0">
                <a:latin typeface="Courier"/>
                <a:cs typeface="Courier"/>
              </a:rPr>
              <a:t>pass in on em0 </a:t>
            </a:r>
            <a:r>
              <a:rPr lang="en-US" sz="2000" dirty="0" err="1" smtClean="0">
                <a:latin typeface="Courier"/>
                <a:cs typeface="Courier"/>
              </a:rPr>
              <a:t>inet</a:t>
            </a:r>
            <a:r>
              <a:rPr lang="en-US" sz="2000" dirty="0" smtClean="0">
                <a:latin typeface="Courier"/>
                <a:cs typeface="Courier"/>
              </a:rPr>
              <a:t> proto </a:t>
            </a:r>
            <a:r>
              <a:rPr lang="en-US" sz="2000" dirty="0" err="1" smtClean="0">
                <a:latin typeface="Courier"/>
                <a:cs typeface="Courier"/>
              </a:rPr>
              <a:t>tcp</a:t>
            </a:r>
            <a:r>
              <a:rPr lang="en-US" sz="2000" dirty="0" smtClean="0">
                <a:latin typeface="Courier"/>
                <a:cs typeface="Courier"/>
              </a:rPr>
              <a:t> all</a:t>
            </a:r>
          </a:p>
          <a:p>
            <a:r>
              <a:rPr lang="en-US" dirty="0" smtClean="0"/>
              <a:t>What happens here?</a:t>
            </a:r>
            <a:br>
              <a:rPr lang="en-US" dirty="0" smtClean="0"/>
            </a:b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Macros</a:t>
            </a:r>
            <a:endParaRPr lang="en-US" b="1" dirty="0"/>
          </a:p>
        </p:txBody>
      </p:sp>
      <p:sp>
        <p:nvSpPr>
          <p:cNvPr id="3" name="Content Placeholder 2"/>
          <p:cNvSpPr>
            <a:spLocks noGrp="1"/>
          </p:cNvSpPr>
          <p:nvPr>
            <p:ph idx="1"/>
          </p:nvPr>
        </p:nvSpPr>
        <p:spPr>
          <a:xfrm>
            <a:off x="324279" y="1417638"/>
            <a:ext cx="8362521" cy="4525963"/>
          </a:xfrm>
        </p:spPr>
        <p:txBody>
          <a:bodyPr>
            <a:normAutofit/>
          </a:bodyPr>
          <a:lstStyle/>
          <a:p>
            <a:r>
              <a:rPr lang="en-US" dirty="0" smtClean="0"/>
              <a:t>Use macros to make rules simpler. Macros are usually identified at the top of the file </a:t>
            </a:r>
            <a:r>
              <a:rPr lang="en-US" dirty="0" err="1" smtClean="0"/>
              <a:t>ruleset</a:t>
            </a:r>
            <a:r>
              <a:rPr lang="en-US" dirty="0" smtClean="0"/>
              <a:t>. Sample Macros:</a:t>
            </a:r>
          </a:p>
          <a:p>
            <a:pPr lvl="1">
              <a:buNone/>
            </a:pPr>
            <a:r>
              <a:rPr lang="en-US" sz="1600" dirty="0" err="1" smtClean="0">
                <a:latin typeface="Courier"/>
                <a:cs typeface="Courier"/>
              </a:rPr>
              <a:t>ext_if</a:t>
            </a:r>
            <a:r>
              <a:rPr lang="en-US" sz="1600" dirty="0" smtClean="0">
                <a:latin typeface="Courier"/>
                <a:cs typeface="Courier"/>
              </a:rPr>
              <a:t>=“em0”</a:t>
            </a:r>
          </a:p>
          <a:p>
            <a:pPr lvl="1">
              <a:buNone/>
            </a:pPr>
            <a:r>
              <a:rPr lang="en-US" sz="1600" dirty="0" err="1" smtClean="0">
                <a:latin typeface="Courier"/>
                <a:cs typeface="Courier"/>
              </a:rPr>
              <a:t>int_if</a:t>
            </a:r>
            <a:r>
              <a:rPr lang="en-US" sz="1600" dirty="0" smtClean="0">
                <a:latin typeface="Courier"/>
                <a:cs typeface="Courier"/>
              </a:rPr>
              <a:t>=“em1”</a:t>
            </a:r>
          </a:p>
          <a:p>
            <a:pPr lvl="1">
              <a:buNone/>
            </a:pPr>
            <a:r>
              <a:rPr lang="en-US" sz="1600" dirty="0" smtClean="0">
                <a:latin typeface="Courier"/>
                <a:cs typeface="Courier"/>
              </a:rPr>
              <a:t>LAN=“192.168.0.0/24”</a:t>
            </a:r>
          </a:p>
          <a:p>
            <a:pPr lvl="1">
              <a:buNone/>
            </a:pPr>
            <a:r>
              <a:rPr lang="en-US" sz="1600" dirty="0" err="1" smtClean="0">
                <a:latin typeface="Courier"/>
                <a:cs typeface="Courier"/>
              </a:rPr>
              <a:t>good_ports</a:t>
            </a:r>
            <a:r>
              <a:rPr lang="en-US" sz="1600" dirty="0" smtClean="0">
                <a:latin typeface="Courier"/>
                <a:cs typeface="Courier"/>
              </a:rPr>
              <a:t>=“{ 80, 22, 110}”</a:t>
            </a:r>
          </a:p>
          <a:p>
            <a:pPr lvl="1">
              <a:buNone/>
            </a:pPr>
            <a:r>
              <a:rPr lang="en-US" sz="1600" dirty="0" err="1" smtClean="0">
                <a:latin typeface="Courier"/>
                <a:cs typeface="Courier"/>
              </a:rPr>
              <a:t>bad_ips</a:t>
            </a:r>
            <a:r>
              <a:rPr lang="en-US" sz="1600" dirty="0" smtClean="0">
                <a:latin typeface="Courier"/>
                <a:cs typeface="Courier"/>
              </a:rPr>
              <a:t>=“{ 172.16.0.0/23, 10.10.0.0/16,}”</a:t>
            </a:r>
          </a:p>
          <a:p>
            <a:pPr lvl="1">
              <a:buNone/>
            </a:pPr>
            <a:r>
              <a:rPr lang="en-US" sz="1600" dirty="0" err="1" smtClean="0">
                <a:latin typeface="Courier"/>
                <a:cs typeface="Courier"/>
              </a:rPr>
              <a:t>my_pc</a:t>
            </a:r>
            <a:r>
              <a:rPr lang="en-US" sz="1600" dirty="0" smtClean="0">
                <a:latin typeface="Courier"/>
                <a:cs typeface="Courier"/>
              </a:rPr>
              <a:t>=“172.16.1.1”</a:t>
            </a:r>
          </a:p>
          <a:p>
            <a:r>
              <a:rPr lang="en-US" dirty="0"/>
              <a:t>Macros cannot contain a </a:t>
            </a:r>
            <a:r>
              <a:rPr lang="en-US" dirty="0" smtClean="0"/>
              <a:t>hyphen however</a:t>
            </a:r>
          </a:p>
          <a:p>
            <a:pPr lvl="1"/>
            <a:r>
              <a:rPr lang="en-US" dirty="0" smtClean="0"/>
              <a:t>so </a:t>
            </a:r>
            <a:r>
              <a:rPr lang="en-US" b="1" dirty="0" err="1" smtClean="0"/>
              <a:t>ext</a:t>
            </a:r>
            <a:r>
              <a:rPr lang="en-US" b="1" dirty="0" smtClean="0"/>
              <a:t>-if=“em0” </a:t>
            </a:r>
            <a:r>
              <a:rPr lang="en-US" dirty="0" smtClean="0"/>
              <a:t>will not work</a:t>
            </a:r>
          </a:p>
          <a:p>
            <a:pPr lvl="1"/>
            <a:endParaRPr lang="en-US" dirty="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Macros cont’d</a:t>
            </a:r>
            <a:endParaRPr lang="en-US" b="1" dirty="0"/>
          </a:p>
        </p:txBody>
      </p:sp>
      <p:sp>
        <p:nvSpPr>
          <p:cNvPr id="3" name="Content Placeholder 2"/>
          <p:cNvSpPr>
            <a:spLocks noGrp="1"/>
          </p:cNvSpPr>
          <p:nvPr>
            <p:ph idx="1"/>
          </p:nvPr>
        </p:nvSpPr>
        <p:spPr/>
        <p:txBody>
          <a:bodyPr>
            <a:normAutofit/>
          </a:bodyPr>
          <a:lstStyle/>
          <a:p>
            <a:r>
              <a:rPr lang="en-US" dirty="0" smtClean="0"/>
              <a:t>Macros are then called using the $ sign in the </a:t>
            </a:r>
            <a:r>
              <a:rPr lang="en-US" dirty="0" err="1" smtClean="0"/>
              <a:t>ruleset</a:t>
            </a:r>
            <a:r>
              <a:rPr lang="en-US" dirty="0" smtClean="0"/>
              <a:t>:</a:t>
            </a:r>
            <a:br>
              <a:rPr lang="en-US" dirty="0" smtClean="0"/>
            </a:br>
            <a:endParaRPr lang="en-US" dirty="0" smtClean="0"/>
          </a:p>
          <a:p>
            <a:pPr>
              <a:buNone/>
            </a:pPr>
            <a:r>
              <a:rPr lang="en-US" sz="2000" dirty="0" smtClean="0">
                <a:latin typeface="Courier"/>
                <a:cs typeface="Courier"/>
              </a:rPr>
              <a:t>block in </a:t>
            </a:r>
            <a:r>
              <a:rPr lang="en-US" sz="2000" dirty="0">
                <a:latin typeface="Courier"/>
                <a:cs typeface="Courier"/>
              </a:rPr>
              <a:t>all #block stuff by default</a:t>
            </a:r>
            <a:endParaRPr lang="en-US" sz="2000" dirty="0" smtClean="0">
              <a:latin typeface="Courier"/>
              <a:cs typeface="Courier"/>
            </a:endParaRPr>
          </a:p>
          <a:p>
            <a:pPr>
              <a:buNone/>
            </a:pPr>
            <a:r>
              <a:rPr lang="en-US" sz="2000" dirty="0" smtClean="0">
                <a:latin typeface="Courier"/>
                <a:cs typeface="Courier"/>
              </a:rPr>
              <a:t>set skip on lo0</a:t>
            </a:r>
          </a:p>
          <a:p>
            <a:pPr>
              <a:buNone/>
            </a:pPr>
            <a:r>
              <a:rPr lang="en-US" sz="2000" dirty="0" smtClean="0">
                <a:latin typeface="Courier"/>
                <a:cs typeface="Courier"/>
              </a:rPr>
              <a:t>pass in on $</a:t>
            </a:r>
            <a:r>
              <a:rPr lang="en-US" sz="2000" dirty="0" err="1" smtClean="0">
                <a:latin typeface="Courier"/>
                <a:cs typeface="Courier"/>
              </a:rPr>
              <a:t>int_if</a:t>
            </a:r>
            <a:r>
              <a:rPr lang="en-US" sz="2000" dirty="0" smtClean="0">
                <a:latin typeface="Courier"/>
                <a:cs typeface="Courier"/>
              </a:rPr>
              <a:t> </a:t>
            </a:r>
            <a:r>
              <a:rPr lang="en-US" sz="2000" dirty="0" err="1" smtClean="0">
                <a:latin typeface="Courier"/>
                <a:cs typeface="Courier"/>
              </a:rPr>
              <a:t>inet</a:t>
            </a:r>
            <a:r>
              <a:rPr lang="en-US" sz="2000" dirty="0" smtClean="0">
                <a:latin typeface="Courier"/>
                <a:cs typeface="Courier"/>
              </a:rPr>
              <a:t> proto </a:t>
            </a:r>
            <a:r>
              <a:rPr lang="en-US" sz="2000" dirty="0" err="1" smtClean="0">
                <a:latin typeface="Courier"/>
                <a:cs typeface="Courier"/>
              </a:rPr>
              <a:t>tcp</a:t>
            </a:r>
            <a:r>
              <a:rPr lang="en-US" sz="2000" dirty="0" smtClean="0">
                <a:latin typeface="Courier"/>
                <a:cs typeface="Courier"/>
              </a:rPr>
              <a:t> from any\ $</a:t>
            </a:r>
            <a:r>
              <a:rPr lang="en-US" sz="2000" dirty="0" err="1" smtClean="0">
                <a:latin typeface="Courier"/>
                <a:cs typeface="Courier"/>
              </a:rPr>
              <a:t>good_ports</a:t>
            </a:r>
            <a:r>
              <a:rPr lang="en-US" sz="2000" dirty="0" smtClean="0">
                <a:latin typeface="Courier"/>
                <a:cs typeface="Courier"/>
              </a:rPr>
              <a:t> to any</a:t>
            </a:r>
          </a:p>
          <a:p>
            <a:pPr>
              <a:buNone/>
            </a:pPr>
            <a:r>
              <a:rPr lang="en-US" sz="2000" dirty="0" smtClean="0">
                <a:latin typeface="Courier"/>
                <a:cs typeface="Courier"/>
              </a:rPr>
              <a:t>block in quick on $</a:t>
            </a:r>
            <a:r>
              <a:rPr lang="en-US" sz="2000" dirty="0" err="1" smtClean="0">
                <a:latin typeface="Courier"/>
                <a:cs typeface="Courier"/>
              </a:rPr>
              <a:t>ext_if</a:t>
            </a:r>
            <a:r>
              <a:rPr lang="en-US" sz="2000" dirty="0" smtClean="0">
                <a:latin typeface="Courier"/>
                <a:cs typeface="Courier"/>
              </a:rPr>
              <a:t> from any $</a:t>
            </a:r>
            <a:r>
              <a:rPr lang="en-US" sz="2000" dirty="0" err="1" smtClean="0">
                <a:latin typeface="Courier"/>
                <a:cs typeface="Courier"/>
              </a:rPr>
              <a:t>bad_ips</a:t>
            </a:r>
            <a:r>
              <a:rPr lang="en-US" sz="2000" dirty="0" smtClean="0">
                <a:latin typeface="Courier"/>
                <a:cs typeface="Courier"/>
              </a:rPr>
              <a:t>\</a:t>
            </a:r>
          </a:p>
          <a:p>
            <a:pPr marL="0" indent="0">
              <a:buNone/>
            </a:pPr>
            <a:endParaRPr lang="en-US" sz="2000" dirty="0">
              <a:latin typeface="Courier"/>
              <a:cs typeface="Courier"/>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Web Server 1</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sz="2000" dirty="0" err="1" smtClean="0">
                <a:latin typeface="Courier"/>
                <a:cs typeface="Courier"/>
              </a:rPr>
              <a:t>good_ports</a:t>
            </a:r>
            <a:r>
              <a:rPr lang="en-US" sz="2000" dirty="0">
                <a:latin typeface="Courier"/>
                <a:cs typeface="Courier"/>
              </a:rPr>
              <a:t>=“{ 22, </a:t>
            </a:r>
            <a:r>
              <a:rPr lang="en-US" sz="2000" dirty="0" smtClean="0">
                <a:latin typeface="Courier"/>
                <a:cs typeface="Courier"/>
              </a:rPr>
              <a:t>443</a:t>
            </a:r>
            <a:r>
              <a:rPr lang="en-US" sz="2000" dirty="0">
                <a:latin typeface="Courier"/>
                <a:cs typeface="Courier"/>
              </a:rPr>
              <a:t>, 80 }”</a:t>
            </a:r>
            <a:br>
              <a:rPr lang="en-US" sz="2000" dirty="0">
                <a:latin typeface="Courier"/>
                <a:cs typeface="Courier"/>
              </a:rPr>
            </a:br>
            <a:r>
              <a:rPr lang="en-US" sz="2000" dirty="0" smtClean="0">
                <a:latin typeface="Courier"/>
                <a:cs typeface="Courier"/>
              </a:rPr>
              <a:t>me=“192.168.0.1” #Web Server IP</a:t>
            </a:r>
            <a:br>
              <a:rPr lang="en-US" sz="2000" dirty="0" smtClean="0">
                <a:latin typeface="Courier"/>
                <a:cs typeface="Courier"/>
              </a:rPr>
            </a:br>
            <a:r>
              <a:rPr lang="en-US" sz="2000" dirty="0">
                <a:latin typeface="Courier"/>
                <a:cs typeface="Courier"/>
              </a:rPr>
              <a:t>set skip on </a:t>
            </a:r>
            <a:r>
              <a:rPr lang="en-US" sz="2000" dirty="0" smtClean="0">
                <a:latin typeface="Courier"/>
                <a:cs typeface="Courier"/>
              </a:rPr>
              <a:t>lo0</a:t>
            </a:r>
            <a:endParaRPr lang="en-US" sz="2000" dirty="0">
              <a:latin typeface="Courier"/>
              <a:cs typeface="Courier"/>
            </a:endParaRPr>
          </a:p>
          <a:p>
            <a:pPr marL="0" indent="0">
              <a:buNone/>
            </a:pPr>
            <a:r>
              <a:rPr lang="en-US" sz="2000" dirty="0">
                <a:latin typeface="Courier"/>
                <a:cs typeface="Courier"/>
              </a:rPr>
              <a:t>block in all</a:t>
            </a:r>
          </a:p>
          <a:p>
            <a:pPr marL="0" indent="0">
              <a:buNone/>
            </a:pPr>
            <a:r>
              <a:rPr lang="en-US" sz="2000" dirty="0">
                <a:latin typeface="Courier"/>
                <a:cs typeface="Courier"/>
              </a:rPr>
              <a:t>pass out </a:t>
            </a:r>
            <a:r>
              <a:rPr lang="en-US" sz="2000" dirty="0" smtClean="0">
                <a:latin typeface="Courier"/>
                <a:cs typeface="Courier"/>
              </a:rPr>
              <a:t>all </a:t>
            </a:r>
            <a:endParaRPr lang="en-US" sz="2000" dirty="0">
              <a:latin typeface="Courier"/>
              <a:cs typeface="Courier"/>
            </a:endParaRPr>
          </a:p>
          <a:p>
            <a:pPr marL="0" indent="0">
              <a:buNone/>
            </a:pPr>
            <a:r>
              <a:rPr lang="en-US" sz="2000" dirty="0">
                <a:latin typeface="Courier"/>
                <a:cs typeface="Courier"/>
              </a:rPr>
              <a:t>pass in on </a:t>
            </a:r>
            <a:r>
              <a:rPr lang="en-US" sz="2000" dirty="0" smtClean="0">
                <a:latin typeface="Courier"/>
                <a:cs typeface="Courier"/>
              </a:rPr>
              <a:t>em0 </a:t>
            </a:r>
            <a:r>
              <a:rPr lang="en-US" sz="2000" dirty="0" err="1">
                <a:latin typeface="Courier"/>
                <a:cs typeface="Courier"/>
              </a:rPr>
              <a:t>inet</a:t>
            </a:r>
            <a:r>
              <a:rPr lang="en-US" sz="2000" dirty="0">
                <a:latin typeface="Courier"/>
                <a:cs typeface="Courier"/>
              </a:rPr>
              <a:t> proto </a:t>
            </a:r>
            <a:r>
              <a:rPr lang="en-US" sz="2000" dirty="0" err="1">
                <a:latin typeface="Courier"/>
                <a:cs typeface="Courier"/>
              </a:rPr>
              <a:t>tcp</a:t>
            </a:r>
            <a:r>
              <a:rPr lang="en-US" sz="2000" dirty="0">
                <a:latin typeface="Courier"/>
                <a:cs typeface="Courier"/>
              </a:rPr>
              <a:t> from </a:t>
            </a:r>
            <a:r>
              <a:rPr lang="en-US" sz="2000" dirty="0" smtClean="0">
                <a:latin typeface="Courier"/>
                <a:cs typeface="Courier"/>
              </a:rPr>
              <a:t>any to $me port \$</a:t>
            </a:r>
            <a:r>
              <a:rPr lang="en-US" sz="2000" dirty="0" err="1" smtClean="0">
                <a:latin typeface="Courier"/>
                <a:cs typeface="Courier"/>
              </a:rPr>
              <a:t>good_ports</a:t>
            </a:r>
            <a:r>
              <a:rPr lang="en-US" sz="2000" dirty="0" smtClean="0">
                <a:latin typeface="Courier"/>
                <a:cs typeface="Courier"/>
              </a:rPr>
              <a:t/>
            </a:r>
            <a:br>
              <a:rPr lang="en-US" sz="2000" dirty="0" smtClean="0">
                <a:latin typeface="Courier"/>
                <a:cs typeface="Courier"/>
              </a:rPr>
            </a:br>
            <a:r>
              <a:rPr lang="en-US" sz="2400" dirty="0" smtClean="0"/>
              <a:t/>
            </a:r>
            <a:br>
              <a:rPr lang="en-US" sz="2400" dirty="0" smtClean="0"/>
            </a:br>
            <a:r>
              <a:rPr lang="en-US" sz="2400" dirty="0" smtClean="0"/>
              <a:t/>
            </a:r>
            <a:br>
              <a:rPr lang="en-US" sz="2400" dirty="0" smtClean="0"/>
            </a:br>
            <a:r>
              <a:rPr lang="en-US" sz="2400" dirty="0" smtClean="0"/>
              <a:t>##This is sufficient to allow any communication that the server initiates (pass out all), allow all incoming </a:t>
            </a:r>
            <a:r>
              <a:rPr lang="en-US" sz="2400" dirty="0" err="1" smtClean="0"/>
              <a:t>tcp</a:t>
            </a:r>
            <a:r>
              <a:rPr lang="en-US" sz="2400" dirty="0" smtClean="0"/>
              <a:t> traffic to the good ports and block all other incoming traffic. The “pass out all” is needed despite PF having an implicit pass rule. Removing it will mean traffic out will not match any rule but incoming replies to conversations initiated by the server will be matched against the “block in all” rule.</a:t>
            </a:r>
            <a:endParaRPr lang="en-US" sz="2400" dirty="0"/>
          </a:p>
        </p:txBody>
      </p:sp>
    </p:spTree>
    <p:extLst>
      <p:ext uri="{BB962C8B-B14F-4D97-AF65-F5344CB8AC3E}">
        <p14:creationId xmlns:p14="http://schemas.microsoft.com/office/powerpoint/2010/main" val="336682129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Web Server 2</a:t>
            </a:r>
            <a:endParaRPr lang="en-US" b="1" dirty="0"/>
          </a:p>
        </p:txBody>
      </p:sp>
      <p:sp>
        <p:nvSpPr>
          <p:cNvPr id="3" name="Content Placeholder 2"/>
          <p:cNvSpPr>
            <a:spLocks noGrp="1"/>
          </p:cNvSpPr>
          <p:nvPr>
            <p:ph idx="1"/>
          </p:nvPr>
        </p:nvSpPr>
        <p:spPr>
          <a:xfrm>
            <a:off x="302406" y="1285048"/>
            <a:ext cx="8648810" cy="5007415"/>
          </a:xfrm>
        </p:spPr>
        <p:txBody>
          <a:bodyPr>
            <a:normAutofit fontScale="92500" lnSpcReduction="10000"/>
          </a:bodyPr>
          <a:lstStyle/>
          <a:p>
            <a:pPr marL="0" indent="0">
              <a:buNone/>
            </a:pPr>
            <a:r>
              <a:rPr lang="en-US" sz="2200" dirty="0" err="1" smtClean="0">
                <a:latin typeface="Courier"/>
                <a:cs typeface="Courier"/>
              </a:rPr>
              <a:t>good_ports</a:t>
            </a:r>
            <a:r>
              <a:rPr lang="en-US" sz="2200" dirty="0" smtClean="0">
                <a:latin typeface="Courier"/>
                <a:cs typeface="Courier"/>
              </a:rPr>
              <a:t>=“{ 22, 443, 80 }”</a:t>
            </a:r>
            <a:br>
              <a:rPr lang="en-US" sz="2200" dirty="0" smtClean="0">
                <a:latin typeface="Courier"/>
                <a:cs typeface="Courier"/>
              </a:rPr>
            </a:br>
            <a:r>
              <a:rPr lang="en-US" sz="2200" dirty="0" smtClean="0">
                <a:latin typeface="Courier"/>
                <a:cs typeface="Courier"/>
              </a:rPr>
              <a:t>me=“192.168.0.1” #Web server IP</a:t>
            </a:r>
          </a:p>
          <a:p>
            <a:pPr marL="0" indent="0">
              <a:buNone/>
            </a:pPr>
            <a:r>
              <a:rPr lang="en-US" sz="2200" dirty="0">
                <a:latin typeface="Courier"/>
                <a:cs typeface="Courier"/>
              </a:rPr>
              <a:t>set skip on </a:t>
            </a:r>
            <a:r>
              <a:rPr lang="en-US" sz="2200" dirty="0" smtClean="0">
                <a:latin typeface="Courier"/>
                <a:cs typeface="Courier"/>
              </a:rPr>
              <a:t>lo0</a:t>
            </a:r>
          </a:p>
          <a:p>
            <a:pPr marL="0" indent="0">
              <a:buNone/>
            </a:pPr>
            <a:r>
              <a:rPr lang="en-US" sz="2200" dirty="0" smtClean="0">
                <a:latin typeface="Courier"/>
                <a:cs typeface="Courier"/>
              </a:rPr>
              <a:t>pass in quick on em0 </a:t>
            </a:r>
            <a:r>
              <a:rPr lang="en-US" sz="2200" dirty="0" err="1" smtClean="0">
                <a:latin typeface="Courier"/>
                <a:cs typeface="Courier"/>
              </a:rPr>
              <a:t>inet</a:t>
            </a:r>
            <a:r>
              <a:rPr lang="en-US" sz="2200" dirty="0" smtClean="0">
                <a:latin typeface="Courier"/>
                <a:cs typeface="Courier"/>
              </a:rPr>
              <a:t> proto </a:t>
            </a:r>
            <a:r>
              <a:rPr lang="en-US" sz="2200" dirty="0" err="1" smtClean="0">
                <a:latin typeface="Courier"/>
                <a:cs typeface="Courier"/>
              </a:rPr>
              <a:t>tcp</a:t>
            </a:r>
            <a:r>
              <a:rPr lang="en-US" sz="2200" dirty="0" smtClean="0">
                <a:latin typeface="Courier"/>
                <a:cs typeface="Courier"/>
              </a:rPr>
              <a:t> from any to $me \ port $</a:t>
            </a:r>
            <a:r>
              <a:rPr lang="en-US" sz="2200" dirty="0" err="1" smtClean="0">
                <a:latin typeface="Courier"/>
                <a:cs typeface="Courier"/>
              </a:rPr>
              <a:t>good_ports</a:t>
            </a:r>
            <a:endParaRPr lang="en-US" sz="2200" dirty="0" smtClean="0">
              <a:latin typeface="Courier"/>
              <a:cs typeface="Courier"/>
            </a:endParaRPr>
          </a:p>
          <a:p>
            <a:pPr marL="0" indent="0">
              <a:buNone/>
            </a:pPr>
            <a:r>
              <a:rPr lang="en-US" sz="2200" dirty="0" smtClean="0">
                <a:latin typeface="Courier"/>
                <a:cs typeface="Courier"/>
              </a:rPr>
              <a:t>block in all</a:t>
            </a:r>
          </a:p>
          <a:p>
            <a:pPr marL="0" indent="0">
              <a:buNone/>
            </a:pPr>
            <a:r>
              <a:rPr lang="en-US" sz="2200" dirty="0" smtClean="0">
                <a:latin typeface="Courier"/>
                <a:cs typeface="Courier"/>
              </a:rPr>
              <a:t>pass out all</a:t>
            </a:r>
            <a:br>
              <a:rPr lang="en-US" sz="2200" dirty="0" smtClean="0">
                <a:latin typeface="Courier"/>
                <a:cs typeface="Courier"/>
              </a:rPr>
            </a:br>
            <a:endParaRPr lang="en-US" sz="2200" dirty="0" smtClean="0">
              <a:latin typeface="Courier"/>
              <a:cs typeface="Courier"/>
            </a:endParaRPr>
          </a:p>
          <a:p>
            <a:pPr marL="0" indent="0">
              <a:buNone/>
            </a:pPr>
            <a:r>
              <a:rPr lang="en-US" dirty="0" smtClean="0"/>
              <a:t/>
            </a:r>
            <a:br>
              <a:rPr lang="en-US" dirty="0" smtClean="0"/>
            </a:br>
            <a:r>
              <a:rPr lang="en-US" dirty="0" smtClean="0"/>
              <a:t>##These rules will pass the good ports first (due to quick word) then block all incoming traffic (block in all). Outgoing traffic will be allowed as long as the server sent the first packet (pass out all)</a:t>
            </a:r>
          </a:p>
          <a:p>
            <a:endParaRPr lang="en-US" dirty="0"/>
          </a:p>
        </p:txBody>
      </p:sp>
    </p:spTree>
    <p:extLst>
      <p:ext uri="{BB962C8B-B14F-4D97-AF65-F5344CB8AC3E}">
        <p14:creationId xmlns:p14="http://schemas.microsoft.com/office/powerpoint/2010/main" val="177734388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Web Server 3</a:t>
            </a:r>
            <a:endParaRPr lang="en-US" b="1" dirty="0"/>
          </a:p>
        </p:txBody>
      </p:sp>
      <p:sp>
        <p:nvSpPr>
          <p:cNvPr id="3" name="Content Placeholder 2"/>
          <p:cNvSpPr>
            <a:spLocks noGrp="1"/>
          </p:cNvSpPr>
          <p:nvPr>
            <p:ph idx="1"/>
          </p:nvPr>
        </p:nvSpPr>
        <p:spPr>
          <a:xfrm>
            <a:off x="347767" y="1600200"/>
            <a:ext cx="8467367" cy="4779686"/>
          </a:xfrm>
        </p:spPr>
        <p:txBody>
          <a:bodyPr>
            <a:normAutofit/>
          </a:bodyPr>
          <a:lstStyle/>
          <a:p>
            <a:pPr marL="0" indent="0">
              <a:buNone/>
            </a:pPr>
            <a:r>
              <a:rPr lang="en-US" sz="2000" dirty="0" err="1" smtClean="0">
                <a:latin typeface="Courier"/>
                <a:cs typeface="Courier"/>
              </a:rPr>
              <a:t>good_ports</a:t>
            </a:r>
            <a:r>
              <a:rPr lang="en-US" sz="2000" dirty="0">
                <a:latin typeface="Courier"/>
                <a:cs typeface="Courier"/>
              </a:rPr>
              <a:t>=“{ 22, </a:t>
            </a:r>
            <a:r>
              <a:rPr lang="en-US" sz="2000" dirty="0" smtClean="0">
                <a:latin typeface="Courier"/>
                <a:cs typeface="Courier"/>
              </a:rPr>
              <a:t>443</a:t>
            </a:r>
            <a:r>
              <a:rPr lang="en-US" sz="2000" dirty="0">
                <a:latin typeface="Courier"/>
                <a:cs typeface="Courier"/>
              </a:rPr>
              <a:t>, 80 }”</a:t>
            </a:r>
            <a:br>
              <a:rPr lang="en-US" sz="2000" dirty="0">
                <a:latin typeface="Courier"/>
                <a:cs typeface="Courier"/>
              </a:rPr>
            </a:br>
            <a:r>
              <a:rPr lang="en-US" sz="2000" dirty="0" smtClean="0">
                <a:latin typeface="Courier"/>
                <a:cs typeface="Courier"/>
              </a:rPr>
              <a:t>me=“192.168.0.1” #Web Server</a:t>
            </a:r>
          </a:p>
          <a:p>
            <a:pPr marL="0" indent="0">
              <a:buNone/>
            </a:pPr>
            <a:r>
              <a:rPr lang="en-US" sz="2000" dirty="0">
                <a:latin typeface="Courier"/>
                <a:cs typeface="Courier"/>
              </a:rPr>
              <a:t>set skip on </a:t>
            </a:r>
            <a:r>
              <a:rPr lang="en-US" sz="2000" dirty="0" smtClean="0">
                <a:latin typeface="Courier"/>
                <a:cs typeface="Courier"/>
              </a:rPr>
              <a:t>lo0</a:t>
            </a:r>
            <a:endParaRPr lang="en-US" sz="2000" dirty="0">
              <a:latin typeface="Courier"/>
              <a:cs typeface="Courier"/>
            </a:endParaRPr>
          </a:p>
          <a:p>
            <a:pPr marL="0" indent="0">
              <a:buNone/>
            </a:pPr>
            <a:r>
              <a:rPr lang="en-US" sz="2000" dirty="0" smtClean="0">
                <a:latin typeface="Courier"/>
                <a:cs typeface="Courier"/>
              </a:rPr>
              <a:t>pass </a:t>
            </a:r>
            <a:r>
              <a:rPr lang="en-US" sz="2000" dirty="0">
                <a:latin typeface="Courier"/>
                <a:cs typeface="Courier"/>
              </a:rPr>
              <a:t>in on </a:t>
            </a:r>
            <a:r>
              <a:rPr lang="en-US" sz="2000" dirty="0" smtClean="0">
                <a:latin typeface="Courier"/>
                <a:cs typeface="Courier"/>
              </a:rPr>
              <a:t>em0 </a:t>
            </a:r>
            <a:r>
              <a:rPr lang="en-US" sz="2000" dirty="0" err="1">
                <a:latin typeface="Courier"/>
                <a:cs typeface="Courier"/>
              </a:rPr>
              <a:t>inet</a:t>
            </a:r>
            <a:r>
              <a:rPr lang="en-US" sz="2000" dirty="0">
                <a:latin typeface="Courier"/>
                <a:cs typeface="Courier"/>
              </a:rPr>
              <a:t> proto </a:t>
            </a:r>
            <a:r>
              <a:rPr lang="en-US" sz="2000" dirty="0" err="1">
                <a:latin typeface="Courier"/>
                <a:cs typeface="Courier"/>
              </a:rPr>
              <a:t>tcp</a:t>
            </a:r>
            <a:r>
              <a:rPr lang="en-US" sz="2000" dirty="0">
                <a:latin typeface="Courier"/>
                <a:cs typeface="Courier"/>
              </a:rPr>
              <a:t> from </a:t>
            </a:r>
            <a:r>
              <a:rPr lang="en-US" sz="2000" dirty="0" smtClean="0">
                <a:latin typeface="Courier"/>
                <a:cs typeface="Courier"/>
              </a:rPr>
              <a:t>any to $me port \$</a:t>
            </a:r>
            <a:r>
              <a:rPr lang="en-US" sz="2000" dirty="0" err="1">
                <a:latin typeface="Courier"/>
                <a:cs typeface="Courier"/>
              </a:rPr>
              <a:t>good_ports</a:t>
            </a:r>
            <a:r>
              <a:rPr lang="en-US" sz="2000" dirty="0">
                <a:latin typeface="Courier"/>
                <a:cs typeface="Courier"/>
              </a:rPr>
              <a:t> </a:t>
            </a:r>
            <a:endParaRPr lang="en-US" sz="2000" dirty="0" smtClean="0">
              <a:latin typeface="Courier"/>
              <a:cs typeface="Courier"/>
            </a:endParaRPr>
          </a:p>
          <a:p>
            <a:pPr marL="0" indent="0">
              <a:buNone/>
            </a:pPr>
            <a:r>
              <a:rPr lang="en-US" sz="2000" dirty="0">
                <a:latin typeface="Courier"/>
                <a:cs typeface="Courier"/>
              </a:rPr>
              <a:t>b</a:t>
            </a:r>
            <a:r>
              <a:rPr lang="en-US" sz="2000" dirty="0" smtClean="0">
                <a:latin typeface="Courier"/>
                <a:cs typeface="Courier"/>
              </a:rPr>
              <a:t>lock in all</a:t>
            </a:r>
            <a:endParaRPr lang="en-US" sz="2000" dirty="0">
              <a:latin typeface="Courier"/>
              <a:cs typeface="Courier"/>
            </a:endParaRPr>
          </a:p>
          <a:p>
            <a:pPr marL="0" indent="0">
              <a:buNone/>
            </a:pPr>
            <a:r>
              <a:rPr lang="en-US" sz="2000" dirty="0">
                <a:latin typeface="Courier"/>
                <a:cs typeface="Courier"/>
              </a:rPr>
              <a:t>p</a:t>
            </a:r>
            <a:r>
              <a:rPr lang="en-US" sz="2000" dirty="0" smtClean="0">
                <a:latin typeface="Courier"/>
                <a:cs typeface="Courier"/>
              </a:rPr>
              <a:t>ass out all</a:t>
            </a:r>
            <a:br>
              <a:rPr lang="en-US" sz="2000" dirty="0" smtClean="0">
                <a:latin typeface="Courier"/>
                <a:cs typeface="Courier"/>
              </a:rPr>
            </a:br>
            <a:endParaRPr lang="en-US" sz="2000" dirty="0" smtClean="0">
              <a:latin typeface="Courier"/>
              <a:cs typeface="Courier"/>
            </a:endParaRPr>
          </a:p>
          <a:p>
            <a:pPr marL="0" indent="0">
              <a:buNone/>
            </a:pPr>
            <a:r>
              <a:rPr lang="en-US" sz="2400" dirty="0" smtClean="0"/>
              <a:t/>
            </a:r>
            <a:br>
              <a:rPr lang="en-US" sz="2400" dirty="0" smtClean="0"/>
            </a:br>
            <a:r>
              <a:rPr lang="en-US" sz="2400" dirty="0"/>
              <a:t>##</a:t>
            </a:r>
            <a:r>
              <a:rPr lang="en-US" sz="2400" dirty="0" smtClean="0"/>
              <a:t>These rules will block all incoming traffic (block in all) including traffic to the good ports hence this is a badly formatted </a:t>
            </a:r>
            <a:r>
              <a:rPr lang="en-US" sz="2400" dirty="0" err="1" smtClean="0"/>
              <a:t>ruleset</a:t>
            </a:r>
            <a:r>
              <a:rPr lang="en-US" sz="2400" dirty="0" smtClean="0"/>
              <a:t>. Outgoing traffic will be allowed out but incoming replies will be dropped so this a broken </a:t>
            </a:r>
            <a:r>
              <a:rPr lang="en-US" sz="2400" dirty="0" err="1" smtClean="0"/>
              <a:t>ruleset</a:t>
            </a:r>
            <a:endParaRPr lang="en-US" sz="2400" dirty="0"/>
          </a:p>
        </p:txBody>
      </p:sp>
    </p:spTree>
    <p:extLst>
      <p:ext uri="{BB962C8B-B14F-4D97-AF65-F5344CB8AC3E}">
        <p14:creationId xmlns:p14="http://schemas.microsoft.com/office/powerpoint/2010/main" val="389093080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Simple Mail Server example 1</a:t>
            </a:r>
            <a:endParaRPr lang="en-US" b="1" dirty="0"/>
          </a:p>
        </p:txBody>
      </p:sp>
      <p:sp>
        <p:nvSpPr>
          <p:cNvPr id="3" name="Content Placeholder 2"/>
          <p:cNvSpPr>
            <a:spLocks noGrp="1"/>
          </p:cNvSpPr>
          <p:nvPr>
            <p:ph idx="1"/>
          </p:nvPr>
        </p:nvSpPr>
        <p:spPr/>
        <p:txBody>
          <a:bodyPr>
            <a:normAutofit fontScale="70000" lnSpcReduction="20000"/>
          </a:bodyPr>
          <a:lstStyle/>
          <a:p>
            <a:pPr marL="0" indent="0">
              <a:buNone/>
            </a:pPr>
            <a:r>
              <a:rPr lang="en-US" sz="2800" dirty="0" err="1" smtClean="0">
                <a:latin typeface="Courier"/>
                <a:cs typeface="Courier"/>
              </a:rPr>
              <a:t>good_ports</a:t>
            </a:r>
            <a:r>
              <a:rPr lang="en-US" sz="2800" dirty="0" smtClean="0">
                <a:latin typeface="Courier"/>
                <a:cs typeface="Courier"/>
              </a:rPr>
              <a:t>=“{ 22, 25, 110, 143, 993, 995, 443, 80 }”</a:t>
            </a:r>
            <a:br>
              <a:rPr lang="en-US" sz="2800" dirty="0" smtClean="0">
                <a:latin typeface="Courier"/>
                <a:cs typeface="Courier"/>
              </a:rPr>
            </a:br>
            <a:r>
              <a:rPr lang="en-US" sz="2800" dirty="0" err="1" smtClean="0">
                <a:latin typeface="Courier"/>
                <a:cs typeface="Courier"/>
              </a:rPr>
              <a:t>good_udp</a:t>
            </a:r>
            <a:r>
              <a:rPr lang="en-US" sz="2800" dirty="0" smtClean="0">
                <a:latin typeface="Courier"/>
                <a:cs typeface="Courier"/>
              </a:rPr>
              <a:t>=“53”</a:t>
            </a:r>
          </a:p>
          <a:p>
            <a:pPr marL="0" indent="0">
              <a:buNone/>
            </a:pPr>
            <a:r>
              <a:rPr lang="en-US" sz="2800" dirty="0">
                <a:latin typeface="Courier"/>
                <a:cs typeface="Courier"/>
              </a:rPr>
              <a:t>b</a:t>
            </a:r>
            <a:r>
              <a:rPr lang="en-US" sz="2800" dirty="0" smtClean="0">
                <a:latin typeface="Courier"/>
                <a:cs typeface="Courier"/>
              </a:rPr>
              <a:t>lock in all</a:t>
            </a:r>
          </a:p>
          <a:p>
            <a:pPr marL="0" indent="0">
              <a:buNone/>
            </a:pPr>
            <a:r>
              <a:rPr lang="en-US" sz="2800" dirty="0">
                <a:latin typeface="Courier"/>
                <a:cs typeface="Courier"/>
              </a:rPr>
              <a:t>p</a:t>
            </a:r>
            <a:r>
              <a:rPr lang="en-US" sz="2800" dirty="0" smtClean="0">
                <a:latin typeface="Courier"/>
                <a:cs typeface="Courier"/>
              </a:rPr>
              <a:t>ass out all</a:t>
            </a:r>
          </a:p>
          <a:p>
            <a:pPr marL="0" indent="0">
              <a:buNone/>
            </a:pPr>
            <a:r>
              <a:rPr lang="en-US" sz="2800" dirty="0">
                <a:latin typeface="Courier"/>
                <a:cs typeface="Courier"/>
              </a:rPr>
              <a:t>s</a:t>
            </a:r>
            <a:r>
              <a:rPr lang="en-US" sz="2800" dirty="0" smtClean="0">
                <a:latin typeface="Courier"/>
                <a:cs typeface="Courier"/>
              </a:rPr>
              <a:t>et skip on lo0</a:t>
            </a:r>
          </a:p>
          <a:p>
            <a:pPr marL="0" indent="0">
              <a:buNone/>
            </a:pPr>
            <a:r>
              <a:rPr lang="en-US" sz="2800" dirty="0" smtClean="0">
                <a:latin typeface="Courier"/>
                <a:cs typeface="Courier"/>
              </a:rPr>
              <a:t>pass in on em0 </a:t>
            </a:r>
            <a:r>
              <a:rPr lang="en-US" sz="2800" dirty="0" err="1" smtClean="0">
                <a:latin typeface="Courier"/>
                <a:cs typeface="Courier"/>
              </a:rPr>
              <a:t>inet</a:t>
            </a:r>
            <a:r>
              <a:rPr lang="en-US" sz="2800" dirty="0" smtClean="0">
                <a:latin typeface="Courier"/>
                <a:cs typeface="Courier"/>
              </a:rPr>
              <a:t> proto </a:t>
            </a:r>
            <a:r>
              <a:rPr lang="en-US" sz="2800" dirty="0" err="1" smtClean="0">
                <a:latin typeface="Courier"/>
                <a:cs typeface="Courier"/>
              </a:rPr>
              <a:t>tcp</a:t>
            </a:r>
            <a:r>
              <a:rPr lang="en-US" sz="2800" dirty="0" smtClean="0">
                <a:latin typeface="Courier"/>
                <a:cs typeface="Courier"/>
              </a:rPr>
              <a:t> from $</a:t>
            </a:r>
            <a:r>
              <a:rPr lang="en-US" sz="2800" dirty="0" err="1" smtClean="0">
                <a:latin typeface="Courier"/>
                <a:cs typeface="Courier"/>
              </a:rPr>
              <a:t>good_ports</a:t>
            </a:r>
            <a:r>
              <a:rPr lang="en-US" sz="2800" dirty="0">
                <a:latin typeface="Courier"/>
                <a:cs typeface="Courier"/>
              </a:rPr>
              <a:t> </a:t>
            </a:r>
            <a:r>
              <a:rPr lang="en-US" sz="2800" dirty="0" smtClean="0">
                <a:latin typeface="Courier"/>
                <a:cs typeface="Courier"/>
              </a:rPr>
              <a:t>to \ any </a:t>
            </a:r>
          </a:p>
          <a:p>
            <a:pPr marL="0" indent="0">
              <a:buNone/>
            </a:pPr>
            <a:r>
              <a:rPr lang="en-US" sz="2800" dirty="0">
                <a:latin typeface="Courier"/>
                <a:cs typeface="Courier"/>
              </a:rPr>
              <a:t>p</a:t>
            </a:r>
            <a:r>
              <a:rPr lang="en-US" sz="2800" dirty="0" smtClean="0">
                <a:latin typeface="Courier"/>
                <a:cs typeface="Courier"/>
              </a:rPr>
              <a:t>ass in on em0 </a:t>
            </a:r>
            <a:r>
              <a:rPr lang="en-US" sz="2800" dirty="0" err="1" smtClean="0">
                <a:latin typeface="Courier"/>
                <a:cs typeface="Courier"/>
              </a:rPr>
              <a:t>inet</a:t>
            </a:r>
            <a:r>
              <a:rPr lang="en-US" sz="2800" dirty="0" smtClean="0">
                <a:latin typeface="Courier"/>
                <a:cs typeface="Courier"/>
              </a:rPr>
              <a:t> proto </a:t>
            </a:r>
            <a:r>
              <a:rPr lang="en-US" sz="2800" dirty="0" err="1" smtClean="0">
                <a:latin typeface="Courier"/>
                <a:cs typeface="Courier"/>
              </a:rPr>
              <a:t>udp</a:t>
            </a:r>
            <a:r>
              <a:rPr lang="en-US" sz="2800" dirty="0" smtClean="0">
                <a:latin typeface="Courier"/>
                <a:cs typeface="Courier"/>
              </a:rPr>
              <a:t> from any port \$</a:t>
            </a:r>
            <a:r>
              <a:rPr lang="en-US" sz="2800" dirty="0" err="1" smtClean="0">
                <a:latin typeface="Courier"/>
                <a:cs typeface="Courier"/>
              </a:rPr>
              <a:t>good_udp</a:t>
            </a:r>
            <a:endParaRPr lang="en-US" sz="2800" dirty="0" smtClean="0">
              <a:latin typeface="Courier"/>
              <a:cs typeface="Courier"/>
            </a:endParaRPr>
          </a:p>
          <a:p>
            <a:pPr marL="0" indent="0">
              <a:buNone/>
            </a:pPr>
            <a:r>
              <a:rPr lang="en-US" sz="2800" dirty="0" smtClean="0"/>
              <a:t/>
            </a:r>
            <a:br>
              <a:rPr lang="en-US" sz="2800" dirty="0" smtClean="0"/>
            </a:br>
            <a:r>
              <a:rPr lang="en-US" sz="2800" dirty="0" smtClean="0"/>
              <a:t/>
            </a:r>
            <a:br>
              <a:rPr lang="en-US" sz="2800" dirty="0" smtClean="0"/>
            </a:br>
            <a:r>
              <a:rPr lang="en-US" sz="3400" dirty="0"/>
              <a:t>##These rules will pass the good ports </a:t>
            </a:r>
            <a:r>
              <a:rPr lang="en-US" sz="3400" dirty="0" smtClean="0"/>
              <a:t>on </a:t>
            </a:r>
            <a:r>
              <a:rPr lang="en-US" sz="3400" dirty="0" err="1" smtClean="0"/>
              <a:t>tcp</a:t>
            </a:r>
            <a:r>
              <a:rPr lang="en-US" sz="3400" dirty="0" smtClean="0"/>
              <a:t>, pass any </a:t>
            </a:r>
            <a:r>
              <a:rPr lang="en-US" sz="3400" dirty="0" err="1" smtClean="0"/>
              <a:t>udp</a:t>
            </a:r>
            <a:r>
              <a:rPr lang="en-US" sz="3400" dirty="0" smtClean="0"/>
              <a:t> traffic with a source port of 53 then </a:t>
            </a:r>
            <a:r>
              <a:rPr lang="en-US" sz="3400" dirty="0"/>
              <a:t>block all incoming traffic (block in all). Outgoing traffic will be allowed as long as the server sent the first packet (pass out all)</a:t>
            </a:r>
          </a:p>
          <a:p>
            <a:pPr marL="0" indent="0">
              <a:buNone/>
            </a:pPr>
            <a:endParaRPr lang="en-US" sz="2800" dirty="0"/>
          </a:p>
        </p:txBody>
      </p:sp>
    </p:spTree>
    <p:extLst>
      <p:ext uri="{BB962C8B-B14F-4D97-AF65-F5344CB8AC3E}">
        <p14:creationId xmlns:p14="http://schemas.microsoft.com/office/powerpoint/2010/main" val="256682197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firewalls	</a:t>
            </a:r>
            <a:endParaRPr lang="en-US" b="1" dirty="0"/>
          </a:p>
        </p:txBody>
      </p:sp>
      <p:sp>
        <p:nvSpPr>
          <p:cNvPr id="3" name="Content Placeholder 2"/>
          <p:cNvSpPr>
            <a:spLocks noGrp="1"/>
          </p:cNvSpPr>
          <p:nvPr>
            <p:ph idx="1"/>
          </p:nvPr>
        </p:nvSpPr>
        <p:spPr/>
        <p:txBody>
          <a:bodyPr>
            <a:normAutofit fontScale="92500"/>
          </a:bodyPr>
          <a:lstStyle/>
          <a:p>
            <a:r>
              <a:rPr lang="en-US" dirty="0" smtClean="0"/>
              <a:t>Packet Filters – analyze network packets and decide a course of action based on configuration</a:t>
            </a:r>
          </a:p>
          <a:p>
            <a:r>
              <a:rPr lang="en-US" dirty="0" err="1" smtClean="0"/>
              <a:t>Stateful</a:t>
            </a:r>
            <a:r>
              <a:rPr lang="en-US" dirty="0" smtClean="0"/>
              <a:t> Filters – track network “conversations” and maintain a table of which connections are in an active conversations</a:t>
            </a:r>
          </a:p>
          <a:p>
            <a:r>
              <a:rPr lang="en-US" dirty="0" smtClean="0"/>
              <a:t>Application layer – aka Layer 7 firewalls are able to detect if an unwanted protocol is attempting to bypass the firewall on an allowed port</a:t>
            </a:r>
          </a:p>
          <a:p>
            <a:pPr lvl="1"/>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Simplest way to organize the </a:t>
            </a:r>
            <a:r>
              <a:rPr lang="en-US" b="1" dirty="0" err="1" smtClean="0"/>
              <a:t>ruleset</a:t>
            </a:r>
            <a:endParaRPr lang="en-US" b="1" dirty="0"/>
          </a:p>
        </p:txBody>
      </p:sp>
      <p:sp>
        <p:nvSpPr>
          <p:cNvPr id="3" name="Content Placeholder 2"/>
          <p:cNvSpPr>
            <a:spLocks noGrp="1"/>
          </p:cNvSpPr>
          <p:nvPr>
            <p:ph idx="1"/>
          </p:nvPr>
        </p:nvSpPr>
        <p:spPr/>
        <p:txBody>
          <a:bodyPr/>
          <a:lstStyle/>
          <a:p>
            <a:r>
              <a:rPr lang="en-US" dirty="0" smtClean="0"/>
              <a:t>Put the “block in all” at the top so that all traffic that you do not specify is dropped</a:t>
            </a:r>
          </a:p>
          <a:p>
            <a:r>
              <a:rPr lang="en-US" dirty="0" smtClean="0"/>
              <a:t>Allow traffic that your server initiates “pass in all”</a:t>
            </a:r>
          </a:p>
          <a:p>
            <a:pPr lvl="1"/>
            <a:r>
              <a:rPr lang="en-US" dirty="0" smtClean="0"/>
              <a:t>However if the machine gets compromised, for example, is hacked and is used to attack other networks, you will have to change this rule</a:t>
            </a:r>
          </a:p>
          <a:p>
            <a:r>
              <a:rPr lang="en-US" dirty="0" smtClean="0"/>
              <a:t>Allow the traffic and ports that</a:t>
            </a:r>
            <a:r>
              <a:rPr lang="fr-FR" dirty="0"/>
              <a:t> </a:t>
            </a:r>
            <a:r>
              <a:rPr lang="fr-FR" dirty="0" err="1" smtClean="0"/>
              <a:t>you</a:t>
            </a:r>
            <a:r>
              <a:rPr lang="fr-FR" dirty="0" smtClean="0"/>
              <a:t> </a:t>
            </a:r>
            <a:r>
              <a:rPr lang="fr-FR" dirty="0" err="1" smtClean="0"/>
              <a:t>wish</a:t>
            </a:r>
            <a:endParaRPr lang="en-US" dirty="0"/>
          </a:p>
        </p:txBody>
      </p:sp>
    </p:spTree>
    <p:extLst>
      <p:ext uri="{BB962C8B-B14F-4D97-AF65-F5344CB8AC3E}">
        <p14:creationId xmlns:p14="http://schemas.microsoft.com/office/powerpoint/2010/main" val="4260198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Logging</a:t>
            </a:r>
            <a:endParaRPr lang="en-US" b="1" dirty="0"/>
          </a:p>
        </p:txBody>
      </p:sp>
      <p:sp>
        <p:nvSpPr>
          <p:cNvPr id="3" name="Content Placeholder 2"/>
          <p:cNvSpPr>
            <a:spLocks noGrp="1"/>
          </p:cNvSpPr>
          <p:nvPr>
            <p:ph idx="1"/>
          </p:nvPr>
        </p:nvSpPr>
        <p:spPr/>
        <p:txBody>
          <a:bodyPr/>
          <a:lstStyle/>
          <a:p>
            <a:r>
              <a:rPr lang="en-US" dirty="0" smtClean="0"/>
              <a:t>When you activate logging, a new virtual interface will be created called </a:t>
            </a:r>
            <a:r>
              <a:rPr lang="en-US" b="1" i="1" dirty="0" smtClean="0"/>
              <a:t>pflog0</a:t>
            </a:r>
          </a:p>
          <a:p>
            <a:r>
              <a:rPr lang="en-US" dirty="0" smtClean="0"/>
              <a:t>Doing a </a:t>
            </a:r>
            <a:r>
              <a:rPr lang="en-US" dirty="0" err="1" smtClean="0"/>
              <a:t>tcpdump</a:t>
            </a:r>
            <a:r>
              <a:rPr lang="en-US" dirty="0" smtClean="0"/>
              <a:t> on this interface will provide details of all traffic that you have chosen to log</a:t>
            </a:r>
          </a:p>
          <a:p>
            <a:r>
              <a:rPr lang="en-US" dirty="0" smtClean="0"/>
              <a:t>You can also direct all logs to </a:t>
            </a:r>
            <a:r>
              <a:rPr lang="en-US" b="1" dirty="0" smtClean="0"/>
              <a:t>/</a:t>
            </a:r>
            <a:r>
              <a:rPr lang="en-US" b="1" dirty="0" err="1" smtClean="0"/>
              <a:t>var</a:t>
            </a:r>
            <a:r>
              <a:rPr lang="en-US" b="1" dirty="0" smtClean="0"/>
              <a:t>/logs/</a:t>
            </a:r>
            <a:r>
              <a:rPr lang="en-US" b="1" dirty="0" err="1" smtClean="0"/>
              <a:t>pflog</a:t>
            </a:r>
            <a:r>
              <a:rPr lang="en-US" b="1" dirty="0" smtClean="0"/>
              <a:t> </a:t>
            </a:r>
            <a:r>
              <a:rPr lang="en-US" dirty="0" smtClean="0"/>
              <a:t>by adding the following to /</a:t>
            </a:r>
            <a:r>
              <a:rPr lang="en-US" dirty="0" err="1" smtClean="0"/>
              <a:t>etc</a:t>
            </a:r>
            <a:r>
              <a:rPr lang="en-US" dirty="0" smtClean="0"/>
              <a:t>/</a:t>
            </a:r>
            <a:r>
              <a:rPr lang="en-US" dirty="0" err="1" smtClean="0"/>
              <a:t>rc.conf</a:t>
            </a:r>
            <a:endParaRPr lang="en-US" dirty="0" smtClean="0"/>
          </a:p>
          <a:p>
            <a:pPr marL="457200" lvl="1" indent="0">
              <a:buNone/>
            </a:pPr>
            <a:r>
              <a:rPr lang="en-US" b="1" dirty="0" err="1"/>
              <a:t>pflog_logfile</a:t>
            </a:r>
            <a:r>
              <a:rPr lang="en-US" b="1" dirty="0"/>
              <a:t>="/</a:t>
            </a:r>
            <a:r>
              <a:rPr lang="en-US" b="1" dirty="0" err="1"/>
              <a:t>var</a:t>
            </a:r>
            <a:r>
              <a:rPr lang="en-US" b="1" dirty="0"/>
              <a:t>/log/</a:t>
            </a:r>
            <a:r>
              <a:rPr lang="en-US" b="1" dirty="0" err="1"/>
              <a:t>pflog</a:t>
            </a:r>
            <a:r>
              <a:rPr lang="en-US" b="1" dirty="0"/>
              <a:t>"</a:t>
            </a:r>
          </a:p>
        </p:txBody>
      </p:sp>
    </p:spTree>
    <p:extLst>
      <p:ext uri="{BB962C8B-B14F-4D97-AF65-F5344CB8AC3E}">
        <p14:creationId xmlns:p14="http://schemas.microsoft.com/office/powerpoint/2010/main" val="257432306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Other PF Features</a:t>
            </a:r>
            <a:endParaRPr lang="en-US" b="1" dirty="0"/>
          </a:p>
        </p:txBody>
      </p:sp>
      <p:sp>
        <p:nvSpPr>
          <p:cNvPr id="3" name="Content Placeholder 2"/>
          <p:cNvSpPr>
            <a:spLocks noGrp="1"/>
          </p:cNvSpPr>
          <p:nvPr>
            <p:ph idx="1"/>
          </p:nvPr>
        </p:nvSpPr>
        <p:spPr>
          <a:xfrm>
            <a:off x="235266" y="1600200"/>
            <a:ext cx="8229600" cy="4525963"/>
          </a:xfrm>
        </p:spPr>
        <p:txBody>
          <a:bodyPr>
            <a:normAutofit fontScale="92500" lnSpcReduction="20000"/>
          </a:bodyPr>
          <a:lstStyle/>
          <a:p>
            <a:r>
              <a:rPr lang="en-US" b="1" dirty="0" err="1" smtClean="0"/>
              <a:t>Antispoofing</a:t>
            </a:r>
            <a:r>
              <a:rPr lang="en-US" dirty="0" smtClean="0"/>
              <a:t> - when a malicious user fakes the source IP address in packets they transmit in order to either hide their real address or to impersonate another node on the network</a:t>
            </a:r>
          </a:p>
          <a:p>
            <a:r>
              <a:rPr lang="en-US" b="1" dirty="0" smtClean="0"/>
              <a:t>Anti-SPAM – </a:t>
            </a:r>
            <a:r>
              <a:rPr lang="en-US" dirty="0" smtClean="0"/>
              <a:t>when used with a software called </a:t>
            </a:r>
            <a:r>
              <a:rPr lang="en-US" b="1" dirty="0" err="1" smtClean="0"/>
              <a:t>spamd</a:t>
            </a:r>
            <a:r>
              <a:rPr lang="en-US" dirty="0" smtClean="0"/>
              <a:t> which downloads a list a blacklisted IP Addresses which can be fed to PF to block (</a:t>
            </a:r>
            <a:r>
              <a:rPr lang="en-US" dirty="0" err="1" smtClean="0"/>
              <a:t>spamd</a:t>
            </a:r>
            <a:r>
              <a:rPr lang="en-US" dirty="0" smtClean="0"/>
              <a:t> is not </a:t>
            </a:r>
            <a:r>
              <a:rPr lang="en-US" dirty="0" err="1" smtClean="0"/>
              <a:t>spamassassin</a:t>
            </a:r>
            <a:r>
              <a:rPr lang="en-US" dirty="0" smtClean="0"/>
              <a:t>) </a:t>
            </a:r>
            <a:endParaRPr lang="en-US" dirty="0"/>
          </a:p>
          <a:p>
            <a:r>
              <a:rPr lang="en-US" b="1" dirty="0" smtClean="0"/>
              <a:t>Gateway Firewall – </a:t>
            </a:r>
            <a:r>
              <a:rPr lang="en-US" dirty="0" smtClean="0"/>
              <a:t>add to /</a:t>
            </a:r>
            <a:r>
              <a:rPr lang="en-US" dirty="0" err="1" smtClean="0"/>
              <a:t>etc</a:t>
            </a:r>
            <a:r>
              <a:rPr lang="en-US" dirty="0" smtClean="0"/>
              <a:t>/</a:t>
            </a:r>
            <a:r>
              <a:rPr lang="en-US" smtClean="0"/>
              <a:t>rc.conf</a:t>
            </a:r>
            <a:endParaRPr lang="en-US" b="1" dirty="0" smtClean="0"/>
          </a:p>
          <a:p>
            <a:pPr marL="457200" lvl="1" indent="0">
              <a:buNone/>
            </a:pPr>
            <a:r>
              <a:rPr lang="en-US" sz="2400" dirty="0" err="1"/>
              <a:t>gateway_enable</a:t>
            </a:r>
            <a:r>
              <a:rPr lang="en-US" sz="2400" dirty="0"/>
              <a:t>="YES" </a:t>
            </a:r>
            <a:r>
              <a:rPr lang="en-US" sz="2400" dirty="0" smtClean="0"/>
              <a:t>		#</a:t>
            </a:r>
            <a:r>
              <a:rPr lang="en-US" sz="2400" dirty="0"/>
              <a:t>for </a:t>
            </a:r>
            <a:r>
              <a:rPr lang="en-US" sz="2400" dirty="0" smtClean="0"/>
              <a:t>ipv4 </a:t>
            </a:r>
            <a:br>
              <a:rPr lang="en-US" sz="2400" dirty="0" smtClean="0"/>
            </a:br>
            <a:r>
              <a:rPr lang="en-US" sz="2400" dirty="0" smtClean="0"/>
              <a:t>ipv6_gateway_enable</a:t>
            </a:r>
            <a:r>
              <a:rPr lang="en-US" sz="2400" dirty="0"/>
              <a:t>="YES" #for ipv6</a:t>
            </a:r>
            <a:endParaRPr lang="en-US" sz="2600" dirty="0">
              <a:latin typeface="Courier"/>
              <a:cs typeface="Courie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and more reading</a:t>
            </a:r>
            <a:endParaRPr lang="en-US" dirty="0"/>
          </a:p>
        </p:txBody>
      </p:sp>
      <p:sp>
        <p:nvSpPr>
          <p:cNvPr id="3" name="Content Placeholder 2"/>
          <p:cNvSpPr>
            <a:spLocks noGrp="1"/>
          </p:cNvSpPr>
          <p:nvPr>
            <p:ph idx="1"/>
          </p:nvPr>
        </p:nvSpPr>
        <p:spPr/>
        <p:txBody>
          <a:bodyPr/>
          <a:lstStyle/>
          <a:p>
            <a:r>
              <a:rPr lang="en-US" dirty="0" smtClean="0">
                <a:hlinkClick r:id="rId2"/>
              </a:rPr>
              <a:t>http://en.wikipedia.org/wiki/PF_%28firewall%29</a:t>
            </a:r>
            <a:endParaRPr lang="en-US" dirty="0" smtClean="0"/>
          </a:p>
          <a:p>
            <a:r>
              <a:rPr lang="en-US" dirty="0" smtClean="0">
                <a:hlinkClick r:id="rId3"/>
              </a:rPr>
              <a:t>http://www.openbsd.org/faq/pf/filter.html</a:t>
            </a:r>
            <a:endParaRPr lang="en-US" dirty="0" smtClean="0"/>
          </a:p>
          <a:p>
            <a:r>
              <a:rPr lang="en-US" dirty="0" smtClean="0">
                <a:hlinkClick r:id="rId4"/>
              </a:rPr>
              <a:t>http://www.freebsd.org/doc/en_US.ISO8859-1/books/handbook/firewalls-pf.html</a:t>
            </a:r>
            <a:endParaRPr lang="en-US" dirty="0" smtClean="0"/>
          </a:p>
          <a:p>
            <a:r>
              <a:rPr lang="en-US" dirty="0" smtClean="0">
                <a:hlinkClick r:id="rId5"/>
              </a:rPr>
              <a:t>http://en.wikipedia.org/wiki/Firewall_%28computing%29</a:t>
            </a:r>
            <a:r>
              <a:rPr lang="en-US" dirty="0" smtClean="0"/>
              <a:t> </a:t>
            </a:r>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Keeping State </a:t>
            </a:r>
            <a:r>
              <a:rPr lang="en-US" b="1" dirty="0" err="1" smtClean="0"/>
              <a:t>vs</a:t>
            </a:r>
            <a:r>
              <a:rPr lang="en-US" b="1" dirty="0" smtClean="0"/>
              <a:t> Stateless</a:t>
            </a:r>
            <a:endParaRPr lang="en-US" b="1" dirty="0"/>
          </a:p>
        </p:txBody>
      </p:sp>
      <p:sp>
        <p:nvSpPr>
          <p:cNvPr id="3" name="Content Placeholder 2"/>
          <p:cNvSpPr>
            <a:spLocks noGrp="1"/>
          </p:cNvSpPr>
          <p:nvPr>
            <p:ph idx="1"/>
          </p:nvPr>
        </p:nvSpPr>
        <p:spPr/>
        <p:txBody>
          <a:bodyPr>
            <a:normAutofit fontScale="92500"/>
          </a:bodyPr>
          <a:lstStyle/>
          <a:p>
            <a:r>
              <a:rPr lang="en-US" dirty="0" err="1" smtClean="0"/>
              <a:t>Stateful</a:t>
            </a:r>
            <a:r>
              <a:rPr lang="en-US" dirty="0" smtClean="0"/>
              <a:t> inspection refers to ability to track the state, or progress, of a network connection</a:t>
            </a:r>
          </a:p>
          <a:p>
            <a:r>
              <a:rPr lang="en-US" dirty="0" smtClean="0"/>
              <a:t>By storing information about each connection in a state table, a firewall is able to quickly determine if a packet passing through the firewall belongs to an already established connection.</a:t>
            </a:r>
          </a:p>
          <a:p>
            <a:r>
              <a:rPr lang="en-US" dirty="0" smtClean="0"/>
              <a:t>If it does, it is passed through the firewall without going through </a:t>
            </a:r>
            <a:r>
              <a:rPr lang="en-US" dirty="0" err="1" smtClean="0"/>
              <a:t>ruleset</a:t>
            </a:r>
            <a:r>
              <a:rPr lang="en-US" dirty="0" smtClean="0"/>
              <a:t> evaluation saving time and avoiding extra processing.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Typical features of a Firewall	</a:t>
            </a:r>
            <a:endParaRPr lang="en-US" b="1" dirty="0"/>
          </a:p>
        </p:txBody>
      </p:sp>
      <p:sp>
        <p:nvSpPr>
          <p:cNvPr id="3" name="Content Placeholder 2"/>
          <p:cNvSpPr>
            <a:spLocks noGrp="1"/>
          </p:cNvSpPr>
          <p:nvPr>
            <p:ph idx="1"/>
          </p:nvPr>
        </p:nvSpPr>
        <p:spPr>
          <a:xfrm>
            <a:off x="457200" y="1269938"/>
            <a:ext cx="8229600" cy="4856226"/>
          </a:xfrm>
        </p:spPr>
        <p:txBody>
          <a:bodyPr>
            <a:normAutofit fontScale="85000" lnSpcReduction="10000"/>
          </a:bodyPr>
          <a:lstStyle/>
          <a:p>
            <a:r>
              <a:rPr lang="en-US" dirty="0" smtClean="0"/>
              <a:t>Rule Syntax</a:t>
            </a:r>
          </a:p>
          <a:p>
            <a:r>
              <a:rPr lang="en-US" dirty="0" smtClean="0"/>
              <a:t>NAT control</a:t>
            </a:r>
          </a:p>
          <a:p>
            <a:r>
              <a:rPr lang="en-US" dirty="0" smtClean="0"/>
              <a:t>Able to pass, redirect or drop traffic based on the rules</a:t>
            </a:r>
          </a:p>
          <a:p>
            <a:r>
              <a:rPr lang="en-US" dirty="0" smtClean="0"/>
              <a:t>Logging feature – to allow audit of activities and of traffic</a:t>
            </a:r>
          </a:p>
          <a:p>
            <a:r>
              <a:rPr lang="en-US" dirty="0" err="1" smtClean="0"/>
              <a:t>Stateful</a:t>
            </a:r>
            <a:r>
              <a:rPr lang="en-US" dirty="0" smtClean="0"/>
              <a:t> inspection - not all and may need to be enabled with extra </a:t>
            </a:r>
            <a:r>
              <a:rPr lang="en-US" dirty="0" err="1" smtClean="0"/>
              <a:t>config</a:t>
            </a:r>
            <a:r>
              <a:rPr lang="en-US" dirty="0" smtClean="0"/>
              <a:t> options</a:t>
            </a:r>
          </a:p>
          <a:p>
            <a:r>
              <a:rPr lang="en-US" dirty="0" smtClean="0"/>
              <a:t>Ability to be either inclusive or exclusive - An exclusive firewall allows all traffic through except for the traffic matching the </a:t>
            </a:r>
            <a:r>
              <a:rPr lang="en-US" dirty="0" err="1" smtClean="0"/>
              <a:t>ruleset</a:t>
            </a:r>
            <a:r>
              <a:rPr lang="en-US" dirty="0" smtClean="0"/>
              <a:t> (default is to allow). Inclusive firewall does the reverse (default is to block)</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FreeBSD Firewalls</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FreeBSD ships with 3 Main firewalls:</a:t>
            </a:r>
          </a:p>
          <a:p>
            <a:pPr lvl="1"/>
            <a:r>
              <a:rPr lang="en-US" dirty="0" smtClean="0"/>
              <a:t>IPFW – IP </a:t>
            </a:r>
            <a:r>
              <a:rPr lang="en-US" dirty="0" err="1" smtClean="0"/>
              <a:t>FireWall</a:t>
            </a:r>
            <a:r>
              <a:rPr lang="en-US" dirty="0" smtClean="0"/>
              <a:t> is (by default) a stateless firewall. FreeBSD sponsored firewall software application authored and maintained by FreeBSD volunteer staff members. </a:t>
            </a:r>
          </a:p>
          <a:p>
            <a:pPr lvl="1"/>
            <a:r>
              <a:rPr lang="en-US" dirty="0" smtClean="0"/>
              <a:t>IPF – IP Filter can be configured as </a:t>
            </a:r>
            <a:r>
              <a:rPr lang="en-US" dirty="0" err="1" smtClean="0"/>
              <a:t>stateful</a:t>
            </a:r>
            <a:r>
              <a:rPr lang="en-US" dirty="0" smtClean="0"/>
              <a:t> or stateless.  Open source application and has been ported to FreeBSD, </a:t>
            </a:r>
            <a:r>
              <a:rPr lang="en-US" dirty="0" err="1" smtClean="0"/>
              <a:t>NetBSD</a:t>
            </a:r>
            <a:r>
              <a:rPr lang="en-US" dirty="0" smtClean="0"/>
              <a:t>, </a:t>
            </a:r>
            <a:r>
              <a:rPr lang="en-US" dirty="0" err="1" smtClean="0"/>
              <a:t>OpenBSD</a:t>
            </a:r>
            <a:r>
              <a:rPr lang="en-US" dirty="0" smtClean="0"/>
              <a:t>, SunOS™, HP/UX, and Solaris™ operating systems. IPFILTER is actively being supported and maintained, with updated versions being released regularly.</a:t>
            </a:r>
          </a:p>
          <a:p>
            <a:pPr lvl="1"/>
            <a:r>
              <a:rPr lang="en-US" dirty="0" smtClean="0"/>
              <a:t>PF – Packet Filter can be configured as </a:t>
            </a:r>
            <a:r>
              <a:rPr lang="en-US" dirty="0" err="1" smtClean="0"/>
              <a:t>stateful</a:t>
            </a:r>
            <a:r>
              <a:rPr lang="en-US" dirty="0" smtClean="0"/>
              <a:t> or stateless. Maintained by </a:t>
            </a:r>
            <a:r>
              <a:rPr lang="en-US" dirty="0" err="1" smtClean="0"/>
              <a:t>OpenBSD</a:t>
            </a:r>
            <a:r>
              <a:rPr lang="en-US" dirty="0" smtClean="0"/>
              <a:t> Project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PF (Packet Filter)</a:t>
            </a:r>
            <a:endParaRPr lang="en-US" b="1" dirty="0"/>
          </a:p>
        </p:txBody>
      </p:sp>
      <p:sp>
        <p:nvSpPr>
          <p:cNvPr id="3" name="Content Placeholder 2"/>
          <p:cNvSpPr>
            <a:spLocks noGrp="1"/>
          </p:cNvSpPr>
          <p:nvPr>
            <p:ph idx="1"/>
          </p:nvPr>
        </p:nvSpPr>
        <p:spPr/>
        <p:txBody>
          <a:bodyPr/>
          <a:lstStyle/>
          <a:p>
            <a:r>
              <a:rPr lang="en-US" dirty="0" smtClean="0"/>
              <a:t>Was initially developed for </a:t>
            </a:r>
            <a:r>
              <a:rPr lang="en-US" dirty="0" err="1" smtClean="0"/>
              <a:t>OpenBSD</a:t>
            </a:r>
            <a:endParaRPr lang="en-US" dirty="0" smtClean="0"/>
          </a:p>
          <a:p>
            <a:r>
              <a:rPr lang="en-US" dirty="0" smtClean="0"/>
              <a:t>Has been successfully ported to many other operating systems including all the other BSDs and Mac OS X</a:t>
            </a:r>
          </a:p>
          <a:p>
            <a:r>
              <a:rPr lang="en-US" dirty="0" smtClean="0"/>
              <a:t>Written by Daniel </a:t>
            </a:r>
            <a:r>
              <a:rPr lang="en-US" dirty="0" err="1" smtClean="0"/>
              <a:t>Hartmeier</a:t>
            </a:r>
            <a:endParaRPr lang="en-US" dirty="0" smtClean="0"/>
          </a:p>
          <a:p>
            <a:r>
              <a:rPr lang="en-US" dirty="0" smtClean="0"/>
              <a:t>Derived its rule syntax from </a:t>
            </a:r>
            <a:r>
              <a:rPr lang="en-US" dirty="0" err="1" smtClean="0"/>
              <a:t>IPFilter</a:t>
            </a:r>
            <a:endParaRPr lang="en-US" dirty="0" smtClean="0"/>
          </a:p>
          <a:p>
            <a:r>
              <a:rPr lang="en-US" dirty="0" smtClean="0"/>
              <a:t>Has many features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a:t>
            </a:r>
            <a:endParaRPr lang="en-US" b="1" dirty="0"/>
          </a:p>
        </p:txBody>
      </p:sp>
      <p:sp>
        <p:nvSpPr>
          <p:cNvPr id="3" name="Content Placeholder 2"/>
          <p:cNvSpPr>
            <a:spLocks noGrp="1"/>
          </p:cNvSpPr>
          <p:nvPr>
            <p:ph idx="1"/>
          </p:nvPr>
        </p:nvSpPr>
        <p:spPr>
          <a:xfrm>
            <a:off x="457200" y="1417638"/>
            <a:ext cx="8229600" cy="4708525"/>
          </a:xfrm>
        </p:spPr>
        <p:txBody>
          <a:bodyPr>
            <a:normAutofit fontScale="85000" lnSpcReduction="20000"/>
          </a:bodyPr>
          <a:lstStyle/>
          <a:p>
            <a:r>
              <a:rPr lang="en-US" dirty="0" smtClean="0"/>
              <a:t>Can do both stateless or state-full firewalling</a:t>
            </a:r>
          </a:p>
          <a:p>
            <a:r>
              <a:rPr lang="en-US" dirty="0" smtClean="0"/>
              <a:t>Can do Network Address Translation</a:t>
            </a:r>
          </a:p>
          <a:p>
            <a:pPr lvl="1"/>
            <a:r>
              <a:rPr lang="en-US" dirty="0" smtClean="0"/>
              <a:t>Additionally can do Bidirectional NAT aka One to One NAT</a:t>
            </a:r>
          </a:p>
          <a:p>
            <a:r>
              <a:rPr lang="en-US" dirty="0" smtClean="0"/>
              <a:t>Combined with ALTQ (</a:t>
            </a:r>
            <a:r>
              <a:rPr lang="en-US" dirty="0" err="1" smtClean="0"/>
              <a:t>ALTernate</a:t>
            </a:r>
            <a:r>
              <a:rPr lang="en-US" dirty="0" smtClean="0"/>
              <a:t> </a:t>
            </a:r>
            <a:r>
              <a:rPr lang="en-US" dirty="0" err="1" smtClean="0"/>
              <a:t>Queueing</a:t>
            </a:r>
            <a:r>
              <a:rPr lang="en-US" dirty="0" smtClean="0"/>
              <a:t> framework for BSD) can perform </a:t>
            </a:r>
            <a:r>
              <a:rPr lang="en-US" dirty="0" err="1" smtClean="0"/>
              <a:t>QoS</a:t>
            </a:r>
            <a:endParaRPr lang="en-US" dirty="0" smtClean="0"/>
          </a:p>
          <a:p>
            <a:pPr lvl="1"/>
            <a:r>
              <a:rPr lang="en-US" dirty="0" smtClean="0"/>
              <a:t>Priority queuing – assign certain traffic a higher priority than others before forwarding</a:t>
            </a:r>
          </a:p>
          <a:p>
            <a:pPr lvl="1"/>
            <a:r>
              <a:rPr lang="en-US" dirty="0" smtClean="0"/>
              <a:t>Class Based Queuing – assigning bandwidth to certain queues and reducing bandwidth for others</a:t>
            </a:r>
          </a:p>
          <a:p>
            <a:r>
              <a:rPr lang="en-US" dirty="0" smtClean="0"/>
              <a:t>Can be configured for automatic fail-over between 2 boxes using CARP – Common Address Redundancy Protocol</a:t>
            </a:r>
          </a:p>
          <a:p>
            <a:pPr lvl="1"/>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cont’d</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FTP-proxy integration to handle FTP firewalling</a:t>
            </a:r>
          </a:p>
          <a:p>
            <a:r>
              <a:rPr lang="en-US" dirty="0" smtClean="0"/>
              <a:t>Configurable logging per rule to </a:t>
            </a:r>
            <a:r>
              <a:rPr lang="en-US" dirty="0" err="1" smtClean="0"/>
              <a:t>pflogd</a:t>
            </a:r>
            <a:endParaRPr lang="en-US" dirty="0" smtClean="0"/>
          </a:p>
          <a:p>
            <a:pPr lvl="1"/>
            <a:r>
              <a:rPr lang="en-US" dirty="0" smtClean="0"/>
              <a:t>Logs can be further monitored with </a:t>
            </a:r>
            <a:r>
              <a:rPr lang="en-US" dirty="0" err="1" smtClean="0"/>
              <a:t>tcpdump</a:t>
            </a:r>
            <a:endParaRPr lang="en-US" dirty="0" smtClean="0"/>
          </a:p>
          <a:p>
            <a:r>
              <a:rPr lang="en-US" dirty="0" smtClean="0"/>
              <a:t>Simple IP Filter rule syntax</a:t>
            </a:r>
          </a:p>
          <a:p>
            <a:pPr lvl="1"/>
            <a:r>
              <a:rPr lang="en-US" dirty="0" err="1" smtClean="0"/>
              <a:t>Eg</a:t>
            </a:r>
            <a:r>
              <a:rPr lang="en-US" dirty="0" smtClean="0"/>
              <a:t>: </a:t>
            </a:r>
            <a:r>
              <a:rPr lang="en-US" i="1" dirty="0" smtClean="0"/>
              <a:t>pass in quick on em0 </a:t>
            </a:r>
            <a:r>
              <a:rPr lang="en-US" i="1" dirty="0" err="1" smtClean="0"/>
              <a:t>inet</a:t>
            </a:r>
            <a:r>
              <a:rPr lang="en-US" i="1" dirty="0" smtClean="0"/>
              <a:t> proto </a:t>
            </a:r>
            <a:r>
              <a:rPr lang="en-US" i="1" dirty="0" err="1" smtClean="0"/>
              <a:t>tcp</a:t>
            </a:r>
            <a:r>
              <a:rPr lang="en-US" i="1" dirty="0" smtClean="0"/>
              <a:t> all</a:t>
            </a:r>
            <a:endParaRPr lang="en-US" dirty="0" smtClean="0"/>
          </a:p>
          <a:p>
            <a:r>
              <a:rPr lang="en-US" dirty="0" smtClean="0"/>
              <a:t>Macro definition – to simplify rule creation</a:t>
            </a:r>
          </a:p>
          <a:p>
            <a:pPr lvl="1"/>
            <a:r>
              <a:rPr lang="en-US" dirty="0" err="1" smtClean="0"/>
              <a:t>Eg</a:t>
            </a:r>
            <a:r>
              <a:rPr lang="en-US" dirty="0" smtClean="0"/>
              <a:t> identify an interface as “LAN” instead of “em0”</a:t>
            </a:r>
          </a:p>
          <a:p>
            <a:r>
              <a:rPr lang="en-US" dirty="0" smtClean="0"/>
              <a:t>Support for transparent </a:t>
            </a:r>
            <a:r>
              <a:rPr lang="en-US" dirty="0" err="1" smtClean="0"/>
              <a:t>proxying</a:t>
            </a:r>
            <a:r>
              <a:rPr lang="en-US" dirty="0" smtClean="0"/>
              <a:t> with SQUID</a:t>
            </a:r>
          </a:p>
          <a:p>
            <a:pPr lvl="1"/>
            <a:r>
              <a:rPr lang="en-US" dirty="0" smtClean="0"/>
              <a:t>Redirect all traffic destined for a port 80 to the Squid port 8080 for Squid to process</a:t>
            </a:r>
          </a:p>
          <a:p>
            <a:r>
              <a:rPr lang="en-US" dirty="0" smtClean="0"/>
              <a:t>Among many others</a:t>
            </a:r>
          </a:p>
          <a:p>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1784</TotalTime>
  <Words>2083</Words>
  <Application>Microsoft Macintosh PowerPoint</Application>
  <PresentationFormat>On-screen Show (4:3)</PresentationFormat>
  <Paragraphs>224</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FreeBSD Firewalls SS-E 2014</vt:lpstr>
      <vt:lpstr>What’s a Firewall?</vt:lpstr>
      <vt:lpstr>Types of firewalls </vt:lpstr>
      <vt:lpstr>Keeping State vs Stateless</vt:lpstr>
      <vt:lpstr>Typical features of a Firewall </vt:lpstr>
      <vt:lpstr>FreeBSD Firewalls</vt:lpstr>
      <vt:lpstr>PF (Packet Filter)</vt:lpstr>
      <vt:lpstr>Features</vt:lpstr>
      <vt:lpstr>Features cont’d</vt:lpstr>
      <vt:lpstr>Working with PF</vt:lpstr>
      <vt:lpstr>Options in rc.conf</vt:lpstr>
      <vt:lpstr>Working with PF</vt:lpstr>
      <vt:lpstr>Packet Filtering with PF</vt:lpstr>
      <vt:lpstr>Packet Filtering with PF cont’d</vt:lpstr>
      <vt:lpstr>Rule Syntax</vt:lpstr>
      <vt:lpstr>Good practice</vt:lpstr>
      <vt:lpstr>Keeping state in PF</vt:lpstr>
      <vt:lpstr>Keeping state cont’d</vt:lpstr>
      <vt:lpstr>Understanding the PF Rules</vt:lpstr>
      <vt:lpstr>What about default deny?</vt:lpstr>
      <vt:lpstr>Passing Traffic</vt:lpstr>
      <vt:lpstr>Sample File</vt:lpstr>
      <vt:lpstr>Sample Rules 2</vt:lpstr>
      <vt:lpstr>Macros</vt:lpstr>
      <vt:lpstr>Macros cont’d</vt:lpstr>
      <vt:lpstr>Sample Web Server 1</vt:lpstr>
      <vt:lpstr>Sample Web Server 2</vt:lpstr>
      <vt:lpstr>Sample Web Server 3</vt:lpstr>
      <vt:lpstr>Simple Mail Server example 1</vt:lpstr>
      <vt:lpstr>Simplest way to organize the ruleset</vt:lpstr>
      <vt:lpstr>Logging</vt:lpstr>
      <vt:lpstr>Other PF Features</vt:lpstr>
      <vt:lpstr>References and more reading</vt:lpstr>
    </vt:vector>
  </TitlesOfParts>
  <Company>Internet Society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FreeBSD Firewalls</dc:title>
  <dc:creator>Kevin G. Chege</dc:creator>
  <cp:lastModifiedBy>Kevin G. Chege</cp:lastModifiedBy>
  <cp:revision>41</cp:revision>
  <dcterms:created xsi:type="dcterms:W3CDTF">2012-07-25T05:31:08Z</dcterms:created>
  <dcterms:modified xsi:type="dcterms:W3CDTF">2014-05-29T05:50:28Z</dcterms:modified>
</cp:coreProperties>
</file>