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76" r:id="rId4"/>
    <p:sldId id="263" r:id="rId5"/>
    <p:sldId id="267" r:id="rId6"/>
    <p:sldId id="277" r:id="rId7"/>
    <p:sldId id="268" r:id="rId8"/>
    <p:sldId id="269" r:id="rId9"/>
    <p:sldId id="264" r:id="rId10"/>
    <p:sldId id="278" r:id="rId11"/>
    <p:sldId id="265" r:id="rId12"/>
    <p:sldId id="279" r:id="rId13"/>
    <p:sldId id="281" r:id="rId14"/>
    <p:sldId id="280" r:id="rId15"/>
    <p:sldId id="262" r:id="rId16"/>
    <p:sldId id="270" r:id="rId17"/>
    <p:sldId id="272" r:id="rId18"/>
  </p:sldIdLst>
  <p:sldSz cx="10080625" cy="7559675"/>
  <p:notesSz cx="7772400" cy="10058400"/>
  <p:defaultTextStyle>
    <a:defPPr>
      <a:defRPr lang="en-GB"/>
    </a:defPPr>
    <a:lvl1pPr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1pPr>
    <a:lvl2pPr marL="742950" indent="-28575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2pPr>
    <a:lvl3pPr marL="11430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3pPr>
    <a:lvl4pPr marL="16002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4pPr>
    <a:lvl5pPr marL="2057400" indent="-228600" algn="l" defTabSz="457200" rtl="0" fontAlgn="base" hangingPunct="0">
      <a:lnSpc>
        <a:spcPct val="96000"/>
      </a:lnSpc>
      <a:spcBef>
        <a:spcPct val="0"/>
      </a:spcBef>
      <a:spcAft>
        <a:spcPct val="0"/>
      </a:spcAft>
      <a:buClr>
        <a:srgbClr val="000000"/>
      </a:buClr>
      <a:buSzPct val="100000"/>
      <a:buFont typeface="Times New Roman" charset="0"/>
      <a:defRPr sz="2400" kern="1200">
        <a:solidFill>
          <a:schemeClr val="bg1"/>
        </a:solidFill>
        <a:latin typeface="Arial" charset="0"/>
        <a:ea typeface="ＭＳ Ｐゴシック" charset="-128"/>
        <a:cs typeface="+mn-cs"/>
      </a:defRPr>
    </a:lvl5pPr>
    <a:lvl6pPr marL="2286000" algn="l" defTabSz="914400" rtl="0" eaLnBrk="1" latinLnBrk="0" hangingPunct="1">
      <a:defRPr sz="2400" kern="1200">
        <a:solidFill>
          <a:schemeClr val="bg1"/>
        </a:solidFill>
        <a:latin typeface="Arial" charset="0"/>
        <a:ea typeface="ＭＳ Ｐゴシック" charset="-128"/>
        <a:cs typeface="+mn-cs"/>
      </a:defRPr>
    </a:lvl6pPr>
    <a:lvl7pPr marL="2743200" algn="l" defTabSz="914400" rtl="0" eaLnBrk="1" latinLnBrk="0" hangingPunct="1">
      <a:defRPr sz="2400" kern="1200">
        <a:solidFill>
          <a:schemeClr val="bg1"/>
        </a:solidFill>
        <a:latin typeface="Arial" charset="0"/>
        <a:ea typeface="ＭＳ Ｐゴシック" charset="-128"/>
        <a:cs typeface="+mn-cs"/>
      </a:defRPr>
    </a:lvl7pPr>
    <a:lvl8pPr marL="3200400" algn="l" defTabSz="914400" rtl="0" eaLnBrk="1" latinLnBrk="0" hangingPunct="1">
      <a:defRPr sz="2400" kern="1200">
        <a:solidFill>
          <a:schemeClr val="bg1"/>
        </a:solidFill>
        <a:latin typeface="Arial" charset="0"/>
        <a:ea typeface="ＭＳ Ｐゴシック" charset="-128"/>
        <a:cs typeface="+mn-cs"/>
      </a:defRPr>
    </a:lvl8pPr>
    <a:lvl9pPr marL="3657600" algn="l" defTabSz="914400" rtl="0" eaLnBrk="1" latinLnBrk="0" hangingPunct="1">
      <a:defRPr sz="2400" kern="1200">
        <a:solidFill>
          <a:schemeClr val="bg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338"/>
    <p:restoredTop sz="94661"/>
  </p:normalViewPr>
  <p:slideViewPr>
    <p:cSldViewPr>
      <p:cViewPr varScale="1">
        <p:scale>
          <a:sx n="99" d="100"/>
          <a:sy n="99" d="100"/>
        </p:scale>
        <p:origin x="832" y="18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360" cap="sq">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0" name="AutoShape 2"/>
          <p:cNvSpPr>
            <a:spLocks noChangeArrowheads="1"/>
          </p:cNvSpPr>
          <p:nvPr/>
        </p:nvSpPr>
        <p:spPr bwMode="auto">
          <a:xfrm>
            <a:off x="0" y="0"/>
            <a:ext cx="7772400" cy="10058400"/>
          </a:xfrm>
          <a:prstGeom prst="roundRect">
            <a:avLst>
              <a:gd name="adj" fmla="val 19"/>
            </a:avLst>
          </a:prstGeom>
          <a:solidFill>
            <a:srgbClr val="FFFFFF"/>
          </a:solidFill>
          <a:ln>
            <a:noFill/>
          </a:ln>
          <a:effectLst/>
          <a:extLs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1" name="Rectangle 3"/>
          <p:cNvSpPr>
            <a:spLocks noGrp="1" noRot="1" noChangeAspect="1" noChangeArrowheads="1"/>
          </p:cNvSpPr>
          <p:nvPr>
            <p:ph type="sldImg"/>
          </p:nvPr>
        </p:nvSpPr>
        <p:spPr bwMode="auto">
          <a:xfrm>
            <a:off x="1138238" y="763588"/>
            <a:ext cx="5491162" cy="3767137"/>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p>
      <p:sp>
        <p:nvSpPr>
          <p:cNvPr id="2052" name="Rectangle 4"/>
          <p:cNvSpPr>
            <a:spLocks noGrp="1" noChangeArrowheads="1"/>
          </p:cNvSpPr>
          <p:nvPr>
            <p:ph type="body"/>
          </p:nvPr>
        </p:nvSpPr>
        <p:spPr bwMode="auto">
          <a:xfrm>
            <a:off x="777875" y="4776788"/>
            <a:ext cx="6213475" cy="45212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endParaRPr lang="en-US" noProof="0" smtClean="0"/>
          </a:p>
        </p:txBody>
      </p:sp>
      <p:sp>
        <p:nvSpPr>
          <p:cNvPr id="2053" name="Text Box 5"/>
          <p:cNvSpPr txBox="1">
            <a:spLocks noChangeArrowheads="1"/>
          </p:cNvSpPr>
          <p:nvPr/>
        </p:nvSpPr>
        <p:spPr bwMode="auto">
          <a:xfrm>
            <a:off x="0"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4" name="Text Box 6"/>
          <p:cNvSpPr txBox="1">
            <a:spLocks noChangeArrowheads="1"/>
          </p:cNvSpPr>
          <p:nvPr/>
        </p:nvSpPr>
        <p:spPr bwMode="auto">
          <a:xfrm>
            <a:off x="4398963" y="0"/>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5" name="Text Box 7"/>
          <p:cNvSpPr txBox="1">
            <a:spLocks noChangeArrowheads="1"/>
          </p:cNvSpPr>
          <p:nvPr/>
        </p:nvSpPr>
        <p:spPr bwMode="auto">
          <a:xfrm>
            <a:off x="0"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
        <p:nvSpPr>
          <p:cNvPr id="2056" name="Rectangle 8"/>
          <p:cNvSpPr>
            <a:spLocks noGrp="1" noChangeArrowheads="1"/>
          </p:cNvSpPr>
          <p:nvPr>
            <p:ph type="sldNum"/>
          </p:nvPr>
        </p:nvSpPr>
        <p:spPr bwMode="auto">
          <a:xfrm>
            <a:off x="4398963" y="9555163"/>
            <a:ext cx="3368675" cy="49847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b" anchorCtr="0" compatLnSpc="1">
            <a:prstTxWarp prst="textNoShape">
              <a:avLst/>
            </a:prstTxWarp>
          </a:bodyPr>
          <a:lstStyle>
            <a:lvl1pPr algn="r">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000000"/>
                </a:solidFill>
                <a:latin typeface="Times New Roman" charset="0"/>
              </a:defRPr>
            </a:lvl1pPr>
          </a:lstStyle>
          <a:p>
            <a:fld id="{663E521F-5257-0B40-B442-8EDD30C01D23}" type="slidenum">
              <a:rPr lang="en-GB" altLang="x-none"/>
              <a:pPr/>
              <a:t>‹#›</a:t>
            </a:fld>
            <a:endParaRPr lang="en-GB" altLang="x-none"/>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12202A1-A85A-654F-B523-2DB9E9297265}" type="slidenum">
              <a:rPr lang="en-GB" altLang="x-none" sz="1400">
                <a:solidFill>
                  <a:srgbClr val="000000"/>
                </a:solidFill>
                <a:latin typeface="Times New Roman" charset="0"/>
              </a:rPr>
              <a:pPr eaLnBrk="1"/>
              <a:t>1</a:t>
            </a:fld>
            <a:endParaRPr lang="en-GB" altLang="x-none" sz="1400">
              <a:solidFill>
                <a:srgbClr val="000000"/>
              </a:solidFill>
              <a:latin typeface="Times New Roman" charset="0"/>
            </a:endParaRPr>
          </a:p>
        </p:txBody>
      </p:sp>
      <p:sp>
        <p:nvSpPr>
          <p:cNvPr id="20481"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728B17DB-1E73-C642-B7F7-1EAC12F1BCF0}" type="slidenum">
              <a:rPr lang="en-GB" altLang="x-none" sz="1400">
                <a:solidFill>
                  <a:srgbClr val="000000"/>
                </a:solidFill>
                <a:latin typeface="Times New Roman" charset="0"/>
              </a:rPr>
              <a:pPr algn="r" eaLnBrk="1">
                <a:buClrTx/>
                <a:buSzPct val="45000"/>
                <a:buFontTx/>
                <a:buNone/>
              </a:pPr>
              <a:t>1</a:t>
            </a:fld>
            <a:endParaRPr lang="en-GB" altLang="x-none" sz="1400">
              <a:solidFill>
                <a:srgbClr val="000000"/>
              </a:solidFill>
              <a:latin typeface="Times New Roman" charset="0"/>
            </a:endParaRPr>
          </a:p>
        </p:txBody>
      </p:sp>
      <p:sp>
        <p:nvSpPr>
          <p:cNvPr id="20482"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0483"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10</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1386991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11</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12</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36157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13</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4415877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AF151737-B980-9E47-B951-95A3861A1A5F}" type="slidenum">
              <a:rPr lang="en-GB" altLang="x-none" sz="1400">
                <a:solidFill>
                  <a:srgbClr val="000000"/>
                </a:solidFill>
                <a:latin typeface="Times New Roman" charset="0"/>
              </a:rPr>
              <a:pPr eaLnBrk="1"/>
              <a:t>14</a:t>
            </a:fld>
            <a:endParaRPr lang="en-GB" altLang="x-none" sz="1400">
              <a:solidFill>
                <a:srgbClr val="000000"/>
              </a:solidFill>
              <a:latin typeface="Times New Roman" charset="0"/>
            </a:endParaRPr>
          </a:p>
        </p:txBody>
      </p:sp>
      <p:sp>
        <p:nvSpPr>
          <p:cNvPr id="29697"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9698"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4343895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3875310E-DD96-2C4B-8DEB-6F059FC2FE73}" type="slidenum">
              <a:rPr lang="en-GB" altLang="x-none" sz="1400">
                <a:solidFill>
                  <a:srgbClr val="000000"/>
                </a:solidFill>
                <a:latin typeface="Times New Roman" charset="0"/>
              </a:rPr>
              <a:pPr eaLnBrk="1"/>
              <a:t>15</a:t>
            </a:fld>
            <a:endParaRPr lang="en-GB" altLang="x-none" sz="1400">
              <a:solidFill>
                <a:srgbClr val="000000"/>
              </a:solidFill>
              <a:latin typeface="Times New Roman" charset="0"/>
            </a:endParaRPr>
          </a:p>
        </p:txBody>
      </p:sp>
      <p:sp>
        <p:nvSpPr>
          <p:cNvPr id="2662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13F4F43B-5880-0A43-A128-549DD7872921}" type="slidenum">
              <a:rPr lang="en-GB" altLang="x-none" sz="1400">
                <a:solidFill>
                  <a:srgbClr val="000000"/>
                </a:solidFill>
                <a:latin typeface="Times New Roman" charset="0"/>
              </a:rPr>
              <a:pPr algn="r" eaLnBrk="1">
                <a:buClrTx/>
                <a:buSzPct val="45000"/>
                <a:buFontTx/>
                <a:buNone/>
              </a:pPr>
              <a:t>15</a:t>
            </a:fld>
            <a:endParaRPr lang="en-GB" altLang="x-none" sz="1400">
              <a:solidFill>
                <a:srgbClr val="000000"/>
              </a:solidFill>
              <a:latin typeface="Times New Roman" charset="0"/>
            </a:endParaRPr>
          </a:p>
        </p:txBody>
      </p:sp>
      <p:sp>
        <p:nvSpPr>
          <p:cNvPr id="2662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662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38DCD1E-F95F-A74C-9715-6DC3D6DA36D8}" type="slidenum">
              <a:rPr lang="en-GB" altLang="x-none" sz="1400">
                <a:solidFill>
                  <a:srgbClr val="000000"/>
                </a:solidFill>
                <a:latin typeface="Times New Roman" charset="0"/>
              </a:rPr>
              <a:pPr eaLnBrk="1"/>
              <a:t>16</a:t>
            </a:fld>
            <a:endParaRPr lang="en-GB" altLang="x-none" sz="1400">
              <a:solidFill>
                <a:srgbClr val="000000"/>
              </a:solidFill>
              <a:latin typeface="Times New Roman" charset="0"/>
            </a:endParaRPr>
          </a:p>
        </p:txBody>
      </p:sp>
      <p:sp>
        <p:nvSpPr>
          <p:cNvPr id="34817"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4EDEE5CE-047B-FE4E-BC34-C9AB1580A459}" type="slidenum">
              <a:rPr lang="en-GB" altLang="x-none" sz="1400">
                <a:solidFill>
                  <a:srgbClr val="000000"/>
                </a:solidFill>
                <a:latin typeface="Times New Roman" charset="0"/>
              </a:rPr>
              <a:pPr algn="r" eaLnBrk="1">
                <a:buClrTx/>
                <a:buSzPct val="45000"/>
                <a:buFontTx/>
                <a:buNone/>
              </a:pPr>
              <a:t>16</a:t>
            </a:fld>
            <a:endParaRPr lang="en-GB" altLang="x-none" sz="1400">
              <a:solidFill>
                <a:srgbClr val="000000"/>
              </a:solidFill>
              <a:latin typeface="Times New Roman" charset="0"/>
            </a:endParaRPr>
          </a:p>
        </p:txBody>
      </p:sp>
      <p:sp>
        <p:nvSpPr>
          <p:cNvPr id="34818"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4819"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95DFED5D-4EA0-2F4C-A5C8-8A35411637A8}" type="slidenum">
              <a:rPr lang="en-GB" altLang="x-none" sz="1400">
                <a:solidFill>
                  <a:srgbClr val="000000"/>
                </a:solidFill>
                <a:latin typeface="Times New Roman" charset="0"/>
              </a:rPr>
              <a:pPr eaLnBrk="1"/>
              <a:t>17</a:t>
            </a:fld>
            <a:endParaRPr lang="en-GB" altLang="x-none" sz="1400">
              <a:solidFill>
                <a:srgbClr val="000000"/>
              </a:solidFill>
              <a:latin typeface="Times New Roman" charset="0"/>
            </a:endParaRPr>
          </a:p>
        </p:txBody>
      </p:sp>
      <p:sp>
        <p:nvSpPr>
          <p:cNvPr id="3686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686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2</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2</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44B173C1-901C-B84E-AC30-A18EF8373FC3}" type="slidenum">
              <a:rPr lang="en-GB" altLang="x-none" sz="1400">
                <a:solidFill>
                  <a:srgbClr val="000000"/>
                </a:solidFill>
                <a:latin typeface="Times New Roman" charset="0"/>
              </a:rPr>
              <a:pPr eaLnBrk="1"/>
              <a:t>3</a:t>
            </a:fld>
            <a:endParaRPr lang="en-GB" altLang="x-none" sz="1400">
              <a:solidFill>
                <a:srgbClr val="000000"/>
              </a:solidFill>
              <a:latin typeface="Times New Roman" charset="0"/>
            </a:endParaRPr>
          </a:p>
        </p:txBody>
      </p:sp>
      <p:sp>
        <p:nvSpPr>
          <p:cNvPr id="21505" name="Text Box 1"/>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b"/>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algn="r" eaLnBrk="1">
              <a:buClrTx/>
              <a:buSzPct val="45000"/>
              <a:buFontTx/>
              <a:buNone/>
            </a:pPr>
            <a:fld id="{B45B5A12-3BD4-9F4B-8EDC-FFE91AB68106}" type="slidenum">
              <a:rPr lang="en-GB" altLang="x-none" sz="1400">
                <a:solidFill>
                  <a:srgbClr val="000000"/>
                </a:solidFill>
                <a:latin typeface="Times New Roman" charset="0"/>
              </a:rPr>
              <a:pPr algn="r" eaLnBrk="1">
                <a:buClrTx/>
                <a:buSzPct val="45000"/>
                <a:buFontTx/>
                <a:buNone/>
              </a:pPr>
              <a:t>3</a:t>
            </a:fld>
            <a:endParaRPr lang="en-GB" altLang="x-none" sz="1400">
              <a:solidFill>
                <a:srgbClr val="000000"/>
              </a:solidFill>
              <a:latin typeface="Times New Roman" charset="0"/>
            </a:endParaRPr>
          </a:p>
        </p:txBody>
      </p:sp>
      <p:sp>
        <p:nvSpPr>
          <p:cNvPr id="21506" name="Text Box 2"/>
          <p:cNvSpPr txBox="1">
            <a:spLocks noGrp="1" noRot="1" noChangeAspect="1" noChangeArrowheads="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1507" name="Text Box 3"/>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2134152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2F72D11A-A1DB-6647-A274-D54A8679B065}" type="slidenum">
              <a:rPr lang="en-GB" altLang="x-none" sz="1400">
                <a:solidFill>
                  <a:srgbClr val="000000"/>
                </a:solidFill>
                <a:latin typeface="Times New Roman" charset="0"/>
              </a:rPr>
              <a:pPr eaLnBrk="1"/>
              <a:t>4</a:t>
            </a:fld>
            <a:endParaRPr lang="en-GB" altLang="x-none" sz="1400">
              <a:solidFill>
                <a:srgbClr val="000000"/>
              </a:solidFill>
              <a:latin typeface="Times New Roman" charset="0"/>
            </a:endParaRPr>
          </a:p>
        </p:txBody>
      </p:sp>
      <p:sp>
        <p:nvSpPr>
          <p:cNvPr id="2764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765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5</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04572C7E-9653-3B46-9EF3-23B7342DAE2C}" type="slidenum">
              <a:rPr lang="en-GB" altLang="x-none" sz="1400">
                <a:solidFill>
                  <a:srgbClr val="000000"/>
                </a:solidFill>
                <a:latin typeface="Times New Roman" charset="0"/>
              </a:rPr>
              <a:pPr eaLnBrk="1"/>
              <a:t>6</a:t>
            </a:fld>
            <a:endParaRPr lang="en-GB" altLang="x-none" sz="1400">
              <a:solidFill>
                <a:srgbClr val="000000"/>
              </a:solidFill>
              <a:latin typeface="Times New Roman" charset="0"/>
            </a:endParaRPr>
          </a:p>
        </p:txBody>
      </p:sp>
      <p:sp>
        <p:nvSpPr>
          <p:cNvPr id="31745"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1746"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extLst>
      <p:ext uri="{BB962C8B-B14F-4D97-AF65-F5344CB8AC3E}">
        <p14:creationId xmlns:p14="http://schemas.microsoft.com/office/powerpoint/2010/main" val="7303449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C80717D2-73FB-744F-942C-7A06BC6EFEF8}" type="slidenum">
              <a:rPr lang="en-GB" altLang="x-none" sz="1400">
                <a:solidFill>
                  <a:srgbClr val="000000"/>
                </a:solidFill>
                <a:latin typeface="Times New Roman" charset="0"/>
              </a:rPr>
              <a:pPr eaLnBrk="1"/>
              <a:t>7</a:t>
            </a:fld>
            <a:endParaRPr lang="en-GB" altLang="x-none" sz="1400">
              <a:solidFill>
                <a:srgbClr val="000000"/>
              </a:solidFill>
              <a:latin typeface="Times New Roman" charset="0"/>
            </a:endParaRPr>
          </a:p>
        </p:txBody>
      </p:sp>
      <p:sp>
        <p:nvSpPr>
          <p:cNvPr id="32769"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2770"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EB6F530E-38DC-D840-A22D-97455E7DF502}" type="slidenum">
              <a:rPr lang="en-GB" altLang="x-none" sz="1400">
                <a:solidFill>
                  <a:srgbClr val="000000"/>
                </a:solidFill>
                <a:latin typeface="Times New Roman" charset="0"/>
              </a:rPr>
              <a:pPr eaLnBrk="1"/>
              <a:t>8</a:t>
            </a:fld>
            <a:endParaRPr lang="en-GB" altLang="x-none" sz="1400">
              <a:solidFill>
                <a:srgbClr val="000000"/>
              </a:solidFill>
              <a:latin typeface="Times New Roman" charset="0"/>
            </a:endParaRPr>
          </a:p>
        </p:txBody>
      </p:sp>
      <p:sp>
        <p:nvSpPr>
          <p:cNvPr id="3379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3379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sz="quarter"/>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1pPr>
            <a:lvl2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2pPr>
            <a:lvl3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3pPr>
            <a:lvl4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4pPr>
            <a:lvl5pPr eaLnBrk="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128"/>
              </a:defRPr>
            </a:lvl9pPr>
          </a:lstStyle>
          <a:p>
            <a:pPr eaLnBrk="1"/>
            <a:fld id="{160DEA7C-4AA8-E445-ACCD-E19B1E317EF4}" type="slidenum">
              <a:rPr lang="en-GB" altLang="x-none" sz="1400">
                <a:solidFill>
                  <a:srgbClr val="000000"/>
                </a:solidFill>
                <a:latin typeface="Times New Roman" charset="0"/>
              </a:rPr>
              <a:pPr eaLnBrk="1"/>
              <a:t>9</a:t>
            </a:fld>
            <a:endParaRPr lang="en-GB" altLang="x-none" sz="1400">
              <a:solidFill>
                <a:srgbClr val="000000"/>
              </a:solidFill>
              <a:latin typeface="Times New Roman" charset="0"/>
            </a:endParaRPr>
          </a:p>
        </p:txBody>
      </p:sp>
      <p:sp>
        <p:nvSpPr>
          <p:cNvPr id="28673" name="Text Box 1"/>
          <p:cNvSpPr txBox="1">
            <a:spLocks noGrp="1" noRot="1" noChangeAspect="1" noChangeArrowheads="1"/>
          </p:cNvSpPr>
          <p:nvPr>
            <p:ph type="sldImg"/>
          </p:nvPr>
        </p:nvSpPr>
        <p:spPr>
          <a:xfrm>
            <a:off x="1371600" y="763588"/>
            <a:ext cx="5027613" cy="3770312"/>
          </a:xfrm>
          <a:solidFill>
            <a:srgbClr val="FFFFFF"/>
          </a:solidFill>
          <a:ln>
            <a:solidFill>
              <a:srgbClr val="000000"/>
            </a:solidFill>
            <a:miter lim="800000"/>
            <a:headEnd/>
            <a:tailEnd/>
          </a:ln>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sp>
      <p:sp>
        <p:nvSpPr>
          <p:cNvPr id="28674" name="Text Box 2"/>
          <p:cNvSpPr txBox="1">
            <a:spLocks noChangeArrowheads="1"/>
          </p:cNvSpPr>
          <p:nvPr/>
        </p:nvSpPr>
        <p:spPr bwMode="auto">
          <a:xfrm>
            <a:off x="777875" y="4776788"/>
            <a:ext cx="6216650" cy="45243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cs typeface="DejaVu San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sldNum" idx="10"/>
          </p:nvPr>
        </p:nvSpPr>
        <p:spPr>
          <a:ln/>
        </p:spPr>
        <p:txBody>
          <a:bodyPr/>
          <a:lstStyle>
            <a:lvl1pPr>
              <a:defRPr/>
            </a:lvl1pPr>
          </a:lstStyle>
          <a:p>
            <a:fld id="{1B07133A-599E-674B-9FD3-82A24E8D5208}" type="slidenum">
              <a:rPr lang="en-GB" altLang="x-none"/>
              <a:pPr/>
              <a:t>‹#›</a:t>
            </a:fld>
            <a:endParaRPr lang="en-GB" altLang="x-none"/>
          </a:p>
        </p:txBody>
      </p:sp>
    </p:spTree>
    <p:extLst>
      <p:ext uri="{BB962C8B-B14F-4D97-AF65-F5344CB8AC3E}">
        <p14:creationId xmlns:p14="http://schemas.microsoft.com/office/powerpoint/2010/main" val="92213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217CF516-9F5B-9E48-B482-42AFF91B59E8}" type="slidenum">
              <a:rPr lang="en-GB" altLang="x-none"/>
              <a:pPr/>
              <a:t>‹#›</a:t>
            </a:fld>
            <a:endParaRPr lang="en-GB" altLang="x-none"/>
          </a:p>
        </p:txBody>
      </p:sp>
    </p:spTree>
    <p:extLst>
      <p:ext uri="{BB962C8B-B14F-4D97-AF65-F5344CB8AC3E}">
        <p14:creationId xmlns:p14="http://schemas.microsoft.com/office/powerpoint/2010/main" val="51985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6150" y="0"/>
            <a:ext cx="2274888" cy="6753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68313" y="0"/>
            <a:ext cx="6675437" cy="6753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30CDBE83-2D65-E541-96B1-749E00971261}" type="slidenum">
              <a:rPr lang="en-GB" altLang="x-none"/>
              <a:pPr/>
              <a:t>‹#›</a:t>
            </a:fld>
            <a:endParaRPr lang="en-GB" altLang="x-none"/>
          </a:p>
        </p:txBody>
      </p:sp>
    </p:spTree>
    <p:extLst>
      <p:ext uri="{BB962C8B-B14F-4D97-AF65-F5344CB8AC3E}">
        <p14:creationId xmlns:p14="http://schemas.microsoft.com/office/powerpoint/2010/main" val="1165104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8313" y="0"/>
            <a:ext cx="9067800" cy="1257300"/>
          </a:xfrm>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9482C167-DCE7-5F40-91DA-B3F21C250AFD}" type="slidenum">
              <a:rPr lang="en-GB" altLang="x-none"/>
              <a:pPr/>
              <a:t>‹#›</a:t>
            </a:fld>
            <a:endParaRPr lang="en-GB" altLang="x-none"/>
          </a:p>
        </p:txBody>
      </p:sp>
    </p:spTree>
    <p:extLst>
      <p:ext uri="{BB962C8B-B14F-4D97-AF65-F5344CB8AC3E}">
        <p14:creationId xmlns:p14="http://schemas.microsoft.com/office/powerpoint/2010/main" val="115400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sldNum" idx="10"/>
          </p:nvPr>
        </p:nvSpPr>
        <p:spPr>
          <a:ln/>
        </p:spPr>
        <p:txBody>
          <a:bodyPr/>
          <a:lstStyle>
            <a:lvl1pPr>
              <a:defRPr/>
            </a:lvl1pPr>
          </a:lstStyle>
          <a:p>
            <a:fld id="{5C35FFC4-E774-3448-96E1-778687BEC88C}" type="slidenum">
              <a:rPr lang="en-GB" altLang="x-none"/>
              <a:pPr/>
              <a:t>‹#›</a:t>
            </a:fld>
            <a:endParaRPr lang="en-GB" altLang="x-none"/>
          </a:p>
        </p:txBody>
      </p:sp>
    </p:spTree>
    <p:extLst>
      <p:ext uri="{BB962C8B-B14F-4D97-AF65-F5344CB8AC3E}">
        <p14:creationId xmlns:p14="http://schemas.microsoft.com/office/powerpoint/2010/main" val="2058830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sldNum" idx="10"/>
          </p:nvPr>
        </p:nvSpPr>
        <p:spPr>
          <a:ln/>
        </p:spPr>
        <p:txBody>
          <a:bodyPr/>
          <a:lstStyle>
            <a:lvl1pPr>
              <a:defRPr/>
            </a:lvl1pPr>
          </a:lstStyle>
          <a:p>
            <a:fld id="{B4FA628F-5178-4049-9290-C25A1253FE77}" type="slidenum">
              <a:rPr lang="en-GB" altLang="x-none"/>
              <a:pPr/>
              <a:t>‹#›</a:t>
            </a:fld>
            <a:endParaRPr lang="en-GB" altLang="x-none"/>
          </a:p>
        </p:txBody>
      </p:sp>
    </p:spTree>
    <p:extLst>
      <p:ext uri="{BB962C8B-B14F-4D97-AF65-F5344CB8AC3E}">
        <p14:creationId xmlns:p14="http://schemas.microsoft.com/office/powerpoint/2010/main" val="355772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338" y="1768475"/>
            <a:ext cx="4457700" cy="4984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sldNum" idx="10"/>
          </p:nvPr>
        </p:nvSpPr>
        <p:spPr>
          <a:ln/>
        </p:spPr>
        <p:txBody>
          <a:bodyPr/>
          <a:lstStyle>
            <a:lvl1pPr>
              <a:defRPr/>
            </a:lvl1pPr>
          </a:lstStyle>
          <a:p>
            <a:fld id="{319ACC72-0F75-5244-9E14-E4567DBA8D5A}" type="slidenum">
              <a:rPr lang="en-GB" altLang="x-none"/>
              <a:pPr/>
              <a:t>‹#›</a:t>
            </a:fld>
            <a:endParaRPr lang="en-GB" altLang="x-none"/>
          </a:p>
        </p:txBody>
      </p:sp>
    </p:spTree>
    <p:extLst>
      <p:ext uri="{BB962C8B-B14F-4D97-AF65-F5344CB8AC3E}">
        <p14:creationId xmlns:p14="http://schemas.microsoft.com/office/powerpoint/2010/main" val="871261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sldNum" idx="10"/>
          </p:nvPr>
        </p:nvSpPr>
        <p:spPr>
          <a:ln/>
        </p:spPr>
        <p:txBody>
          <a:bodyPr/>
          <a:lstStyle>
            <a:lvl1pPr>
              <a:defRPr/>
            </a:lvl1pPr>
          </a:lstStyle>
          <a:p>
            <a:fld id="{A8D38A8F-B329-214C-8EFC-DE3CB301DCBF}" type="slidenum">
              <a:rPr lang="en-GB" altLang="x-none"/>
              <a:pPr/>
              <a:t>‹#›</a:t>
            </a:fld>
            <a:endParaRPr lang="en-GB" altLang="x-none"/>
          </a:p>
        </p:txBody>
      </p:sp>
    </p:spTree>
    <p:extLst>
      <p:ext uri="{BB962C8B-B14F-4D97-AF65-F5344CB8AC3E}">
        <p14:creationId xmlns:p14="http://schemas.microsoft.com/office/powerpoint/2010/main" val="1755903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sldNum" idx="10"/>
          </p:nvPr>
        </p:nvSpPr>
        <p:spPr>
          <a:ln/>
        </p:spPr>
        <p:txBody>
          <a:bodyPr/>
          <a:lstStyle>
            <a:lvl1pPr>
              <a:defRPr/>
            </a:lvl1pPr>
          </a:lstStyle>
          <a:p>
            <a:fld id="{897EDDE7-64C9-B847-B776-0D8774CCDED9}" type="slidenum">
              <a:rPr lang="en-GB" altLang="x-none"/>
              <a:pPr/>
              <a:t>‹#›</a:t>
            </a:fld>
            <a:endParaRPr lang="en-GB" altLang="x-none"/>
          </a:p>
        </p:txBody>
      </p:sp>
    </p:spTree>
    <p:extLst>
      <p:ext uri="{BB962C8B-B14F-4D97-AF65-F5344CB8AC3E}">
        <p14:creationId xmlns:p14="http://schemas.microsoft.com/office/powerpoint/2010/main" val="750301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21072FF8-94A5-9241-8FA7-5928EE51FC13}" type="slidenum">
              <a:rPr lang="en-GB" altLang="x-none"/>
              <a:pPr/>
              <a:t>‹#›</a:t>
            </a:fld>
            <a:endParaRPr lang="en-GB" altLang="x-none"/>
          </a:p>
        </p:txBody>
      </p:sp>
    </p:spTree>
    <p:extLst>
      <p:ext uri="{BB962C8B-B14F-4D97-AF65-F5344CB8AC3E}">
        <p14:creationId xmlns:p14="http://schemas.microsoft.com/office/powerpoint/2010/main" val="288545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A405E94A-2A07-8646-A9F3-36E2ECD675EB}" type="slidenum">
              <a:rPr lang="en-GB" altLang="x-none"/>
              <a:pPr/>
              <a:t>‹#›</a:t>
            </a:fld>
            <a:endParaRPr lang="en-GB" altLang="x-none"/>
          </a:p>
        </p:txBody>
      </p:sp>
    </p:spTree>
    <p:extLst>
      <p:ext uri="{BB962C8B-B14F-4D97-AF65-F5344CB8AC3E}">
        <p14:creationId xmlns:p14="http://schemas.microsoft.com/office/powerpoint/2010/main" val="563135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sldNum" idx="10"/>
          </p:nvPr>
        </p:nvSpPr>
        <p:spPr>
          <a:ln/>
        </p:spPr>
        <p:txBody>
          <a:bodyPr/>
          <a:lstStyle>
            <a:lvl1pPr>
              <a:defRPr/>
            </a:lvl1pPr>
          </a:lstStyle>
          <a:p>
            <a:fld id="{BF541D16-3341-5C4E-AA4E-250C3494E92B}" type="slidenum">
              <a:rPr lang="en-GB" altLang="x-none"/>
              <a:pPr/>
              <a:t>‹#›</a:t>
            </a:fld>
            <a:endParaRPr lang="en-GB" altLang="x-none"/>
          </a:p>
        </p:txBody>
      </p:sp>
    </p:spTree>
    <p:extLst>
      <p:ext uri="{BB962C8B-B14F-4D97-AF65-F5344CB8AC3E}">
        <p14:creationId xmlns:p14="http://schemas.microsoft.com/office/powerpoint/2010/main" val="65154631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0"/>
            <a:ext cx="10080625" cy="7559675"/>
          </a:xfrm>
          <a:prstGeom prst="rect">
            <a:avLst/>
          </a:prstGeom>
          <a:solidFill>
            <a:srgbClr val="FFFFFF"/>
          </a:solidFill>
          <a:ln w="36000" cap="sq">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6" name="Rectangle 2"/>
          <p:cNvSpPr>
            <a:spLocks noGrp="1" noChangeArrowheads="1"/>
          </p:cNvSpPr>
          <p:nvPr>
            <p:ph type="title"/>
          </p:nvPr>
        </p:nvSpPr>
        <p:spPr bwMode="auto">
          <a:xfrm>
            <a:off x="468313" y="0"/>
            <a:ext cx="9067800" cy="125730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1027" name="Rectangle 3"/>
          <p:cNvSpPr>
            <a:spLocks noGrp="1" noChangeArrowheads="1"/>
          </p:cNvSpPr>
          <p:nvPr>
            <p:ph type="body" idx="1"/>
          </p:nvPr>
        </p:nvSpPr>
        <p:spPr bwMode="auto">
          <a:xfrm>
            <a:off x="503238" y="1768475"/>
            <a:ext cx="9067800" cy="4984750"/>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8" name="Text Box 4"/>
          <p:cNvSpPr txBox="1">
            <a:spLocks noChangeArrowheads="1"/>
          </p:cNvSpPr>
          <p:nvPr/>
        </p:nvSpPr>
        <p:spPr bwMode="auto">
          <a:xfrm>
            <a:off x="3448050" y="6886575"/>
            <a:ext cx="3194050"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
        <p:nvSpPr>
          <p:cNvPr id="1029" name="Rectangle 5"/>
          <p:cNvSpPr>
            <a:spLocks noGrp="1" noChangeArrowheads="1"/>
          </p:cNvSpPr>
          <p:nvPr>
            <p:ph type="sldNum"/>
          </p:nvPr>
        </p:nvSpPr>
        <p:spPr bwMode="auto">
          <a:xfrm>
            <a:off x="7226300" y="6886575"/>
            <a:ext cx="2343150" cy="517525"/>
          </a:xfrm>
          <a:prstGeom prst="rect">
            <a:avLst/>
          </a:prstGeom>
          <a:noFill/>
          <a:ln>
            <a:noFill/>
          </a:ln>
          <a:effectLst/>
          <a:extLst>
            <a:ext uri="{FAA26D3D-D897-4be2-8F04-BA451C77F1D7}">
              <ma14:placeholderFlag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31E16646-C2ED-4746-93BD-F0AE6A49AE53}" type="slidenum">
              <a:rPr lang="en-GB" altLang="x-none"/>
              <a:pPr/>
              <a:t>‹#›</a:t>
            </a:fld>
            <a:endParaRPr lang="en-GB" altLang="x-none"/>
          </a:p>
        </p:txBody>
      </p:sp>
      <p:pic>
        <p:nvPicPr>
          <p:cNvPr id="1030" name="Picture 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15400" y="6629400"/>
            <a:ext cx="1100138" cy="898525"/>
          </a:xfrm>
          <a:prstGeom prst="rect">
            <a:avLst/>
          </a:prstGeom>
          <a:noFill/>
          <a:ln>
            <a:noFill/>
          </a:ln>
          <a:effectLst/>
          <a:extLst>
            <a:ext uri="{909E8E84-426E-40dd-AFC4-6F175D3DCCD1}">
              <a14:hiddenFill xmlns="" xmlns:a14="http://schemas.microsoft.com/office/drawing/2010/main">
                <a:blipFill dpi="0" rotWithShape="0">
                  <a:blip xmlns:r="http://schemas.openxmlformats.org/officeDocument/2006/relationships"/>
                  <a:srcRect/>
                  <a:stretch>
                    <a:fillRect/>
                  </a:stretch>
                </a:blip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1031" name="Text Box 7"/>
          <p:cNvSpPr txBox="1">
            <a:spLocks noChangeArrowheads="1"/>
          </p:cNvSpPr>
          <p:nvPr/>
        </p:nvSpPr>
        <p:spPr bwMode="auto">
          <a:xfrm>
            <a:off x="503238" y="6886575"/>
            <a:ext cx="2346325" cy="5207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mj-lt"/>
          <a:ea typeface="+mj-ea"/>
          <a:cs typeface="+mj-cs"/>
        </a:defRPr>
      </a:lvl1pPr>
      <a:lvl2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2pPr>
      <a:lvl3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3pPr>
      <a:lvl4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4pPr>
      <a:lvl5pPr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5pPr>
      <a:lvl6pPr marL="25146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6pPr>
      <a:lvl7pPr marL="29718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7pPr>
      <a:lvl8pPr marL="34290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8pPr>
      <a:lvl9pPr marL="3886200" indent="-228600" algn="l" defTabSz="457200" rtl="0" eaLnBrk="0" fontAlgn="base" hangingPunct="0">
        <a:lnSpc>
          <a:spcPct val="97000"/>
        </a:lnSpc>
        <a:spcBef>
          <a:spcPct val="0"/>
        </a:spcBef>
        <a:spcAft>
          <a:spcPct val="0"/>
        </a:spcAft>
        <a:buClr>
          <a:srgbClr val="000000"/>
        </a:buClr>
        <a:buSzPct val="100000"/>
        <a:buFont typeface="Times New Roman" charset="0"/>
        <a:defRPr sz="4400" b="1">
          <a:solidFill>
            <a:srgbClr val="000000"/>
          </a:solidFill>
          <a:latin typeface="Trebuchet MS" charset="0"/>
          <a:ea typeface="ＭＳ Ｐゴシック" charset="0"/>
          <a:cs typeface="DejaVu Sans" charset="0"/>
        </a:defRPr>
      </a:lvl9pPr>
    </p:titleStyle>
    <p:bodyStyle>
      <a:lvl1pPr marL="342900" indent="-342900" algn="l" defTabSz="457200" rtl="0" eaLnBrk="0" fontAlgn="base" hangingPunct="0">
        <a:lnSpc>
          <a:spcPct val="97000"/>
        </a:lnSpc>
        <a:spcBef>
          <a:spcPct val="0"/>
        </a:spcBef>
        <a:spcAft>
          <a:spcPts val="1413"/>
        </a:spcAft>
        <a:buClr>
          <a:srgbClr val="000000"/>
        </a:buClr>
        <a:buSzPct val="100000"/>
        <a:buFont typeface="Times New Roman" charset="0"/>
        <a:defRPr sz="3200">
          <a:solidFill>
            <a:srgbClr val="000000"/>
          </a:solidFill>
          <a:latin typeface="+mn-lt"/>
          <a:ea typeface="+mn-ea"/>
          <a:cs typeface="+mn-cs"/>
        </a:defRPr>
      </a:lvl1pPr>
      <a:lvl2pPr marL="742950" indent="-285750" algn="l" defTabSz="457200" rtl="0" eaLnBrk="0" fontAlgn="base" hangingPunct="0">
        <a:lnSpc>
          <a:spcPct val="97000"/>
        </a:lnSpc>
        <a:spcBef>
          <a:spcPct val="0"/>
        </a:spcBef>
        <a:spcAft>
          <a:spcPts val="1138"/>
        </a:spcAft>
        <a:buClr>
          <a:srgbClr val="000000"/>
        </a:buClr>
        <a:buSzPct val="100000"/>
        <a:buFont typeface="Times New Roman" charset="0"/>
        <a:defRPr sz="2800">
          <a:solidFill>
            <a:srgbClr val="000000"/>
          </a:solidFill>
          <a:latin typeface="+mn-lt"/>
          <a:ea typeface="+mn-ea"/>
          <a:cs typeface="ＭＳ Ｐゴシック" charset="0"/>
        </a:defRPr>
      </a:lvl2pPr>
      <a:lvl3pPr marL="1143000" indent="-228600" algn="l" defTabSz="457200" rtl="0" eaLnBrk="0" fontAlgn="base" hangingPunct="0">
        <a:lnSpc>
          <a:spcPct val="97000"/>
        </a:lnSpc>
        <a:spcBef>
          <a:spcPct val="0"/>
        </a:spcBef>
        <a:spcAft>
          <a:spcPts val="850"/>
        </a:spcAft>
        <a:buClr>
          <a:srgbClr val="000000"/>
        </a:buClr>
        <a:buSzPct val="100000"/>
        <a:buFont typeface="Times New Roman" charset="0"/>
        <a:defRPr sz="2400">
          <a:solidFill>
            <a:srgbClr val="000000"/>
          </a:solidFill>
          <a:latin typeface="+mn-lt"/>
          <a:ea typeface="+mn-ea"/>
          <a:cs typeface="ＭＳ Ｐゴシック" charset="0"/>
        </a:defRPr>
      </a:lvl3pPr>
      <a:lvl4pPr marL="1600200" indent="-228600" algn="l" defTabSz="457200" rtl="0" eaLnBrk="0" fontAlgn="base" hangingPunct="0">
        <a:lnSpc>
          <a:spcPct val="97000"/>
        </a:lnSpc>
        <a:spcBef>
          <a:spcPct val="0"/>
        </a:spcBef>
        <a:spcAft>
          <a:spcPts val="575"/>
        </a:spcAft>
        <a:buClr>
          <a:srgbClr val="000000"/>
        </a:buClr>
        <a:buSzPct val="100000"/>
        <a:buFont typeface="Times New Roman" charset="0"/>
        <a:defRPr sz="2000">
          <a:solidFill>
            <a:srgbClr val="000000"/>
          </a:solidFill>
          <a:latin typeface="+mn-lt"/>
          <a:ea typeface="+mn-ea"/>
          <a:cs typeface="ＭＳ Ｐゴシック" charset="0"/>
        </a:defRPr>
      </a:lvl4pPr>
      <a:lvl5pPr marL="20574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5pPr>
      <a:lvl6pPr marL="25146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6pPr>
      <a:lvl7pPr marL="29718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7pPr>
      <a:lvl8pPr marL="34290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8pPr>
      <a:lvl9pPr marL="3886200" indent="-228600" algn="l" defTabSz="457200" rtl="0" eaLnBrk="0" fontAlgn="base" hangingPunct="0">
        <a:lnSpc>
          <a:spcPct val="97000"/>
        </a:lnSpc>
        <a:spcBef>
          <a:spcPct val="0"/>
        </a:spcBef>
        <a:spcAft>
          <a:spcPts val="288"/>
        </a:spcAft>
        <a:buClr>
          <a:srgbClr val="000000"/>
        </a:buClr>
        <a:buSzPct val="100000"/>
        <a:buFont typeface="Times New Roman" charset="0"/>
        <a:defRPr sz="2000">
          <a:solidFill>
            <a:srgbClr val="000000"/>
          </a:solidFill>
          <a:latin typeface="+mn-lt"/>
          <a:ea typeface="+mn-ea"/>
          <a:cs typeface="ＭＳ Ｐゴシック"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hyperlink" Target="http://www.ntp.org/rfc.html" TargetMode="External"/><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tiff"/><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68313" y="0"/>
            <a:ext cx="9072562" cy="1263650"/>
          </a:xfrm>
        </p:spPr>
        <p:txBody>
          <a:bodyPr/>
          <a:lstStyle/>
          <a:p>
            <a:pPr algn="ctr" eaLnBrk="1">
              <a:buClrTx/>
              <a:buSzPct val="45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dirty="0" smtClean="0"/>
              <a:t>Network Time Protocol (NTP)</a:t>
            </a:r>
          </a:p>
        </p:txBody>
      </p:sp>
      <p:sp>
        <p:nvSpPr>
          <p:cNvPr id="3074" name="Rectangle 2"/>
          <p:cNvSpPr>
            <a:spLocks noGrp="1" noChangeArrowheads="1"/>
          </p:cNvSpPr>
          <p:nvPr>
            <p:ph type="subTitle" idx="4294967295"/>
          </p:nvPr>
        </p:nvSpPr>
        <p:spPr>
          <a:xfrm>
            <a:off x="503238" y="1768475"/>
            <a:ext cx="9072562" cy="4989513"/>
          </a:xfrm>
        </p:spPr>
        <p:txBody>
          <a:bodyPr anchor="ctr"/>
          <a:lstStyle/>
          <a:p>
            <a:pPr marL="215900" indent="-215900" algn="ctr" eaLnBrk="1">
              <a:spcAft>
                <a:spcPct val="0"/>
              </a:spcAft>
              <a:buSzPct val="45000"/>
              <a:buFont typeface="starbats" charset="0"/>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Quick and Dirty</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dirty="0"/>
              <a:t>for </a:t>
            </a:r>
            <a:r>
              <a:rPr lang="en-GB" altLang="x-none" dirty="0" err="1"/>
              <a:t>AfNOG</a:t>
            </a:r>
            <a:r>
              <a:rPr lang="en-GB" altLang="x-none" dirty="0"/>
              <a:t> </a:t>
            </a:r>
            <a:r>
              <a:rPr lang="en-GB" altLang="x-none" dirty="0" smtClean="0"/>
              <a:t>2017</a:t>
            </a: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en-GB" altLang="x-none" dirty="0"/>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r>
              <a:rPr lang="en-GB" altLang="x-none" sz="2400" dirty="0" smtClean="0"/>
              <a:t>(</a:t>
            </a:r>
            <a:r>
              <a:rPr lang="en-GB" altLang="x-none" sz="2400" dirty="0" err="1" smtClean="0"/>
              <a:t>Ayitey</a:t>
            </a:r>
            <a:r>
              <a:rPr lang="en-GB" altLang="x-none" sz="2400" dirty="0" smtClean="0"/>
              <a:t> Bulley)</a:t>
            </a:r>
            <a:r>
              <a:rPr lang="ar-SA" altLang="x-none" sz="2400" dirty="0">
                <a:latin typeface="DejaVu Sans" charset="0"/>
              </a:rPr>
              <a:t>‏</a:t>
            </a:r>
          </a:p>
          <a:p>
            <a:pPr marL="215900" indent="-215900" algn="ctr" eaLnBrk="1">
              <a:spcAft>
                <a:spcPct val="0"/>
              </a:spcAft>
              <a:buClrTx/>
              <a:buSzPct val="45000"/>
              <a:buFontTx/>
              <a:buNone/>
              <a:tabLst>
                <a:tab pos="215900" algn="l"/>
                <a:tab pos="328613" algn="l"/>
                <a:tab pos="785813" algn="l"/>
                <a:tab pos="1243013" algn="l"/>
                <a:tab pos="1700213" algn="l"/>
                <a:tab pos="2157413" algn="l"/>
                <a:tab pos="2614613" algn="l"/>
                <a:tab pos="3071813" algn="l"/>
                <a:tab pos="3529013" algn="l"/>
                <a:tab pos="3986213" algn="l"/>
                <a:tab pos="4443413" algn="l"/>
                <a:tab pos="4900613" algn="l"/>
                <a:tab pos="5357813" algn="l"/>
                <a:tab pos="5815013" algn="l"/>
                <a:tab pos="6272213" algn="l"/>
                <a:tab pos="6729413" algn="l"/>
                <a:tab pos="7186613" algn="l"/>
                <a:tab pos="7643813" algn="l"/>
                <a:tab pos="8101013" algn="l"/>
                <a:tab pos="8558213" algn="l"/>
                <a:tab pos="9015413" algn="l"/>
              </a:tabLst>
            </a:pPr>
            <a:endParaRPr lang="ar-SA" altLang="x-none" sz="2400" dirty="0">
              <a:latin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Step 2: NTP Server Configuration </a:t>
            </a: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err="1" smtClean="0">
                <a:solidFill>
                  <a:srgbClr val="000000"/>
                </a:solidFill>
                <a:ea typeface="Arial" charset="0"/>
                <a:cs typeface="Arial" charset="0"/>
              </a:rPr>
              <a:t>Debian</a:t>
            </a:r>
            <a:r>
              <a:rPr lang="en-US" altLang="x-none" sz="2800" dirty="0" smtClean="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endParaRPr lang="en-US" altLang="x-none" sz="2800" dirty="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smtClean="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smtClean="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a:t>
            </a:r>
            <a:r>
              <a:rPr lang="en-US" altLang="x-none" sz="2800" dirty="0" err="1" smtClean="0">
                <a:solidFill>
                  <a:srgbClr val="000000"/>
                </a:solidFill>
                <a:ea typeface="Arial" charset="0"/>
                <a:cs typeface="Arial" charset="0"/>
              </a:rPr>
              <a:t>tp.org</a:t>
            </a:r>
            <a:r>
              <a:rPr lang="en-US" altLang="x-none" sz="2800" dirty="0" smtClean="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endParaRPr lang="en-US" altLang="x-none" sz="2800" dirty="0" smtClean="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smtClean="0">
              <a:solidFill>
                <a:srgbClr val="000000"/>
              </a:solidFill>
              <a:ea typeface="Arial" charset="0"/>
              <a:cs typeface="Arial" charset="0"/>
            </a:endParaRPr>
          </a:p>
          <a:p>
            <a:pPr lvl="1" eaLnBrk="1">
              <a:lnSpc>
                <a:spcPct val="77000"/>
              </a:lnSpc>
              <a:spcAft>
                <a:spcPts val="1413"/>
              </a:spcAft>
              <a:buClr>
                <a:srgbClr val="FF6309"/>
              </a:buClr>
              <a:buSzPct val="45000"/>
              <a:buFont typeface="Wingdings" charset="2"/>
              <a:buChar char=""/>
            </a:pPr>
            <a:endParaRPr lang="en-US" altLang="x-none" sz="2800" dirty="0" smtClean="0">
              <a:solidFill>
                <a:srgbClr val="000000"/>
              </a:solidFill>
              <a:ea typeface="Arial" charset="0"/>
              <a:cs typeface="Arial" charset="0"/>
            </a:endParaRPr>
          </a:p>
          <a:p>
            <a:pPr eaLnBrk="1">
              <a:lnSpc>
                <a:spcPct val="77000"/>
              </a:lnSpc>
              <a:spcAft>
                <a:spcPts val="1413"/>
              </a:spcAft>
              <a:buClr>
                <a:srgbClr val="FF6309"/>
              </a:buClr>
              <a:buSzPct val="45000"/>
              <a:buFont typeface="Wingdings" charset="2"/>
              <a:buChar char=""/>
            </a:pPr>
            <a:r>
              <a:rPr lang="en-US" altLang="x-none" sz="2800" dirty="0" smtClean="0">
                <a:solidFill>
                  <a:srgbClr val="000000"/>
                </a:solidFill>
                <a:ea typeface="Arial" charset="0"/>
                <a:cs typeface="Arial" charset="0"/>
              </a:rPr>
              <a:t>List of NTP servers from NIST to pick specific servers. </a:t>
            </a:r>
          </a:p>
          <a:p>
            <a:pPr marL="857250" lvl="2" indent="0" eaLnBrk="1">
              <a:lnSpc>
                <a:spcPct val="77000"/>
              </a:lnSpc>
              <a:spcAft>
                <a:spcPts val="1413"/>
              </a:spcAft>
              <a:buClr>
                <a:srgbClr val="FF6309"/>
              </a:buClr>
              <a:buSzPct val="45000"/>
            </a:pPr>
            <a:r>
              <a:rPr lang="en-US" altLang="x-none" dirty="0" smtClean="0">
                <a:solidFill>
                  <a:srgbClr val="000000"/>
                </a:solidFill>
                <a:ea typeface="Arial" charset="0"/>
                <a:cs typeface="Arial" charset="0"/>
              </a:rPr>
              <a:t>http://</a:t>
            </a:r>
            <a:r>
              <a:rPr lang="en-US" altLang="x-none" dirty="0" err="1" smtClean="0">
                <a:solidFill>
                  <a:srgbClr val="000000"/>
                </a:solidFill>
                <a:ea typeface="Arial" charset="0"/>
                <a:cs typeface="Arial" charset="0"/>
              </a:rPr>
              <a:t>tf.nist.gov</a:t>
            </a:r>
            <a:r>
              <a:rPr lang="en-US" altLang="x-none" dirty="0" smtClean="0">
                <a:solidFill>
                  <a:srgbClr val="000000"/>
                </a:solidFill>
                <a:ea typeface="Arial" charset="0"/>
                <a:cs typeface="Arial" charset="0"/>
              </a:rPr>
              <a:t>/</a:t>
            </a:r>
            <a:r>
              <a:rPr lang="en-US" altLang="x-none" dirty="0" err="1" smtClean="0">
                <a:solidFill>
                  <a:srgbClr val="000000"/>
                </a:solidFill>
                <a:ea typeface="Arial" charset="0"/>
                <a:cs typeface="Arial" charset="0"/>
              </a:rPr>
              <a:t>tf-cgi</a:t>
            </a:r>
            <a:r>
              <a:rPr lang="en-US" altLang="x-none" dirty="0" smtClean="0">
                <a:solidFill>
                  <a:srgbClr val="000000"/>
                </a:solidFill>
                <a:ea typeface="Arial" charset="0"/>
                <a:cs typeface="Arial" charset="0"/>
              </a:rPr>
              <a:t>/</a:t>
            </a:r>
            <a:r>
              <a:rPr lang="en-US" altLang="x-none" dirty="0" err="1" smtClean="0">
                <a:solidFill>
                  <a:srgbClr val="000000"/>
                </a:solidFill>
                <a:ea typeface="Arial" charset="0"/>
                <a:cs typeface="Arial" charset="0"/>
              </a:rPr>
              <a:t>servers.cgi</a:t>
            </a:r>
            <a:endParaRPr lang="en-US" altLang="x-none" dirty="0" smtClean="0">
              <a:solidFill>
                <a:srgbClr val="000000"/>
              </a:solidFill>
              <a:ea typeface="Arial" charset="0"/>
              <a:cs typeface="Arial" charset="0"/>
            </a:endParaRPr>
          </a:p>
        </p:txBody>
      </p:sp>
      <p:sp>
        <p:nvSpPr>
          <p:cNvPr id="2" name="TextBox 1"/>
          <p:cNvSpPr txBox="1"/>
          <p:nvPr/>
        </p:nvSpPr>
        <p:spPr>
          <a:xfrm>
            <a:off x="1154112" y="2103437"/>
            <a:ext cx="7924800" cy="1510670"/>
          </a:xfrm>
          <a:prstGeom prst="rect">
            <a:avLst/>
          </a:prstGeom>
          <a:solidFill>
            <a:schemeClr val="bg2"/>
          </a:solidFill>
        </p:spPr>
        <p:txBody>
          <a:bodyPr wrap="square" rtlCol="0">
            <a:spAutoFit/>
          </a:bodyPr>
          <a:lstStyle/>
          <a:p>
            <a:r>
              <a:rPr lang="en-US" dirty="0">
                <a:solidFill>
                  <a:schemeClr val="tx1"/>
                </a:solidFill>
                <a:latin typeface="Courier" charset="0"/>
                <a:ea typeface="Courier" charset="0"/>
                <a:cs typeface="Courier" charset="0"/>
              </a:rPr>
              <a:t>server 0.debian.pool.ntp.org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1.debian.pool.ntp.org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2.debian.pool.ntp.org </a:t>
            </a:r>
            <a:r>
              <a:rPr lang="en-US" dirty="0" err="1">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a:p>
            <a:r>
              <a:rPr lang="en-US" dirty="0">
                <a:solidFill>
                  <a:schemeClr val="tx1"/>
                </a:solidFill>
                <a:latin typeface="Courier" charset="0"/>
                <a:ea typeface="Courier" charset="0"/>
                <a:cs typeface="Courier" charset="0"/>
              </a:rPr>
              <a:t>server 3.debian.pool.ntp.org </a:t>
            </a:r>
            <a:r>
              <a:rPr lang="en-US" dirty="0" err="1" smtClean="0">
                <a:solidFill>
                  <a:schemeClr val="tx1"/>
                </a:solidFill>
                <a:latin typeface="Courier" charset="0"/>
                <a:ea typeface="Courier" charset="0"/>
                <a:cs typeface="Courier" charset="0"/>
              </a:rPr>
              <a:t>iburst</a:t>
            </a:r>
            <a:endParaRPr lang="en-US" dirty="0">
              <a:solidFill>
                <a:schemeClr val="tx1"/>
              </a:solidFill>
              <a:latin typeface="Courier" charset="0"/>
              <a:ea typeface="Courier" charset="0"/>
              <a:cs typeface="Courier" charset="0"/>
            </a:endParaRPr>
          </a:p>
        </p:txBody>
      </p:sp>
      <p:sp>
        <p:nvSpPr>
          <p:cNvPr id="3" name="TextBox 2"/>
          <p:cNvSpPr txBox="1"/>
          <p:nvPr/>
        </p:nvSpPr>
        <p:spPr>
          <a:xfrm>
            <a:off x="1146174" y="4160837"/>
            <a:ext cx="7932738" cy="1510670"/>
          </a:xfrm>
          <a:prstGeom prst="rect">
            <a:avLst/>
          </a:prstGeom>
          <a:solidFill>
            <a:schemeClr val="bg2"/>
          </a:solidFill>
        </p:spPr>
        <p:txBody>
          <a:bodyPr wrap="square" rtlCol="0">
            <a:spAutoFit/>
          </a:bodyPr>
          <a:lstStyle/>
          <a:p>
            <a:r>
              <a:rPr lang="en-US" dirty="0" smtClean="0">
                <a:solidFill>
                  <a:schemeClr val="tx1"/>
                </a:solidFill>
                <a:latin typeface="Courier" charset="0"/>
                <a:ea typeface="Courier" charset="0"/>
                <a:cs typeface="Courier" charset="0"/>
              </a:rPr>
              <a:t>server 0.pool.ntp.org </a:t>
            </a:r>
            <a:r>
              <a:rPr lang="en-US" dirty="0" err="1" smtClean="0">
                <a:solidFill>
                  <a:schemeClr val="tx1"/>
                </a:solidFill>
                <a:latin typeface="Courier" charset="0"/>
                <a:ea typeface="Courier" charset="0"/>
                <a:cs typeface="Courier" charset="0"/>
              </a:rPr>
              <a:t>iburst</a:t>
            </a:r>
            <a:endParaRPr lang="en-US" dirty="0" smtClean="0">
              <a:solidFill>
                <a:schemeClr val="tx1"/>
              </a:solidFill>
              <a:latin typeface="Courier" charset="0"/>
              <a:ea typeface="Courier" charset="0"/>
              <a:cs typeface="Courier" charset="0"/>
            </a:endParaRPr>
          </a:p>
          <a:p>
            <a:r>
              <a:rPr lang="en-US" dirty="0" smtClean="0">
                <a:solidFill>
                  <a:schemeClr val="tx1"/>
                </a:solidFill>
                <a:latin typeface="Courier" charset="0"/>
                <a:ea typeface="Courier" charset="0"/>
                <a:cs typeface="Courier" charset="0"/>
              </a:rPr>
              <a:t>server 1.pool.ntp.org </a:t>
            </a:r>
            <a:r>
              <a:rPr lang="en-US" dirty="0" err="1" smtClean="0">
                <a:solidFill>
                  <a:schemeClr val="tx1"/>
                </a:solidFill>
                <a:latin typeface="Courier" charset="0"/>
                <a:ea typeface="Courier" charset="0"/>
                <a:cs typeface="Courier" charset="0"/>
              </a:rPr>
              <a:t>iburst</a:t>
            </a:r>
            <a:endParaRPr lang="en-US" dirty="0" smtClean="0">
              <a:solidFill>
                <a:schemeClr val="tx1"/>
              </a:solidFill>
              <a:latin typeface="Courier" charset="0"/>
              <a:ea typeface="Courier" charset="0"/>
              <a:cs typeface="Courier" charset="0"/>
            </a:endParaRPr>
          </a:p>
          <a:p>
            <a:r>
              <a:rPr lang="en-US" dirty="0" smtClean="0">
                <a:solidFill>
                  <a:schemeClr val="tx1"/>
                </a:solidFill>
                <a:latin typeface="Courier" charset="0"/>
                <a:ea typeface="Courier" charset="0"/>
                <a:cs typeface="Courier" charset="0"/>
              </a:rPr>
              <a:t>server 2.pool.ntp.org </a:t>
            </a:r>
            <a:r>
              <a:rPr lang="en-US" dirty="0" err="1" smtClean="0">
                <a:solidFill>
                  <a:schemeClr val="tx1"/>
                </a:solidFill>
                <a:latin typeface="Courier" charset="0"/>
                <a:ea typeface="Courier" charset="0"/>
                <a:cs typeface="Courier" charset="0"/>
              </a:rPr>
              <a:t>iburst</a:t>
            </a:r>
            <a:endParaRPr lang="en-US" dirty="0" smtClean="0">
              <a:solidFill>
                <a:schemeClr val="tx1"/>
              </a:solidFill>
              <a:latin typeface="Courier" charset="0"/>
              <a:ea typeface="Courier" charset="0"/>
              <a:cs typeface="Courier" charset="0"/>
            </a:endParaRPr>
          </a:p>
          <a:p>
            <a:r>
              <a:rPr lang="en-US" dirty="0" smtClean="0">
                <a:solidFill>
                  <a:schemeClr val="tx1"/>
                </a:solidFill>
                <a:latin typeface="Courier" charset="0"/>
                <a:ea typeface="Courier" charset="0"/>
                <a:cs typeface="Courier" charset="0"/>
              </a:rPr>
              <a:t>server 3.pool.ntp.org </a:t>
            </a:r>
            <a:r>
              <a:rPr lang="en-US" dirty="0" err="1" smtClean="0">
                <a:solidFill>
                  <a:schemeClr val="tx1"/>
                </a:solidFill>
                <a:latin typeface="Courier" charset="0"/>
                <a:ea typeface="Courier" charset="0"/>
                <a:cs typeface="Courier" charset="0"/>
              </a:rPr>
              <a:t>iburst</a:t>
            </a:r>
            <a:endParaRPr lang="en-US" dirty="0" smtClean="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2298186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a:t>
            </a:r>
            <a:r>
              <a:rPr lang="en-US" sz="4400" b="1" dirty="0" smtClean="0">
                <a:latin typeface="Trebuchet MS" charset="0"/>
              </a:rPr>
              <a:t>Configure NTP </a:t>
            </a:r>
            <a:r>
              <a:rPr lang="en-US" sz="4400" b="1" dirty="0">
                <a:latin typeface="Trebuchet MS" charset="0"/>
              </a:rPr>
              <a:t>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NTP restrictions </a:t>
            </a:r>
            <a:r>
              <a:rPr lang="en-US" sz="2800" dirty="0">
                <a:ea typeface="Arial" charset="0"/>
                <a:cs typeface="Arial" charset="0"/>
              </a:rPr>
              <a:t>are used to allow or dis-allow hosts to interact with the NTP server. </a:t>
            </a: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The </a:t>
            </a:r>
            <a:r>
              <a:rPr lang="en-US" sz="2800" dirty="0">
                <a:ea typeface="Arial" charset="0"/>
                <a:cs typeface="Arial" charset="0"/>
              </a:rPr>
              <a:t>default for NTP is serve time to anyone but do not allow configuration on both IPv4 and IPv6 connections</a:t>
            </a:r>
            <a:r>
              <a:rPr lang="en-US" sz="2800" dirty="0" smtClean="0">
                <a:ea typeface="Arial" charset="0"/>
                <a:cs typeface="Arial" charset="0"/>
              </a:rPr>
              <a:t>.</a:t>
            </a:r>
          </a:p>
          <a:p>
            <a:pPr>
              <a:lnSpc>
                <a:spcPct val="97000"/>
              </a:lnSpc>
              <a:spcAft>
                <a:spcPts val="1413"/>
              </a:spcAft>
              <a:buClr>
                <a:srgbClr val="FF6309"/>
              </a:buClr>
              <a:buSzPct val="45000"/>
              <a:buFont typeface="Wingdings" charset="0"/>
              <a:buChar char=""/>
              <a:defRPr/>
            </a:pP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smtClean="0">
              <a:ea typeface="Arial" charset="0"/>
              <a:cs typeface="Arial" charset="0"/>
            </a:endParaRPr>
          </a:p>
        </p:txBody>
      </p:sp>
      <p:sp>
        <p:nvSpPr>
          <p:cNvPr id="4" name="TextBox 3"/>
          <p:cNvSpPr txBox="1"/>
          <p:nvPr/>
        </p:nvSpPr>
        <p:spPr>
          <a:xfrm>
            <a:off x="925512" y="4084637"/>
            <a:ext cx="8648701" cy="1274195"/>
          </a:xfrm>
          <a:prstGeom prst="rect">
            <a:avLst/>
          </a:prstGeom>
          <a:solidFill>
            <a:schemeClr val="bg2"/>
          </a:solidFill>
        </p:spPr>
        <p:txBody>
          <a:bodyPr wrap="square" rtlCol="0">
            <a:spAutoFit/>
          </a:bodyPr>
          <a:lstStyle/>
          <a:p>
            <a:r>
              <a:rPr lang="en-US" sz="2000" dirty="0">
                <a:solidFill>
                  <a:schemeClr val="tx1"/>
                </a:solidFill>
                <a:latin typeface="Courier" charset="0"/>
                <a:ea typeface="Courier" charset="0"/>
                <a:cs typeface="Courier" charset="0"/>
              </a:rPr>
              <a:t># By default, exchange time with everybody, but </a:t>
            </a:r>
            <a:r>
              <a:rPr lang="en-US" sz="2000" dirty="0" smtClean="0">
                <a:solidFill>
                  <a:schemeClr val="tx1"/>
                </a:solidFill>
                <a:latin typeface="Courier" charset="0"/>
                <a:ea typeface="Courier" charset="0"/>
                <a:cs typeface="Courier" charset="0"/>
              </a:rPr>
              <a:t>don't</a:t>
            </a:r>
          </a:p>
          <a:p>
            <a:r>
              <a:rPr lang="en-US" sz="2000" dirty="0">
                <a:solidFill>
                  <a:schemeClr val="tx1"/>
                </a:solidFill>
                <a:latin typeface="Courier" charset="0"/>
                <a:ea typeface="Courier" charset="0"/>
                <a:cs typeface="Courier" charset="0"/>
              </a:rPr>
              <a:t>#</a:t>
            </a:r>
            <a:r>
              <a:rPr lang="en-US" sz="2000" dirty="0" smtClean="0">
                <a:solidFill>
                  <a:schemeClr val="tx1"/>
                </a:solidFill>
                <a:latin typeface="Courier" charset="0"/>
                <a:ea typeface="Courier" charset="0"/>
                <a:cs typeface="Courier" charset="0"/>
              </a:rPr>
              <a:t> </a:t>
            </a:r>
            <a:r>
              <a:rPr lang="en-US" sz="2000" dirty="0">
                <a:solidFill>
                  <a:schemeClr val="tx1"/>
                </a:solidFill>
                <a:latin typeface="Courier" charset="0"/>
                <a:ea typeface="Courier" charset="0"/>
                <a:cs typeface="Courier" charset="0"/>
              </a:rPr>
              <a:t>allow configuration.</a:t>
            </a:r>
          </a:p>
          <a:p>
            <a:r>
              <a:rPr lang="en-US" sz="2000" dirty="0">
                <a:solidFill>
                  <a:schemeClr val="tx1"/>
                </a:solidFill>
                <a:latin typeface="Courier" charset="0"/>
                <a:ea typeface="Courier" charset="0"/>
                <a:cs typeface="Courier" charset="0"/>
              </a:rPr>
              <a:t>restrict -4 default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-6 default </a:t>
            </a:r>
            <a:r>
              <a:rPr lang="en-US" sz="2000" dirty="0" err="1">
                <a:solidFill>
                  <a:schemeClr val="tx1"/>
                </a:solidFill>
                <a:latin typeface="Courier" charset="0"/>
                <a:ea typeface="Courier" charset="0"/>
                <a:cs typeface="Courier" charset="0"/>
              </a:rPr>
              <a:t>kod</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noquer</a:t>
            </a:r>
            <a:endParaRPr lang="en-US" sz="2000" dirty="0">
              <a:solidFill>
                <a:schemeClr val="tx1"/>
              </a:solidFill>
              <a:latin typeface="Courier" charset="0"/>
              <a:ea typeface="Courier" charset="0"/>
              <a:cs typeface="Courier"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a:t>
            </a:r>
            <a:r>
              <a:rPr lang="en-US" sz="4400" b="1" dirty="0" smtClean="0">
                <a:latin typeface="Trebuchet MS" charset="0"/>
              </a:rPr>
              <a:t>Configure NTP </a:t>
            </a:r>
            <a:r>
              <a:rPr lang="en-US" sz="4400" b="1" dirty="0">
                <a:latin typeface="Trebuchet MS" charset="0"/>
              </a:rPr>
              <a:t>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ea typeface="Arial" charset="0"/>
                <a:cs typeface="Arial" charset="0"/>
              </a:rPr>
              <a:t>Now restrict who is allowed to query the server for time and what else they are allowed to do with the NTP </a:t>
            </a:r>
            <a:r>
              <a:rPr lang="en-US" sz="2800" dirty="0" smtClean="0">
                <a:ea typeface="Arial" charset="0"/>
                <a:cs typeface="Arial" charset="0"/>
              </a:rPr>
              <a:t>server.</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We can also restrict the server from answering </a:t>
            </a:r>
            <a:r>
              <a:rPr lang="en-US" sz="2800" dirty="0" err="1" smtClean="0">
                <a:ea typeface="Arial" charset="0"/>
                <a:cs typeface="Arial" charset="0"/>
              </a:rPr>
              <a:t>ntp</a:t>
            </a:r>
            <a:r>
              <a:rPr lang="en-US" sz="2800" dirty="0" smtClean="0">
                <a:ea typeface="Arial" charset="0"/>
                <a:cs typeface="Arial" charset="0"/>
              </a:rPr>
              <a:t> queries</a:t>
            </a:r>
          </a:p>
          <a:p>
            <a:pPr>
              <a:lnSpc>
                <a:spcPct val="97000"/>
              </a:lnSpc>
              <a:spcAft>
                <a:spcPts val="1413"/>
              </a:spcAft>
              <a:buClr>
                <a:srgbClr val="FF6309"/>
              </a:buClr>
              <a:buSzPct val="45000"/>
              <a:buFont typeface="Wingdings" charset="0"/>
              <a:buChar char=""/>
              <a:defRPr/>
            </a:pP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503237" y="3170237"/>
            <a:ext cx="9185275" cy="1628779"/>
          </a:xfrm>
          <a:prstGeom prst="rect">
            <a:avLst/>
          </a:prstGeom>
          <a:solidFill>
            <a:schemeClr val="bg2"/>
          </a:solidFill>
        </p:spPr>
        <p:txBody>
          <a:bodyPr wrap="square" rtlCol="0">
            <a:spAutoFit/>
          </a:bodyPr>
          <a:lstStyle/>
          <a:p>
            <a:r>
              <a:rPr lang="en-US" sz="2000" dirty="0" smtClean="0">
                <a:solidFill>
                  <a:schemeClr val="tx1"/>
                </a:solidFill>
                <a:latin typeface="Courier" charset="0"/>
                <a:ea typeface="Courier" charset="0"/>
                <a:cs typeface="Courier" charset="0"/>
              </a:rPr>
              <a:t>restrict 196.200.219.0 mask 255.255.255.0 limited </a:t>
            </a:r>
            <a:r>
              <a:rPr lang="en-US" sz="2000" dirty="0" err="1" smtClean="0">
                <a:solidFill>
                  <a:schemeClr val="tx1"/>
                </a:solidFill>
                <a:latin typeface="Courier" charset="0"/>
                <a:ea typeface="Courier" charset="0"/>
                <a:cs typeface="Courier" charset="0"/>
              </a:rPr>
              <a:t>kod</a:t>
            </a:r>
            <a:r>
              <a:rPr lang="en-US" sz="2000" dirty="0" smtClean="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noquery</a:t>
            </a:r>
            <a:endParaRPr lang="en-US" sz="2000" dirty="0" smtClean="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a:t>
            </a:r>
            <a:r>
              <a:rPr lang="en-US" sz="2000" dirty="0" smtClean="0">
                <a:solidFill>
                  <a:schemeClr val="tx1"/>
                </a:solidFill>
                <a:latin typeface="Courier" charset="0"/>
                <a:ea typeface="Courier" charset="0"/>
                <a:cs typeface="Courier" charset="0"/>
              </a:rPr>
              <a:t>2001:43f8:0220:219:: </a:t>
            </a:r>
            <a:r>
              <a:rPr lang="en-US" sz="2000" dirty="0">
                <a:solidFill>
                  <a:schemeClr val="tx1"/>
                </a:solidFill>
                <a:latin typeface="Courier" charset="0"/>
                <a:ea typeface="Courier" charset="0"/>
                <a:cs typeface="Courier" charset="0"/>
              </a:rPr>
              <a:t>mask </a:t>
            </a:r>
            <a:r>
              <a:rPr lang="en-US" sz="2000" dirty="0" err="1" smtClean="0">
                <a:solidFill>
                  <a:schemeClr val="tx1"/>
                </a:solidFill>
                <a:latin typeface="Courier" charset="0"/>
                <a:ea typeface="Courier" charset="0"/>
                <a:cs typeface="Courier" charset="0"/>
              </a:rPr>
              <a:t>ffff:ffff:ffff:ffff</a:t>
            </a:r>
            <a:r>
              <a:rPr lang="en-US" sz="2000" dirty="0" smtClean="0">
                <a:solidFill>
                  <a:schemeClr val="tx1"/>
                </a:solidFill>
                <a:latin typeface="Courier" charset="0"/>
                <a:ea typeface="Courier" charset="0"/>
                <a:cs typeface="Courier" charset="0"/>
              </a:rPr>
              <a:t>:: limited </a:t>
            </a:r>
            <a:r>
              <a:rPr lang="en-US" sz="2000" dirty="0" err="1" smtClean="0">
                <a:solidFill>
                  <a:schemeClr val="tx1"/>
                </a:solidFill>
                <a:latin typeface="Courier" charset="0"/>
                <a:ea typeface="Courier" charset="0"/>
                <a:cs typeface="Courier" charset="0"/>
              </a:rPr>
              <a:t>kod</a:t>
            </a:r>
            <a:r>
              <a:rPr lang="en-US" sz="2000" dirty="0" smtClean="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notrap</a:t>
            </a:r>
            <a:r>
              <a:rPr lang="en-US" sz="2000" dirty="0" smtClean="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nomodify</a:t>
            </a:r>
            <a:r>
              <a:rPr lang="en-US" sz="2000" dirty="0" smtClean="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nopeer</a:t>
            </a:r>
            <a:r>
              <a:rPr lang="en-US" sz="2000" dirty="0" smtClean="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endParaRPr lang="en-US" dirty="0">
              <a:solidFill>
                <a:schemeClr val="tx1"/>
              </a:solidFill>
              <a:latin typeface="Courier" charset="0"/>
              <a:ea typeface="Courier" charset="0"/>
              <a:cs typeface="Courier" charset="0"/>
            </a:endParaRPr>
          </a:p>
        </p:txBody>
      </p:sp>
      <p:sp>
        <p:nvSpPr>
          <p:cNvPr id="6" name="TextBox 5"/>
          <p:cNvSpPr txBox="1"/>
          <p:nvPr/>
        </p:nvSpPr>
        <p:spPr>
          <a:xfrm>
            <a:off x="863599" y="5947760"/>
            <a:ext cx="8648701" cy="978729"/>
          </a:xfrm>
          <a:prstGeom prst="rect">
            <a:avLst/>
          </a:prstGeom>
          <a:solidFill>
            <a:schemeClr val="bg2"/>
          </a:solidFill>
        </p:spPr>
        <p:txBody>
          <a:bodyPr wrap="square" rtlCol="0">
            <a:spAutoFit/>
          </a:bodyPr>
          <a:lstStyle/>
          <a:p>
            <a:r>
              <a:rPr lang="en-US" sz="2000" dirty="0" smtClean="0">
                <a:solidFill>
                  <a:schemeClr val="tx1"/>
                </a:solidFill>
                <a:latin typeface="Courier" charset="0"/>
                <a:ea typeface="Courier" charset="0"/>
                <a:cs typeface="Courier" charset="0"/>
              </a:rPr>
              <a:t># By default don’t answer anything</a:t>
            </a:r>
          </a:p>
          <a:p>
            <a:r>
              <a:rPr lang="en-US" sz="2000" dirty="0" smtClean="0">
                <a:solidFill>
                  <a:schemeClr val="tx1"/>
                </a:solidFill>
                <a:latin typeface="Courier" charset="0"/>
                <a:ea typeface="Courier" charset="0"/>
                <a:cs typeface="Courier" charset="0"/>
              </a:rPr>
              <a:t>restrict default ignore</a:t>
            </a:r>
          </a:p>
          <a:p>
            <a:r>
              <a:rPr lang="en-US" sz="2000" dirty="0" smtClean="0">
                <a:solidFill>
                  <a:schemeClr val="tx1"/>
                </a:solidFill>
                <a:latin typeface="Courier" charset="0"/>
                <a:ea typeface="Courier" charset="0"/>
                <a:cs typeface="Courier" charset="0"/>
              </a:rPr>
              <a:t>restrict -6 default ignore </a:t>
            </a:r>
            <a:endParaRPr lang="en-US" sz="2000"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171881871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a:t>
            </a:r>
            <a:r>
              <a:rPr lang="en-US" sz="4400" b="1" dirty="0" smtClean="0">
                <a:latin typeface="Trebuchet MS" charset="0"/>
              </a:rPr>
              <a:t>Configure NTP </a:t>
            </a:r>
            <a:r>
              <a:rPr lang="en-US" sz="4400" b="1" dirty="0">
                <a:latin typeface="Trebuchet MS" charset="0"/>
              </a:rPr>
              <a:t>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Configure the server to unrestricted access to local users</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We can also restrict the server from answering </a:t>
            </a:r>
            <a:r>
              <a:rPr lang="en-US" sz="2800" dirty="0" err="1" smtClean="0">
                <a:ea typeface="Arial" charset="0"/>
                <a:cs typeface="Arial" charset="0"/>
              </a:rPr>
              <a:t>ntp</a:t>
            </a:r>
            <a:r>
              <a:rPr lang="en-US" sz="2800" dirty="0" smtClean="0">
                <a:ea typeface="Arial" charset="0"/>
                <a:cs typeface="Arial" charset="0"/>
              </a:rPr>
              <a:t> queries</a:t>
            </a:r>
          </a:p>
          <a:p>
            <a:pPr>
              <a:lnSpc>
                <a:spcPct val="97000"/>
              </a:lnSpc>
              <a:spcAft>
                <a:spcPts val="1413"/>
              </a:spcAft>
              <a:buClr>
                <a:srgbClr val="FF6309"/>
              </a:buClr>
              <a:buSzPct val="45000"/>
              <a:buFont typeface="Wingdings" charset="0"/>
              <a:buChar char=""/>
              <a:defRPr/>
            </a:pP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p:txBody>
      </p:sp>
      <p:sp>
        <p:nvSpPr>
          <p:cNvPr id="4" name="TextBox 3"/>
          <p:cNvSpPr txBox="1"/>
          <p:nvPr/>
        </p:nvSpPr>
        <p:spPr>
          <a:xfrm>
            <a:off x="863599" y="2636837"/>
            <a:ext cx="8648701" cy="1865126"/>
          </a:xfrm>
          <a:prstGeom prst="rect">
            <a:avLst/>
          </a:prstGeom>
          <a:solidFill>
            <a:schemeClr val="bg2"/>
          </a:solidFill>
        </p:spPr>
        <p:txBody>
          <a:bodyPr wrap="square" rtlCol="0">
            <a:spAutoFit/>
          </a:bodyPr>
          <a:lstStyle/>
          <a:p>
            <a:r>
              <a:rPr lang="en-US" sz="2000" dirty="0" smtClean="0">
                <a:solidFill>
                  <a:schemeClr val="tx1"/>
                </a:solidFill>
                <a:latin typeface="Courier" charset="0"/>
                <a:ea typeface="Courier" charset="0"/>
                <a:cs typeface="Courier" charset="0"/>
              </a:rPr>
              <a:t>restrict 196.200.219.0 mask 255.255.255.0 limited </a:t>
            </a:r>
            <a:r>
              <a:rPr lang="en-US" sz="2000" dirty="0" err="1" smtClean="0">
                <a:solidFill>
                  <a:schemeClr val="tx1"/>
                </a:solidFill>
                <a:latin typeface="Courier" charset="0"/>
                <a:ea typeface="Courier" charset="0"/>
                <a:cs typeface="Courier" charset="0"/>
              </a:rPr>
              <a:t>kod</a:t>
            </a:r>
            <a:r>
              <a:rPr lang="en-US" sz="2000" dirty="0" smtClean="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notrap</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nomodify</a:t>
            </a:r>
            <a:r>
              <a:rPr lang="en-US" sz="2000" dirty="0">
                <a:solidFill>
                  <a:schemeClr val="tx1"/>
                </a:solidFill>
                <a:latin typeface="Courier" charset="0"/>
                <a:ea typeface="Courier" charset="0"/>
                <a:cs typeface="Courier" charset="0"/>
              </a:rPr>
              <a:t> </a:t>
            </a:r>
            <a:r>
              <a:rPr lang="en-US" sz="2000" dirty="0" err="1">
                <a:solidFill>
                  <a:schemeClr val="tx1"/>
                </a:solidFill>
                <a:latin typeface="Courier" charset="0"/>
                <a:ea typeface="Courier" charset="0"/>
                <a:cs typeface="Courier" charset="0"/>
              </a:rPr>
              <a:t>nopeer</a:t>
            </a:r>
            <a:r>
              <a:rPr lang="en-US" sz="2000" dirty="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noquery</a:t>
            </a:r>
            <a:endParaRPr lang="en-US" sz="2000" dirty="0" smtClean="0">
              <a:solidFill>
                <a:schemeClr val="tx1"/>
              </a:solidFill>
              <a:latin typeface="Courier" charset="0"/>
              <a:ea typeface="Courier" charset="0"/>
              <a:cs typeface="Courier" charset="0"/>
            </a:endParaRPr>
          </a:p>
          <a:p>
            <a:r>
              <a:rPr lang="en-US" sz="2000" dirty="0">
                <a:solidFill>
                  <a:schemeClr val="tx1"/>
                </a:solidFill>
                <a:latin typeface="Courier" charset="0"/>
                <a:ea typeface="Courier" charset="0"/>
                <a:cs typeface="Courier" charset="0"/>
              </a:rPr>
              <a:t>restrict </a:t>
            </a:r>
            <a:r>
              <a:rPr lang="en-US" sz="2000" dirty="0" smtClean="0">
                <a:solidFill>
                  <a:schemeClr val="tx1"/>
                </a:solidFill>
                <a:latin typeface="Courier" charset="0"/>
                <a:ea typeface="Courier" charset="0"/>
                <a:cs typeface="Courier" charset="0"/>
              </a:rPr>
              <a:t>2001:43f8:0220:219:: </a:t>
            </a:r>
            <a:r>
              <a:rPr lang="en-US" sz="2000" dirty="0">
                <a:solidFill>
                  <a:schemeClr val="tx1"/>
                </a:solidFill>
                <a:latin typeface="Courier" charset="0"/>
                <a:ea typeface="Courier" charset="0"/>
                <a:cs typeface="Courier" charset="0"/>
              </a:rPr>
              <a:t>mask </a:t>
            </a:r>
            <a:r>
              <a:rPr lang="en-US" sz="2000" dirty="0" err="1" smtClean="0">
                <a:solidFill>
                  <a:schemeClr val="tx1"/>
                </a:solidFill>
                <a:latin typeface="Courier" charset="0"/>
                <a:ea typeface="Courier" charset="0"/>
                <a:cs typeface="Courier" charset="0"/>
              </a:rPr>
              <a:t>ffff:ffff:ffff:ffff</a:t>
            </a:r>
            <a:r>
              <a:rPr lang="en-US" sz="2000" dirty="0" smtClean="0">
                <a:solidFill>
                  <a:schemeClr val="tx1"/>
                </a:solidFill>
                <a:latin typeface="Courier" charset="0"/>
                <a:ea typeface="Courier" charset="0"/>
                <a:cs typeface="Courier" charset="0"/>
              </a:rPr>
              <a:t>:: limited </a:t>
            </a:r>
            <a:r>
              <a:rPr lang="en-US" sz="2000" dirty="0" err="1" smtClean="0">
                <a:solidFill>
                  <a:schemeClr val="tx1"/>
                </a:solidFill>
                <a:latin typeface="Courier" charset="0"/>
                <a:ea typeface="Courier" charset="0"/>
                <a:cs typeface="Courier" charset="0"/>
              </a:rPr>
              <a:t>kod</a:t>
            </a:r>
            <a:r>
              <a:rPr lang="en-US" sz="2000" dirty="0" smtClean="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notrap</a:t>
            </a:r>
            <a:r>
              <a:rPr lang="en-US" sz="2000" dirty="0" smtClean="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nomodify</a:t>
            </a:r>
            <a:r>
              <a:rPr lang="en-US" sz="2000" dirty="0" smtClean="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nopeer</a:t>
            </a:r>
            <a:r>
              <a:rPr lang="en-US" sz="2000" dirty="0" smtClean="0">
                <a:solidFill>
                  <a:schemeClr val="tx1"/>
                </a:solidFill>
                <a:latin typeface="Courier" charset="0"/>
                <a:ea typeface="Courier" charset="0"/>
                <a:cs typeface="Courier" charset="0"/>
              </a:rPr>
              <a:t> </a:t>
            </a:r>
            <a:r>
              <a:rPr lang="en-US" sz="2000" dirty="0" err="1" smtClean="0">
                <a:solidFill>
                  <a:schemeClr val="tx1"/>
                </a:solidFill>
                <a:latin typeface="Courier" charset="0"/>
                <a:ea typeface="Courier" charset="0"/>
                <a:cs typeface="Courier" charset="0"/>
              </a:rPr>
              <a:t>noquery</a:t>
            </a:r>
            <a:endParaRPr lang="en-US" sz="2000" dirty="0">
              <a:solidFill>
                <a:schemeClr val="tx1"/>
              </a:solidFill>
              <a:latin typeface="Courier" charset="0"/>
              <a:ea typeface="Courier" charset="0"/>
              <a:cs typeface="Courier" charset="0"/>
            </a:endParaRPr>
          </a:p>
          <a:p>
            <a:endParaRPr lang="en-US" sz="2000" dirty="0">
              <a:solidFill>
                <a:schemeClr val="tx1"/>
              </a:solidFill>
              <a:latin typeface="Courier" charset="0"/>
              <a:ea typeface="Courier" charset="0"/>
              <a:cs typeface="Courier" charset="0"/>
            </a:endParaRPr>
          </a:p>
        </p:txBody>
      </p:sp>
      <p:sp>
        <p:nvSpPr>
          <p:cNvPr id="6" name="TextBox 5"/>
          <p:cNvSpPr txBox="1"/>
          <p:nvPr/>
        </p:nvSpPr>
        <p:spPr>
          <a:xfrm>
            <a:off x="887411" y="5608637"/>
            <a:ext cx="8648701" cy="978729"/>
          </a:xfrm>
          <a:prstGeom prst="rect">
            <a:avLst/>
          </a:prstGeom>
          <a:solidFill>
            <a:schemeClr val="bg2"/>
          </a:solidFill>
        </p:spPr>
        <p:txBody>
          <a:bodyPr wrap="square" rtlCol="0">
            <a:spAutoFit/>
          </a:bodyPr>
          <a:lstStyle/>
          <a:p>
            <a:r>
              <a:rPr lang="en-US" sz="2000" dirty="0" smtClean="0">
                <a:solidFill>
                  <a:schemeClr val="tx1"/>
                </a:solidFill>
                <a:latin typeface="Courier" charset="0"/>
                <a:ea typeface="Courier" charset="0"/>
                <a:cs typeface="Courier" charset="0"/>
              </a:rPr>
              <a:t># By default don’t answer anything</a:t>
            </a:r>
          </a:p>
          <a:p>
            <a:r>
              <a:rPr lang="en-US" sz="2000" dirty="0" smtClean="0">
                <a:solidFill>
                  <a:schemeClr val="tx1"/>
                </a:solidFill>
                <a:latin typeface="Courier" charset="0"/>
                <a:ea typeface="Courier" charset="0"/>
                <a:cs typeface="Courier" charset="0"/>
              </a:rPr>
              <a:t>restrict default ignore</a:t>
            </a:r>
          </a:p>
          <a:p>
            <a:r>
              <a:rPr lang="en-US" sz="2000" dirty="0" smtClean="0">
                <a:solidFill>
                  <a:schemeClr val="tx1"/>
                </a:solidFill>
                <a:latin typeface="Courier" charset="0"/>
                <a:ea typeface="Courier" charset="0"/>
                <a:cs typeface="Courier" charset="0"/>
              </a:rPr>
              <a:t>restrict -6 default ignore </a:t>
            </a:r>
            <a:endParaRPr lang="en-US" sz="2000" dirty="0">
              <a:solidFill>
                <a:schemeClr val="tx1"/>
              </a:solidFill>
              <a:latin typeface="Courier" charset="0"/>
              <a:ea typeface="Courier" charset="0"/>
              <a:cs typeface="Courier" charset="0"/>
            </a:endParaRPr>
          </a:p>
        </p:txBody>
      </p:sp>
    </p:spTree>
    <p:extLst>
      <p:ext uri="{BB962C8B-B14F-4D97-AF65-F5344CB8AC3E}">
        <p14:creationId xmlns:p14="http://schemas.microsoft.com/office/powerpoint/2010/main" val="16931485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a:latin typeface="Trebuchet MS" charset="0"/>
              </a:rPr>
              <a:t>Step 3: </a:t>
            </a:r>
            <a:r>
              <a:rPr lang="en-US" sz="4400" b="1" dirty="0" smtClean="0">
                <a:latin typeface="Trebuchet MS" charset="0"/>
              </a:rPr>
              <a:t>Configure NTP </a:t>
            </a:r>
            <a:r>
              <a:rPr lang="en-US" sz="4400" b="1" dirty="0">
                <a:latin typeface="Trebuchet MS" charset="0"/>
              </a:rPr>
              <a:t>Restrictions</a:t>
            </a:r>
          </a:p>
        </p:txBody>
      </p:sp>
      <p:sp>
        <p:nvSpPr>
          <p:cNvPr id="12290"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000" b="1" dirty="0">
                <a:latin typeface="Courier" charset="0"/>
                <a:ea typeface="Courier" charset="0"/>
                <a:cs typeface="Courier" charset="0"/>
              </a:rPr>
              <a:t>l</a:t>
            </a:r>
            <a:r>
              <a:rPr lang="en-US" sz="2000" b="1" dirty="0" smtClean="0">
                <a:latin typeface="Courier" charset="0"/>
                <a:ea typeface="Courier" charset="0"/>
                <a:cs typeface="Courier" charset="0"/>
              </a:rPr>
              <a:t>imited</a:t>
            </a:r>
            <a:r>
              <a:rPr lang="en-US" sz="2000" b="1" dirty="0"/>
              <a:t>: </a:t>
            </a:r>
            <a:r>
              <a:rPr lang="en-US" sz="2000" dirty="0"/>
              <a:t>Indicates that if a client should abuse the number of packets rate control, the packets will be discarded by the sever. If the Kiss of Death packet is enabled, it will be sent back to the abusive host. The rates are configurable by an admin but the defaults are assumed here.</a:t>
            </a:r>
          </a:p>
          <a:p>
            <a:pPr>
              <a:lnSpc>
                <a:spcPct val="97000"/>
              </a:lnSpc>
              <a:spcAft>
                <a:spcPts val="1413"/>
              </a:spcAft>
              <a:buClr>
                <a:srgbClr val="FF6309"/>
              </a:buClr>
              <a:buSzPct val="45000"/>
              <a:buFont typeface="Wingdings" charset="0"/>
              <a:buChar char=""/>
              <a:defRPr/>
            </a:pPr>
            <a:r>
              <a:rPr lang="en-US" sz="2000" b="1" dirty="0" err="1" smtClean="0">
                <a:latin typeface="Courier" charset="0"/>
                <a:ea typeface="Courier" charset="0"/>
                <a:cs typeface="Courier" charset="0"/>
              </a:rPr>
              <a:t>kod</a:t>
            </a:r>
            <a:r>
              <a:rPr lang="en-US" sz="2000" b="1" dirty="0" smtClean="0"/>
              <a:t>: </a:t>
            </a:r>
            <a:r>
              <a:rPr lang="en-US" sz="2000" dirty="0"/>
              <a:t>Kiss of Death. If a host violates the limit of packets to the server, the server will respond with s </a:t>
            </a:r>
            <a:r>
              <a:rPr lang="en-US" sz="2000" dirty="0" err="1"/>
              <a:t>KoD</a:t>
            </a:r>
            <a:r>
              <a:rPr lang="en-US" sz="2000" dirty="0"/>
              <a:t> packet to the violating host.</a:t>
            </a:r>
          </a:p>
          <a:p>
            <a:pPr>
              <a:lnSpc>
                <a:spcPct val="97000"/>
              </a:lnSpc>
              <a:spcAft>
                <a:spcPts val="1413"/>
              </a:spcAft>
              <a:buClr>
                <a:srgbClr val="FF6309"/>
              </a:buClr>
              <a:buSzPct val="45000"/>
              <a:buFont typeface="Wingdings" charset="0"/>
              <a:buChar char=""/>
              <a:defRPr/>
            </a:pPr>
            <a:r>
              <a:rPr lang="en-US" sz="2000" b="1" dirty="0" err="1" smtClean="0">
                <a:latin typeface="Courier" charset="0"/>
                <a:ea typeface="Courier" charset="0"/>
                <a:cs typeface="Courier" charset="0"/>
              </a:rPr>
              <a:t>notrap</a:t>
            </a:r>
            <a:r>
              <a:rPr lang="en-US" sz="2000" b="1" dirty="0"/>
              <a:t>: </a:t>
            </a:r>
            <a:r>
              <a:rPr lang="en-US" sz="2000" dirty="0"/>
              <a:t>Decline mode 6 control messages. These control messages are used for remote logging programs.</a:t>
            </a:r>
          </a:p>
          <a:p>
            <a:pPr>
              <a:lnSpc>
                <a:spcPct val="97000"/>
              </a:lnSpc>
              <a:spcAft>
                <a:spcPts val="1413"/>
              </a:spcAft>
              <a:buClr>
                <a:srgbClr val="FF6309"/>
              </a:buClr>
              <a:buSzPct val="45000"/>
              <a:buFont typeface="Wingdings" charset="0"/>
              <a:buChar char=""/>
              <a:defRPr/>
            </a:pPr>
            <a:r>
              <a:rPr lang="en-US" sz="2000" b="1" dirty="0" err="1" smtClean="0">
                <a:latin typeface="Courier" charset="0"/>
                <a:ea typeface="Courier" charset="0"/>
                <a:cs typeface="Courier" charset="0"/>
              </a:rPr>
              <a:t>nomodify</a:t>
            </a:r>
            <a:r>
              <a:rPr lang="en-US" sz="2000" b="1" dirty="0"/>
              <a:t>: </a:t>
            </a:r>
            <a:r>
              <a:rPr lang="en-US" sz="2000" dirty="0"/>
              <a:t>Prevents </a:t>
            </a:r>
            <a:r>
              <a:rPr lang="en-US" sz="2000" dirty="0" err="1"/>
              <a:t>ntpq</a:t>
            </a:r>
            <a:r>
              <a:rPr lang="en-US" sz="2000" dirty="0"/>
              <a:t> and </a:t>
            </a:r>
            <a:r>
              <a:rPr lang="en-US" sz="2000" dirty="0" err="1"/>
              <a:t>ntpdc</a:t>
            </a:r>
            <a:r>
              <a:rPr lang="en-US" sz="2000" dirty="0"/>
              <a:t> queries that would modify the server’s configuration but informational queries are still permitted.</a:t>
            </a:r>
          </a:p>
          <a:p>
            <a:pPr>
              <a:lnSpc>
                <a:spcPct val="97000"/>
              </a:lnSpc>
              <a:spcAft>
                <a:spcPts val="1413"/>
              </a:spcAft>
              <a:buClr>
                <a:srgbClr val="FF6309"/>
              </a:buClr>
              <a:buSzPct val="45000"/>
              <a:buFont typeface="Wingdings" charset="0"/>
              <a:buChar char=""/>
              <a:defRPr/>
            </a:pPr>
            <a:r>
              <a:rPr lang="en-US" sz="2000" b="1" dirty="0" err="1" smtClean="0">
                <a:latin typeface="Courier" charset="0"/>
                <a:ea typeface="Courier" charset="0"/>
                <a:cs typeface="Courier" charset="0"/>
              </a:rPr>
              <a:t>noquery</a:t>
            </a:r>
            <a:r>
              <a:rPr lang="en-US" sz="2000" b="1" dirty="0"/>
              <a:t>: </a:t>
            </a:r>
            <a:r>
              <a:rPr lang="en-US" sz="2000" dirty="0"/>
              <a:t>This option prevents hosts from querying the server for information. For example without this option hosts can use </a:t>
            </a:r>
            <a:r>
              <a:rPr lang="en-US" sz="2000" dirty="0" err="1"/>
              <a:t>ntpdc</a:t>
            </a:r>
            <a:r>
              <a:rPr lang="en-US" sz="2000" dirty="0"/>
              <a:t> or </a:t>
            </a:r>
            <a:r>
              <a:rPr lang="en-US" sz="2000" dirty="0" err="1"/>
              <a:t>ntpq</a:t>
            </a:r>
            <a:r>
              <a:rPr lang="en-US" sz="2000" dirty="0"/>
              <a:t> to determine where a particular time server is getting it’s time from or other peer time servers that it may be communicating with.</a:t>
            </a:r>
          </a:p>
          <a:p>
            <a:pPr>
              <a:lnSpc>
                <a:spcPct val="97000"/>
              </a:lnSpc>
              <a:spcAft>
                <a:spcPts val="1413"/>
              </a:spcAft>
              <a:buClr>
                <a:srgbClr val="FF6309"/>
              </a:buClr>
              <a:buSzPct val="45000"/>
              <a:buFont typeface="Wingdings" charset="0"/>
              <a:buChar char=""/>
              <a:defRPr/>
            </a:pPr>
            <a:endParaRPr lang="en-US" sz="3200" dirty="0" smtClean="0"/>
          </a:p>
          <a:p>
            <a:pPr>
              <a:lnSpc>
                <a:spcPct val="97000"/>
              </a:lnSpc>
              <a:spcAft>
                <a:spcPts val="1413"/>
              </a:spcAft>
              <a:buClr>
                <a:srgbClr val="FF6309"/>
              </a:buClr>
              <a:buSzPct val="45000"/>
              <a:buFont typeface="Wingdings" charset="0"/>
              <a:buChar char=""/>
              <a:defRPr/>
            </a:pPr>
            <a:endParaRPr lang="en-US" sz="3200" dirty="0">
              <a:latin typeface="Trebuchet MS" charset="0"/>
            </a:endParaRPr>
          </a:p>
        </p:txBody>
      </p:sp>
    </p:spTree>
    <p:extLst>
      <p:ext uri="{BB962C8B-B14F-4D97-AF65-F5344CB8AC3E}">
        <p14:creationId xmlns:p14="http://schemas.microsoft.com/office/powerpoint/2010/main" val="11352904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503238" y="122238"/>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smtClean="0">
                <a:latin typeface="Trebuchet MS" charset="0"/>
              </a:rPr>
              <a:t>Step 4: Starting NTP</a:t>
            </a:r>
          </a:p>
        </p:txBody>
      </p:sp>
      <p:sp>
        <p:nvSpPr>
          <p:cNvPr id="9218" name="Text Box 2"/>
          <p:cNvSpPr txBox="1">
            <a:spLocks noChangeArrowheads="1"/>
          </p:cNvSpPr>
          <p:nvPr/>
        </p:nvSpPr>
        <p:spPr bwMode="auto">
          <a:xfrm>
            <a:off x="503238" y="1493838"/>
            <a:ext cx="9072562" cy="52641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marL="577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6000"/>
              </a:lnSpc>
              <a:spcAft>
                <a:spcPts val="1413"/>
              </a:spcAft>
              <a:buClr>
                <a:srgbClr val="FF6309"/>
              </a:buClr>
              <a:buSzPct val="45000"/>
              <a:buFont typeface="Wingdings" charset="2"/>
              <a:buChar char=""/>
            </a:pPr>
            <a:r>
              <a:rPr lang="en-GB" altLang="x-none" sz="2700" b="1" dirty="0" err="1">
                <a:solidFill>
                  <a:srgbClr val="000000"/>
                </a:solidFill>
              </a:rPr>
              <a:t>Startup</a:t>
            </a:r>
            <a:r>
              <a:rPr lang="en-GB" altLang="x-none" sz="2700" b="1" dirty="0">
                <a:solidFill>
                  <a:srgbClr val="000000"/>
                </a:solidFill>
              </a:rPr>
              <a:t> scripts are located at</a:t>
            </a:r>
            <a:br>
              <a:rPr lang="en-GB" altLang="x-none" sz="2700" b="1" dirty="0">
                <a:solidFill>
                  <a:srgbClr val="000000"/>
                </a:solidFill>
              </a:rPr>
            </a:br>
            <a:r>
              <a:rPr lang="en-GB" altLang="x-none" sz="2700" dirty="0">
                <a:solidFill>
                  <a:srgbClr val="000000"/>
                </a:solidFill>
                <a:latin typeface="Courier New" charset="0"/>
              </a:rPr>
              <a:t>/</a:t>
            </a:r>
            <a:r>
              <a:rPr lang="en-GB" altLang="x-none" sz="2700" dirty="0" err="1">
                <a:solidFill>
                  <a:srgbClr val="000000"/>
                </a:solidFill>
                <a:latin typeface="Courier New" charset="0"/>
              </a:rPr>
              <a:t>etc</a:t>
            </a:r>
            <a:r>
              <a:rPr lang="en-GB" altLang="x-none" sz="2700" dirty="0">
                <a:solidFill>
                  <a:srgbClr val="000000"/>
                </a:solidFill>
                <a:latin typeface="Courier New" charset="0"/>
              </a:rPr>
              <a:t>/</a:t>
            </a:r>
            <a:r>
              <a:rPr lang="en-GB" altLang="x-none" sz="2700" dirty="0" err="1">
                <a:solidFill>
                  <a:srgbClr val="000000"/>
                </a:solidFill>
                <a:latin typeface="Courier New" charset="0"/>
              </a:rPr>
              <a:t>init.d</a:t>
            </a:r>
            <a:r>
              <a:rPr lang="en-GB" altLang="x-none" sz="2700" dirty="0">
                <a:solidFill>
                  <a:srgbClr val="000000"/>
                </a:solidFill>
                <a:latin typeface="Courier New" charset="0"/>
              </a:rPr>
              <a:t>/</a:t>
            </a: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Take a look in </a:t>
            </a:r>
            <a:r>
              <a:rPr lang="en-GB" altLang="x-none" sz="2700" b="1" dirty="0" err="1">
                <a:solidFill>
                  <a:srgbClr val="000000"/>
                </a:solidFill>
                <a:latin typeface="Trebuchet MS" charset="0"/>
              </a:rPr>
              <a:t>startup</a:t>
            </a:r>
            <a:r>
              <a:rPr lang="en-GB" altLang="x-none" sz="2700" b="1" dirty="0">
                <a:solidFill>
                  <a:srgbClr val="000000"/>
                </a:solidFill>
                <a:latin typeface="Trebuchet MS" charset="0"/>
              </a:rPr>
              <a:t> script</a:t>
            </a:r>
            <a:br>
              <a:rPr lang="en-GB" altLang="x-none" sz="2700" b="1" dirty="0">
                <a:solidFill>
                  <a:srgbClr val="000000"/>
                </a:solidFill>
                <a:latin typeface="Trebuchet MS" charset="0"/>
              </a:rPr>
            </a:br>
            <a:r>
              <a:rPr lang="en-GB" altLang="x-none" sz="2700" dirty="0">
                <a:solidFill>
                  <a:srgbClr val="000000"/>
                </a:solidFill>
                <a:latin typeface="Courier New" charset="0"/>
              </a:rPr>
              <a:t>/</a:t>
            </a:r>
            <a:r>
              <a:rPr lang="en-GB" altLang="x-none" sz="2700" dirty="0" err="1" smtClean="0">
                <a:solidFill>
                  <a:srgbClr val="000000"/>
                </a:solidFill>
                <a:latin typeface="Courier New" charset="0"/>
              </a:rPr>
              <a:t>etc</a:t>
            </a:r>
            <a:r>
              <a:rPr lang="en-GB" altLang="x-none" sz="2700" dirty="0" smtClean="0">
                <a:solidFill>
                  <a:srgbClr val="000000"/>
                </a:solidFill>
                <a:latin typeface="Courier New" charset="0"/>
              </a:rPr>
              <a:t>/</a:t>
            </a:r>
            <a:r>
              <a:rPr lang="en-GB" altLang="x-none" sz="2700" dirty="0" err="1" smtClean="0">
                <a:solidFill>
                  <a:srgbClr val="000000"/>
                </a:solidFill>
                <a:latin typeface="Courier New" charset="0"/>
              </a:rPr>
              <a:t>init.d</a:t>
            </a:r>
            <a:r>
              <a:rPr lang="en-GB" altLang="x-none" sz="2700" dirty="0" smtClean="0">
                <a:solidFill>
                  <a:srgbClr val="000000"/>
                </a:solidFill>
                <a:latin typeface="Courier New" charset="0"/>
              </a:rPr>
              <a:t>/</a:t>
            </a:r>
            <a:r>
              <a:rPr lang="en-GB" altLang="x-none" sz="2700" dirty="0" err="1" smtClean="0">
                <a:solidFill>
                  <a:srgbClr val="000000"/>
                </a:solidFill>
                <a:latin typeface="Courier New" charset="0"/>
              </a:rPr>
              <a:t>ntp</a:t>
            </a:r>
            <a:endParaRPr lang="en-GB" altLang="x-none" sz="2700"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a:solidFill>
                  <a:srgbClr val="000000"/>
                </a:solidFill>
                <a:latin typeface="Trebuchet MS" charset="0"/>
              </a:rPr>
              <a:t>Add </a:t>
            </a:r>
            <a:r>
              <a:rPr lang="en-GB" altLang="x-none" sz="2700" b="1" dirty="0" err="1">
                <a:solidFill>
                  <a:srgbClr val="000000"/>
                </a:solidFill>
                <a:latin typeface="Trebuchet MS" charset="0"/>
              </a:rPr>
              <a:t>ntp</a:t>
            </a:r>
            <a:r>
              <a:rPr lang="en-GB" altLang="x-none" sz="2700" b="1" dirty="0">
                <a:solidFill>
                  <a:srgbClr val="000000"/>
                </a:solidFill>
                <a:latin typeface="Trebuchet MS" charset="0"/>
              </a:rPr>
              <a:t> to </a:t>
            </a:r>
            <a:r>
              <a:rPr lang="en-GB" altLang="x-none" sz="2700" b="1" dirty="0" err="1" smtClean="0">
                <a:solidFill>
                  <a:srgbClr val="000000"/>
                </a:solidFill>
                <a:latin typeface="Trebuchet MS" charset="0"/>
              </a:rPr>
              <a:t>startup</a:t>
            </a:r>
            <a:r>
              <a:rPr lang="en-GB" altLang="x-none" sz="2700" b="1" dirty="0" smtClean="0">
                <a:solidFill>
                  <a:srgbClr val="000000"/>
                </a:solidFill>
                <a:latin typeface="Trebuchet MS" charset="0"/>
              </a:rPr>
              <a:t> i.e. </a:t>
            </a:r>
            <a:r>
              <a:rPr lang="en-GB" altLang="x-none" sz="2700" b="1" dirty="0" err="1" smtClean="0">
                <a:solidFill>
                  <a:srgbClr val="000000"/>
                </a:solidFill>
                <a:latin typeface="Trebuchet MS" charset="0"/>
              </a:rPr>
              <a:t>ntp</a:t>
            </a:r>
            <a:r>
              <a:rPr lang="en-GB" altLang="x-none" sz="2700" b="1" dirty="0" smtClean="0">
                <a:solidFill>
                  <a:srgbClr val="000000"/>
                </a:solidFill>
                <a:latin typeface="Trebuchet MS" charset="0"/>
              </a:rPr>
              <a:t> to start up on boot</a:t>
            </a:r>
            <a:endParaRPr lang="en-GB" altLang="x-none" sz="2700" b="1" dirty="0">
              <a:solidFill>
                <a:srgbClr val="000000"/>
              </a:solidFill>
              <a:latin typeface="Trebuchet MS" charset="0"/>
            </a:endParaRPr>
          </a:p>
          <a:p>
            <a:pPr eaLnBrk="1">
              <a:lnSpc>
                <a:spcPct val="77000"/>
              </a:lnSpc>
              <a:spcAft>
                <a:spcPts val="1413"/>
              </a:spcAft>
              <a:buClr>
                <a:srgbClr val="FF6309"/>
              </a:buClr>
              <a:buSzPct val="45000"/>
              <a:buFont typeface="Wingdings" charset="2"/>
              <a:buChar char=""/>
            </a:pPr>
            <a:endParaRPr lang="en-GB" altLang="x-none" sz="2700" b="1" dirty="0" smtClean="0">
              <a:solidFill>
                <a:srgbClr val="000000"/>
              </a:solidFill>
              <a:latin typeface="Trebuchet MS" charset="0"/>
            </a:endParaRPr>
          </a:p>
          <a:p>
            <a:pPr eaLnBrk="1">
              <a:lnSpc>
                <a:spcPct val="77000"/>
              </a:lnSpc>
              <a:spcAft>
                <a:spcPts val="1413"/>
              </a:spcAft>
              <a:buClr>
                <a:srgbClr val="FF6309"/>
              </a:buClr>
              <a:buSzPct val="45000"/>
              <a:buFont typeface="Wingdings" charset="2"/>
              <a:buChar char=""/>
            </a:pPr>
            <a:r>
              <a:rPr lang="en-GB" altLang="x-none" sz="2700" b="1" dirty="0" smtClean="0">
                <a:solidFill>
                  <a:srgbClr val="000000"/>
                </a:solidFill>
                <a:latin typeface="Trebuchet MS" charset="0"/>
              </a:rPr>
              <a:t>To Run </a:t>
            </a:r>
            <a:r>
              <a:rPr lang="en-GB" altLang="x-none" sz="2700" b="1" dirty="0" err="1">
                <a:solidFill>
                  <a:srgbClr val="000000"/>
                </a:solidFill>
                <a:latin typeface="Trebuchet MS" charset="0"/>
              </a:rPr>
              <a:t>ntp</a:t>
            </a:r>
            <a:r>
              <a:rPr lang="en-GB" altLang="x-none" dirty="0">
                <a:solidFill>
                  <a:srgbClr val="000000"/>
                </a:solidFill>
                <a:latin typeface="Courier New" charset="0"/>
              </a:rPr>
              <a:t/>
            </a:r>
            <a:br>
              <a:rPr lang="en-GB" altLang="x-none" dirty="0">
                <a:solidFill>
                  <a:srgbClr val="000000"/>
                </a:solidFill>
                <a:latin typeface="Courier New" charset="0"/>
              </a:rPr>
            </a:br>
            <a:endParaRPr lang="en-GB" altLang="x-none" dirty="0" smtClean="0">
              <a:solidFill>
                <a:srgbClr val="000000"/>
              </a:solidFill>
              <a:latin typeface="Courier New" charset="0"/>
            </a:endParaRPr>
          </a:p>
          <a:p>
            <a:pPr eaLnBrk="1">
              <a:lnSpc>
                <a:spcPct val="77000"/>
              </a:lnSpc>
              <a:spcAft>
                <a:spcPts val="1413"/>
              </a:spcAft>
              <a:buClr>
                <a:srgbClr val="FF6309"/>
              </a:buClr>
              <a:buSzPct val="45000"/>
              <a:buFont typeface="Wingdings" charset="2"/>
              <a:buChar char=""/>
            </a:pPr>
            <a:endParaRPr lang="en-GB" altLang="x-none" dirty="0">
              <a:solidFill>
                <a:srgbClr val="000000"/>
              </a:solidFill>
              <a:latin typeface="Courier New" charset="0"/>
            </a:endParaRPr>
          </a:p>
          <a:p>
            <a:pPr eaLnBrk="1">
              <a:lnSpc>
                <a:spcPct val="77000"/>
              </a:lnSpc>
              <a:spcAft>
                <a:spcPts val="1413"/>
              </a:spcAft>
              <a:buClr>
                <a:srgbClr val="FF6309"/>
              </a:buClr>
              <a:buSzPct val="45000"/>
              <a:buFont typeface="Wingdings" charset="2"/>
              <a:buChar char=""/>
            </a:pPr>
            <a:r>
              <a:rPr lang="en-GB" altLang="x-none" sz="2700" b="1" dirty="0" smtClean="0">
                <a:solidFill>
                  <a:srgbClr val="000000"/>
                </a:solidFill>
                <a:latin typeface="Trebuchet MS" charset="0"/>
              </a:rPr>
              <a:t>To Restart </a:t>
            </a:r>
            <a:r>
              <a:rPr lang="en-GB" altLang="x-none" sz="2700" b="1" dirty="0" err="1" smtClean="0">
                <a:solidFill>
                  <a:srgbClr val="000000"/>
                </a:solidFill>
                <a:latin typeface="Trebuchet MS" charset="0"/>
              </a:rPr>
              <a:t>ntp</a:t>
            </a:r>
            <a:endParaRPr lang="en-GB" altLang="x-none" sz="2700" b="1" dirty="0">
              <a:solidFill>
                <a:srgbClr val="000000"/>
              </a:solidFill>
              <a:latin typeface="Trebuchet MS" charset="0"/>
            </a:endParaRPr>
          </a:p>
        </p:txBody>
      </p:sp>
      <p:sp>
        <p:nvSpPr>
          <p:cNvPr id="4" name="TextBox 3"/>
          <p:cNvSpPr txBox="1"/>
          <p:nvPr/>
        </p:nvSpPr>
        <p:spPr>
          <a:xfrm>
            <a:off x="715168" y="3475037"/>
            <a:ext cx="8648701" cy="450573"/>
          </a:xfrm>
          <a:prstGeom prst="rect">
            <a:avLst/>
          </a:prstGeom>
          <a:solidFill>
            <a:schemeClr val="bg2"/>
          </a:solidFill>
        </p:spPr>
        <p:txBody>
          <a:bodyPr wrap="square" rtlCol="0">
            <a:spAutoFit/>
          </a:bodyPr>
          <a:lstStyle/>
          <a:p>
            <a:r>
              <a:rPr lang="en-US" dirty="0" smtClean="0">
                <a:latin typeface="Courier" charset="0"/>
                <a:ea typeface="Courier" charset="0"/>
                <a:cs typeface="Courier" charset="0"/>
              </a:rPr>
              <a:t>$ </a:t>
            </a:r>
            <a:r>
              <a:rPr lang="en-US" dirty="0" err="1" smtClean="0">
                <a:latin typeface="Courier" charset="0"/>
                <a:ea typeface="Courier" charset="0"/>
                <a:cs typeface="Courier" charset="0"/>
              </a:rPr>
              <a:t>sudo</a:t>
            </a:r>
            <a:r>
              <a:rPr lang="en-US" dirty="0" smtClean="0">
                <a:latin typeface="Courier" charset="0"/>
                <a:ea typeface="Courier" charset="0"/>
                <a:cs typeface="Courier" charset="0"/>
              </a:rPr>
              <a:t> update-</a:t>
            </a:r>
            <a:r>
              <a:rPr lang="en-US" dirty="0" err="1" smtClean="0">
                <a:latin typeface="Courier" charset="0"/>
                <a:ea typeface="Courier" charset="0"/>
                <a:cs typeface="Courier" charset="0"/>
              </a:rPr>
              <a:t>rc.d</a:t>
            </a:r>
            <a:r>
              <a:rPr lang="en-US" dirty="0" smtClean="0">
                <a:latin typeface="Courier" charset="0"/>
                <a:ea typeface="Courier" charset="0"/>
                <a:cs typeface="Courier" charset="0"/>
              </a:rPr>
              <a:t> </a:t>
            </a:r>
            <a:r>
              <a:rPr lang="en-US" dirty="0" err="1" smtClean="0">
                <a:latin typeface="Courier" charset="0"/>
                <a:ea typeface="Courier" charset="0"/>
                <a:cs typeface="Courier" charset="0"/>
              </a:rPr>
              <a:t>ntp</a:t>
            </a:r>
            <a:r>
              <a:rPr lang="en-US" dirty="0" smtClean="0">
                <a:latin typeface="Courier" charset="0"/>
                <a:ea typeface="Courier" charset="0"/>
                <a:cs typeface="Courier" charset="0"/>
              </a:rPr>
              <a:t> enable</a:t>
            </a:r>
          </a:p>
        </p:txBody>
      </p:sp>
      <p:sp>
        <p:nvSpPr>
          <p:cNvPr id="5" name="TextBox 4"/>
          <p:cNvSpPr txBox="1"/>
          <p:nvPr/>
        </p:nvSpPr>
        <p:spPr>
          <a:xfrm>
            <a:off x="715167" y="4465637"/>
            <a:ext cx="8648701" cy="450573"/>
          </a:xfrm>
          <a:prstGeom prst="rect">
            <a:avLst/>
          </a:prstGeom>
          <a:solidFill>
            <a:schemeClr val="bg2"/>
          </a:solidFill>
        </p:spPr>
        <p:txBody>
          <a:bodyPr wrap="square" rtlCol="0">
            <a:spAutoFit/>
          </a:bodyPr>
          <a:lstStyle/>
          <a:p>
            <a:r>
              <a:rPr lang="en-US" dirty="0" smtClean="0">
                <a:latin typeface="Courier" charset="0"/>
                <a:ea typeface="Courier" charset="0"/>
                <a:cs typeface="Courier" charset="0"/>
              </a:rPr>
              <a:t>$ </a:t>
            </a:r>
            <a:r>
              <a:rPr lang="en-US" dirty="0" err="1" smtClean="0">
                <a:latin typeface="Courier" charset="0"/>
                <a:ea typeface="Courier" charset="0"/>
                <a:cs typeface="Courier" charset="0"/>
              </a:rPr>
              <a:t>sudo</a:t>
            </a:r>
            <a:r>
              <a:rPr lang="en-US" dirty="0" smtClean="0">
                <a:latin typeface="Courier" charset="0"/>
                <a:ea typeface="Courier" charset="0"/>
                <a:cs typeface="Courier" charset="0"/>
              </a:rPr>
              <a:t> service </a:t>
            </a:r>
            <a:r>
              <a:rPr lang="en-US" dirty="0" err="1" smtClean="0">
                <a:latin typeface="Courier" charset="0"/>
                <a:ea typeface="Courier" charset="0"/>
                <a:cs typeface="Courier" charset="0"/>
              </a:rPr>
              <a:t>ntp</a:t>
            </a:r>
            <a:r>
              <a:rPr lang="en-US" dirty="0" smtClean="0">
                <a:latin typeface="Courier" charset="0"/>
                <a:ea typeface="Courier" charset="0"/>
                <a:cs typeface="Courier" charset="0"/>
              </a:rPr>
              <a:t> start</a:t>
            </a:r>
          </a:p>
        </p:txBody>
      </p:sp>
      <p:sp>
        <p:nvSpPr>
          <p:cNvPr id="6" name="TextBox 5"/>
          <p:cNvSpPr txBox="1"/>
          <p:nvPr/>
        </p:nvSpPr>
        <p:spPr>
          <a:xfrm>
            <a:off x="715167" y="5684837"/>
            <a:ext cx="8648701" cy="450573"/>
          </a:xfrm>
          <a:prstGeom prst="rect">
            <a:avLst/>
          </a:prstGeom>
          <a:solidFill>
            <a:schemeClr val="bg2"/>
          </a:solidFill>
        </p:spPr>
        <p:txBody>
          <a:bodyPr wrap="square" rtlCol="0">
            <a:spAutoFit/>
          </a:bodyPr>
          <a:lstStyle/>
          <a:p>
            <a:r>
              <a:rPr lang="en-US" dirty="0" smtClean="0">
                <a:latin typeface="Courier" charset="0"/>
                <a:ea typeface="Courier" charset="0"/>
                <a:cs typeface="Courier" charset="0"/>
              </a:rPr>
              <a:t>$ </a:t>
            </a:r>
            <a:r>
              <a:rPr lang="en-US" dirty="0" err="1" smtClean="0">
                <a:latin typeface="Courier" charset="0"/>
                <a:ea typeface="Courier" charset="0"/>
                <a:cs typeface="Courier" charset="0"/>
              </a:rPr>
              <a:t>sudo</a:t>
            </a:r>
            <a:r>
              <a:rPr lang="en-US" dirty="0" smtClean="0">
                <a:latin typeface="Courier" charset="0"/>
                <a:ea typeface="Courier" charset="0"/>
                <a:cs typeface="Courier" charset="0"/>
              </a:rPr>
              <a:t> service </a:t>
            </a:r>
            <a:r>
              <a:rPr lang="en-US" dirty="0" err="1" smtClean="0">
                <a:latin typeface="Courier" charset="0"/>
                <a:ea typeface="Courier" charset="0"/>
                <a:cs typeface="Courier" charset="0"/>
              </a:rPr>
              <a:t>ntp</a:t>
            </a:r>
            <a:r>
              <a:rPr lang="en-US" dirty="0" smtClean="0">
                <a:latin typeface="Courier" charset="0"/>
                <a:ea typeface="Courier" charset="0"/>
                <a:cs typeface="Courier" charset="0"/>
              </a:rPr>
              <a:t> restart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smtClean="0">
                <a:latin typeface="Trebuchet MS" charset="0"/>
              </a:rPr>
              <a:t>Step 5: Start NTP!</a:t>
            </a:r>
          </a:p>
        </p:txBody>
      </p:sp>
      <p:sp>
        <p:nvSpPr>
          <p:cNvPr id="17410"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83000"/>
              </a:lnSpc>
              <a:spcAft>
                <a:spcPts val="1413"/>
              </a:spcAft>
              <a:buClr>
                <a:srgbClr val="FF6309"/>
              </a:buClr>
              <a:buSzPct val="45000"/>
              <a:buFont typeface="Wingdings" charset="0"/>
              <a:buChar char=""/>
              <a:defRPr/>
            </a:pPr>
            <a:r>
              <a:rPr lang="en-GB" sz="3200" dirty="0" smtClean="0">
                <a:latin typeface="Courier" charset="0"/>
                <a:ea typeface="Courier" charset="0"/>
                <a:cs typeface="Courier" charset="0"/>
              </a:rPr>
              <a:t>$ </a:t>
            </a:r>
            <a:r>
              <a:rPr lang="en-GB" sz="3200" dirty="0" err="1" smtClean="0">
                <a:latin typeface="Courier" charset="0"/>
                <a:ea typeface="Courier" charset="0"/>
                <a:cs typeface="Courier" charset="0"/>
              </a:rPr>
              <a:t>sudo</a:t>
            </a:r>
            <a:r>
              <a:rPr lang="en-GB" sz="3200" dirty="0" smtClean="0">
                <a:latin typeface="Courier" charset="0"/>
                <a:ea typeface="Courier" charset="0"/>
                <a:cs typeface="Courier" charset="0"/>
              </a:rPr>
              <a:t> /</a:t>
            </a:r>
            <a:r>
              <a:rPr lang="en-GB" sz="3200" dirty="0" err="1" smtClean="0">
                <a:latin typeface="Courier" charset="0"/>
                <a:ea typeface="Courier" charset="0"/>
                <a:cs typeface="Courier" charset="0"/>
              </a:rPr>
              <a:t>etc</a:t>
            </a:r>
            <a:r>
              <a:rPr lang="en-GB" sz="3200" dirty="0" smtClean="0">
                <a:latin typeface="Courier" charset="0"/>
                <a:ea typeface="Courier" charset="0"/>
                <a:cs typeface="Courier" charset="0"/>
              </a:rPr>
              <a:t>/</a:t>
            </a:r>
            <a:r>
              <a:rPr lang="en-GB" sz="3200" dirty="0" err="1" smtClean="0">
                <a:latin typeface="Courier" charset="0"/>
                <a:ea typeface="Courier" charset="0"/>
                <a:cs typeface="Courier" charset="0"/>
              </a:rPr>
              <a:t>init.d</a:t>
            </a:r>
            <a:r>
              <a:rPr lang="en-GB" sz="3200" dirty="0" smtClean="0">
                <a:latin typeface="Courier" charset="0"/>
                <a:ea typeface="Courier" charset="0"/>
                <a:cs typeface="Courier" charset="0"/>
              </a:rPr>
              <a:t>/</a:t>
            </a:r>
            <a:r>
              <a:rPr lang="en-GB" sz="3200" dirty="0" err="1" smtClean="0">
                <a:latin typeface="Courier" charset="0"/>
                <a:ea typeface="Courier" charset="0"/>
                <a:cs typeface="Courier" charset="0"/>
              </a:rPr>
              <a:t>ntp</a:t>
            </a:r>
            <a:r>
              <a:rPr lang="en-GB" sz="3200" dirty="0" smtClean="0">
                <a:latin typeface="Courier" charset="0"/>
                <a:ea typeface="Courier" charset="0"/>
                <a:cs typeface="Courier" charset="0"/>
              </a:rPr>
              <a:t> start</a:t>
            </a:r>
          </a:p>
          <a:p>
            <a:pPr>
              <a:lnSpc>
                <a:spcPct val="83000"/>
              </a:lnSpc>
              <a:spcAft>
                <a:spcPts val="1413"/>
              </a:spcAft>
              <a:buClr>
                <a:srgbClr val="FF6309"/>
              </a:buClr>
              <a:buSzPct val="45000"/>
              <a:buFont typeface="Wingdings" charset="0"/>
              <a:buChar char=""/>
              <a:defRPr/>
            </a:pPr>
            <a:r>
              <a:rPr lang="en-GB" sz="3200" dirty="0" smtClean="0">
                <a:latin typeface="Courier" charset="0"/>
                <a:ea typeface="Courier" charset="0"/>
                <a:cs typeface="Courier" charset="0"/>
              </a:rPr>
              <a:t>Or</a:t>
            </a:r>
          </a:p>
          <a:p>
            <a:pPr>
              <a:lnSpc>
                <a:spcPct val="83000"/>
              </a:lnSpc>
              <a:spcAft>
                <a:spcPts val="1413"/>
              </a:spcAft>
              <a:buClr>
                <a:srgbClr val="FF6309"/>
              </a:buClr>
              <a:buSzPct val="45000"/>
              <a:buFont typeface="Wingdings" charset="0"/>
              <a:buChar char=""/>
              <a:defRPr/>
            </a:pPr>
            <a:r>
              <a:rPr lang="en-GB" sz="3200" dirty="0" smtClean="0">
                <a:latin typeface="Courier" charset="0"/>
                <a:ea typeface="Courier" charset="0"/>
                <a:cs typeface="Courier" charset="0"/>
              </a:rPr>
              <a:t>$ </a:t>
            </a:r>
            <a:r>
              <a:rPr lang="en-GB" sz="3200" dirty="0" err="1" smtClean="0">
                <a:latin typeface="Courier" charset="0"/>
                <a:ea typeface="Courier" charset="0"/>
                <a:cs typeface="Courier" charset="0"/>
              </a:rPr>
              <a:t>sudo</a:t>
            </a:r>
            <a:r>
              <a:rPr lang="en-GB" sz="3200" dirty="0" smtClean="0">
                <a:latin typeface="Courier" charset="0"/>
                <a:ea typeface="Courier" charset="0"/>
                <a:cs typeface="Courier" charset="0"/>
              </a:rPr>
              <a:t> service </a:t>
            </a:r>
            <a:r>
              <a:rPr lang="en-GB" sz="3200" dirty="0" err="1" smtClean="0">
                <a:latin typeface="Courier" charset="0"/>
                <a:ea typeface="Courier" charset="0"/>
                <a:cs typeface="Courier" charset="0"/>
              </a:rPr>
              <a:t>ntp</a:t>
            </a:r>
            <a:r>
              <a:rPr lang="en-GB" sz="3200" dirty="0" smtClean="0">
                <a:latin typeface="Courier" charset="0"/>
                <a:ea typeface="Courier" charset="0"/>
                <a:cs typeface="Courier" charset="0"/>
              </a:rPr>
              <a:t> start</a:t>
            </a:r>
          </a:p>
          <a:p>
            <a:pPr>
              <a:lnSpc>
                <a:spcPct val="97000"/>
              </a:lnSpc>
              <a:spcAft>
                <a:spcPts val="1413"/>
              </a:spcAft>
              <a:buClr>
                <a:srgbClr val="FF6309"/>
              </a:buClr>
              <a:buSzPct val="45000"/>
              <a:buFont typeface="Wingdings" charset="0"/>
              <a:buChar char=""/>
              <a:defRPr/>
            </a:pPr>
            <a:r>
              <a:rPr lang="en-GB" sz="3200" dirty="0" smtClean="0">
                <a:latin typeface="Trebuchet MS" charset="0"/>
              </a:rPr>
              <a:t>Check that your server is synchronized with the </a:t>
            </a:r>
            <a:r>
              <a:rPr lang="en-GB" sz="3200" dirty="0" err="1" smtClean="0">
                <a:latin typeface="Trebuchet MS" charset="0"/>
              </a:rPr>
              <a:t>ntp</a:t>
            </a:r>
            <a:r>
              <a:rPr lang="en-GB" sz="3200" dirty="0" smtClean="0">
                <a:latin typeface="Trebuchet MS" charset="0"/>
              </a:rPr>
              <a:t> servers listed in /</a:t>
            </a:r>
            <a:r>
              <a:rPr lang="en-GB" sz="3200" dirty="0" err="1" smtClean="0">
                <a:latin typeface="Trebuchet MS" charset="0"/>
              </a:rPr>
              <a:t>etc</a:t>
            </a:r>
            <a:r>
              <a:rPr lang="en-GB" sz="3200" dirty="0" smtClean="0">
                <a:latin typeface="Trebuchet MS" charset="0"/>
              </a:rPr>
              <a:t>/</a:t>
            </a:r>
            <a:r>
              <a:rPr lang="en-GB" sz="3200" dirty="0" err="1" smtClean="0">
                <a:latin typeface="Trebuchet MS" charset="0"/>
              </a:rPr>
              <a:t>ntp.conf</a:t>
            </a:r>
            <a:endParaRPr lang="en-GB" sz="3200" dirty="0" smtClean="0">
              <a:latin typeface="Trebuchet MS" charset="0"/>
            </a:endParaRPr>
          </a:p>
          <a:p>
            <a:pPr>
              <a:lnSpc>
                <a:spcPct val="97000"/>
              </a:lnSpc>
              <a:spcAft>
                <a:spcPts val="1413"/>
              </a:spcAft>
              <a:buClr>
                <a:srgbClr val="FF6309"/>
              </a:buClr>
              <a:buSzPct val="45000"/>
              <a:buFont typeface="Wingdings" charset="0"/>
              <a:buChar char=""/>
              <a:defRPr/>
            </a:pPr>
            <a:r>
              <a:rPr lang="en-GB" sz="3200" dirty="0" smtClean="0">
                <a:latin typeface="Courier" charset="0"/>
                <a:ea typeface="Courier" charset="0"/>
                <a:cs typeface="Courier" charset="0"/>
              </a:rPr>
              <a:t>$ </a:t>
            </a:r>
            <a:r>
              <a:rPr lang="en-GB" sz="3200" dirty="0" err="1" smtClean="0">
                <a:latin typeface="Courier" charset="0"/>
                <a:ea typeface="Courier" charset="0"/>
                <a:cs typeface="Courier" charset="0"/>
              </a:rPr>
              <a:t>sudo</a:t>
            </a:r>
            <a:r>
              <a:rPr lang="en-GB" sz="3200" dirty="0" smtClean="0">
                <a:latin typeface="Courier" charset="0"/>
                <a:ea typeface="Courier" charset="0"/>
                <a:cs typeface="Courier" charset="0"/>
              </a:rPr>
              <a:t> </a:t>
            </a:r>
            <a:r>
              <a:rPr lang="en-GB" sz="3200" dirty="0" err="1" smtClean="0">
                <a:latin typeface="Courier" charset="0"/>
                <a:ea typeface="Courier" charset="0"/>
                <a:cs typeface="Courier" charset="0"/>
              </a:rPr>
              <a:t>ntpq</a:t>
            </a:r>
            <a:r>
              <a:rPr lang="en-GB" sz="3200" dirty="0" smtClean="0">
                <a:latin typeface="Courier" charset="0"/>
                <a:ea typeface="Courier" charset="0"/>
                <a:cs typeface="Courier" charset="0"/>
              </a:rPr>
              <a:t> -</a:t>
            </a:r>
            <a:r>
              <a:rPr lang="en-GB" sz="3200" dirty="0" err="1" smtClean="0">
                <a:latin typeface="Courier" charset="0"/>
                <a:ea typeface="Courier" charset="0"/>
                <a:cs typeface="Courier" charset="0"/>
              </a:rPr>
              <a:t>pn</a:t>
            </a:r>
            <a:endParaRPr lang="en-GB" sz="3200" dirty="0">
              <a:latin typeface="Courier" charset="0"/>
              <a:ea typeface="Courier" charset="0"/>
              <a:cs typeface="Courier" charset="0"/>
            </a:endParaRPr>
          </a:p>
        </p:txBody>
      </p:sp>
      <p:sp>
        <p:nvSpPr>
          <p:cNvPr id="4" name="TextBox 3"/>
          <p:cNvSpPr txBox="1"/>
          <p:nvPr/>
        </p:nvSpPr>
        <p:spPr>
          <a:xfrm>
            <a:off x="1" y="5227637"/>
            <a:ext cx="10080624" cy="1983107"/>
          </a:xfrm>
          <a:prstGeom prst="rect">
            <a:avLst/>
          </a:prstGeom>
          <a:solidFill>
            <a:schemeClr val="bg2"/>
          </a:solidFill>
        </p:spPr>
        <p:txBody>
          <a:bodyPr wrap="square" rtlCol="0">
            <a:spAutoFit/>
          </a:bodyPr>
          <a:lstStyle/>
          <a:p>
            <a:r>
              <a:rPr lang="is-IS" sz="1600" smtClean="0">
                <a:latin typeface="Courier" charset="0"/>
                <a:ea typeface="Courier" charset="0"/>
                <a:cs typeface="Courier" charset="0"/>
              </a:rPr>
              <a:t>$ sudo ntpq </a:t>
            </a:r>
            <a:r>
              <a:rPr lang="is-IS" sz="1600" dirty="0">
                <a:latin typeface="Courier" charset="0"/>
                <a:ea typeface="Courier" charset="0"/>
                <a:cs typeface="Courier" charset="0"/>
              </a:rPr>
              <a:t>-p</a:t>
            </a:r>
          </a:p>
          <a:p>
            <a:r>
              <a:rPr lang="is-IS" sz="1600" dirty="0">
                <a:latin typeface="Courier" charset="0"/>
                <a:ea typeface="Courier" charset="0"/>
                <a:cs typeface="Courier" charset="0"/>
              </a:rPr>
              <a:t>     remote           refid      st t when poll reach   delay   offset  jitter</a:t>
            </a:r>
          </a:p>
          <a:p>
            <a:r>
              <a:rPr lang="is-IS" sz="1600" dirty="0">
                <a:latin typeface="Courier" charset="0"/>
                <a:ea typeface="Courier" charset="0"/>
                <a:cs typeface="Courier" charset="0"/>
              </a:rPr>
              <a:t>==============================================================================</a:t>
            </a:r>
          </a:p>
          <a:p>
            <a:r>
              <a:rPr lang="is-IS" sz="1600" dirty="0">
                <a:latin typeface="Courier" charset="0"/>
                <a:ea typeface="Courier" charset="0"/>
                <a:cs typeface="Courier" charset="0"/>
              </a:rPr>
              <a:t>*riditt.de       131.188.3.221    2 u   27   64    1  183.792    0.439   0.079</a:t>
            </a:r>
          </a:p>
          <a:p>
            <a:r>
              <a:rPr lang="is-IS" sz="1600" dirty="0">
                <a:latin typeface="Courier" charset="0"/>
                <a:ea typeface="Courier" charset="0"/>
                <a:cs typeface="Courier" charset="0"/>
              </a:rPr>
              <a:t> lofn.fancube.co .INIT.          16 u    -   64    0    0.000    0.000   0.000</a:t>
            </a:r>
          </a:p>
          <a:p>
            <a:r>
              <a:rPr lang="is-IS" sz="1600" dirty="0">
                <a:latin typeface="Courier" charset="0"/>
                <a:ea typeface="Courier" charset="0"/>
                <a:cs typeface="Courier" charset="0"/>
              </a:rPr>
              <a:t> service1-eth3.d 228.143.95.23    2 u   28   64    1  200.457   -1.965   0.035</a:t>
            </a:r>
          </a:p>
          <a:p>
            <a:r>
              <a:rPr lang="is-IS" sz="1600" dirty="0">
                <a:latin typeface="Courier" charset="0"/>
                <a:ea typeface="Courier" charset="0"/>
                <a:cs typeface="Courier" charset="0"/>
              </a:rPr>
              <a:t> makaki.miuku.ne 218.186.3.36     2 u   28   64    1  377.207   -7.893   0.169</a:t>
            </a:r>
          </a:p>
          <a:p>
            <a:r>
              <a:rPr lang="is-IS" sz="1600" dirty="0">
                <a:latin typeface="Courier" charset="0"/>
                <a:ea typeface="Courier" charset="0"/>
                <a:cs typeface="Courier" charset="0"/>
              </a:rPr>
              <a:t> noc.mtg.afnog.o 45.222.43.250    3 u   27   64    1    0.284    1.810   0.040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755650" y="2347913"/>
            <a:ext cx="8569325" cy="162083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marL="342900" indent="-339725">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sz="2400">
                <a:solidFill>
                  <a:srgbClr val="000000"/>
                </a:solidFill>
                <a:latin typeface="Arial" charset="0"/>
                <a:ea typeface="ＭＳ Ｐゴシック" charset="0"/>
                <a:cs typeface="DejaVu Sans" charset="0"/>
              </a:defRPr>
            </a:lvl9pPr>
          </a:lstStyle>
          <a:p>
            <a:pPr algn="ctr">
              <a:lnSpc>
                <a:spcPct val="97000"/>
              </a:lnSpc>
              <a:buClrTx/>
              <a:buSzPct val="45000"/>
              <a:buFontTx/>
              <a:buNone/>
              <a:defRPr/>
            </a:pPr>
            <a:r>
              <a:rPr lang="en-US" sz="4400" b="1" dirty="0" smtClean="0">
                <a:latin typeface="Trebuchet MS" charset="0"/>
              </a:rPr>
              <a:t>NTP Exercises</a:t>
            </a:r>
          </a:p>
        </p:txBody>
      </p:sp>
      <p:sp>
        <p:nvSpPr>
          <p:cNvPr id="19458" name="Text Box 2"/>
          <p:cNvSpPr txBox="1">
            <a:spLocks noChangeArrowheads="1"/>
          </p:cNvSpPr>
          <p:nvPr/>
        </p:nvSpPr>
        <p:spPr bwMode="auto">
          <a:xfrm>
            <a:off x="1512888" y="4160837"/>
            <a:ext cx="7056437" cy="19319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defRPr/>
            </a:pPr>
            <a:endParaRPr lang="en-US">
              <a:ea typeface="ＭＳ Ｐゴシック"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smtClean="0">
                <a:latin typeface="Trebuchet MS" charset="0"/>
              </a:rPr>
              <a:t>About NTP</a:t>
            </a: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smtClean="0">
                <a:latin typeface="Trebuchet MS" charset="0"/>
              </a:rPr>
              <a:t>Network Time Protocol project</a:t>
            </a:r>
          </a:p>
          <a:p>
            <a:pPr>
              <a:lnSpc>
                <a:spcPct val="97000"/>
              </a:lnSpc>
              <a:spcAft>
                <a:spcPts val="1413"/>
              </a:spcAft>
              <a:buClr>
                <a:srgbClr val="FF6309"/>
              </a:buClr>
              <a:buSzPct val="45000"/>
              <a:buFont typeface="Wingdings" charset="0"/>
              <a:buChar char=""/>
              <a:defRPr/>
            </a:pPr>
            <a:r>
              <a:rPr lang="en-GB" sz="3200" dirty="0" smtClean="0">
                <a:latin typeface="Trebuchet MS" charset="0"/>
              </a:rPr>
              <a:t>http://</a:t>
            </a:r>
            <a:r>
              <a:rPr lang="en-GB" sz="3200" dirty="0" err="1" smtClean="0">
                <a:latin typeface="Trebuchet MS" charset="0"/>
              </a:rPr>
              <a:t>ntp.org</a:t>
            </a:r>
            <a:endParaRPr lang="en-GB" sz="3200" dirty="0" smtClean="0">
              <a:latin typeface="Trebuchet MS" charset="0"/>
            </a:endParaRPr>
          </a:p>
          <a:p>
            <a:pPr>
              <a:lnSpc>
                <a:spcPct val="97000"/>
              </a:lnSpc>
              <a:spcAft>
                <a:spcPts val="1413"/>
              </a:spcAft>
              <a:buClr>
                <a:srgbClr val="FF6309"/>
              </a:buClr>
              <a:buSzPct val="45000"/>
              <a:buFont typeface="Wingdings" charset="0"/>
              <a:buChar char=""/>
              <a:defRPr/>
            </a:pPr>
            <a:r>
              <a:rPr lang="en-GB" sz="3200" dirty="0">
                <a:latin typeface="Trebuchet MS" charset="0"/>
              </a:rPr>
              <a:t>NTP is a protocol designed to synchronize the clocks of computers over a network</a:t>
            </a:r>
            <a:r>
              <a:rPr lang="en-GB" sz="3200" dirty="0" smtClean="0">
                <a:latin typeface="Trebuchet MS" charset="0"/>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468313" y="0"/>
            <a:ext cx="9072562" cy="1263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GB" sz="4400" b="1" dirty="0" smtClean="0">
                <a:latin typeface="Trebuchet MS" charset="0"/>
              </a:rPr>
              <a:t>About NTP</a:t>
            </a:r>
          </a:p>
        </p:txBody>
      </p:sp>
      <p:sp>
        <p:nvSpPr>
          <p:cNvPr id="4098" name="Text Box 2"/>
          <p:cNvSpPr txBox="1">
            <a:spLocks noChangeArrowheads="1"/>
          </p:cNvSpPr>
          <p:nvPr/>
        </p:nvSpPr>
        <p:spPr bwMode="auto">
          <a:xfrm>
            <a:off x="503238" y="1768475"/>
            <a:ext cx="9072562" cy="4989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GB" sz="3200" dirty="0" smtClean="0"/>
              <a:t>NTP </a:t>
            </a:r>
            <a:r>
              <a:rPr lang="en-GB" sz="3200" dirty="0"/>
              <a:t>version 4, a significant revision of the previous NTP standard, is the current development version. </a:t>
            </a:r>
            <a:r>
              <a:rPr lang="en-GB" sz="3200" dirty="0" smtClean="0"/>
              <a:t>It </a:t>
            </a:r>
            <a:r>
              <a:rPr lang="en-GB" sz="3200" dirty="0"/>
              <a:t>is formalized by </a:t>
            </a:r>
            <a:r>
              <a:rPr lang="en-GB" sz="3200" dirty="0">
                <a:hlinkClick r:id="rId4"/>
              </a:rPr>
              <a:t>RFCs</a:t>
            </a:r>
            <a:r>
              <a:rPr lang="en-GB" sz="3200" dirty="0"/>
              <a:t> released by the IETF</a:t>
            </a:r>
            <a:r>
              <a:rPr lang="en-GB" sz="3200" dirty="0" smtClean="0"/>
              <a:t>.</a:t>
            </a:r>
          </a:p>
          <a:p>
            <a:pPr lvl="1">
              <a:lnSpc>
                <a:spcPct val="97000"/>
              </a:lnSpc>
              <a:spcAft>
                <a:spcPts val="1413"/>
              </a:spcAft>
              <a:buClr>
                <a:srgbClr val="FF6309"/>
              </a:buClr>
              <a:buSzPct val="45000"/>
              <a:buFont typeface="Wingdings" charset="0"/>
              <a:buChar char=""/>
              <a:defRPr/>
            </a:pPr>
            <a:r>
              <a:rPr lang="en-GB" sz="1600" dirty="0">
                <a:latin typeface="Trebuchet MS" charset="0"/>
              </a:rPr>
              <a:t>RFC 5905: Network Time Protocol Version 4: Protocol and Algorithms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5906: Network Time Protocol Version 4: </a:t>
            </a:r>
            <a:r>
              <a:rPr lang="en-GB" sz="1600" dirty="0" err="1">
                <a:latin typeface="Trebuchet MS" charset="0"/>
              </a:rPr>
              <a:t>Autokey</a:t>
            </a:r>
            <a:r>
              <a:rPr lang="en-GB" sz="1600" dirty="0">
                <a:latin typeface="Trebuchet MS" charset="0"/>
              </a:rPr>
              <a:t> Specification</a:t>
            </a:r>
          </a:p>
          <a:p>
            <a:pPr lvl="1">
              <a:lnSpc>
                <a:spcPct val="97000"/>
              </a:lnSpc>
              <a:spcAft>
                <a:spcPts val="1413"/>
              </a:spcAft>
              <a:buClr>
                <a:srgbClr val="FF6309"/>
              </a:buClr>
              <a:buSzPct val="45000"/>
              <a:buFont typeface="Wingdings" charset="0"/>
              <a:buChar char=""/>
              <a:defRPr/>
            </a:pPr>
            <a:r>
              <a:rPr lang="en-GB" sz="1600" dirty="0">
                <a:latin typeface="Trebuchet MS" charset="0"/>
              </a:rPr>
              <a:t>RFC 5907: Definitions of Managed Objects for Network Time Protocol Version 4 (NTPv4)</a:t>
            </a:r>
          </a:p>
          <a:p>
            <a:pPr lvl="1">
              <a:lnSpc>
                <a:spcPct val="97000"/>
              </a:lnSpc>
              <a:spcAft>
                <a:spcPts val="1413"/>
              </a:spcAft>
              <a:buClr>
                <a:srgbClr val="FF6309"/>
              </a:buClr>
              <a:buSzPct val="45000"/>
              <a:buFont typeface="Wingdings" charset="0"/>
              <a:buChar char=""/>
              <a:defRPr/>
            </a:pPr>
            <a:r>
              <a:rPr lang="en-GB" sz="1600" dirty="0">
                <a:latin typeface="Trebuchet MS" charset="0"/>
              </a:rPr>
              <a:t>RFC 5908: Network Time Protocol (NTP) Server Option for </a:t>
            </a:r>
            <a:r>
              <a:rPr lang="en-GB" sz="1600" dirty="0" smtClean="0">
                <a:latin typeface="Trebuchet MS" charset="0"/>
              </a:rPr>
              <a:t>DHCPv6</a:t>
            </a:r>
            <a:endParaRPr lang="en-GB" sz="1600" dirty="0">
              <a:latin typeface="Trebuchet MS" charset="0"/>
            </a:endParaRPr>
          </a:p>
        </p:txBody>
      </p:sp>
    </p:spTree>
    <p:extLst>
      <p:ext uri="{BB962C8B-B14F-4D97-AF65-F5344CB8AC3E}">
        <p14:creationId xmlns:p14="http://schemas.microsoft.com/office/powerpoint/2010/main" val="8240083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NTP and Time Synchronization</a:t>
            </a:r>
          </a:p>
        </p:txBody>
      </p:sp>
      <p:sp>
        <p:nvSpPr>
          <p:cNvPr id="10242" name="Text Box 2"/>
          <p:cNvSpPr txBox="1">
            <a:spLocks noChangeArrowheads="1"/>
          </p:cNvSpPr>
          <p:nvPr/>
        </p:nvSpPr>
        <p:spPr bwMode="auto">
          <a:xfrm>
            <a:off x="468313" y="1493838"/>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dirty="0"/>
              <a:t>Network Time Protocol (NTP) </a:t>
            </a:r>
            <a:r>
              <a:rPr lang="en-US" dirty="0" smtClean="0"/>
              <a:t>is used by organizations to </a:t>
            </a:r>
            <a:r>
              <a:rPr lang="en-US" dirty="0"/>
              <a:t>synchronize the clocks of all </a:t>
            </a:r>
            <a:r>
              <a:rPr lang="en-US" dirty="0" smtClean="0"/>
              <a:t>its systems. </a:t>
            </a:r>
          </a:p>
          <a:p>
            <a:pPr>
              <a:lnSpc>
                <a:spcPct val="97000"/>
              </a:lnSpc>
              <a:spcAft>
                <a:spcPts val="1413"/>
              </a:spcAft>
              <a:buClr>
                <a:srgbClr val="FF6309"/>
              </a:buClr>
              <a:buSzPct val="45000"/>
              <a:buFont typeface="Wingdings" charset="0"/>
              <a:buChar char=""/>
              <a:defRPr/>
            </a:pPr>
            <a:r>
              <a:rPr lang="en-US" dirty="0" smtClean="0"/>
              <a:t>Time </a:t>
            </a:r>
            <a:r>
              <a:rPr lang="en-US" dirty="0"/>
              <a:t>synchronization is important for many </a:t>
            </a:r>
            <a:r>
              <a:rPr lang="en-US" dirty="0" smtClean="0"/>
              <a:t>reasons:</a:t>
            </a:r>
          </a:p>
          <a:p>
            <a:pPr lvl="1">
              <a:lnSpc>
                <a:spcPct val="97000"/>
              </a:lnSpc>
              <a:spcAft>
                <a:spcPts val="1413"/>
              </a:spcAft>
              <a:buClr>
                <a:srgbClr val="FF6309"/>
              </a:buClr>
              <a:buSzPct val="45000"/>
              <a:buFont typeface="Wingdings" charset="0"/>
              <a:buChar char=""/>
              <a:defRPr/>
            </a:pPr>
            <a:r>
              <a:rPr lang="en-US" dirty="0"/>
              <a:t>A</a:t>
            </a:r>
            <a:r>
              <a:rPr lang="en-US" dirty="0" smtClean="0"/>
              <a:t>pplication </a:t>
            </a:r>
            <a:r>
              <a:rPr lang="en-US" dirty="0"/>
              <a:t>time </a:t>
            </a:r>
            <a:r>
              <a:rPr lang="en-US" dirty="0" smtClean="0"/>
              <a:t>stamps</a:t>
            </a:r>
          </a:p>
          <a:p>
            <a:pPr lvl="1">
              <a:lnSpc>
                <a:spcPct val="97000"/>
              </a:lnSpc>
              <a:spcAft>
                <a:spcPts val="1413"/>
              </a:spcAft>
              <a:buClr>
                <a:srgbClr val="FF6309"/>
              </a:buClr>
              <a:buSzPct val="45000"/>
              <a:buFont typeface="Wingdings" charset="0"/>
              <a:buChar char=""/>
              <a:defRPr/>
            </a:pPr>
            <a:r>
              <a:rPr lang="en-US" dirty="0" smtClean="0"/>
              <a:t>Time stamps for log entries and audit trails. </a:t>
            </a:r>
          </a:p>
          <a:p>
            <a:pPr>
              <a:lnSpc>
                <a:spcPct val="97000"/>
              </a:lnSpc>
              <a:spcAft>
                <a:spcPts val="1413"/>
              </a:spcAft>
              <a:buClr>
                <a:srgbClr val="FF6309"/>
              </a:buClr>
              <a:buSzPct val="45000"/>
              <a:buFont typeface="Wingdings" charset="0"/>
              <a:buChar char=""/>
              <a:defRPr/>
            </a:pPr>
            <a:r>
              <a:rPr lang="en-US" dirty="0"/>
              <a:t>NTP provides an easy way to ensure that all systems will maintain the </a:t>
            </a:r>
            <a:r>
              <a:rPr lang="en-US" dirty="0" smtClean="0"/>
              <a:t>same time. This can significantly simplify </a:t>
            </a:r>
            <a:r>
              <a:rPr lang="en-US" dirty="0"/>
              <a:t>the burden on </a:t>
            </a:r>
            <a:r>
              <a:rPr lang="en-US" dirty="0" smtClean="0"/>
              <a:t>system administrators and tech </a:t>
            </a:r>
            <a:r>
              <a:rPr lang="en-US" dirty="0"/>
              <a:t>support.</a:t>
            </a:r>
          </a:p>
          <a:p>
            <a:pPr>
              <a:lnSpc>
                <a:spcPct val="97000"/>
              </a:lnSpc>
              <a:spcAft>
                <a:spcPts val="1413"/>
              </a:spcAft>
              <a:buClr>
                <a:srgbClr val="FF6309"/>
              </a:buClr>
              <a:buSzPct val="45000"/>
              <a:buFont typeface="Wingdings" charset="0"/>
              <a:buChar char=""/>
              <a:defRPr/>
            </a:pPr>
            <a:r>
              <a:rPr lang="en-US" dirty="0" smtClean="0"/>
              <a:t>When </a:t>
            </a:r>
            <a:r>
              <a:rPr lang="en-US" dirty="0"/>
              <a:t>an organization’s systems all maintain different clock times, it becomes very difficult from a troubleshooting standpoint to determine when and under what conditions a particular event might be </a:t>
            </a:r>
            <a:r>
              <a:rPr lang="en-US" dirty="0" smtClean="0"/>
              <a:t>occurring.</a:t>
            </a:r>
            <a:endParaRPr lang="en-US" dirty="0" smtClean="0">
              <a:latin typeface="Trebuchet M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How NTP Works</a:t>
            </a:r>
          </a:p>
        </p:txBody>
      </p:sp>
      <p:sp>
        <p:nvSpPr>
          <p:cNvPr id="14338"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a:t>NTP works on the premise of synchronization with reference clocks, also known as ‘stratum 0‘ servers. </a:t>
            </a:r>
            <a:endParaRPr lang="en-US" sz="2800" dirty="0" smtClean="0"/>
          </a:p>
          <a:p>
            <a:pPr>
              <a:lnSpc>
                <a:spcPct val="97000"/>
              </a:lnSpc>
              <a:spcAft>
                <a:spcPts val="1413"/>
              </a:spcAft>
              <a:buClr>
                <a:srgbClr val="FF6309"/>
              </a:buClr>
              <a:buSzPct val="45000"/>
              <a:buFont typeface="Wingdings" charset="0"/>
              <a:buChar char=""/>
              <a:defRPr/>
            </a:pPr>
            <a:r>
              <a:rPr lang="en-US" sz="2800" dirty="0" smtClean="0"/>
              <a:t>All </a:t>
            </a:r>
            <a:r>
              <a:rPr lang="en-US" sz="2800" dirty="0"/>
              <a:t>other NTP servers then become a lower level strata server based upon how far they are from a reference server. </a:t>
            </a:r>
            <a:endParaRPr lang="en-US" sz="2800" dirty="0" smtClean="0"/>
          </a:p>
          <a:p>
            <a:pPr>
              <a:lnSpc>
                <a:spcPct val="97000"/>
              </a:lnSpc>
              <a:spcAft>
                <a:spcPts val="1413"/>
              </a:spcAft>
              <a:buClr>
                <a:srgbClr val="FF6309"/>
              </a:buClr>
              <a:buSzPct val="45000"/>
              <a:buFont typeface="Wingdings" charset="0"/>
              <a:buChar char=""/>
              <a:defRPr/>
            </a:pPr>
            <a:r>
              <a:rPr lang="en-US" sz="2800" dirty="0" smtClean="0"/>
              <a:t>The </a:t>
            </a:r>
            <a:r>
              <a:rPr lang="en-US" sz="2800" dirty="0"/>
              <a:t>start of the NTP chain is a stratum 1 server which is always directly connected to a stratum 0 reference clock. </a:t>
            </a:r>
            <a:endParaRPr lang="en-US" sz="2800" dirty="0" smtClean="0"/>
          </a:p>
          <a:p>
            <a:pPr>
              <a:lnSpc>
                <a:spcPct val="97000"/>
              </a:lnSpc>
              <a:spcAft>
                <a:spcPts val="1413"/>
              </a:spcAft>
              <a:buClr>
                <a:srgbClr val="FF6309"/>
              </a:buClr>
              <a:buSzPct val="45000"/>
              <a:buFont typeface="Wingdings" charset="0"/>
              <a:buChar char=""/>
              <a:defRPr/>
            </a:pPr>
            <a:r>
              <a:rPr lang="en-US" sz="2800" dirty="0" smtClean="0"/>
              <a:t>From </a:t>
            </a:r>
            <a:r>
              <a:rPr lang="en-US" sz="2800" dirty="0"/>
              <a:t>here, lower level strata servers are connected via a network connection to a higher strata level server. </a:t>
            </a:r>
            <a:endParaRPr lang="en-US" sz="2800" dirty="0" smtClean="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How NTP Works</a:t>
            </a:r>
          </a:p>
        </p:txBody>
      </p:sp>
      <p:sp>
        <p:nvSpPr>
          <p:cNvPr id="14338" name="Text Box 2"/>
          <p:cNvSpPr txBox="1">
            <a:spLocks noChangeArrowheads="1"/>
          </p:cNvSpPr>
          <p:nvPr/>
        </p:nvSpPr>
        <p:spPr bwMode="auto">
          <a:xfrm>
            <a:off x="427038" y="1768476"/>
            <a:ext cx="1793874"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smtClean="0"/>
              <a:t>Stratum 0</a:t>
            </a:r>
          </a:p>
        </p:txBody>
      </p:sp>
      <p:pic>
        <p:nvPicPr>
          <p:cNvPr id="2" name="Picture 1"/>
          <p:cNvPicPr>
            <a:picLocks noChangeAspect="1"/>
          </p:cNvPicPr>
          <p:nvPr/>
        </p:nvPicPr>
        <p:blipFill>
          <a:blip r:embed="rId4"/>
          <a:stretch>
            <a:fillRect/>
          </a:stretch>
        </p:blipFill>
        <p:spPr>
          <a:xfrm>
            <a:off x="2054224" y="1448309"/>
            <a:ext cx="6262687" cy="5596444"/>
          </a:xfrm>
          <a:prstGeom prst="rect">
            <a:avLst/>
          </a:prstGeom>
        </p:spPr>
      </p:pic>
      <p:sp>
        <p:nvSpPr>
          <p:cNvPr id="5" name="Text Box 2"/>
          <p:cNvSpPr txBox="1">
            <a:spLocks noChangeArrowheads="1"/>
          </p:cNvSpPr>
          <p:nvPr/>
        </p:nvSpPr>
        <p:spPr bwMode="auto">
          <a:xfrm>
            <a:off x="427038" y="3167571"/>
            <a:ext cx="2174873"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smtClean="0"/>
              <a:t>Stratum 1</a:t>
            </a:r>
          </a:p>
        </p:txBody>
      </p:sp>
      <p:sp>
        <p:nvSpPr>
          <p:cNvPr id="6" name="Text Box 2"/>
          <p:cNvSpPr txBox="1">
            <a:spLocks noChangeArrowheads="1"/>
          </p:cNvSpPr>
          <p:nvPr/>
        </p:nvSpPr>
        <p:spPr bwMode="auto">
          <a:xfrm>
            <a:off x="427038" y="4681581"/>
            <a:ext cx="2174873"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smtClean="0"/>
              <a:t>Stratum 2</a:t>
            </a:r>
          </a:p>
        </p:txBody>
      </p:sp>
      <p:sp>
        <p:nvSpPr>
          <p:cNvPr id="7" name="Text Box 2"/>
          <p:cNvSpPr txBox="1">
            <a:spLocks noChangeArrowheads="1"/>
          </p:cNvSpPr>
          <p:nvPr/>
        </p:nvSpPr>
        <p:spPr bwMode="auto">
          <a:xfrm>
            <a:off x="427038" y="6208014"/>
            <a:ext cx="2174873"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dirty="0" smtClean="0"/>
              <a:t>Stratum 3</a:t>
            </a:r>
          </a:p>
        </p:txBody>
      </p:sp>
      <p:sp>
        <p:nvSpPr>
          <p:cNvPr id="9" name="Text Box 2"/>
          <p:cNvSpPr txBox="1">
            <a:spLocks noChangeArrowheads="1"/>
          </p:cNvSpPr>
          <p:nvPr/>
        </p:nvSpPr>
        <p:spPr bwMode="auto">
          <a:xfrm>
            <a:off x="7419974" y="1768475"/>
            <a:ext cx="2119314" cy="48736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0425">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marL="0" marR="0" lvl="0" indent="0" defTabSz="914400" eaLnBrk="1" fontAlgn="auto" latinLnBrk="0" hangingPunct="1">
              <a:lnSpc>
                <a:spcPct val="97000"/>
              </a:lnSpc>
              <a:spcBef>
                <a:spcPts val="0"/>
              </a:spcBef>
              <a:spcAft>
                <a:spcPts val="1413"/>
              </a:spcAft>
              <a:buClr>
                <a:srgbClr val="FF6309"/>
              </a:buClr>
              <a:buSzPct val="45000"/>
              <a:buFont typeface="Wingdings" charset="0"/>
              <a:buNone/>
              <a:tabLst/>
              <a:defRPr/>
            </a:pPr>
            <a:r>
              <a:rPr lang="en-US" sz="2800" smtClean="0"/>
              <a:t>GPS/CDMA</a:t>
            </a:r>
            <a:endParaRPr lang="en-US" sz="2800" dirty="0" smtClean="0"/>
          </a:p>
        </p:txBody>
      </p:sp>
    </p:spTree>
    <p:extLst>
      <p:ext uri="{BB962C8B-B14F-4D97-AF65-F5344CB8AC3E}">
        <p14:creationId xmlns:p14="http://schemas.microsoft.com/office/powerpoint/2010/main" val="14298252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5360" name="Rounded Rectangle 15359"/>
          <p:cNvSpPr/>
          <p:nvPr/>
        </p:nvSpPr>
        <p:spPr bwMode="auto">
          <a:xfrm>
            <a:off x="696912" y="3325433"/>
            <a:ext cx="8305800" cy="4025521"/>
          </a:xfrm>
          <a:prstGeom prst="roundRect">
            <a:avLst/>
          </a:prstGeom>
          <a:solidFill>
            <a:srgbClr val="EBEBEB"/>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15361"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Internal NTP Architecture</a:t>
            </a:r>
          </a:p>
        </p:txBody>
      </p:sp>
      <p:sp>
        <p:nvSpPr>
          <p:cNvPr id="2" name="Cloud 1"/>
          <p:cNvSpPr/>
          <p:nvPr/>
        </p:nvSpPr>
        <p:spPr bwMode="auto">
          <a:xfrm>
            <a:off x="2703218" y="1175164"/>
            <a:ext cx="3810000" cy="2057400"/>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 name="Rounded Rectangle 2"/>
          <p:cNvSpPr/>
          <p:nvPr/>
        </p:nvSpPr>
        <p:spPr bwMode="auto">
          <a:xfrm>
            <a:off x="2246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dirty="0">
              <a:ln>
                <a:noFill/>
              </a:ln>
              <a:solidFill>
                <a:schemeClr val="bg1"/>
              </a:solidFill>
              <a:effectLst/>
              <a:latin typeface="Arial" charset="0"/>
              <a:ea typeface="ＭＳ Ｐゴシック" charset="0"/>
              <a:cs typeface="DejaVu Sans" charset="0"/>
            </a:endParaRPr>
          </a:p>
        </p:txBody>
      </p:sp>
      <p:sp>
        <p:nvSpPr>
          <p:cNvPr id="6" name="Rounded Rectangle 5"/>
          <p:cNvSpPr/>
          <p:nvPr/>
        </p:nvSpPr>
        <p:spPr bwMode="auto">
          <a:xfrm>
            <a:off x="3992814"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7" name="Rounded Rectangle 6"/>
          <p:cNvSpPr/>
          <p:nvPr/>
        </p:nvSpPr>
        <p:spPr bwMode="auto">
          <a:xfrm>
            <a:off x="5675018" y="4070764"/>
            <a:ext cx="1295400" cy="762000"/>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8" name="Rounded Rectangle 7"/>
          <p:cNvSpPr/>
          <p:nvPr/>
        </p:nvSpPr>
        <p:spPr bwMode="auto">
          <a:xfrm>
            <a:off x="3644273"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9" name="Rounded Rectangle 8"/>
          <p:cNvSpPr/>
          <p:nvPr/>
        </p:nvSpPr>
        <p:spPr bwMode="auto">
          <a:xfrm>
            <a:off x="4760618" y="1830802"/>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5" name="Straight Connector 4"/>
          <p:cNvCxnSpPr/>
          <p:nvPr/>
        </p:nvCxnSpPr>
        <p:spPr bwMode="auto">
          <a:xfrm>
            <a:off x="2855618" y="3435764"/>
            <a:ext cx="3505200"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1" name="Straight Connector 20"/>
          <p:cNvCxnSpPr/>
          <p:nvPr/>
        </p:nvCxnSpPr>
        <p:spPr bwMode="auto">
          <a:xfrm flipV="1">
            <a:off x="28556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4" name="Straight Connector 23"/>
          <p:cNvCxnSpPr/>
          <p:nvPr/>
        </p:nvCxnSpPr>
        <p:spPr bwMode="auto">
          <a:xfrm flipV="1">
            <a:off x="6360818"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5" name="Straight Connector 24"/>
          <p:cNvCxnSpPr/>
          <p:nvPr/>
        </p:nvCxnSpPr>
        <p:spPr bwMode="auto">
          <a:xfrm flipV="1">
            <a:off x="4619330" y="3435764"/>
            <a:ext cx="0" cy="62975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27" name="Straight Connector 26"/>
          <p:cNvCxnSpPr/>
          <p:nvPr/>
        </p:nvCxnSpPr>
        <p:spPr bwMode="auto">
          <a:xfrm flipV="1">
            <a:off x="5217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30" name="Straight Connector 29"/>
          <p:cNvCxnSpPr/>
          <p:nvPr/>
        </p:nvCxnSpPr>
        <p:spPr bwMode="auto">
          <a:xfrm flipV="1">
            <a:off x="4074818" y="2575389"/>
            <a:ext cx="0" cy="860375"/>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28" name="TextBox 27"/>
          <p:cNvSpPr txBox="1"/>
          <p:nvPr/>
        </p:nvSpPr>
        <p:spPr>
          <a:xfrm>
            <a:off x="2344742" y="4253597"/>
            <a:ext cx="1051185" cy="446917"/>
          </a:xfrm>
          <a:prstGeom prst="rect">
            <a:avLst/>
          </a:prstGeom>
          <a:noFill/>
        </p:spPr>
        <p:txBody>
          <a:bodyPr wrap="none" rtlCol="0">
            <a:spAutoFit/>
          </a:bodyPr>
          <a:lstStyle/>
          <a:p>
            <a:r>
              <a:rPr lang="en-US" b="1" smtClean="0">
                <a:solidFill>
                  <a:schemeClr val="tx1"/>
                </a:solidFill>
              </a:rPr>
              <a:t>NTP 1</a:t>
            </a:r>
            <a:endParaRPr lang="en-US" b="1">
              <a:solidFill>
                <a:schemeClr val="tx1"/>
              </a:solidFill>
            </a:endParaRPr>
          </a:p>
        </p:txBody>
      </p:sp>
      <p:sp>
        <p:nvSpPr>
          <p:cNvPr id="32" name="TextBox 31"/>
          <p:cNvSpPr txBox="1"/>
          <p:nvPr/>
        </p:nvSpPr>
        <p:spPr>
          <a:xfrm>
            <a:off x="4114921" y="4255043"/>
            <a:ext cx="1051185" cy="446917"/>
          </a:xfrm>
          <a:prstGeom prst="rect">
            <a:avLst/>
          </a:prstGeom>
          <a:noFill/>
        </p:spPr>
        <p:txBody>
          <a:bodyPr wrap="none" rtlCol="0">
            <a:spAutoFit/>
          </a:bodyPr>
          <a:lstStyle/>
          <a:p>
            <a:r>
              <a:rPr lang="en-US" b="1" dirty="0" smtClean="0">
                <a:solidFill>
                  <a:schemeClr val="tx1"/>
                </a:solidFill>
              </a:rPr>
              <a:t>NTP 2</a:t>
            </a:r>
            <a:endParaRPr lang="en-US" b="1" dirty="0">
              <a:solidFill>
                <a:schemeClr val="tx1"/>
              </a:solidFill>
            </a:endParaRPr>
          </a:p>
        </p:txBody>
      </p:sp>
      <p:sp>
        <p:nvSpPr>
          <p:cNvPr id="33" name="TextBox 32"/>
          <p:cNvSpPr txBox="1"/>
          <p:nvPr/>
        </p:nvSpPr>
        <p:spPr>
          <a:xfrm>
            <a:off x="5797125" y="4253598"/>
            <a:ext cx="1051185" cy="446917"/>
          </a:xfrm>
          <a:prstGeom prst="rect">
            <a:avLst/>
          </a:prstGeom>
          <a:noFill/>
        </p:spPr>
        <p:txBody>
          <a:bodyPr wrap="none" rtlCol="0">
            <a:spAutoFit/>
          </a:bodyPr>
          <a:lstStyle/>
          <a:p>
            <a:r>
              <a:rPr lang="en-US" b="1" smtClean="0">
                <a:solidFill>
                  <a:schemeClr val="tx1"/>
                </a:solidFill>
              </a:rPr>
              <a:t>NTP 3</a:t>
            </a:r>
            <a:endParaRPr lang="en-US" b="1">
              <a:solidFill>
                <a:schemeClr val="tx1"/>
              </a:solidFill>
            </a:endParaRPr>
          </a:p>
        </p:txBody>
      </p:sp>
      <p:sp>
        <p:nvSpPr>
          <p:cNvPr id="34" name="TextBox 33"/>
          <p:cNvSpPr txBox="1"/>
          <p:nvPr/>
        </p:nvSpPr>
        <p:spPr>
          <a:xfrm>
            <a:off x="4074818" y="1353344"/>
            <a:ext cx="1313180" cy="446917"/>
          </a:xfrm>
          <a:prstGeom prst="rect">
            <a:avLst/>
          </a:prstGeom>
          <a:noFill/>
        </p:spPr>
        <p:txBody>
          <a:bodyPr wrap="none" rtlCol="0">
            <a:spAutoFit/>
          </a:bodyPr>
          <a:lstStyle/>
          <a:p>
            <a:r>
              <a:rPr lang="en-US" b="1" dirty="0" smtClean="0">
                <a:solidFill>
                  <a:schemeClr val="tx1"/>
                </a:solidFill>
              </a:rPr>
              <a:t>Internet</a:t>
            </a:r>
            <a:endParaRPr lang="en-US" b="1" dirty="0">
              <a:solidFill>
                <a:schemeClr val="tx1"/>
              </a:solidFill>
            </a:endParaRPr>
          </a:p>
        </p:txBody>
      </p:sp>
      <p:sp>
        <p:nvSpPr>
          <p:cNvPr id="35" name="Rounded Rectangle 34"/>
          <p:cNvSpPr/>
          <p:nvPr/>
        </p:nvSpPr>
        <p:spPr bwMode="auto">
          <a:xfrm>
            <a:off x="925512"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6" name="Rounded Rectangle 35"/>
          <p:cNvSpPr/>
          <p:nvPr/>
        </p:nvSpPr>
        <p:spPr bwMode="auto">
          <a:xfrm>
            <a:off x="2241173"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7" name="Rounded Rectangle 36"/>
          <p:cNvSpPr/>
          <p:nvPr/>
        </p:nvSpPr>
        <p:spPr bwMode="auto">
          <a:xfrm>
            <a:off x="3556834"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8" name="Rounded Rectangle 37"/>
          <p:cNvSpPr/>
          <p:nvPr/>
        </p:nvSpPr>
        <p:spPr bwMode="auto">
          <a:xfrm>
            <a:off x="4872495"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39" name="Rounded Rectangle 38"/>
          <p:cNvSpPr/>
          <p:nvPr/>
        </p:nvSpPr>
        <p:spPr bwMode="auto">
          <a:xfrm>
            <a:off x="6188156"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sp>
        <p:nvSpPr>
          <p:cNvPr id="40" name="Rounded Rectangle 39"/>
          <p:cNvSpPr/>
          <p:nvPr/>
        </p:nvSpPr>
        <p:spPr bwMode="auto">
          <a:xfrm>
            <a:off x="7503818" y="6086510"/>
            <a:ext cx="887745" cy="752475"/>
          </a:xfrm>
          <a:prstGeom prst="roundRect">
            <a:avLst/>
          </a:prstGeom>
          <a:solidFill>
            <a:srgbClr val="00B05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pPr>
            <a:endParaRPr kumimoji="0" lang="en-US" sz="2400" b="0" i="0" u="none" strike="noStrike" cap="none" normalizeH="0" baseline="0">
              <a:ln>
                <a:noFill/>
              </a:ln>
              <a:solidFill>
                <a:schemeClr val="bg1"/>
              </a:solidFill>
              <a:effectLst/>
              <a:latin typeface="Arial" charset="0"/>
              <a:ea typeface="ＭＳ Ｐゴシック" charset="0"/>
              <a:cs typeface="DejaVu Sans" charset="0"/>
            </a:endParaRPr>
          </a:p>
        </p:txBody>
      </p:sp>
      <p:cxnSp>
        <p:nvCxnSpPr>
          <p:cNvPr id="41" name="Straight Connector 40"/>
          <p:cNvCxnSpPr/>
          <p:nvPr/>
        </p:nvCxnSpPr>
        <p:spPr bwMode="auto">
          <a:xfrm flipV="1">
            <a:off x="1399546" y="5507952"/>
            <a:ext cx="6548144" cy="19154"/>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2" name="Straight Connector 41"/>
          <p:cNvCxnSpPr/>
          <p:nvPr/>
        </p:nvCxnSpPr>
        <p:spPr bwMode="auto">
          <a:xfrm flipV="1">
            <a:off x="1399546"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4" name="Straight Connector 43"/>
          <p:cNvCxnSpPr/>
          <p:nvPr/>
        </p:nvCxnSpPr>
        <p:spPr bwMode="auto">
          <a:xfrm flipV="1">
            <a:off x="2685045" y="5535440"/>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5" name="Straight Connector 44"/>
          <p:cNvCxnSpPr/>
          <p:nvPr/>
        </p:nvCxnSpPr>
        <p:spPr bwMode="auto">
          <a:xfrm flipV="1">
            <a:off x="4058942" y="5507952"/>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6" name="Straight Connector 45"/>
          <p:cNvCxnSpPr/>
          <p:nvPr/>
        </p:nvCxnSpPr>
        <p:spPr bwMode="auto">
          <a:xfrm flipV="1">
            <a:off x="52940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7" name="Straight Connector 46"/>
          <p:cNvCxnSpPr/>
          <p:nvPr/>
        </p:nvCxnSpPr>
        <p:spPr bwMode="auto">
          <a:xfrm flipV="1">
            <a:off x="6665618"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48" name="Straight Connector 47"/>
          <p:cNvCxnSpPr/>
          <p:nvPr/>
        </p:nvCxnSpPr>
        <p:spPr bwMode="auto">
          <a:xfrm flipV="1">
            <a:off x="7947690" y="5518564"/>
            <a:ext cx="0" cy="572502"/>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3" name="TextBox 52"/>
          <p:cNvSpPr txBox="1"/>
          <p:nvPr/>
        </p:nvSpPr>
        <p:spPr>
          <a:xfrm>
            <a:off x="6513218" y="1112837"/>
            <a:ext cx="2787943" cy="446917"/>
          </a:xfrm>
          <a:prstGeom prst="rect">
            <a:avLst/>
          </a:prstGeom>
          <a:noFill/>
        </p:spPr>
        <p:txBody>
          <a:bodyPr wrap="none" rtlCol="0">
            <a:spAutoFit/>
          </a:bodyPr>
          <a:lstStyle/>
          <a:p>
            <a:r>
              <a:rPr lang="en-US" b="1" dirty="0" smtClean="0">
                <a:solidFill>
                  <a:srgbClr val="C00000"/>
                </a:solidFill>
              </a:rPr>
              <a:t>Strata 0/1 Servers</a:t>
            </a:r>
            <a:endParaRPr lang="en-US" b="1" dirty="0">
              <a:solidFill>
                <a:srgbClr val="C00000"/>
              </a:solidFill>
            </a:endParaRPr>
          </a:p>
        </p:txBody>
      </p:sp>
      <p:sp>
        <p:nvSpPr>
          <p:cNvPr id="54" name="TextBox 53"/>
          <p:cNvSpPr txBox="1"/>
          <p:nvPr/>
        </p:nvSpPr>
        <p:spPr>
          <a:xfrm>
            <a:off x="7075901" y="4221472"/>
            <a:ext cx="2821606" cy="446917"/>
          </a:xfrm>
          <a:prstGeom prst="rect">
            <a:avLst/>
          </a:prstGeom>
          <a:noFill/>
        </p:spPr>
        <p:txBody>
          <a:bodyPr wrap="none" rtlCol="0">
            <a:spAutoFit/>
          </a:bodyPr>
          <a:lstStyle/>
          <a:p>
            <a:r>
              <a:rPr lang="en-US" b="1" dirty="0" smtClean="0">
                <a:solidFill>
                  <a:srgbClr val="C00000"/>
                </a:solidFill>
              </a:rPr>
              <a:t>Stratum 2 Servers</a:t>
            </a:r>
            <a:endParaRPr lang="en-US" b="1" dirty="0">
              <a:solidFill>
                <a:srgbClr val="C00000"/>
              </a:solidFill>
            </a:endParaRPr>
          </a:p>
        </p:txBody>
      </p:sp>
      <p:cxnSp>
        <p:nvCxnSpPr>
          <p:cNvPr id="55" name="Straight Connector 54"/>
          <p:cNvCxnSpPr/>
          <p:nvPr/>
        </p:nvCxnSpPr>
        <p:spPr bwMode="auto">
          <a:xfrm flipV="1">
            <a:off x="2870334" y="4825837"/>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6" name="Straight Connector 55"/>
          <p:cNvCxnSpPr/>
          <p:nvPr/>
        </p:nvCxnSpPr>
        <p:spPr bwMode="auto">
          <a:xfrm flipV="1">
            <a:off x="4619330" y="4815224"/>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57" name="Straight Connector 56"/>
          <p:cNvCxnSpPr/>
          <p:nvPr/>
        </p:nvCxnSpPr>
        <p:spPr bwMode="auto">
          <a:xfrm flipV="1">
            <a:off x="6348545" y="4815225"/>
            <a:ext cx="0" cy="692727"/>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
        <p:nvSpPr>
          <p:cNvPr id="58" name="TextBox 57"/>
          <p:cNvSpPr txBox="1"/>
          <p:nvPr/>
        </p:nvSpPr>
        <p:spPr>
          <a:xfrm>
            <a:off x="1813257" y="6904037"/>
            <a:ext cx="5808000" cy="446917"/>
          </a:xfrm>
          <a:prstGeom prst="rect">
            <a:avLst/>
          </a:prstGeom>
          <a:noFill/>
        </p:spPr>
        <p:txBody>
          <a:bodyPr wrap="none" rtlCol="0">
            <a:spAutoFit/>
          </a:bodyPr>
          <a:lstStyle/>
          <a:p>
            <a:r>
              <a:rPr lang="en-US" b="1" smtClean="0">
                <a:solidFill>
                  <a:srgbClr val="C00000"/>
                </a:solidFill>
              </a:rPr>
              <a:t>Hosts and devices on Internal network</a:t>
            </a:r>
            <a:endParaRPr lang="en-US" b="1" dirty="0">
              <a:solidFill>
                <a:srgbClr val="C00000"/>
              </a:solidFill>
            </a:endParaRPr>
          </a:p>
        </p:txBody>
      </p:sp>
      <p:cxnSp>
        <p:nvCxnSpPr>
          <p:cNvPr id="60" name="Straight Connector 59"/>
          <p:cNvCxnSpPr>
            <a:stCxn id="3" idx="3"/>
            <a:endCxn id="6" idx="1"/>
          </p:cNvCxnSpPr>
          <p:nvPr/>
        </p:nvCxnSpPr>
        <p:spPr bwMode="auto">
          <a:xfrm>
            <a:off x="3541418" y="4451764"/>
            <a:ext cx="451396"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cxnSp>
        <p:nvCxnSpPr>
          <p:cNvPr id="63" name="Straight Connector 62"/>
          <p:cNvCxnSpPr>
            <a:stCxn id="6" idx="3"/>
            <a:endCxn id="7" idx="1"/>
          </p:cNvCxnSpPr>
          <p:nvPr/>
        </p:nvCxnSpPr>
        <p:spPr bwMode="auto">
          <a:xfrm>
            <a:off x="5288214" y="4451764"/>
            <a:ext cx="386804" cy="0"/>
          </a:xfrm>
          <a:prstGeom prst="line">
            <a:avLst/>
          </a:prstGeom>
          <a:solidFill>
            <a:srgbClr val="00B8FF"/>
          </a:solidFill>
          <a:ln w="25400"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cxn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468313"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Step 1: Installation of NTP Server</a:t>
            </a:r>
          </a:p>
        </p:txBody>
      </p:sp>
      <p:sp>
        <p:nvSpPr>
          <p:cNvPr id="16386" name="Text Box 2"/>
          <p:cNvSpPr txBox="1">
            <a:spLocks noChangeArrowheads="1"/>
          </p:cNvSpPr>
          <p:nvPr/>
        </p:nvSpPr>
        <p:spPr bwMode="auto">
          <a:xfrm>
            <a:off x="503238" y="1768475"/>
            <a:ext cx="9070975" cy="49879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1pPr>
            <a:lvl2pPr marL="863600" indent="-284163">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2pPr>
            <a:lvl3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3pPr>
            <a:lvl4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4pPr>
            <a:lvl5pPr>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rgbClr val="000000"/>
                </a:solidFill>
                <a:latin typeface="Arial" charset="0"/>
                <a:ea typeface="ＭＳ Ｐゴシック" charset="0"/>
                <a:cs typeface="DejaVu Sans" charset="0"/>
              </a:defRPr>
            </a:lvl9pPr>
          </a:lstStyle>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The first step to setting up an internal NTP structure is to install the NTP server software. </a:t>
            </a:r>
          </a:p>
          <a:p>
            <a:pPr>
              <a:lnSpc>
                <a:spcPct val="97000"/>
              </a:lnSpc>
              <a:spcAft>
                <a:spcPts val="1413"/>
              </a:spcAft>
              <a:buClr>
                <a:srgbClr val="FF6309"/>
              </a:buClr>
              <a:buSzPct val="45000"/>
              <a:buFont typeface="Wingdings" charset="0"/>
              <a:buChar char=""/>
              <a:defRPr/>
            </a:pP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Check if the software is installed.</a:t>
            </a:r>
          </a:p>
          <a:p>
            <a:pPr>
              <a:lnSpc>
                <a:spcPct val="97000"/>
              </a:lnSpc>
              <a:spcAft>
                <a:spcPts val="1413"/>
              </a:spcAft>
              <a:buClr>
                <a:srgbClr val="FF6309"/>
              </a:buClr>
              <a:buSzPct val="45000"/>
              <a:buFont typeface="Wingdings" charset="0"/>
              <a:buChar char=""/>
              <a:defRPr/>
            </a:pPr>
            <a:endParaRPr lang="en-US" sz="2800" dirty="0">
              <a:ea typeface="Arial" charset="0"/>
              <a:cs typeface="Arial" charset="0"/>
            </a:endParaRPr>
          </a:p>
          <a:p>
            <a:pPr>
              <a:lnSpc>
                <a:spcPct val="97000"/>
              </a:lnSpc>
              <a:spcAft>
                <a:spcPts val="1413"/>
              </a:spcAft>
              <a:buClr>
                <a:srgbClr val="FF6309"/>
              </a:buClr>
              <a:buSzPct val="45000"/>
              <a:buFont typeface="Wingdings" charset="0"/>
              <a:buChar char=""/>
              <a:defRPr/>
            </a:pPr>
            <a:endParaRPr lang="en-US" sz="2800" dirty="0" smtClean="0">
              <a:ea typeface="Arial" charset="0"/>
              <a:cs typeface="Arial" charset="0"/>
            </a:endParaRPr>
          </a:p>
          <a:p>
            <a:pPr>
              <a:lnSpc>
                <a:spcPct val="97000"/>
              </a:lnSpc>
              <a:spcAft>
                <a:spcPts val="1413"/>
              </a:spcAft>
              <a:buClr>
                <a:srgbClr val="FF6309"/>
              </a:buClr>
              <a:buSzPct val="45000"/>
              <a:buFont typeface="Wingdings" charset="0"/>
              <a:buChar char=""/>
              <a:defRPr/>
            </a:pPr>
            <a:r>
              <a:rPr lang="en-US" sz="2800" dirty="0" smtClean="0">
                <a:ea typeface="Arial" charset="0"/>
                <a:cs typeface="Arial" charset="0"/>
              </a:rPr>
              <a:t>Update your system clock</a:t>
            </a:r>
            <a:endParaRPr lang="en-US" sz="2800" dirty="0">
              <a:ea typeface="Arial" charset="0"/>
              <a:cs typeface="Arial" charset="0"/>
            </a:endParaRPr>
          </a:p>
        </p:txBody>
      </p:sp>
      <p:sp>
        <p:nvSpPr>
          <p:cNvPr id="2" name="TextBox 1"/>
          <p:cNvSpPr txBox="1"/>
          <p:nvPr/>
        </p:nvSpPr>
        <p:spPr>
          <a:xfrm>
            <a:off x="925512" y="2789237"/>
            <a:ext cx="8613776" cy="446917"/>
          </a:xfrm>
          <a:prstGeom prst="rect">
            <a:avLst/>
          </a:prstGeom>
          <a:solidFill>
            <a:schemeClr val="bg2"/>
          </a:solidFill>
        </p:spPr>
        <p:txBody>
          <a:bodyPr wrap="square" rtlCol="0">
            <a:spAutoFit/>
          </a:bodyPr>
          <a:lstStyle/>
          <a:p>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sudo</a:t>
            </a:r>
            <a:r>
              <a:rPr lang="en-US" dirty="0" smtClean="0">
                <a:solidFill>
                  <a:schemeClr val="tx1"/>
                </a:solidFill>
                <a:latin typeface="Courier" charset="0"/>
                <a:ea typeface="Courier" charset="0"/>
                <a:cs typeface="Courier" charset="0"/>
              </a:rPr>
              <a:t> apt-get install </a:t>
            </a:r>
            <a:r>
              <a:rPr lang="en-US" dirty="0" err="1" smtClean="0">
                <a:solidFill>
                  <a:schemeClr val="tx1"/>
                </a:solidFill>
                <a:latin typeface="Courier" charset="0"/>
                <a:ea typeface="Courier" charset="0"/>
                <a:cs typeface="Courier" charset="0"/>
              </a:rPr>
              <a:t>ntp</a:t>
            </a:r>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ntpdate</a:t>
            </a:r>
            <a:endParaRPr lang="en-US" dirty="0">
              <a:solidFill>
                <a:schemeClr val="tx1"/>
              </a:solidFill>
              <a:latin typeface="Courier" charset="0"/>
              <a:ea typeface="Courier" charset="0"/>
              <a:cs typeface="Courier" charset="0"/>
            </a:endParaRPr>
          </a:p>
        </p:txBody>
      </p:sp>
      <p:sp>
        <p:nvSpPr>
          <p:cNvPr id="5" name="TextBox 4"/>
          <p:cNvSpPr txBox="1"/>
          <p:nvPr/>
        </p:nvSpPr>
        <p:spPr>
          <a:xfrm>
            <a:off x="925512" y="3856037"/>
            <a:ext cx="8613776" cy="446917"/>
          </a:xfrm>
          <a:prstGeom prst="rect">
            <a:avLst/>
          </a:prstGeom>
          <a:solidFill>
            <a:schemeClr val="bg2"/>
          </a:solidFill>
        </p:spPr>
        <p:txBody>
          <a:bodyPr wrap="square" rtlCol="0">
            <a:spAutoFit/>
          </a:bodyPr>
          <a:lstStyle/>
          <a:p>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sudo</a:t>
            </a:r>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dpkg</a:t>
            </a:r>
            <a:r>
              <a:rPr lang="en-US" dirty="0" smtClean="0">
                <a:solidFill>
                  <a:schemeClr val="tx1"/>
                </a:solidFill>
                <a:latin typeface="Courier" charset="0"/>
                <a:ea typeface="Courier" charset="0"/>
                <a:cs typeface="Courier" charset="0"/>
              </a:rPr>
              <a:t> --get-selections </a:t>
            </a:r>
            <a:r>
              <a:rPr lang="en-US" dirty="0" err="1" smtClean="0">
                <a:solidFill>
                  <a:schemeClr val="tx1"/>
                </a:solidFill>
                <a:latin typeface="Courier" charset="0"/>
                <a:ea typeface="Courier" charset="0"/>
                <a:cs typeface="Courier" charset="0"/>
              </a:rPr>
              <a:t>ntp</a:t>
            </a:r>
            <a:endParaRPr lang="en-US" dirty="0" smtClean="0">
              <a:solidFill>
                <a:schemeClr val="tx1"/>
              </a:solidFill>
              <a:latin typeface="Courier" charset="0"/>
              <a:ea typeface="Courier" charset="0"/>
              <a:cs typeface="Courier" charset="0"/>
            </a:endParaRPr>
          </a:p>
        </p:txBody>
      </p:sp>
      <p:sp>
        <p:nvSpPr>
          <p:cNvPr id="6" name="TextBox 5"/>
          <p:cNvSpPr txBox="1"/>
          <p:nvPr/>
        </p:nvSpPr>
        <p:spPr>
          <a:xfrm>
            <a:off x="925512" y="4531554"/>
            <a:ext cx="8613776" cy="446917"/>
          </a:xfrm>
          <a:prstGeom prst="rect">
            <a:avLst/>
          </a:prstGeom>
          <a:solidFill>
            <a:schemeClr val="bg2"/>
          </a:solidFill>
        </p:spPr>
        <p:txBody>
          <a:bodyPr wrap="square" rtlCol="0">
            <a:spAutoFit/>
          </a:bodyPr>
          <a:lstStyle/>
          <a:p>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sudo</a:t>
            </a:r>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dpkg</a:t>
            </a:r>
            <a:r>
              <a:rPr lang="en-US" dirty="0" smtClean="0">
                <a:solidFill>
                  <a:schemeClr val="tx1"/>
                </a:solidFill>
                <a:latin typeface="Courier" charset="0"/>
                <a:ea typeface="Courier" charset="0"/>
                <a:cs typeface="Courier" charset="0"/>
              </a:rPr>
              <a:t> -s </a:t>
            </a:r>
            <a:r>
              <a:rPr lang="en-US" dirty="0" err="1" smtClean="0">
                <a:solidFill>
                  <a:schemeClr val="tx1"/>
                </a:solidFill>
                <a:latin typeface="Courier" charset="0"/>
                <a:ea typeface="Courier" charset="0"/>
                <a:cs typeface="Courier" charset="0"/>
              </a:rPr>
              <a:t>ntp</a:t>
            </a:r>
            <a:endParaRPr lang="en-US" dirty="0" smtClean="0">
              <a:solidFill>
                <a:schemeClr val="tx1"/>
              </a:solidFill>
              <a:latin typeface="Courier" charset="0"/>
              <a:ea typeface="Courier" charset="0"/>
              <a:cs typeface="Courier" charset="0"/>
            </a:endParaRPr>
          </a:p>
        </p:txBody>
      </p:sp>
      <p:sp>
        <p:nvSpPr>
          <p:cNvPr id="7" name="TextBox 6"/>
          <p:cNvSpPr txBox="1"/>
          <p:nvPr/>
        </p:nvSpPr>
        <p:spPr>
          <a:xfrm>
            <a:off x="925512" y="5643977"/>
            <a:ext cx="8613776" cy="446917"/>
          </a:xfrm>
          <a:prstGeom prst="rect">
            <a:avLst/>
          </a:prstGeom>
          <a:solidFill>
            <a:schemeClr val="bg2"/>
          </a:solidFill>
        </p:spPr>
        <p:txBody>
          <a:bodyPr wrap="square" rtlCol="0">
            <a:spAutoFit/>
          </a:bodyPr>
          <a:lstStyle/>
          <a:p>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sudo</a:t>
            </a:r>
            <a:r>
              <a:rPr lang="en-US" dirty="0" smtClean="0">
                <a:solidFill>
                  <a:schemeClr val="tx1"/>
                </a:solidFill>
                <a:latin typeface="Courier" charset="0"/>
                <a:ea typeface="Courier" charset="0"/>
                <a:cs typeface="Courier" charset="0"/>
              </a:rPr>
              <a:t> </a:t>
            </a:r>
            <a:r>
              <a:rPr lang="en-US" dirty="0" err="1" smtClean="0">
                <a:solidFill>
                  <a:schemeClr val="tx1"/>
                </a:solidFill>
                <a:latin typeface="Courier" charset="0"/>
                <a:ea typeface="Courier" charset="0"/>
                <a:cs typeface="Courier" charset="0"/>
              </a:rPr>
              <a:t>ntpdate</a:t>
            </a:r>
            <a:r>
              <a:rPr lang="en-US" dirty="0" smtClean="0">
                <a:solidFill>
                  <a:schemeClr val="tx1"/>
                </a:solidFill>
                <a:latin typeface="Courier" charset="0"/>
                <a:ea typeface="Courier" charset="0"/>
                <a:cs typeface="Courier" charset="0"/>
              </a:rPr>
              <a:t> 0.pool.ntp.org</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503238" y="0"/>
            <a:ext cx="9070975" cy="1260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5pPr>
            <a:lvl6pPr marL="25146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6pPr>
            <a:lvl7pPr marL="29718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7pPr>
            <a:lvl8pPr marL="34290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8pPr>
            <a:lvl9pPr marL="3886200" indent="-228600" fontAlgn="base" hangingPunct="0">
              <a:lnSpc>
                <a:spcPct val="96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Arial" charset="0"/>
                <a:ea typeface="ＭＳ Ｐゴシック" charset="0"/>
                <a:cs typeface="DejaVu Sans" charset="0"/>
              </a:defRPr>
            </a:lvl9pPr>
          </a:lstStyle>
          <a:p>
            <a:pPr>
              <a:lnSpc>
                <a:spcPct val="97000"/>
              </a:lnSpc>
              <a:buClrTx/>
              <a:buSzPct val="45000"/>
              <a:buFontTx/>
              <a:buNone/>
              <a:defRPr/>
            </a:pPr>
            <a:r>
              <a:rPr lang="en-US" sz="4400" b="1" dirty="0" smtClean="0">
                <a:latin typeface="Trebuchet MS" charset="0"/>
              </a:rPr>
              <a:t>Step 2: NTP Server Configuration </a:t>
            </a:r>
          </a:p>
        </p:txBody>
      </p:sp>
      <p:sp>
        <p:nvSpPr>
          <p:cNvPr id="11266" name="Text Box 2"/>
          <p:cNvSpPr txBox="1">
            <a:spLocks noChangeArrowheads="1"/>
          </p:cNvSpPr>
          <p:nvPr/>
        </p:nvSpPr>
        <p:spPr bwMode="auto">
          <a:xfrm>
            <a:off x="503238" y="1403350"/>
            <a:ext cx="9070975" cy="5638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3465A4"/>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marL="428625" indent="-323850"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1pPr>
            <a:lvl2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2pPr>
            <a:lvl3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3pPr>
            <a:lvl4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4pPr>
            <a:lvl5pPr eaLnBrk="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5pPr>
            <a:lvl6pPr marL="25146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6pPr>
            <a:lvl7pPr marL="29718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7pPr>
            <a:lvl8pPr marL="34290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8pPr>
            <a:lvl9pPr marL="3886200" indent="-228600" defTabSz="457200" eaLnBrk="0" fontAlgn="base" hangingPunct="0">
              <a:lnSpc>
                <a:spcPct val="96000"/>
              </a:lnSpc>
              <a:spcBef>
                <a:spcPct val="0"/>
              </a:spcBef>
              <a:spcAft>
                <a:spcPct val="0"/>
              </a:spcAft>
              <a:buClr>
                <a:srgbClr val="000000"/>
              </a:buClr>
              <a:buSzPct val="100000"/>
              <a:buFont typeface="Times New Roman" charset="0"/>
              <a:tabLst>
                <a:tab pos="428625" algn="l"/>
                <a:tab pos="885825" algn="l"/>
                <a:tab pos="1343025" algn="l"/>
                <a:tab pos="1800225" algn="l"/>
                <a:tab pos="2257425" algn="l"/>
                <a:tab pos="2714625" algn="l"/>
                <a:tab pos="3171825" algn="l"/>
                <a:tab pos="3629025" algn="l"/>
                <a:tab pos="4086225" algn="l"/>
                <a:tab pos="4543425" algn="l"/>
                <a:tab pos="5000625" algn="l"/>
                <a:tab pos="5457825" algn="l"/>
                <a:tab pos="5915025" algn="l"/>
                <a:tab pos="6372225" algn="l"/>
                <a:tab pos="6829425" algn="l"/>
                <a:tab pos="7286625" algn="l"/>
                <a:tab pos="7743825" algn="l"/>
                <a:tab pos="8201025" algn="l"/>
                <a:tab pos="8658225" algn="l"/>
                <a:tab pos="9115425" algn="l"/>
                <a:tab pos="9572625" algn="l"/>
              </a:tabLst>
              <a:defRPr sz="2400">
                <a:solidFill>
                  <a:schemeClr val="bg1"/>
                </a:solidFill>
                <a:latin typeface="Arial" charset="0"/>
                <a:ea typeface="ＭＳ Ｐゴシック" charset="-128"/>
              </a:defRPr>
            </a:lvl9pPr>
          </a:lstStyle>
          <a:p>
            <a:pPr eaLnBrk="1">
              <a:lnSpc>
                <a:spcPct val="77000"/>
              </a:lnSpc>
              <a:spcAft>
                <a:spcPts val="1413"/>
              </a:spcAft>
              <a:buClr>
                <a:srgbClr val="FF6309"/>
              </a:buClr>
              <a:buSzPct val="45000"/>
              <a:buFont typeface="Wingdings" charset="2"/>
              <a:buChar char=""/>
            </a:pPr>
            <a:r>
              <a:rPr lang="en-US" altLang="x-none" sz="2800" dirty="0" smtClean="0">
                <a:solidFill>
                  <a:srgbClr val="000000"/>
                </a:solidFill>
                <a:ea typeface="Arial" charset="0"/>
                <a:cs typeface="Arial" charset="0"/>
              </a:rPr>
              <a:t>Once NTP is installed, we can now configure our NTP server to synchronize with higher stratum servers. </a:t>
            </a:r>
          </a:p>
          <a:p>
            <a:pPr eaLnBrk="1">
              <a:lnSpc>
                <a:spcPct val="77000"/>
              </a:lnSpc>
              <a:spcAft>
                <a:spcPts val="1413"/>
              </a:spcAft>
              <a:buClr>
                <a:srgbClr val="FF6309"/>
              </a:buClr>
              <a:buSzPct val="45000"/>
              <a:buFont typeface="Wingdings" charset="2"/>
              <a:buChar char=""/>
            </a:pPr>
            <a:r>
              <a:rPr lang="en-US" altLang="x-none" sz="2800" dirty="0" smtClean="0">
                <a:solidFill>
                  <a:srgbClr val="000000"/>
                </a:solidFill>
                <a:ea typeface="Arial" charset="0"/>
                <a:cs typeface="Arial" charset="0"/>
              </a:rPr>
              <a:t>The configuration file for NTP is stored at </a:t>
            </a:r>
            <a:r>
              <a:rPr lang="en-US" altLang="x-none" sz="2800" dirty="0" smtClean="0">
                <a:solidFill>
                  <a:srgbClr val="000000"/>
                </a:solidFill>
                <a:latin typeface="Courier" charset="0"/>
                <a:ea typeface="Courier" charset="0"/>
                <a:cs typeface="Courier" charset="0"/>
              </a:rPr>
              <a:t>‘/</a:t>
            </a:r>
            <a:r>
              <a:rPr lang="en-US" altLang="x-none" sz="2800" dirty="0" err="1" smtClean="0">
                <a:solidFill>
                  <a:srgbClr val="000000"/>
                </a:solidFill>
                <a:latin typeface="Courier" charset="0"/>
                <a:ea typeface="Courier" charset="0"/>
                <a:cs typeface="Courier" charset="0"/>
              </a:rPr>
              <a:t>etc</a:t>
            </a:r>
            <a:r>
              <a:rPr lang="en-US" altLang="x-none" sz="2800" dirty="0" smtClean="0">
                <a:solidFill>
                  <a:srgbClr val="000000"/>
                </a:solidFill>
                <a:latin typeface="Courier" charset="0"/>
                <a:ea typeface="Courier" charset="0"/>
                <a:cs typeface="Courier" charset="0"/>
              </a:rPr>
              <a:t>/</a:t>
            </a:r>
            <a:r>
              <a:rPr lang="en-US" altLang="x-none" sz="2800" dirty="0" err="1" smtClean="0">
                <a:solidFill>
                  <a:srgbClr val="000000"/>
                </a:solidFill>
                <a:latin typeface="Courier" charset="0"/>
                <a:ea typeface="Courier" charset="0"/>
                <a:cs typeface="Courier" charset="0"/>
              </a:rPr>
              <a:t>ntp.conf</a:t>
            </a:r>
            <a:r>
              <a:rPr lang="en-US" altLang="x-none" sz="2800" dirty="0" smtClean="0">
                <a:solidFill>
                  <a:srgbClr val="000000"/>
                </a:solidFill>
                <a:ea typeface="Arial" charset="0"/>
                <a:cs typeface="Arial" charset="0"/>
              </a:rPr>
              <a:t>’ and can be modified with any text editor.</a:t>
            </a:r>
          </a:p>
          <a:p>
            <a:pPr eaLnBrk="1">
              <a:lnSpc>
                <a:spcPct val="77000"/>
              </a:lnSpc>
              <a:spcAft>
                <a:spcPts val="1413"/>
              </a:spcAft>
              <a:buClr>
                <a:srgbClr val="FF6309"/>
              </a:buClr>
              <a:buSzPct val="45000"/>
              <a:buFont typeface="Wingdings" charset="2"/>
              <a:buChar char=""/>
            </a:pPr>
            <a:r>
              <a:rPr lang="en-US" altLang="x-none" sz="2800" dirty="0" smtClean="0">
                <a:solidFill>
                  <a:srgbClr val="000000"/>
                </a:solidFill>
                <a:ea typeface="Arial" charset="0"/>
                <a:cs typeface="Arial" charset="0"/>
              </a:rPr>
              <a:t>To start the configuration process, the higher level servers need to be configured. You can use the:</a:t>
            </a:r>
          </a:p>
          <a:p>
            <a:pPr lvl="1" eaLnBrk="1">
              <a:lnSpc>
                <a:spcPct val="77000"/>
              </a:lnSpc>
              <a:spcAft>
                <a:spcPts val="1413"/>
              </a:spcAft>
              <a:buClr>
                <a:srgbClr val="FF6309"/>
              </a:buClr>
              <a:buSzPct val="45000"/>
              <a:buFont typeface="Wingdings" charset="2"/>
              <a:buChar char=""/>
            </a:pPr>
            <a:r>
              <a:rPr lang="en-US" altLang="x-none" sz="2800" dirty="0" err="1" smtClean="0">
                <a:solidFill>
                  <a:srgbClr val="000000"/>
                </a:solidFill>
                <a:ea typeface="Arial" charset="0"/>
                <a:cs typeface="Arial" charset="0"/>
              </a:rPr>
              <a:t>Debian</a:t>
            </a:r>
            <a:r>
              <a:rPr lang="en-US" altLang="x-none" sz="2800" dirty="0" smtClean="0">
                <a:solidFill>
                  <a:srgbClr val="000000"/>
                </a:solidFill>
                <a:ea typeface="Arial" charset="0"/>
                <a:cs typeface="Arial" charset="0"/>
              </a:rPr>
              <a:t> default NTP pool servers in the configuration file. </a:t>
            </a:r>
          </a:p>
          <a:p>
            <a:pPr lvl="1" eaLnBrk="1">
              <a:lnSpc>
                <a:spcPct val="77000"/>
              </a:lnSpc>
              <a:spcAft>
                <a:spcPts val="1413"/>
              </a:spcAft>
              <a:buClr>
                <a:srgbClr val="FF6309"/>
              </a:buClr>
              <a:buSzPct val="45000"/>
              <a:buFont typeface="Wingdings" charset="2"/>
              <a:buChar char=""/>
            </a:pPr>
            <a:r>
              <a:rPr lang="en-US" altLang="x-none" sz="2800" dirty="0" err="1">
                <a:solidFill>
                  <a:srgbClr val="000000"/>
                </a:solidFill>
                <a:ea typeface="Arial" charset="0"/>
                <a:cs typeface="Arial" charset="0"/>
              </a:rPr>
              <a:t>n</a:t>
            </a:r>
            <a:r>
              <a:rPr lang="en-US" altLang="x-none" sz="2800" dirty="0" err="1" smtClean="0">
                <a:solidFill>
                  <a:srgbClr val="000000"/>
                </a:solidFill>
                <a:ea typeface="Arial" charset="0"/>
                <a:cs typeface="Arial" charset="0"/>
              </a:rPr>
              <a:t>tp.org</a:t>
            </a:r>
            <a:r>
              <a:rPr lang="en-US" altLang="x-none" sz="2800" dirty="0" smtClean="0">
                <a:solidFill>
                  <a:srgbClr val="000000"/>
                </a:solidFill>
                <a:ea typeface="Arial" charset="0"/>
                <a:cs typeface="Arial" charset="0"/>
              </a:rPr>
              <a:t> pool servers</a:t>
            </a:r>
          </a:p>
          <a:p>
            <a:pPr lvl="1" eaLnBrk="1">
              <a:lnSpc>
                <a:spcPct val="77000"/>
              </a:lnSpc>
              <a:spcAft>
                <a:spcPts val="1413"/>
              </a:spcAft>
              <a:buClr>
                <a:srgbClr val="FF6309"/>
              </a:buClr>
              <a:buSzPct val="45000"/>
              <a:buFont typeface="Wingdings" charset="2"/>
              <a:buChar char=""/>
            </a:pPr>
            <a:r>
              <a:rPr lang="en-US" altLang="x-none" sz="2800" dirty="0" smtClean="0">
                <a:solidFill>
                  <a:srgbClr val="000000"/>
                </a:solidFill>
                <a:ea typeface="Arial" charset="0"/>
                <a:cs typeface="Arial" charset="0"/>
              </a:rPr>
              <a:t>List of NTP servers from NIST to specify certain servers. </a:t>
            </a:r>
          </a:p>
          <a:p>
            <a:pPr lvl="1" eaLnBrk="1">
              <a:lnSpc>
                <a:spcPct val="77000"/>
              </a:lnSpc>
              <a:spcAft>
                <a:spcPts val="1413"/>
              </a:spcAft>
              <a:buClr>
                <a:srgbClr val="FF6309"/>
              </a:buClr>
              <a:buSzPct val="45000"/>
              <a:buFont typeface="Wingdings" charset="2"/>
              <a:buChar char=""/>
            </a:pPr>
            <a:r>
              <a:rPr lang="en-US" altLang="x-none" sz="2800" dirty="0" smtClean="0">
                <a:solidFill>
                  <a:srgbClr val="000000"/>
                </a:solidFill>
                <a:ea typeface="Arial" charset="0"/>
                <a:cs typeface="Arial" charset="0"/>
              </a:rPr>
              <a:t>NIST’s servers in a round robin fashion (suggested method by NIST).</a:t>
            </a:r>
            <a:endParaRPr lang="en-US" altLang="x-none" sz="2800" dirty="0">
              <a:solidFill>
                <a:srgbClr val="000000"/>
              </a:solidFill>
              <a:ea typeface="Arial" charset="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rebuchet MS"/>
        <a:ea typeface="ＭＳ Ｐゴシック"/>
        <a:cs typeface="DejaVu Sans"/>
      </a:majorFont>
      <a:minorFont>
        <a:latin typeface="Trebuchet MS"/>
        <a:ea typeface="ＭＳ Ｐゴシック"/>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6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DejaVu Sans"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12152</TotalTime>
  <Words>754</Words>
  <Application>Microsoft Macintosh PowerPoint</Application>
  <PresentationFormat>Custom</PresentationFormat>
  <Paragraphs>165</Paragraphs>
  <Slides>17</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Courier</vt:lpstr>
      <vt:lpstr>Courier New</vt:lpstr>
      <vt:lpstr>DejaVu Sans</vt:lpstr>
      <vt:lpstr>ＭＳ Ｐゴシック</vt:lpstr>
      <vt:lpstr>starbats</vt:lpstr>
      <vt:lpstr>Times New Roman</vt:lpstr>
      <vt:lpstr>Trebuchet MS</vt:lpstr>
      <vt:lpstr>Wingdings</vt:lpstr>
      <vt:lpstr>Arial</vt:lpstr>
      <vt:lpstr>Office Theme</vt:lpstr>
      <vt:lpstr>Network Time Protocol (NTP)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  Apache Web Server</dc:title>
  <dc:subject/>
  <dc:creator/>
  <cp:keywords/>
  <dc:description/>
  <cp:lastModifiedBy>Andrew Bulley</cp:lastModifiedBy>
  <cp:revision>68</cp:revision>
  <cp:lastPrinted>2017-05-25T09:14:34Z</cp:lastPrinted>
  <dcterms:created xsi:type="dcterms:W3CDTF">2013-06-09T14:06:26Z</dcterms:created>
  <dcterms:modified xsi:type="dcterms:W3CDTF">2017-05-25T11:06:29Z</dcterms:modified>
</cp:coreProperties>
</file>