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0071100" cy="7556500"/>
  <p:notesSz cx="6858000" cy="9144000"/>
  <p:defaultTextStyle>
    <a:lvl1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1pPr>
    <a:lvl2pPr indent="2143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2pPr>
    <a:lvl3pPr indent="4302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0000"/>
      </a:lnSpc>
      <a:defRPr sz="2400">
        <a:latin typeface="Arial"/>
        <a:ea typeface="Arial"/>
        <a:cs typeface="Arial"/>
        <a:sym typeface="Arial"/>
      </a:defRPr>
    </a:lvl4pPr>
    <a:lvl5pPr indent="8620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46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244475"/>
            <a:ext cx="9444038" cy="70754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226300" y="6886575"/>
            <a:ext cx="2344738" cy="2159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914400">
              <a:lnSpc>
                <a:spcPct val="98000"/>
              </a:lnSpc>
              <a:defRPr sz="1400">
                <a:latin typeface="Bitstream Vera Serif"/>
                <a:ea typeface="Bitstream Vera Serif"/>
                <a:cs typeface="Bitstream Vera Serif"/>
                <a:sym typeface="Bitstream Vera Serif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0212" indent="-323850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2833" indent="-326571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5779" indent="-287866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4200" indent="-342900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53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25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397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69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41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1pPr>
      <a:lvl2pPr indent="2143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2pPr>
      <a:lvl3pPr indent="4302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3pPr>
      <a:lvl4pPr indent="647700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4pPr>
      <a:lvl5pPr indent="8620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5pPr>
      <a:lvl6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6pPr>
      <a:lvl7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7pPr>
      <a:lvl8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8pPr>
      <a:lvl9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10" name="Shape 10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dirty="0" smtClean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310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smtClean="0">
                <a:latin typeface="Calibri"/>
                <a:ea typeface="Calibri"/>
                <a:cs typeface="Calibri"/>
                <a:sym typeface="Calibri"/>
              </a:rPr>
              <a:t>Gaborone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059" y="3130022"/>
            <a:ext cx="1007850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2: Resolver Operation</a:t>
            </a:r>
          </a:p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and debugging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Where did named.root come from?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ftp://ftp.internic.net/domain/named.cache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Worth checking every 6 months or so for updates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Demonstration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dig +trace www.tiscali.co.uk.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Instead of sending the query to the cache, "dig +trace" traverses the tree from the root and displays the responses it gets</a:t>
            </a:r>
          </a:p>
          <a:p>
            <a:pPr marL="862012" lvl="1" indent="-285750">
              <a:lnSpc>
                <a:spcPct val="95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dig +trace</a:t>
            </a:r>
            <a:r>
              <a:rPr sz="2800"/>
              <a:t> is a bind 9 feature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useful as a demo but not for debugging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Distributed systems have many points of failure!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47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So each zone has two or more authoritative nameservers for resilience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all equivalent and can be tried in any order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Trying stops as soon as one gives an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Also helps share the load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root servers are very busy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currently 13 of them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Individual root servers are distributed all over the place using anycast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Caching reduces the load on auth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Especially important at the higher levels: root servers, GTLD servers (.com, .net ...) and ccTLDs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All intermediate information is cached as well as the final answer - so NS records from REFERRALS are cached too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1: www.tiscali.co.uk (on an empty cache)</a:t>
            </a:r>
          </a:p>
        </p:txBody>
      </p:sp>
      <p:sp>
        <p:nvSpPr>
          <p:cNvPr id="119" name="Shape 11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25" name="Group 125"/>
          <p:cNvGrpSpPr/>
          <p:nvPr/>
        </p:nvGrpSpPr>
        <p:grpSpPr>
          <a:xfrm>
            <a:off x="1343025" y="1984375"/>
            <a:ext cx="7621588" cy="909638"/>
            <a:chOff x="0" y="0"/>
            <a:chExt cx="7621587" cy="909637"/>
          </a:xfrm>
        </p:grpSpPr>
        <p:sp>
          <p:nvSpPr>
            <p:cNvPr id="120" name="Shape 120"/>
            <p:cNvSpPr/>
            <p:nvPr/>
          </p:nvSpPr>
          <p:spPr>
            <a:xfrm flipH="1">
              <a:off x="-1" y="388937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5475287" y="153987"/>
              <a:ext cx="2146301" cy="755651"/>
              <a:chOff x="0" y="0"/>
              <a:chExt cx="2146300" cy="75565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root</a:t>
                </a:r>
                <a:br/>
                <a:r>
                  <a:t>server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468437" y="2608263"/>
            <a:ext cx="5335588" cy="301625"/>
            <a:chOff x="0" y="0"/>
            <a:chExt cx="5335587" cy="301624"/>
          </a:xfrm>
        </p:grpSpPr>
        <p:sp>
          <p:nvSpPr>
            <p:cNvPr id="126" name="Shape 12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09637" y="22225"/>
              <a:ext cx="2767956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'uk' nameservers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343025" y="3457575"/>
            <a:ext cx="7621588" cy="879475"/>
            <a:chOff x="0" y="0"/>
            <a:chExt cx="7621587" cy="879475"/>
          </a:xfrm>
        </p:grpSpPr>
        <p:grpSp>
          <p:nvGrpSpPr>
            <p:cNvPr id="131" name="Group 131"/>
            <p:cNvGrpSpPr/>
            <p:nvPr/>
          </p:nvGrpSpPr>
          <p:grpSpPr>
            <a:xfrm>
              <a:off x="5475287" y="123825"/>
              <a:ext cx="2146301" cy="755650"/>
              <a:chOff x="0" y="0"/>
              <a:chExt cx="2146300" cy="75565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468437" y="4083050"/>
            <a:ext cx="5335588" cy="300038"/>
            <a:chOff x="0" y="0"/>
            <a:chExt cx="5335587" cy="300036"/>
          </a:xfrm>
        </p:grpSpPr>
        <p:sp>
          <p:nvSpPr>
            <p:cNvPr id="135" name="Shape 135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6862" y="20637"/>
              <a:ext cx="370802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'tiscali.co.uk' nameservers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343025" y="4967287"/>
            <a:ext cx="7621588" cy="882651"/>
            <a:chOff x="0" y="0"/>
            <a:chExt cx="7621587" cy="882650"/>
          </a:xfrm>
        </p:grpSpPr>
        <p:grpSp>
          <p:nvGrpSpPr>
            <p:cNvPr id="140" name="Group 140"/>
            <p:cNvGrpSpPr/>
            <p:nvPr/>
          </p:nvGrpSpPr>
          <p:grpSpPr>
            <a:xfrm>
              <a:off x="5475287" y="127000"/>
              <a:ext cx="2146301" cy="755650"/>
              <a:chOff x="0" y="0"/>
              <a:chExt cx="2146300" cy="755650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tiscali.co.uk</a:t>
                </a:r>
                <a:br>
                  <a:rPr>
                    <a:solidFill>
                      <a:srgbClr val="3333CC"/>
                    </a:solidFill>
                  </a:rPr>
                </a:br>
                <a:r>
                  <a:rPr>
                    <a:solidFill>
                      <a:srgbClr val="3333CC"/>
                    </a:solidFill>
                  </a:rPr>
                  <a:t>server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1468437" y="5592763"/>
            <a:ext cx="5335588" cy="300037"/>
            <a:chOff x="0" y="0"/>
            <a:chExt cx="5335587" cy="300036"/>
          </a:xfrm>
        </p:grpSpPr>
        <p:sp>
          <p:nvSpPr>
            <p:cNvPr id="144" name="Shape 144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537" y="20637"/>
              <a:ext cx="236388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212.74.101.10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8" grpId="2" animBg="1" advAuto="0"/>
      <p:bldP spid="134" grpId="3" animBg="1" advAuto="0"/>
      <p:bldP spid="137" grpId="4" animBg="1" advAuto="0"/>
      <p:bldP spid="143" grpId="5" animBg="1" advAuto="0"/>
      <p:bldP spid="146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2: smtp.tiscali.co.uk (after previous example)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55" name="Group 155"/>
          <p:cNvGrpSpPr/>
          <p:nvPr/>
        </p:nvGrpSpPr>
        <p:grpSpPr>
          <a:xfrm>
            <a:off x="1343025" y="4922837"/>
            <a:ext cx="7621588" cy="914401"/>
            <a:chOff x="0" y="0"/>
            <a:chExt cx="7621587" cy="914399"/>
          </a:xfrm>
        </p:grpSpPr>
        <p:grpSp>
          <p:nvGrpSpPr>
            <p:cNvPr id="152" name="Group 152"/>
            <p:cNvGrpSpPr/>
            <p:nvPr/>
          </p:nvGrpSpPr>
          <p:grpSpPr>
            <a:xfrm>
              <a:off x="5475287" y="131568"/>
              <a:ext cx="2146301" cy="782832"/>
              <a:chOff x="0" y="0"/>
              <a:chExt cx="2146300" cy="782831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0" y="0"/>
                <a:ext cx="2146300" cy="782832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71" y="134935"/>
                <a:ext cx="2145358" cy="512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tiscali.co.uk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53" name="Shape 153"/>
            <p:cNvSpPr/>
            <p:nvPr/>
          </p:nvSpPr>
          <p:spPr>
            <a:xfrm flipH="1">
              <a:off x="-1" y="402928"/>
              <a:ext cx="5373689" cy="164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0337" y="0"/>
              <a:ext cx="281146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smtp.tiscali.co.uk (A)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468437" y="5592763"/>
            <a:ext cx="5335588" cy="301625"/>
            <a:chOff x="0" y="0"/>
            <a:chExt cx="5335587" cy="301624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125537" y="22225"/>
              <a:ext cx="2347033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212.74.114.61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2887662" y="3159125"/>
            <a:ext cx="1867509" cy="62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Previous referrals</a:t>
            </a:r>
          </a:p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retained in 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8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Caches can be a problem if data becomes stale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long, they may give out the wrong answers if the authoritative data changes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little time, it means increased work for the authoritative servers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 owner of an auth server controls how their data is cached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Each resource record has a "Time To Live" (TTL) which says how long it can be kept in 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SOA record says how long a negative answer can be cached (i.e. the non-existence of a resource record)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Note: the cache owner has no control - but they wouldn't want it anyway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 compromise policy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Set a fairly long TTL - 1 or 2 days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When you know you are about to make a change, reduce the TTL down to 10 minutes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Wait 1 or 2 days BEFORE making the change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After the change, put the TTL back up again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9600" b="1" i="1"/>
              <a:t>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Resolver Operation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Debugging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sort of problems might occur when resolving names in DNS?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that following referrals is in general a multi-step process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the caching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(1) One authoritative server is down or unreachable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  <a:lvl2pPr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800"/>
            </a:lvl2pPr>
          </a:lstStyle>
          <a:p>
            <a:pPr lvl="0">
              <a:defRPr sz="1800"/>
            </a:pPr>
            <a:r>
              <a:rPr sz="3200"/>
              <a:t>Not a problem: timeout and try the next authoritative server</a:t>
            </a:r>
          </a:p>
          <a:p>
            <a:pPr lvl="1">
              <a:defRPr sz="1800"/>
            </a:pPr>
            <a:r>
              <a:rPr sz="2800"/>
              <a:t>Remember that there are multiple authoritative servers for a zone, so the referral returns multiple NS records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(2) *ALL* authoritative servers are down or unreachable!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bad; query cannot complete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on the same subnet (switch/router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in the same building (power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even on the same Internet backbone (failure of upstream link)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For more detail read RFC 2182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741362" y="7937"/>
            <a:ext cx="8609013" cy="18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(3) Referral to a nameserver which is not authoritative for this zone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Bad error. Called "Lame Delegation"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Query cannot proceed - server can give neither the right answer nor the right delegation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Typical error: NS record for a zone points to a caching nameserver which has not been set up as authoritative for that zone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Or: syntax error in zone file means that nameserver software ignores it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(4) Inconsistencies between authoritative servers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auth servers don't have the same information then you will get different information depending on which one you picked (random)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Because of caching, these problems can be very hard to debug. Problem is intermittent.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(5) Inconsistencies in delegations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NS records in the delegation do not match NS records in the zone file (we will write zone files later)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Problem: if the two sets aren't the same, then which is right?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Leads to unpredictable behaviour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Caches could use one set or the other, or the union of both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468312" y="122237"/>
            <a:ext cx="907256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(6) Mixing caching and authoritative nameservers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8772526" cy="576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Consider when caching nameserver contains an old zone file, but customer has transferred their DNS somewhere else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Caching nameserver responds immediately with the old information, even though NS records point at a different ISP's authoritative nameservers which hold the right information!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a very strong reason for having separate machines for authoritative and caching NS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Another reason is that an authoritative-only NS has a fixed memory usage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(7) Inappropriate choice of parameters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e.g. TTL set either far too short or far too long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These problems are not the fault of the resolver!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467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all originate from bad configuration of the AUTHORITATIVE name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Many of these mistakes are easy to make but difficult to debug, especially because of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Running a resolver is easy; running authoritative nameservice properly requires great attention to detail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But nothing makes the helpdesk phone ring quite like a broken resolver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Resolvers Work (1)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If we've dealt with this query before recently, answer is already in the cache - easy!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01687" y="3652837"/>
            <a:ext cx="1557338" cy="908051"/>
            <a:chOff x="0" y="0"/>
            <a:chExt cx="1557337" cy="908050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62" y="324414"/>
              <a:ext cx="1556414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lvl1pPr>
            </a:lstStyle>
            <a:p>
              <a:pPr lvl="0"/>
              <a:r>
                <a:t>Stub Resolver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70137" y="3529012"/>
            <a:ext cx="3192463" cy="1023938"/>
            <a:chOff x="0" y="0"/>
            <a:chExt cx="3192462" cy="1023937"/>
          </a:xfrm>
        </p:grpSpPr>
        <p:grpSp>
          <p:nvGrpSpPr>
            <p:cNvPr id="23" name="Group 23"/>
            <p:cNvGrpSpPr/>
            <p:nvPr/>
          </p:nvGrpSpPr>
          <p:grpSpPr>
            <a:xfrm>
              <a:off x="1635125" y="115887"/>
              <a:ext cx="1557338" cy="908051"/>
              <a:chOff x="0" y="0"/>
              <a:chExt cx="1557337" cy="908050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lvl1pPr>
              </a:lstStyle>
              <a:p>
                <a:pPr lvl="0"/>
                <a:r>
                  <a:t>Resolver</a:t>
                </a:r>
              </a:p>
            </p:txBody>
          </p:sp>
        </p:grpSp>
        <p:sp>
          <p:nvSpPr>
            <p:cNvPr id="24" name="Shape 24"/>
            <p:cNvSpPr/>
            <p:nvPr/>
          </p:nvSpPr>
          <p:spPr>
            <a:xfrm flipH="1">
              <a:off x="-1" y="395287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06399" y="0"/>
              <a:ext cx="63521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Query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79675" y="4257674"/>
            <a:ext cx="1517650" cy="341314"/>
            <a:chOff x="0" y="0"/>
            <a:chExt cx="1517649" cy="341312"/>
          </a:xfrm>
        </p:grpSpPr>
        <p:sp>
          <p:nvSpPr>
            <p:cNvPr id="27" name="Shape 27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449" y="61912"/>
              <a:ext cx="104207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Response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 advAuto="0"/>
      <p:bldP spid="29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debug these problems?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try </a:t>
            </a:r>
            <a:r>
              <a:rPr sz="3200" i="1"/>
              <a:t>*all*</a:t>
            </a:r>
            <a:r>
              <a:rPr sz="3200"/>
              <a:t> N servers for a zone (a caching nameserver stops after one)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recursion to test all the intermediate referrals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"dig +norec" is your friend</a:t>
            </a:r>
          </a:p>
        </p:txBody>
      </p:sp>
      <p:sp>
        <p:nvSpPr>
          <p:cNvPr id="205" name="Shape 205"/>
          <p:cNvSpPr/>
          <p:nvPr/>
        </p:nvSpPr>
        <p:spPr>
          <a:xfrm>
            <a:off x="862012" y="5235575"/>
            <a:ext cx="8178801" cy="44624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dig +norec @1.2.3.4 foo.bar. a</a:t>
            </a:r>
          </a:p>
        </p:txBody>
      </p:sp>
      <p:sp>
        <p:nvSpPr>
          <p:cNvPr id="206" name="Shape 206"/>
          <p:cNvSpPr/>
          <p:nvPr/>
        </p:nvSpPr>
        <p:spPr>
          <a:xfrm flipH="1">
            <a:off x="3217862" y="5684837"/>
            <a:ext cx="354014" cy="72548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211762" y="5711824"/>
            <a:ext cx="150814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464300" y="5703887"/>
            <a:ext cx="438150" cy="6810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326921" y="6450012"/>
            <a:ext cx="15755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Server to query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945701" y="6450012"/>
            <a:ext cx="8004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</a:t>
            </a:r>
          </a:p>
        </p:txBody>
      </p:sp>
      <p:sp>
        <p:nvSpPr>
          <p:cNvPr id="211" name="Shape 211"/>
          <p:cNvSpPr/>
          <p:nvPr/>
        </p:nvSpPr>
        <p:spPr>
          <a:xfrm>
            <a:off x="6708520" y="6450012"/>
            <a:ext cx="113081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Query type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(1)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for "status: NOERROR"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"flags ... </a:t>
            </a:r>
            <a:r>
              <a:rPr sz="3200" b="1" u="sng"/>
              <a:t>aa</a:t>
            </a:r>
            <a:r>
              <a:rPr sz="3200"/>
              <a:t>" means this is an authoritative answer (i.e. not cached)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"ANSWER SECTION" gives the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you get back just NS records: it's a referral</a:t>
            </a:r>
          </a:p>
        </p:txBody>
      </p:sp>
      <p:sp>
        <p:nvSpPr>
          <p:cNvPr id="215" name="Shape 215"/>
          <p:cNvSpPr/>
          <p:nvPr/>
        </p:nvSpPr>
        <p:spPr>
          <a:xfrm>
            <a:off x="862012" y="4808537"/>
            <a:ext cx="8178801" cy="6875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;; ANSWER SECTION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foo.bar.     3600   IN   A   1.2.3.4</a:t>
            </a:r>
          </a:p>
        </p:txBody>
      </p:sp>
      <p:sp>
        <p:nvSpPr>
          <p:cNvPr id="216" name="Shape 216"/>
          <p:cNvSpPr/>
          <p:nvPr/>
        </p:nvSpPr>
        <p:spPr>
          <a:xfrm>
            <a:off x="1647824" y="5680074"/>
            <a:ext cx="136527" cy="785814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736975" y="5681662"/>
            <a:ext cx="150813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804024" y="5675312"/>
            <a:ext cx="106364" cy="774701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78377" y="6526212"/>
            <a:ext cx="14357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 name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803643" y="6526212"/>
            <a:ext cx="41911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TTL</a:t>
            </a:r>
          </a:p>
        </p:txBody>
      </p:sp>
      <p:sp>
        <p:nvSpPr>
          <p:cNvPr id="221" name="Shape 221"/>
          <p:cNvSpPr/>
          <p:nvPr/>
        </p:nvSpPr>
        <p:spPr>
          <a:xfrm>
            <a:off x="6648319" y="6526212"/>
            <a:ext cx="7749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Answer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(2)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6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NXDOMAIN"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(the name does not exist). You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NOERROR" w</a:t>
            </a:r>
            <a:r>
              <a:rPr sz="3200"/>
              <a:t>ith an empty answer section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(name exists but no RRs of the type requested).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Other status may indicate an error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also for </a:t>
            </a:r>
            <a:r>
              <a:rPr sz="3200" i="1"/>
              <a:t>Connection Refused</a:t>
            </a:r>
            <a:r>
              <a:rPr sz="3200"/>
              <a:t> (DNS server is not running or doesn't accept queries from your IP address) or </a:t>
            </a:r>
            <a:r>
              <a:rPr sz="3200" i="1"/>
              <a:t>Timeout</a:t>
            </a:r>
            <a:r>
              <a:rPr sz="3200"/>
              <a:t> (no answer)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(1)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90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715962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Start at any root server: [a-m].root-servers.net.</a:t>
            </a:r>
          </a:p>
        </p:txBody>
      </p:sp>
      <p:sp>
        <p:nvSpPr>
          <p:cNvPr id="228" name="Shape 228"/>
          <p:cNvSpPr/>
          <p:nvPr/>
        </p:nvSpPr>
        <p:spPr>
          <a:xfrm>
            <a:off x="755650" y="3619500"/>
            <a:ext cx="8772525" cy="212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For a referral, note the NS records returned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Repeat the query for </a:t>
            </a:r>
            <a:r>
              <a:rPr sz="3200" i="1"/>
              <a:t>*all*</a:t>
            </a:r>
            <a:r>
              <a:rPr sz="3200"/>
              <a:t> NS records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Go back to step 2, until you have got the final answers to the query</a:t>
            </a:r>
          </a:p>
        </p:txBody>
      </p:sp>
      <p:sp>
        <p:nvSpPr>
          <p:cNvPr id="229" name="Shape 229"/>
          <p:cNvSpPr/>
          <p:nvPr/>
        </p:nvSpPr>
        <p:spPr>
          <a:xfrm>
            <a:off x="862012" y="2513012"/>
            <a:ext cx="8178801" cy="4843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000" b="1"/>
              <a:t>dig +norec @a.root-servers.net. www.tiscali.co.uk. a</a:t>
            </a:r>
          </a:p>
        </p:txBody>
      </p:sp>
      <p:sp>
        <p:nvSpPr>
          <p:cNvPr id="230" name="Shape 230"/>
          <p:cNvSpPr/>
          <p:nvPr/>
        </p:nvSpPr>
        <p:spPr>
          <a:xfrm>
            <a:off x="3380754" y="3043237"/>
            <a:ext cx="28206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i="0"/>
            </a:pPr>
            <a:r>
              <a:rPr i="1"/>
              <a:t>Remember the trailing dots!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(2)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94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results from a group of authoritative nameservers are consistent with each other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final answers have "flags: aa"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 that the NS records point to names, not IP addresses. So now check every NS record seen maps to the correct IP address using the same process!!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(3)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Tedious, requires patience and accuracy, but it pays off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Learn this first before playing with more automated tools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Such as: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http://www.squish.net/dnscheck/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http://www.zonecheck.fr/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These tools all have limitations, none is perfect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 b="1" i="1"/>
              <a:t>Worked examples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Building your own resolver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6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will be using unbound, software written by NLNet Labs, www.nlnetlabs.nl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other options, e.g. BIND9</a:t>
            </a:r>
          </a:p>
          <a:p>
            <a:pPr marL="389731" lvl="0" indent="-283368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Unbound is a dedicated resolver, and runs on most server operating systems</a:t>
            </a:r>
            <a:endParaRPr sz="3200"/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Debian: apt-get install unbound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Question: what sort of hardware would you choose when building a resolver?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Improving the configuration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2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Limit client access to your own IP addresses only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No reason for other people on the Internet to be using your cache resources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cache authoritative for queries which should not go to the Internet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localhost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A 127.0.0.1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1.0.0.127.in-addr.arpa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PTR localhost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RFC 1918 addresses (10/8, 172.16/12, 192.168/16)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Gives quicker response and saves sending unnecessary queries to the Internet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Access control</a:t>
            </a:r>
          </a:p>
        </p:txBody>
      </p:sp>
      <p:sp>
        <p:nvSpPr>
          <p:cNvPr id="248" name="Shape 248"/>
          <p:cNvSpPr/>
          <p:nvPr/>
        </p:nvSpPr>
        <p:spPr>
          <a:xfrm>
            <a:off x="862012" y="2044700"/>
            <a:ext cx="8178801" cy="85518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197.4.137.0/24 allow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2001:43f8:220:219::/64 allow</a:t>
            </a:r>
          </a:p>
        </p:txBody>
      </p:sp>
      <p:sp>
        <p:nvSpPr>
          <p:cNvPr id="249" name="Shape 249"/>
          <p:cNvSpPr/>
          <p:nvPr/>
        </p:nvSpPr>
        <p:spPr>
          <a:xfrm>
            <a:off x="2229072" y="1634247"/>
            <a:ext cx="5582794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/etc/unbound/unbound.conf.d/clients.conf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if the answer is not in the cache?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DNS is a distributed database: parts of the tree (called "zones") are held in different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called "authoritative" for their particular part of the tree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is the job of a caching nameserver to locate the right authoritative nameserver and get back the result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may have to ask other nameservers first to locate the one it needs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Managing a resolver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9072563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service unbound start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status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reload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config changes; causes less disruption than restarting the daemon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dump_cache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dumps current cache contents to standard out (redirect to a file if you want the output in a file)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flush .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Destroys the cache contents from the root all the way down; don't do on a live system!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Absolutely critical!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tail /var/log/syslog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any nameserver changes and reload/restart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 syntax error may result in a nameserver which is running, but not in the way you wanted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your log files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Build a resolver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Examine its operation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caching NS works (2)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800100" y="3219450"/>
            <a:ext cx="1557338" cy="908050"/>
            <a:chOff x="0" y="0"/>
            <a:chExt cx="1557337" cy="9080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62" y="197544"/>
              <a:ext cx="1556414" cy="512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Stub</a:t>
              </a:r>
            </a:p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Resolver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370137" y="2781300"/>
            <a:ext cx="3192463" cy="1339850"/>
            <a:chOff x="0" y="0"/>
            <a:chExt cx="3192462" cy="1339850"/>
          </a:xfrm>
        </p:grpSpPr>
        <p:grpSp>
          <p:nvGrpSpPr>
            <p:cNvPr id="40" name="Group 40"/>
            <p:cNvGrpSpPr/>
            <p:nvPr/>
          </p:nvGrpSpPr>
          <p:grpSpPr>
            <a:xfrm>
              <a:off x="1635125" y="431800"/>
              <a:ext cx="1557338" cy="908050"/>
              <a:chOff x="0" y="0"/>
              <a:chExt cx="1557337" cy="90805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3333CC"/>
                    </a:solidFill>
                  </a:rPr>
                  <a:t>Resolver</a:t>
                </a:r>
              </a:p>
            </p:txBody>
          </p:sp>
        </p:grpSp>
        <p:sp>
          <p:nvSpPr>
            <p:cNvPr id="41" name="Shape 41"/>
            <p:cNvSpPr/>
            <p:nvPr/>
          </p:nvSpPr>
          <p:spPr>
            <a:xfrm flipH="1">
              <a:off x="-1" y="711200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06399" y="315912"/>
              <a:ext cx="63521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Query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771525" y="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561012" y="1776412"/>
            <a:ext cx="2867026" cy="1593851"/>
            <a:chOff x="0" y="0"/>
            <a:chExt cx="2867024" cy="1593850"/>
          </a:xfrm>
        </p:grpSpPr>
        <p:grpSp>
          <p:nvGrpSpPr>
            <p:cNvPr id="47" name="Group 47"/>
            <p:cNvGrpSpPr/>
            <p:nvPr/>
          </p:nvGrpSpPr>
          <p:grpSpPr>
            <a:xfrm>
              <a:off x="1309687" y="0"/>
              <a:ext cx="1557338" cy="908050"/>
              <a:chOff x="0" y="0"/>
              <a:chExt cx="1557337" cy="90805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48" name="Shape 48"/>
            <p:cNvSpPr/>
            <p:nvPr/>
          </p:nvSpPr>
          <p:spPr>
            <a:xfrm flipH="1">
              <a:off x="-1" y="461962"/>
              <a:ext cx="1230314" cy="996951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77787" y="593725"/>
              <a:ext cx="1209676" cy="100012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87350" y="67945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561012" y="3213100"/>
            <a:ext cx="3479801" cy="908050"/>
            <a:chOff x="0" y="0"/>
            <a:chExt cx="3479800" cy="908050"/>
          </a:xfrm>
        </p:grpSpPr>
        <p:grpSp>
          <p:nvGrpSpPr>
            <p:cNvPr id="54" name="Group 54"/>
            <p:cNvGrpSpPr/>
            <p:nvPr/>
          </p:nvGrpSpPr>
          <p:grpSpPr>
            <a:xfrm>
              <a:off x="1922462" y="0"/>
              <a:ext cx="1557338" cy="908050"/>
              <a:chOff x="0" y="0"/>
              <a:chExt cx="1557337" cy="90805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 flipV="1">
              <a:off x="-1" y="412750"/>
              <a:ext cx="1820864" cy="793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07950" y="546100"/>
              <a:ext cx="1784351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92175" y="68262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3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561012" y="3914775"/>
            <a:ext cx="2867026" cy="1644650"/>
            <a:chOff x="0" y="0"/>
            <a:chExt cx="2867025" cy="1644650"/>
          </a:xfrm>
        </p:grpSpPr>
        <p:grpSp>
          <p:nvGrpSpPr>
            <p:cNvPr id="61" name="Group 61"/>
            <p:cNvGrpSpPr/>
            <p:nvPr/>
          </p:nvGrpSpPr>
          <p:grpSpPr>
            <a:xfrm>
              <a:off x="1309687" y="736600"/>
              <a:ext cx="1557338" cy="908050"/>
              <a:chOff x="0" y="0"/>
              <a:chExt cx="1557337" cy="90805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62" name="Shape 62"/>
            <p:cNvSpPr/>
            <p:nvPr/>
          </p:nvSpPr>
          <p:spPr>
            <a:xfrm flipH="1" flipV="1">
              <a:off x="-1" y="0"/>
              <a:ext cx="1246189" cy="10477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7787" y="258762"/>
              <a:ext cx="1209676" cy="10429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11200" y="263525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4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2479675" y="3824287"/>
            <a:ext cx="1517650" cy="776288"/>
            <a:chOff x="0" y="0"/>
            <a:chExt cx="1517649" cy="776287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4449" y="63500"/>
              <a:ext cx="1042071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Response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661987" y="496887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 advAuto="0"/>
      <p:bldP spid="51" grpId="2" animBg="1" advAuto="0"/>
      <p:bldP spid="58" grpId="3" animBg="1" advAuto="0"/>
      <p:bldP spid="65" grpId="4" animBg="1" advAuto="0"/>
      <p:bldP spid="69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it know which authoritative nameserver to ask?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follows the hierarchical tree structure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e.g. to query "www.tiscali.co.uk"</a:t>
            </a:r>
          </a:p>
        </p:txBody>
      </p:sp>
      <p:sp>
        <p:nvSpPr>
          <p:cNvPr id="73" name="Shape 73"/>
          <p:cNvSpPr/>
          <p:nvPr/>
        </p:nvSpPr>
        <p:spPr>
          <a:xfrm>
            <a:off x="4300537" y="3130550"/>
            <a:ext cx="79985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.  (root)</a:t>
            </a:r>
          </a:p>
        </p:txBody>
      </p:sp>
      <p:sp>
        <p:nvSpPr>
          <p:cNvPr id="74" name="Shape 74"/>
          <p:cNvSpPr/>
          <p:nvPr/>
        </p:nvSpPr>
        <p:spPr>
          <a:xfrm>
            <a:off x="3902075" y="4129087"/>
            <a:ext cx="2794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uk</a:t>
            </a:r>
          </a:p>
        </p:txBody>
      </p:sp>
      <p:sp>
        <p:nvSpPr>
          <p:cNvPr id="75" name="Shape 75"/>
          <p:cNvSpPr/>
          <p:nvPr/>
        </p:nvSpPr>
        <p:spPr>
          <a:xfrm>
            <a:off x="3351212" y="5029200"/>
            <a:ext cx="60976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co.uk</a:t>
            </a:r>
          </a:p>
        </p:txBody>
      </p:sp>
      <p:sp>
        <p:nvSpPr>
          <p:cNvPr id="76" name="Shape 76"/>
          <p:cNvSpPr/>
          <p:nvPr/>
        </p:nvSpPr>
        <p:spPr>
          <a:xfrm>
            <a:off x="2835275" y="6194425"/>
            <a:ext cx="132134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tiscali.co.uk</a:t>
            </a:r>
          </a:p>
        </p:txBody>
      </p:sp>
      <p:sp>
        <p:nvSpPr>
          <p:cNvPr id="77" name="Shape 77"/>
          <p:cNvSpPr/>
          <p:nvPr/>
        </p:nvSpPr>
        <p:spPr>
          <a:xfrm flipH="1">
            <a:off x="4114799" y="3535362"/>
            <a:ext cx="188914" cy="6524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3852862" y="4572000"/>
            <a:ext cx="157163" cy="604838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609975" y="5503862"/>
            <a:ext cx="169863" cy="6651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2" name="Group 82"/>
          <p:cNvGrpSpPr/>
          <p:nvPr/>
        </p:nvGrpSpPr>
        <p:grpSpPr>
          <a:xfrm>
            <a:off x="5624512" y="3228974"/>
            <a:ext cx="2841626" cy="336802"/>
            <a:chOff x="0" y="0"/>
            <a:chExt cx="2841625" cy="336800"/>
          </a:xfrm>
        </p:grpSpPr>
        <p:sp>
          <p:nvSpPr>
            <p:cNvPr id="80" name="Shape 80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1. Ask here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624512" y="4235449"/>
            <a:ext cx="2841626" cy="336802"/>
            <a:chOff x="0" y="0"/>
            <a:chExt cx="2841625" cy="336800"/>
          </a:xfrm>
        </p:grpSpPr>
        <p:sp>
          <p:nvSpPr>
            <p:cNvPr id="83" name="Shape 83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2. Ask here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624512" y="5241924"/>
            <a:ext cx="2841626" cy="336802"/>
            <a:chOff x="0" y="0"/>
            <a:chExt cx="2841625" cy="336800"/>
          </a:xfrm>
        </p:grpSpPr>
        <p:sp>
          <p:nvSpPr>
            <p:cNvPr id="86" name="Shape 86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3. Ask here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624512" y="6246812"/>
            <a:ext cx="2841626" cy="336801"/>
            <a:chOff x="0" y="0"/>
            <a:chExt cx="2841625" cy="336800"/>
          </a:xfrm>
        </p:grpSpPr>
        <p:sp>
          <p:nvSpPr>
            <p:cNvPr id="89" name="Shape 89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4. Ask 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85" grpId="2" animBg="1" advAuto="0"/>
      <p:bldP spid="88" grpId="3" animBg="1" advAuto="0"/>
      <p:bldP spid="9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Intermediate nameservers return "NS" resource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"I don't have the answer, but try these other nameservers instead"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Called a REFERRAL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Moves you down the tree by one or more levels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Eventually this process will either: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1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Find an authoritative nameserver which knows the answer (positive or negative)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 find any working nameserver: </a:t>
            </a:r>
            <a:r>
              <a:rPr sz="3200" i="1"/>
              <a:t>SERVFAIL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End up at a faulty nameserver - either cannot answer and no further delegation, or wrong answer!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Note: the resolver may happen also to be an authoritative nameserver for a particular query. In that case it will answer immediately without asking anywhere else. We will see later why it's a better idea to have separate machines for caching and authoritative nameservers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this process start?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Every caching nameserver is seeded with a list of root servers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862012" y="3197225"/>
            <a:ext cx="8178801" cy="63801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root-hints: /var/lib/unbound/named.root</a:t>
            </a:r>
          </a:p>
        </p:txBody>
      </p:sp>
      <p:sp>
        <p:nvSpPr>
          <p:cNvPr id="102" name="Shape 102"/>
          <p:cNvSpPr/>
          <p:nvPr/>
        </p:nvSpPr>
        <p:spPr>
          <a:xfrm>
            <a:off x="862012" y="4722812"/>
            <a:ext cx="8178801" cy="215820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A.ROOT-SERVERS.NET.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A.ROOT-SERVERS.NET.      3600000      A     198.41.0.4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B.ROOT-SERVERS.NET.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B.ROOT-SERVERS.NET.      3600000      A     128.9.0.107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C.ROOT-SERVERS.NET.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C.ROOT-SERVERS.NET.      3600000      A     192.33.4.12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;... etc</a:t>
            </a:r>
          </a:p>
        </p:txBody>
      </p:sp>
      <p:sp>
        <p:nvSpPr>
          <p:cNvPr id="103" name="Shape 103"/>
          <p:cNvSpPr/>
          <p:nvPr/>
        </p:nvSpPr>
        <p:spPr>
          <a:xfrm>
            <a:off x="2137866" y="2783597"/>
            <a:ext cx="5994341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/etc/unbound/unbound.conf.d/root-hints.conf</a:t>
            </a:r>
          </a:p>
        </p:txBody>
      </p:sp>
      <p:sp>
        <p:nvSpPr>
          <p:cNvPr id="104" name="Shape 104"/>
          <p:cNvSpPr/>
          <p:nvPr/>
        </p:nvSpPr>
        <p:spPr>
          <a:xfrm>
            <a:off x="3051701" y="4343400"/>
            <a:ext cx="3799423" cy="336800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/var/lib/unbound/named.root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Microsoft Macintosh PowerPoint</Application>
  <PresentationFormat>Custom</PresentationFormat>
  <Paragraphs>238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Baekmuk Headline</vt:lpstr>
      <vt:lpstr>Bitstream Vera Serif</vt:lpstr>
      <vt:lpstr>Calibri</vt:lpstr>
      <vt:lpstr>Courier New</vt:lpstr>
      <vt:lpstr>Helvetica</vt:lpstr>
      <vt:lpstr>Helvetica Neue</vt:lpstr>
      <vt:lpstr>Tahoma</vt:lpstr>
      <vt:lpstr>Zapf Dingbats</vt:lpstr>
      <vt:lpstr>Default</vt:lpstr>
      <vt:lpstr>PowerPoint Presentation</vt:lpstr>
      <vt:lpstr>DNS Resolver Operation</vt:lpstr>
      <vt:lpstr>How Resolvers Work (1)</vt:lpstr>
      <vt:lpstr>What if the answer is not in the cache?</vt:lpstr>
      <vt:lpstr>How caching NS works (2)</vt:lpstr>
      <vt:lpstr>How does it know which authoritative nameserver to ask?</vt:lpstr>
      <vt:lpstr>Intermediate nameservers return "NS" resource records</vt:lpstr>
      <vt:lpstr>Eventually this process will either:</vt:lpstr>
      <vt:lpstr>How does this process start?</vt:lpstr>
      <vt:lpstr>Where did named.root come from?</vt:lpstr>
      <vt:lpstr>Demonstration</vt:lpstr>
      <vt:lpstr>Distributed systems have many points of failure!</vt:lpstr>
      <vt:lpstr>Caching reduces the load on auth nameservers</vt:lpstr>
      <vt:lpstr>Example 1: www.tiscali.co.uk (on an empty cache)</vt:lpstr>
      <vt:lpstr>Example 2: smtp.tiscali.co.uk (after previous example)</vt:lpstr>
      <vt:lpstr>Caches can be a problem if data becomes stale</vt:lpstr>
      <vt:lpstr>The owner of an auth server controls how their data is cached</vt:lpstr>
      <vt:lpstr>A compromise policy</vt:lpstr>
      <vt:lpstr>Any questions?</vt:lpstr>
      <vt:lpstr>DNS Debugging</vt:lpstr>
      <vt:lpstr>What sort of problems might occur when resolving names in DNS?</vt:lpstr>
      <vt:lpstr>(1) One authoritative server is down or unreachable</vt:lpstr>
      <vt:lpstr>(2) *ALL* authoritative servers are down or unreachable!</vt:lpstr>
      <vt:lpstr>(3) Referral to a nameserver which is not authoritative for this zone</vt:lpstr>
      <vt:lpstr>(4) Inconsistencies between authoritative servers</vt:lpstr>
      <vt:lpstr>(5) Inconsistencies in delegations</vt:lpstr>
      <vt:lpstr>(6) Mixing caching and authoritative nameservers</vt:lpstr>
      <vt:lpstr>(7) Inappropriate choice of parameters</vt:lpstr>
      <vt:lpstr>These problems are not the fault of the resolver!</vt:lpstr>
      <vt:lpstr>How to debug these problems?</vt:lpstr>
      <vt:lpstr>How to interpret responses (1)</vt:lpstr>
      <vt:lpstr>How to interpret responses (2)</vt:lpstr>
      <vt:lpstr>How to debug a domain using "dig +norec" (1)</vt:lpstr>
      <vt:lpstr>How to debug a domain using "dig +norec" (2)</vt:lpstr>
      <vt:lpstr>How to debug a domain using "dig +norec" (3)</vt:lpstr>
      <vt:lpstr>Practical</vt:lpstr>
      <vt:lpstr>Building your own resolver</vt:lpstr>
      <vt:lpstr>Improving the configuration</vt:lpstr>
      <vt:lpstr>Access control</vt:lpstr>
      <vt:lpstr>Managing a resolver</vt:lpstr>
      <vt:lpstr>Absolutely critical!</vt:lpstr>
      <vt:lpstr>Practical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1</cp:revision>
  <dcterms:modified xsi:type="dcterms:W3CDTF">2016-05-29T14:56:04Z</dcterms:modified>
</cp:coreProperties>
</file>