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1pPr>
    <a:lvl2pPr indent="2159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2pPr>
    <a:lvl3pPr indent="4318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4pPr>
    <a:lvl5pPr indent="863600" defTabSz="457200">
      <a:lnSpc>
        <a:spcPct val="95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5000"/>
      </a:lnSpc>
      <a:defRPr sz="2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" name="Shape 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799205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12" y="434975"/>
            <a:ext cx="9715501" cy="71247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93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1800" indent="-323850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4648" indent="-328385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7366" indent="-287866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6739" indent="-345439" defTabSz="457200">
        <a:lnSpc>
          <a:spcPct val="93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69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41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413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85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5722" indent="-383822" defTabSz="457200">
        <a:lnSpc>
          <a:spcPct val="93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1pPr>
      <a:lvl2pPr indent="2159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2pPr>
      <a:lvl3pPr indent="4318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3pPr>
      <a:lvl4pPr indent="6477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4pPr>
      <a:lvl5pPr indent="863600"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5pPr>
      <a:lvl6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6pPr>
      <a:lvl7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7pPr>
      <a:lvl8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8pPr>
      <a:lvl9pPr algn="r" defTabSz="457200">
        <a:lnSpc>
          <a:spcPct val="95000"/>
        </a:lnSpc>
        <a:defRPr sz="1200">
          <a:solidFill>
            <a:schemeClr val="tx1"/>
          </a:solidFill>
          <a:latin typeface="+mn-lt"/>
          <a:ea typeface="+mn-ea"/>
          <a:cs typeface="+mn-cs"/>
          <a:sym typeface="Utop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8" name="Shape 8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310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smtClean="0">
                <a:latin typeface="Calibri"/>
                <a:ea typeface="Calibri"/>
                <a:cs typeface="Calibri"/>
                <a:sym typeface="Calibri"/>
              </a:rPr>
              <a:t>Gaborone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421671" y="3130021"/>
            <a:ext cx="695245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3: Authoritative</a:t>
            </a:r>
          </a:p>
          <a:p>
            <a:pPr marL="288925" lvl="1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Name Server using BIND9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Configuration of Master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6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/etc/namedb/named.conf points to </a:t>
            </a:r>
            <a:r>
              <a:rPr sz="3200" u="sng"/>
              <a:t>zone file</a:t>
            </a:r>
            <a:r>
              <a:rPr sz="3200"/>
              <a:t> (manually created) containing your RRs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Choose a logical place to keep them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/usr/local/etc/namedb/master/tiscali.co.uk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   /usr/local/etc/namedb/master/uk.co.tiscali</a:t>
            </a:r>
          </a:p>
        </p:txBody>
      </p:sp>
      <p:sp>
        <p:nvSpPr>
          <p:cNvPr id="49" name="Shape 49"/>
          <p:cNvSpPr/>
          <p:nvPr/>
        </p:nvSpPr>
        <p:spPr>
          <a:xfrm>
            <a:off x="862012" y="452913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"master/example.com";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192.188.58.126;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                 192.188.58.2;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lvl1pPr>
          </a:lstStyle>
          <a:p>
            <a:pPr lvl="0">
              <a:defRPr sz="1800"/>
            </a:pPr>
            <a:r>
              <a:rPr sz="4400"/>
              <a:t>Configuration of Slave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493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named.conf points to IP address of master and location where zone file should be created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Zone files are transferred automatically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Don't touch them!</a:t>
            </a:r>
          </a:p>
        </p:txBody>
      </p:sp>
      <p:sp>
        <p:nvSpPr>
          <p:cNvPr id="53" name="Shape 53"/>
          <p:cNvSpPr/>
          <p:nvPr/>
        </p:nvSpPr>
        <p:spPr>
          <a:xfrm>
            <a:off x="862012" y="4929187"/>
            <a:ext cx="8178801" cy="1716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type slave;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masters { 192.188.58.126;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file "slave/example.com";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    allow-transfer { none;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Master and Slave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81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It's perfectly OK for one server to be Master for some zones and Slave for others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That's why we recommend keeping the files in different directories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/usr/local/etc/namedb/master/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/usr/local/etc/namedb/slave/</a:t>
            </a:r>
          </a:p>
          <a:p>
            <a:pPr marL="1295400" lvl="2" indent="-2159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400"/>
              <a:t>(also, the slave directory can have appropriate permissions so that the daemon can create files)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allow-transfer { ... }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Remote machines can request a transfer of the entire zone contents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By default, this is permitted to anyone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Better to restrict this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set a global default, and override this for each zone if required</a:t>
            </a:r>
          </a:p>
        </p:txBody>
      </p:sp>
      <p:sp>
        <p:nvSpPr>
          <p:cNvPr id="60" name="Shape 60"/>
          <p:cNvSpPr/>
          <p:nvPr/>
        </p:nvSpPr>
        <p:spPr>
          <a:xfrm>
            <a:off x="862012" y="5141912"/>
            <a:ext cx="8178801" cy="954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  allow-transfer { 127.0.0.1; };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503237" y="857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Structure of a zone file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4294967295"/>
          </p:nvPr>
        </p:nvSpPr>
        <p:spPr>
          <a:xfrm>
            <a:off x="503237" y="1301749"/>
            <a:ext cx="9072563" cy="603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Global options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$TTL 1d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Sets the default TTL for all other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SOA RR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"Start Of Authority"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Housekeeping information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NS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List all the nameservers for the zone, master and slaves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Other RRs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actual data you wish to publish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a Resource Record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4294967295"/>
          </p:nvPr>
        </p:nvSpPr>
        <p:spPr>
          <a:xfrm>
            <a:off x="741362" y="2430462"/>
            <a:ext cx="8772526" cy="465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One per line (except SOA can extend over several lines)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Domain Name, it is the same as the previous line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TTL shortcuts: e.g. 60s, 30m, 4h, 1w2d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TTL, uses the $TTL default value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you omit the Class, it defaults to IN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Type and Data cannot be omitted</a:t>
            </a:r>
          </a:p>
          <a:p>
            <a:pPr marL="391318" lvl="0" indent="-28336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Comments start with SEMICOLON (;)</a:t>
            </a:r>
          </a:p>
        </p:txBody>
      </p:sp>
      <p:sp>
        <p:nvSpPr>
          <p:cNvPr id="67" name="Shape 67"/>
          <p:cNvSpPr/>
          <p:nvPr/>
        </p:nvSpPr>
        <p:spPr>
          <a:xfrm>
            <a:off x="900112" y="1265237"/>
            <a:ext cx="8178801" cy="7004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www      3600  IN      A   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Domain   TTL   Class   Type   Data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Shortcuts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the Domain Name does not end in a dot, the zone's own domain ("origin") is appended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 Domain Name of "@" means the origin itself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in zone file for example.com: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example.com.</a:t>
            </a:r>
          </a:p>
          <a:p>
            <a:pPr marL="863600" lvl="1" indent="-287337">
              <a:lnSpc>
                <a:spcPct val="95000"/>
              </a:lnSpc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sz="2800"/>
              <a:t>  </a:t>
            </a:r>
            <a:r>
              <a:rPr sz="2800" i="1"/>
              <a:t>means </a:t>
            </a:r>
            <a:r>
              <a:rPr sz="2800"/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www.example.com.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If you write this...</a:t>
            </a:r>
          </a:p>
        </p:txBody>
      </p:sp>
      <p:sp>
        <p:nvSpPr>
          <p:cNvPr id="73" name="Shape 73"/>
          <p:cNvSpPr/>
          <p:nvPr/>
        </p:nvSpPr>
        <p:spPr>
          <a:xfrm>
            <a:off x="741362" y="3968365"/>
            <a:ext cx="860901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4400"/>
            </a:lvl1pPr>
          </a:lstStyle>
          <a:p>
            <a:pPr lvl="0">
              <a:defRPr sz="1800"/>
            </a:pPr>
            <a:r>
              <a:rPr sz="4400"/>
              <a:t>... it becomes this</a:t>
            </a:r>
          </a:p>
        </p:txBody>
      </p:sp>
      <p:sp>
        <p:nvSpPr>
          <p:cNvPr id="74" name="Shape 74"/>
          <p:cNvSpPr/>
          <p:nvPr/>
        </p:nvSpPr>
        <p:spPr>
          <a:xfrm>
            <a:off x="862012" y="1470025"/>
            <a:ext cx="8178801" cy="22371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                   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Main webserver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                   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           MX  10 mail</a:t>
            </a:r>
          </a:p>
        </p:txBody>
      </p:sp>
      <p:sp>
        <p:nvSpPr>
          <p:cNvPr id="75" name="Shape 75"/>
          <p:cNvSpPr/>
          <p:nvPr/>
        </p:nvSpPr>
        <p:spPr>
          <a:xfrm>
            <a:off x="862012" y="4724400"/>
            <a:ext cx="8178801" cy="16529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SOA ( ... )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example.com.     86400  IN  NS  ns0.as9105.net.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A   212.74.112.80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www.example.com. 86400  IN  MX  10 mail.example.com.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922337" y="4827587"/>
            <a:ext cx="2474913" cy="1417638"/>
            <a:chOff x="0" y="0"/>
            <a:chExt cx="2474912" cy="1417637"/>
          </a:xfrm>
        </p:grpSpPr>
        <p:sp>
          <p:nvSpPr>
            <p:cNvPr id="76" name="Shape 76"/>
            <p:cNvSpPr/>
            <p:nvPr/>
          </p:nvSpPr>
          <p:spPr>
            <a:xfrm>
              <a:off x="0" y="0"/>
              <a:ext cx="1876425" cy="828675"/>
            </a:xfrm>
            <a:prstGeom prst="roundRect">
              <a:avLst>
                <a:gd name="adj" fmla="val 190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511175" y="889000"/>
              <a:ext cx="1963738" cy="528638"/>
            </a:xfrm>
            <a:prstGeom prst="roundRect">
              <a:avLst>
                <a:gd name="adj" fmla="val 301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6294437" y="5132387"/>
            <a:ext cx="2543176" cy="1123951"/>
            <a:chOff x="0" y="0"/>
            <a:chExt cx="2543175" cy="1123950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598487" y="865187"/>
              <a:ext cx="1944688" cy="258763"/>
            </a:xfrm>
            <a:prstGeom prst="roundRect">
              <a:avLst>
                <a:gd name="adj" fmla="val 616"/>
              </a:avLst>
            </a:prstGeom>
            <a:noFill/>
            <a:ln w="36703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defTabSz="914400">
                <a:lnSpc>
                  <a:spcPct val="100000"/>
                </a:lnSpc>
                <a:defRPr sz="1800"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>
            <a:off x="3505200" y="4799012"/>
            <a:ext cx="1503363" cy="1446213"/>
          </a:xfrm>
          <a:prstGeom prst="roundRect">
            <a:avLst>
              <a:gd name="adj" fmla="val 106"/>
            </a:avLst>
          </a:prstGeom>
          <a:ln w="36703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1" animBg="1" advAuto="0"/>
      <p:bldP spid="81" grpId="3" animBg="1" advAuto="0"/>
      <p:bldP spid="82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5" name="Shape 85"/>
          <p:cNvSpPr/>
          <p:nvPr/>
        </p:nvSpPr>
        <p:spPr>
          <a:xfrm>
            <a:off x="862012" y="2009775"/>
            <a:ext cx="8178801" cy="36976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2004030300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8h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4w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1h )</a:t>
            </a: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503237" y="260350"/>
            <a:ext cx="9072563" cy="108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741362" y="1206500"/>
            <a:ext cx="8772526" cy="607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ns1.example.net.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hostname of master nameserver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jabley.hopcount.ca.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E-mail address of responsible person, with "@" changed to dot, and trailing dot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Refresh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on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Retry interval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Recap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5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DNS is a distributed database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Stub asks Resolver for information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Resolver traverses the DNS delegation tree to find Authoritative nameserver which has the information requested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the SOA record (cont)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114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Expiry time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the slave is unable to contact the master for this period of time, it will delete its copy of the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Negative / Minimum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Old software used this as a minimum value of the TTL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Now it is used for negative caching: indicates how long a cache may store the non-existence of a RR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RIPE-203 has recommended values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http://www.ripe.net/ripe/docs/dns-soa.html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NS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741362" y="1495425"/>
            <a:ext cx="8772526" cy="4937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List all authoritative nameservers for the zone - master and slave(s)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Must point to HOSTNAME not IP address</a:t>
            </a:r>
          </a:p>
        </p:txBody>
      </p:sp>
      <p:sp>
        <p:nvSpPr>
          <p:cNvPr id="95" name="Shape 95"/>
          <p:cNvSpPr/>
          <p:nvPr/>
        </p:nvSpPr>
        <p:spPr>
          <a:xfrm>
            <a:off x="862012" y="3125787"/>
            <a:ext cx="8178801" cy="36976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$TTL 1d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1h  IN  SOA  ns1.example.net. joe.pooh.org. (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2004030300     ; Serial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8h             ; Refresh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            ; Retry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4w             ; Expire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             1h )           ; Negative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ns2.example.net.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       IN  NS  ns1.othernetwork.com.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Format of other RRs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A   1.2.3.4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MX  10 mailhost.example.com.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The number is a "preference value". Mail is delivered to the lowest-number MX first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Must point to HOSTNAME not IP address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CNAME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PTR    host.example.com.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  TXT    "any text you like"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you have added or changed a zone file: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4294967295"/>
          </p:nvPr>
        </p:nvSpPr>
        <p:spPr>
          <a:xfrm>
            <a:off x="503237" y="1493837"/>
            <a:ext cx="9072563" cy="6186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Remember to increase the serial number!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named-checkzone example.com \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  /usr/local/etc/namedb/master/example.com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bind 9 feature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zone file syntax errors; correct them!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named-checkconf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reports errors in named.conf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rndc reload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or: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rndc reload example.com</a:t>
            </a:r>
          </a:p>
          <a:p>
            <a:pPr lvl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tail /var/log/messages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These checks are ESSENTIAL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have an error in named.conf or a zone file, named may continue to run but will not be authoritative for the bad zone(s)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will be lame for the zone without realising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will not be able to contact the master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Eventually (e.g. 4 weeks later) the slaves will expire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domain will stop working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Other checks you can do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5056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+norec @x.x.x.x example.com. soa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AA flag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Repeat for the master and all the slaves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Check the serial numbers match</a:t>
            </a:r>
          </a:p>
          <a:p>
            <a:pPr marL="391318" lvl="0" indent="-283368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 b="1">
                <a:latin typeface="Courier New"/>
                <a:ea typeface="Courier New"/>
                <a:cs typeface="Courier New"/>
                <a:sym typeface="Courier New"/>
              </a:rPr>
              <a:t>dig @x.x.x.x example.com. axfr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"Authority Transfer"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Requests a full copy of the zone contents over TCP, as slaves do to master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So now you have working authoritative nameservers!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But none of this will work until you have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That is, they put in NS records for your domain, pointing at your nameservers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have also put NS records within the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two sets should match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215900" indent="-215900" algn="ctr">
              <a:spcBef>
                <a:spcPts val="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9600"/>
            </a:lvl1pPr>
          </a:lstStyle>
          <a:p>
            <a:pPr lvl="0">
              <a:defRPr sz="1800"/>
            </a:pPr>
            <a:r>
              <a:rPr sz="9600"/>
              <a:t>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TOP TEN ERRORS in authoritative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All operators of auth nameservers should read RFC 1912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Common DNS Operational and Configuration Errors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And also RFC 2182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Selection and Operation of Secondary DNS servers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1. Serial number errors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Forgot to increment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Incremented serial number, then decremented it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serial number greater than 2</a:t>
            </a:r>
            <a:r>
              <a:rPr sz="3200" baseline="33000"/>
              <a:t>32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Impact: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Slaves do not update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Master and slaves have inconsistent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DNS Replication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2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For every domain, we need more than one authoritative nameserver with the same information (RFC 2182)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Data is entered in one server (Master) and replicated to the others (Slave(s))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Outside world cannot tell the difference between master and slave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NS records are returned in random order for equal load sharing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Used to be called "primary" and "secondary"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2. Comments in zone files starting '#' instead of ';'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Syntax error in zone file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Master is no longer authoritative for the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cannot check SOA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eventually expire the zone, and your domain stops working entirely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"named-checkzone"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Use "tail /var/log/messages"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3. Other syntax errors in zone files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omitting the preference value from MX records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Same impact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4. Missing the trailing dot</a:t>
            </a:r>
          </a:p>
        </p:txBody>
      </p:sp>
      <p:sp>
        <p:nvSpPr>
          <p:cNvPr id="128" name="Shape 128"/>
          <p:cNvSpPr/>
          <p:nvPr/>
        </p:nvSpPr>
        <p:spPr>
          <a:xfrm>
            <a:off x="862012" y="1793875"/>
            <a:ext cx="8178801" cy="1945005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example.com.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mailhost.example.com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@  IN  MX 10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mailhost.example.com.example.com.</a:t>
            </a:r>
          </a:p>
        </p:txBody>
      </p:sp>
      <p:sp>
        <p:nvSpPr>
          <p:cNvPr id="129" name="Shape 129"/>
          <p:cNvSpPr/>
          <p:nvPr/>
        </p:nvSpPr>
        <p:spPr>
          <a:xfrm>
            <a:off x="862012" y="4221162"/>
            <a:ext cx="8178801" cy="1945006"/>
          </a:xfrm>
          <a:prstGeom prst="rect">
            <a:avLst/>
          </a:prstGeom>
          <a:solidFill>
            <a:srgbClr val="00B8FF"/>
          </a:solidFill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; zone 2.0.192.in-addr.arpa.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host.example.com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 i="1">
                <a:latin typeface="Courier New"/>
                <a:ea typeface="Courier New"/>
                <a:cs typeface="Courier New"/>
                <a:sym typeface="Courier New"/>
              </a:rPr>
              <a:t>becomes</a:t>
            </a: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endParaRPr sz="2000" i="1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800"/>
            </a:pPr>
            <a:r>
              <a:rPr sz="2000">
                <a:latin typeface="Courier New"/>
                <a:ea typeface="Courier New"/>
                <a:cs typeface="Courier New"/>
                <a:sym typeface="Courier New"/>
              </a:rPr>
              <a:t>1  IN  PTR    </a:t>
            </a:r>
            <a:r>
              <a:rPr sz="2000" b="1">
                <a:latin typeface="Courier New"/>
                <a:ea typeface="Courier New"/>
                <a:cs typeface="Courier New"/>
                <a:sym typeface="Courier New"/>
              </a:rPr>
              <a:t>host.example.com.2.0.192.in-addr.arpa.</a:t>
            </a:r>
          </a:p>
        </p:txBody>
      </p:sp>
      <p:sp>
        <p:nvSpPr>
          <p:cNvPr id="130" name="Shape 130"/>
          <p:cNvSpPr/>
          <p:nvPr/>
        </p:nvSpPr>
        <p:spPr>
          <a:xfrm>
            <a:off x="6361112" y="24082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726112" y="4846637"/>
            <a:ext cx="363539" cy="317501"/>
          </a:xfrm>
          <a:prstGeom prst="line">
            <a:avLst/>
          </a:prstGeom>
          <a:ln w="57150">
            <a:solidFill>
              <a:srgbClr val="FF0000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5. NS or MX records pointing to IP addresses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246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They must point to hostnames, not IP addresses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Unfortunately, a few mail servers 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6. Slave cannot transfer zone from master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Access restricted by allow-transfer {...} and slave not listed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Or IP filters not configured correctly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be lame (non-authoritative)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7. Lame delegation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cannot just list any nameserver in NS records for your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must get agreement from the nameserver operator, and they must configure it as a slave for your zone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best: slower DNS resolution and lack of resilience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worst: intermittent failures to resolve your domain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8. No delegation at all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 can configure "example.com" on your nameservers but the outside world will not send requests to them until you have delegation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problem is hidden if your nameserver is acting both as your cache and as authoritative nameserver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9. Out-of-date glue records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See later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10. Not managing TTL correctly during changes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11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Follow the procedure: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Reduce TTL to 10 minutes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Wait at least 24 hours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Make the change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Put the TTL back to 24 hours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Create a new domain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Set up master and slave nameservice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Obtain delegation from the domain above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Test it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3822699" y="3870325"/>
            <a:ext cx="1863726" cy="1498600"/>
            <a:chOff x="0" y="0"/>
            <a:chExt cx="1863725" cy="1498599"/>
          </a:xfrm>
        </p:grpSpPr>
        <p:sp>
          <p:nvSpPr>
            <p:cNvPr id="17" name="Shape 17"/>
            <p:cNvSpPr/>
            <p:nvPr/>
          </p:nvSpPr>
          <p:spPr>
            <a:xfrm flipH="1">
              <a:off x="-1" y="1497012"/>
              <a:ext cx="1863726" cy="1588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flipH="1">
              <a:off x="15874" y="0"/>
              <a:ext cx="1319214" cy="1179513"/>
            </a:xfrm>
            <a:prstGeom prst="line">
              <a:avLst/>
            </a:prstGeom>
            <a:noFill/>
            <a:ln w="36720" cap="flat">
              <a:solidFill>
                <a:srgbClr val="DC23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Slaves connect to Master to retrieve copy of zone data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3200"/>
              <a:t>The master does not "push" data to the slaves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252662" y="4883150"/>
            <a:ext cx="1587501" cy="938213"/>
            <a:chOff x="0" y="0"/>
            <a:chExt cx="1587500" cy="938212"/>
          </a:xfrm>
        </p:grpSpPr>
        <p:sp>
          <p:nvSpPr>
            <p:cNvPr id="22" name="Shape 22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Master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149850" y="3159125"/>
            <a:ext cx="1587500" cy="938213"/>
            <a:chOff x="0" y="0"/>
            <a:chExt cx="1587500" cy="938212"/>
          </a:xfrm>
        </p:grpSpPr>
        <p:sp>
          <p:nvSpPr>
            <p:cNvPr id="25" name="Shape 25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654675" y="4900612"/>
            <a:ext cx="1587500" cy="938213"/>
            <a:chOff x="0" y="0"/>
            <a:chExt cx="1587500" cy="938212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1587500" cy="938213"/>
            </a:xfrm>
            <a:prstGeom prst="roundRect">
              <a:avLst>
                <a:gd name="adj" fmla="val 167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77" y="339495"/>
              <a:ext cx="1586546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100000"/>
                </a:lnSpc>
                <a:tabLst>
                  <a:tab pos="723900" algn="l"/>
                  <a:tab pos="1447800" algn="l"/>
                </a:tabLst>
                <a:defRPr sz="1800"/>
              </a:lvl1pPr>
            </a:lstStyle>
            <a:p>
              <a:pPr lvl="0"/>
              <a:r>
                <a:t>Slave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When does replication take place?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Slaves poll the master periodically - called the "Refresh Interval" - to check for new data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Originally this was the only mechanism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With new software, master can also notify the slaves when the data changes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Results in quicker updates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89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Every zone file has a Serial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Slave will only copy data when this number </a:t>
            </a:r>
            <a:r>
              <a:rPr sz="3200" i="1"/>
              <a:t>INCREASES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Periodic UDP query to check Serial Number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If increased, TCP transfer of zone data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Recommended serial number format: YYYYMMDDNN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73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YYYY = year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MM = month (01-12)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DD = day (01-31)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NN = number of changes today (00-99)</a:t>
            </a:r>
          </a:p>
          <a:p>
            <a:pPr marL="863600" lvl="1" indent="-287337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e.g. if you change the file on 23rd April 2007, the serial number will be 2008052700. If you change it again on the same day, it will be 2008052701.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1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5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ever decrease the serial number, the slaves will never update again until the serial number goes above its previous value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RFC1912 section 3.1 explains a method to fix this problem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lvl1pPr>
          </a:lstStyle>
          <a:p>
            <a:pPr lvl="0">
              <a:defRPr sz="1800"/>
            </a:pPr>
            <a:r>
              <a:rPr sz="4400"/>
              <a:t>Serial Numbers: Danger 2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7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Serial no. is a 32-bit unsigned number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Range: 0 to 4,294,967,295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Any value larger than this is silently truncated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e.g. 20080527000 (note extra digit)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4ACE48698 (hex)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  ACE48698 (32 bits)</a:t>
            </a:r>
          </a:p>
          <a:p>
            <a:pPr marL="287337" lvl="1" indent="288925">
              <a:spcBef>
                <a:spcPts val="1100"/>
              </a:spcBef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2800"/>
              <a:t>= 2900657816</a:t>
            </a:r>
          </a:p>
          <a:p>
            <a:pPr lv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1800"/>
            </a:pPr>
            <a:r>
              <a:rPr sz="320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Macintosh PowerPoint</Application>
  <PresentationFormat>Custom</PresentationFormat>
  <Paragraphs>280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Baekmuk Headline</vt:lpstr>
      <vt:lpstr>Calibri</vt:lpstr>
      <vt:lpstr>Courier New</vt:lpstr>
      <vt:lpstr>Helvetica</vt:lpstr>
      <vt:lpstr>Helvetica Neue</vt:lpstr>
      <vt:lpstr>Tahoma</vt:lpstr>
      <vt:lpstr>Default</vt:lpstr>
      <vt:lpstr>PowerPoint Presentation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1</cp:revision>
  <dcterms:modified xsi:type="dcterms:W3CDTF">2016-05-29T14:56:17Z</dcterms:modified>
</cp:coreProperties>
</file>