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0" r:id="rId5"/>
    <p:sldId id="259" r:id="rId6"/>
    <p:sldId id="260" r:id="rId7"/>
    <p:sldId id="292" r:id="rId8"/>
    <p:sldId id="295" r:id="rId9"/>
    <p:sldId id="290" r:id="rId10"/>
    <p:sldId id="298" r:id="rId11"/>
    <p:sldId id="297" r:id="rId12"/>
    <p:sldId id="299" r:id="rId13"/>
    <p:sldId id="300" r:id="rId14"/>
    <p:sldId id="301" r:id="rId15"/>
    <p:sldId id="302" r:id="rId16"/>
    <p:sldId id="303" r:id="rId17"/>
    <p:sldId id="27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5"/>
  </p:normalViewPr>
  <p:slideViewPr>
    <p:cSldViewPr snapToGrid="0" snapToObjects="1">
      <p:cViewPr varScale="1">
        <p:scale>
          <a:sx n="81" d="100"/>
          <a:sy n="81" d="100"/>
        </p:scale>
        <p:origin x="776"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63308E-FC3B-3C49-8918-A2AB2DD24839}" type="datetimeFigureOut">
              <a:rPr lang="en-US" smtClean="0"/>
              <a:pPr/>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63308E-FC3B-3C49-8918-A2AB2DD24839}" type="datetimeFigureOut">
              <a:rPr lang="en-US" smtClean="0"/>
              <a:pPr/>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63308E-FC3B-3C49-8918-A2AB2DD24839}" type="datetimeFigureOut">
              <a:rPr lang="en-US" smtClean="0"/>
              <a:pPr/>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63308E-FC3B-3C49-8918-A2AB2DD24839}" type="datetimeFigureOut">
              <a:rPr lang="en-US" smtClean="0"/>
              <a:pPr/>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3308E-FC3B-3C49-8918-A2AB2DD24839}" type="datetimeFigureOut">
              <a:rPr lang="en-US" smtClean="0"/>
              <a:pPr/>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63308E-FC3B-3C49-8918-A2AB2DD24839}" type="datetimeFigureOut">
              <a:rPr lang="en-US" smtClean="0"/>
              <a:pPr/>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63308E-FC3B-3C49-8918-A2AB2DD24839}" type="datetimeFigureOut">
              <a:rPr lang="en-US" smtClean="0"/>
              <a:pPr/>
              <a:t>6/10/19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63308E-FC3B-3C49-8918-A2AB2DD24839}" type="datetimeFigureOut">
              <a:rPr lang="en-US" smtClean="0"/>
              <a:pPr/>
              <a:t>6/10/19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3308E-FC3B-3C49-8918-A2AB2DD24839}" type="datetimeFigureOut">
              <a:rPr lang="en-US" smtClean="0"/>
              <a:pPr/>
              <a:t>6/10/19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3308E-FC3B-3C49-8918-A2AB2DD24839}" type="datetimeFigureOut">
              <a:rPr lang="en-US" smtClean="0"/>
              <a:pPr/>
              <a:t>6/10/19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5A531-C807-0243-99F3-78DF2C06D4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openbsd.org/faq/pf/filter.html" TargetMode="External"/><Relationship Id="rId2" Type="http://schemas.openxmlformats.org/officeDocument/2006/relationships/hyperlink" Target="http://en.wikipedia.org/wiki/PF_(firewall)" TargetMode="External"/><Relationship Id="rId1" Type="http://schemas.openxmlformats.org/officeDocument/2006/relationships/slideLayout" Target="../slideLayouts/slideLayout2.xml"/><Relationship Id="rId6" Type="http://schemas.openxmlformats.org/officeDocument/2006/relationships/hyperlink" Target="http://www.informit.com/articles/article.aspx?p=421057&amp;seqNum=4" TargetMode="External"/><Relationship Id="rId5" Type="http://schemas.openxmlformats.org/officeDocument/2006/relationships/hyperlink" Target="http://en.wikipedia.org/wiki/Firewall_(computing)" TargetMode="External"/><Relationship Id="rId4" Type="http://schemas.openxmlformats.org/officeDocument/2006/relationships/hyperlink" Target="http://www.freebsd.org/doc/en_US.ISO8859-1/books/handbook/firewalls-pf.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Firewalls</a:t>
            </a:r>
            <a:br>
              <a:rPr lang="en-US" b="1" dirty="0"/>
            </a:br>
            <a:r>
              <a:rPr lang="en-US" b="1" dirty="0"/>
              <a:t>SS-E 2019</a:t>
            </a:r>
          </a:p>
        </p:txBody>
      </p:sp>
      <p:sp>
        <p:nvSpPr>
          <p:cNvPr id="3" name="Subtitle 2"/>
          <p:cNvSpPr>
            <a:spLocks noGrp="1"/>
          </p:cNvSpPr>
          <p:nvPr>
            <p:ph type="subTitle" idx="1"/>
          </p:nvPr>
        </p:nvSpPr>
        <p:spPr/>
        <p:txBody>
          <a:bodyPr/>
          <a:lstStyle/>
          <a:p>
            <a:r>
              <a:rPr lang="en-US" dirty="0"/>
              <a:t>Kevin Chege</a:t>
            </a:r>
          </a:p>
          <a:p>
            <a:r>
              <a:rPr lang="en-US" dirty="0"/>
              <a:t>ISOC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E671-A075-E349-A1C7-2EFAF322AEE3}"/>
              </a:ext>
            </a:extLst>
          </p:cNvPr>
          <p:cNvSpPr>
            <a:spLocks noGrp="1"/>
          </p:cNvSpPr>
          <p:nvPr>
            <p:ph type="title"/>
          </p:nvPr>
        </p:nvSpPr>
        <p:spPr>
          <a:xfrm>
            <a:off x="457200" y="3002073"/>
            <a:ext cx="8229600" cy="1143000"/>
          </a:xfrm>
        </p:spPr>
        <p:txBody>
          <a:bodyPr/>
          <a:lstStyle/>
          <a:p>
            <a:r>
              <a:rPr lang="en-US" b="1" dirty="0"/>
              <a:t>Some iptables examples</a:t>
            </a:r>
          </a:p>
        </p:txBody>
      </p:sp>
      <p:sp>
        <p:nvSpPr>
          <p:cNvPr id="5" name="Content Placeholder 4">
            <a:extLst>
              <a:ext uri="{FF2B5EF4-FFF2-40B4-BE49-F238E27FC236}">
                <a16:creationId xmlns:a16="http://schemas.microsoft.com/office/drawing/2014/main" id="{2C6AA7C4-EC2E-784F-B1F9-079E69147A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3717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D15E-B775-F140-AF8F-E6FF2792FCB2}"/>
              </a:ext>
            </a:extLst>
          </p:cNvPr>
          <p:cNvSpPr>
            <a:spLocks noGrp="1"/>
          </p:cNvSpPr>
          <p:nvPr>
            <p:ph type="title"/>
          </p:nvPr>
        </p:nvSpPr>
        <p:spPr>
          <a:xfrm>
            <a:off x="0" y="274638"/>
            <a:ext cx="9380483" cy="1143000"/>
          </a:xfrm>
        </p:spPr>
        <p:txBody>
          <a:bodyPr>
            <a:normAutofit fontScale="90000"/>
          </a:bodyPr>
          <a:lstStyle/>
          <a:p>
            <a:r>
              <a:rPr lang="en-US" b="1" dirty="0" err="1"/>
              <a:t>sudo</a:t>
            </a:r>
            <a:r>
              <a:rPr lang="en-US" b="1" dirty="0"/>
              <a:t> iptables -A INPUT -p </a:t>
            </a:r>
            <a:r>
              <a:rPr lang="en-US" b="1" dirty="0" err="1"/>
              <a:t>icmp</a:t>
            </a:r>
            <a:r>
              <a:rPr lang="en-US" b="1" dirty="0"/>
              <a:t> -j ACCEPT</a:t>
            </a:r>
            <a:br>
              <a:rPr lang="en-US" b="1" dirty="0"/>
            </a:br>
            <a:endParaRPr lang="en-US" dirty="0"/>
          </a:p>
        </p:txBody>
      </p:sp>
      <p:sp>
        <p:nvSpPr>
          <p:cNvPr id="3" name="Content Placeholder 2">
            <a:extLst>
              <a:ext uri="{FF2B5EF4-FFF2-40B4-BE49-F238E27FC236}">
                <a16:creationId xmlns:a16="http://schemas.microsoft.com/office/drawing/2014/main" id="{90EF442D-D180-9846-8227-7EDF288530DF}"/>
              </a:ext>
            </a:extLst>
          </p:cNvPr>
          <p:cNvSpPr>
            <a:spLocks noGrp="1"/>
          </p:cNvSpPr>
          <p:nvPr>
            <p:ph idx="1"/>
          </p:nvPr>
        </p:nvSpPr>
        <p:spPr>
          <a:xfrm>
            <a:off x="457200" y="1600200"/>
            <a:ext cx="8371490" cy="5005552"/>
          </a:xfrm>
        </p:spPr>
        <p:txBody>
          <a:bodyPr>
            <a:normAutofit fontScale="92500" lnSpcReduction="20000"/>
          </a:bodyPr>
          <a:lstStyle/>
          <a:p>
            <a:r>
              <a:rPr lang="en-US" b="1" dirty="0"/>
              <a:t>-A </a:t>
            </a:r>
            <a:r>
              <a:rPr lang="en-US" dirty="0"/>
              <a:t>- Append  one  or  more  rules to the end of the selected chain</a:t>
            </a:r>
          </a:p>
          <a:p>
            <a:r>
              <a:rPr lang="en-US" b="1" dirty="0"/>
              <a:t>INPUT </a:t>
            </a:r>
            <a:r>
              <a:rPr lang="en-US" dirty="0"/>
              <a:t>- The filter table is the default table. It contains the actual firewall filtering rules. The built-in chains include these INPUT, OUTPUT, FORWARD</a:t>
            </a:r>
          </a:p>
          <a:p>
            <a:r>
              <a:rPr lang="en-US" b="1" dirty="0"/>
              <a:t>-p </a:t>
            </a:r>
            <a:r>
              <a:rPr lang="en-US" b="1" dirty="0" err="1"/>
              <a:t>icmp</a:t>
            </a:r>
            <a:r>
              <a:rPr lang="en-US" dirty="0"/>
              <a:t>– Protocol (</a:t>
            </a:r>
            <a:r>
              <a:rPr lang="en-US" dirty="0" err="1"/>
              <a:t>tcp</a:t>
            </a:r>
            <a:r>
              <a:rPr lang="en-US" dirty="0"/>
              <a:t>, </a:t>
            </a:r>
            <a:r>
              <a:rPr lang="en-US" dirty="0" err="1"/>
              <a:t>udp</a:t>
            </a:r>
            <a:r>
              <a:rPr lang="en-US" dirty="0"/>
              <a:t>,, </a:t>
            </a:r>
            <a:r>
              <a:rPr lang="en-US" dirty="0" err="1"/>
              <a:t>icmp</a:t>
            </a:r>
            <a:r>
              <a:rPr lang="en-US" dirty="0"/>
              <a:t>, all,  among others</a:t>
            </a:r>
            <a:r>
              <a:rPr lang="en-US" b="1" dirty="0"/>
              <a:t>)</a:t>
            </a:r>
            <a:endParaRPr lang="en-US" dirty="0"/>
          </a:p>
          <a:p>
            <a:r>
              <a:rPr lang="en-US" b="1" dirty="0"/>
              <a:t>-j ACCEPT </a:t>
            </a:r>
            <a:r>
              <a:rPr lang="en-US" dirty="0"/>
              <a:t>– Jump -This specifies the target of the rule; i.e., what to do if the  packet  matches it: either ACCEPT or DROP</a:t>
            </a:r>
            <a:br>
              <a:rPr lang="en-US" dirty="0"/>
            </a:br>
            <a:endParaRPr lang="en-US" dirty="0"/>
          </a:p>
          <a:p>
            <a:endParaRPr lang="en-US" dirty="0"/>
          </a:p>
        </p:txBody>
      </p:sp>
    </p:spTree>
    <p:extLst>
      <p:ext uri="{BB962C8B-B14F-4D97-AF65-F5344CB8AC3E}">
        <p14:creationId xmlns:p14="http://schemas.microsoft.com/office/powerpoint/2010/main" val="396700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D15E-B775-F140-AF8F-E6FF2792FCB2}"/>
              </a:ext>
            </a:extLst>
          </p:cNvPr>
          <p:cNvSpPr>
            <a:spLocks noGrp="1"/>
          </p:cNvSpPr>
          <p:nvPr>
            <p:ph type="title"/>
          </p:nvPr>
        </p:nvSpPr>
        <p:spPr>
          <a:xfrm>
            <a:off x="0" y="274638"/>
            <a:ext cx="9380483" cy="1143000"/>
          </a:xfrm>
        </p:spPr>
        <p:txBody>
          <a:bodyPr>
            <a:normAutofit fontScale="90000"/>
          </a:bodyPr>
          <a:lstStyle/>
          <a:p>
            <a:r>
              <a:rPr lang="en-US" b="1" dirty="0" err="1"/>
              <a:t>sudo</a:t>
            </a:r>
            <a:r>
              <a:rPr lang="en-US" b="1" dirty="0"/>
              <a:t> iptables -A INPUT -p </a:t>
            </a:r>
            <a:r>
              <a:rPr lang="en-US" b="1" dirty="0" err="1"/>
              <a:t>icmp</a:t>
            </a:r>
            <a:r>
              <a:rPr lang="en-US" b="1" dirty="0"/>
              <a:t> -j ACCEPT</a:t>
            </a:r>
            <a:br>
              <a:rPr lang="en-US" b="1" dirty="0"/>
            </a:br>
            <a:endParaRPr lang="en-US" dirty="0"/>
          </a:p>
        </p:txBody>
      </p:sp>
      <p:sp>
        <p:nvSpPr>
          <p:cNvPr id="3" name="Content Placeholder 2">
            <a:extLst>
              <a:ext uri="{FF2B5EF4-FFF2-40B4-BE49-F238E27FC236}">
                <a16:creationId xmlns:a16="http://schemas.microsoft.com/office/drawing/2014/main" id="{90EF442D-D180-9846-8227-7EDF288530DF}"/>
              </a:ext>
            </a:extLst>
          </p:cNvPr>
          <p:cNvSpPr>
            <a:spLocks noGrp="1"/>
          </p:cNvSpPr>
          <p:nvPr>
            <p:ph idx="1"/>
          </p:nvPr>
        </p:nvSpPr>
        <p:spPr>
          <a:xfrm>
            <a:off x="457200" y="1600200"/>
            <a:ext cx="8371490" cy="5005552"/>
          </a:xfrm>
        </p:spPr>
        <p:txBody>
          <a:bodyPr>
            <a:normAutofit fontScale="92500" lnSpcReduction="20000"/>
          </a:bodyPr>
          <a:lstStyle/>
          <a:p>
            <a:r>
              <a:rPr lang="en-US" b="1" dirty="0"/>
              <a:t>-A </a:t>
            </a:r>
            <a:r>
              <a:rPr lang="en-US" dirty="0"/>
              <a:t>- Append  one  or  more  rules to the end of the selected chain</a:t>
            </a:r>
          </a:p>
          <a:p>
            <a:r>
              <a:rPr lang="en-US" b="1" dirty="0"/>
              <a:t>INPUT </a:t>
            </a:r>
            <a:r>
              <a:rPr lang="en-US" dirty="0"/>
              <a:t>- The filter table is the default table. It contains the actual firewall filtering rules. The built-in chains include these INPUT, OUTPUT, FORWARD</a:t>
            </a:r>
          </a:p>
          <a:p>
            <a:r>
              <a:rPr lang="en-US" b="1" dirty="0"/>
              <a:t>-p </a:t>
            </a:r>
            <a:r>
              <a:rPr lang="en-US" b="1" dirty="0" err="1"/>
              <a:t>icmp</a:t>
            </a:r>
            <a:r>
              <a:rPr lang="en-US" dirty="0"/>
              <a:t>– Protocol (</a:t>
            </a:r>
            <a:r>
              <a:rPr lang="en-US" dirty="0" err="1"/>
              <a:t>tcp</a:t>
            </a:r>
            <a:r>
              <a:rPr lang="en-US" dirty="0"/>
              <a:t>, </a:t>
            </a:r>
            <a:r>
              <a:rPr lang="en-US" dirty="0" err="1"/>
              <a:t>udp</a:t>
            </a:r>
            <a:r>
              <a:rPr lang="en-US" dirty="0"/>
              <a:t>,, </a:t>
            </a:r>
            <a:r>
              <a:rPr lang="en-US" dirty="0" err="1"/>
              <a:t>icmp</a:t>
            </a:r>
            <a:r>
              <a:rPr lang="en-US" dirty="0"/>
              <a:t>, all,  among others</a:t>
            </a:r>
            <a:r>
              <a:rPr lang="en-US" b="1" dirty="0"/>
              <a:t>)</a:t>
            </a:r>
            <a:endParaRPr lang="en-US" dirty="0"/>
          </a:p>
          <a:p>
            <a:r>
              <a:rPr lang="en-US" b="1" dirty="0"/>
              <a:t>-j ACCEPT </a:t>
            </a:r>
            <a:r>
              <a:rPr lang="en-US" dirty="0"/>
              <a:t>– Jump -This specifies the target of the rule; i.e., what to do if the  packet  matches it: either </a:t>
            </a:r>
            <a:r>
              <a:rPr lang="en-US" b="1" i="1" dirty="0"/>
              <a:t>ACCEPT</a:t>
            </a:r>
            <a:r>
              <a:rPr lang="en-US" dirty="0"/>
              <a:t> or DROP</a:t>
            </a:r>
            <a:br>
              <a:rPr lang="en-US" dirty="0"/>
            </a:br>
            <a:endParaRPr lang="en-US" dirty="0"/>
          </a:p>
          <a:p>
            <a:endParaRPr lang="en-US" dirty="0"/>
          </a:p>
        </p:txBody>
      </p:sp>
    </p:spTree>
    <p:extLst>
      <p:ext uri="{BB962C8B-B14F-4D97-AF65-F5344CB8AC3E}">
        <p14:creationId xmlns:p14="http://schemas.microsoft.com/office/powerpoint/2010/main" val="3999759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D15E-B775-F140-AF8F-E6FF2792FCB2}"/>
              </a:ext>
            </a:extLst>
          </p:cNvPr>
          <p:cNvSpPr>
            <a:spLocks noGrp="1"/>
          </p:cNvSpPr>
          <p:nvPr>
            <p:ph type="title"/>
          </p:nvPr>
        </p:nvSpPr>
        <p:spPr>
          <a:xfrm>
            <a:off x="0" y="274638"/>
            <a:ext cx="9380483" cy="1143000"/>
          </a:xfrm>
        </p:spPr>
        <p:txBody>
          <a:bodyPr>
            <a:normAutofit fontScale="90000"/>
          </a:bodyPr>
          <a:lstStyle/>
          <a:p>
            <a:r>
              <a:rPr lang="en-US" b="1" dirty="0" err="1"/>
              <a:t>sudo</a:t>
            </a:r>
            <a:r>
              <a:rPr lang="en-US" b="1" dirty="0"/>
              <a:t> iptables -I INPUT -p </a:t>
            </a:r>
            <a:r>
              <a:rPr lang="en-US" b="1" dirty="0" err="1"/>
              <a:t>icmp</a:t>
            </a:r>
            <a:r>
              <a:rPr lang="en-US" b="1" dirty="0"/>
              <a:t> -j DROP</a:t>
            </a:r>
            <a:br>
              <a:rPr lang="en-US" b="1" dirty="0"/>
            </a:br>
            <a:endParaRPr lang="en-US" dirty="0"/>
          </a:p>
        </p:txBody>
      </p:sp>
      <p:sp>
        <p:nvSpPr>
          <p:cNvPr id="3" name="Content Placeholder 2">
            <a:extLst>
              <a:ext uri="{FF2B5EF4-FFF2-40B4-BE49-F238E27FC236}">
                <a16:creationId xmlns:a16="http://schemas.microsoft.com/office/drawing/2014/main" id="{90EF442D-D180-9846-8227-7EDF288530DF}"/>
              </a:ext>
            </a:extLst>
          </p:cNvPr>
          <p:cNvSpPr>
            <a:spLocks noGrp="1"/>
          </p:cNvSpPr>
          <p:nvPr>
            <p:ph idx="1"/>
          </p:nvPr>
        </p:nvSpPr>
        <p:spPr>
          <a:xfrm>
            <a:off x="457200" y="1600200"/>
            <a:ext cx="8371490" cy="5005552"/>
          </a:xfrm>
        </p:spPr>
        <p:txBody>
          <a:bodyPr>
            <a:normAutofit fontScale="92500" lnSpcReduction="10000"/>
          </a:bodyPr>
          <a:lstStyle/>
          <a:p>
            <a:r>
              <a:rPr lang="en-US" b="1" dirty="0"/>
              <a:t>-I </a:t>
            </a:r>
            <a:r>
              <a:rPr lang="en-US" dirty="0"/>
              <a:t>- Inserts a rule at the beginning of the chain</a:t>
            </a:r>
          </a:p>
          <a:p>
            <a:r>
              <a:rPr lang="en-US" b="1" dirty="0"/>
              <a:t>INPUT </a:t>
            </a:r>
            <a:r>
              <a:rPr lang="en-US" dirty="0"/>
              <a:t>- The filter table is the default table. It contains the actual firewall filtering rules. The built-in chains include these INPUT, OUTPUT, FORWARD</a:t>
            </a:r>
          </a:p>
          <a:p>
            <a:r>
              <a:rPr lang="en-US" b="1" dirty="0"/>
              <a:t>-p </a:t>
            </a:r>
            <a:r>
              <a:rPr lang="en-US" b="1" dirty="0" err="1"/>
              <a:t>icmp</a:t>
            </a:r>
            <a:r>
              <a:rPr lang="en-US" dirty="0"/>
              <a:t>– Protocol (</a:t>
            </a:r>
            <a:r>
              <a:rPr lang="en-US" dirty="0" err="1"/>
              <a:t>tcp</a:t>
            </a:r>
            <a:r>
              <a:rPr lang="en-US" dirty="0"/>
              <a:t>, </a:t>
            </a:r>
            <a:r>
              <a:rPr lang="en-US" dirty="0" err="1"/>
              <a:t>udp</a:t>
            </a:r>
            <a:r>
              <a:rPr lang="en-US" dirty="0"/>
              <a:t>,, </a:t>
            </a:r>
            <a:r>
              <a:rPr lang="en-US" dirty="0" err="1"/>
              <a:t>icmp</a:t>
            </a:r>
            <a:r>
              <a:rPr lang="en-US" dirty="0"/>
              <a:t>, all,  among others</a:t>
            </a:r>
            <a:r>
              <a:rPr lang="en-US" b="1" dirty="0"/>
              <a:t>)</a:t>
            </a:r>
            <a:endParaRPr lang="en-US" dirty="0"/>
          </a:p>
          <a:p>
            <a:r>
              <a:rPr lang="en-US" b="1" dirty="0"/>
              <a:t>-j DROP </a:t>
            </a:r>
            <a:r>
              <a:rPr lang="en-US" dirty="0"/>
              <a:t>– Jump -This specifies the target of the rule; i.e., what to do if the  packet  matches it: either ACCEPT or </a:t>
            </a:r>
            <a:r>
              <a:rPr lang="en-US" b="1" i="1" dirty="0"/>
              <a:t>DROP</a:t>
            </a:r>
            <a:br>
              <a:rPr lang="en-US" dirty="0"/>
            </a:br>
            <a:endParaRPr lang="en-US" dirty="0"/>
          </a:p>
          <a:p>
            <a:endParaRPr lang="en-US" dirty="0"/>
          </a:p>
        </p:txBody>
      </p:sp>
    </p:spTree>
    <p:extLst>
      <p:ext uri="{BB962C8B-B14F-4D97-AF65-F5344CB8AC3E}">
        <p14:creationId xmlns:p14="http://schemas.microsoft.com/office/powerpoint/2010/main" val="245796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5878-D423-1542-B5EA-48E4415F61D6}"/>
              </a:ext>
            </a:extLst>
          </p:cNvPr>
          <p:cNvSpPr>
            <a:spLocks noGrp="1"/>
          </p:cNvSpPr>
          <p:nvPr>
            <p:ph type="title"/>
          </p:nvPr>
        </p:nvSpPr>
        <p:spPr/>
        <p:txBody>
          <a:bodyPr/>
          <a:lstStyle/>
          <a:p>
            <a:r>
              <a:rPr lang="en-US" b="1" dirty="0"/>
              <a:t>Show the order of the rules</a:t>
            </a:r>
          </a:p>
        </p:txBody>
      </p:sp>
      <p:sp>
        <p:nvSpPr>
          <p:cNvPr id="3" name="Content Placeholder 2">
            <a:extLst>
              <a:ext uri="{FF2B5EF4-FFF2-40B4-BE49-F238E27FC236}">
                <a16:creationId xmlns:a16="http://schemas.microsoft.com/office/drawing/2014/main" id="{43537573-35C0-914B-89D8-A513CF5EE701}"/>
              </a:ext>
            </a:extLst>
          </p:cNvPr>
          <p:cNvSpPr>
            <a:spLocks noGrp="1"/>
          </p:cNvSpPr>
          <p:nvPr>
            <p:ph idx="1"/>
          </p:nvPr>
        </p:nvSpPr>
        <p:spPr/>
        <p:txBody>
          <a:bodyPr/>
          <a:lstStyle/>
          <a:p>
            <a:pPr marL="0" indent="0">
              <a:buNone/>
            </a:pPr>
            <a:r>
              <a:rPr lang="en-US" dirty="0" err="1"/>
              <a:t>sudo</a:t>
            </a:r>
            <a:r>
              <a:rPr lang="en-US" dirty="0"/>
              <a:t> iptables -L INPUT -</a:t>
            </a:r>
            <a:r>
              <a:rPr lang="en-US" dirty="0" err="1"/>
              <a:t>nv</a:t>
            </a:r>
            <a:r>
              <a:rPr lang="en-US" dirty="0"/>
              <a:t> --line-numbers</a:t>
            </a:r>
          </a:p>
          <a:p>
            <a:pPr marL="0" indent="0">
              <a:buNone/>
            </a:pPr>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2C189E70-EAEE-8646-B3AA-104E51853846}"/>
              </a:ext>
            </a:extLst>
          </p:cNvPr>
          <p:cNvPicPr>
            <a:picLocks noChangeAspect="1"/>
          </p:cNvPicPr>
          <p:nvPr/>
        </p:nvPicPr>
        <p:blipFill>
          <a:blip r:embed="rId2"/>
          <a:stretch>
            <a:fillRect/>
          </a:stretch>
        </p:blipFill>
        <p:spPr>
          <a:xfrm>
            <a:off x="583325" y="2802799"/>
            <a:ext cx="9144000" cy="1805453"/>
          </a:xfrm>
          <a:prstGeom prst="rect">
            <a:avLst/>
          </a:prstGeom>
        </p:spPr>
      </p:pic>
    </p:spTree>
    <p:extLst>
      <p:ext uri="{BB962C8B-B14F-4D97-AF65-F5344CB8AC3E}">
        <p14:creationId xmlns:p14="http://schemas.microsoft.com/office/powerpoint/2010/main" val="3223020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28E4-0910-084E-A0B8-00584AD8DE77}"/>
              </a:ext>
            </a:extLst>
          </p:cNvPr>
          <p:cNvSpPr>
            <a:spLocks noGrp="1"/>
          </p:cNvSpPr>
          <p:nvPr>
            <p:ph type="title"/>
          </p:nvPr>
        </p:nvSpPr>
        <p:spPr/>
        <p:txBody>
          <a:bodyPr/>
          <a:lstStyle/>
          <a:p>
            <a:r>
              <a:rPr lang="en-US" b="1" dirty="0"/>
              <a:t>Delete a rule</a:t>
            </a:r>
          </a:p>
        </p:txBody>
      </p:sp>
      <p:pic>
        <p:nvPicPr>
          <p:cNvPr id="5" name="Content Placeholder 4">
            <a:extLst>
              <a:ext uri="{FF2B5EF4-FFF2-40B4-BE49-F238E27FC236}">
                <a16:creationId xmlns:a16="http://schemas.microsoft.com/office/drawing/2014/main" id="{4657317E-E746-264B-B0C4-484DF53AC2BF}"/>
              </a:ext>
            </a:extLst>
          </p:cNvPr>
          <p:cNvPicPr>
            <a:picLocks noGrp="1" noChangeAspect="1"/>
          </p:cNvPicPr>
          <p:nvPr>
            <p:ph idx="1"/>
          </p:nvPr>
        </p:nvPicPr>
        <p:blipFill>
          <a:blip r:embed="rId2"/>
          <a:stretch>
            <a:fillRect/>
          </a:stretch>
        </p:blipFill>
        <p:spPr>
          <a:xfrm>
            <a:off x="283779" y="2758966"/>
            <a:ext cx="9230503" cy="2900855"/>
          </a:xfrm>
        </p:spPr>
      </p:pic>
      <p:sp>
        <p:nvSpPr>
          <p:cNvPr id="6" name="Content Placeholder 2">
            <a:extLst>
              <a:ext uri="{FF2B5EF4-FFF2-40B4-BE49-F238E27FC236}">
                <a16:creationId xmlns:a16="http://schemas.microsoft.com/office/drawing/2014/main" id="{17C18F51-0631-A74B-BFC4-0CD41CD77D28}"/>
              </a:ext>
            </a:extLst>
          </p:cNvPr>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Font typeface="Arial"/>
              <a:buNone/>
            </a:pPr>
            <a:endParaRPr lang="en-US" dirty="0"/>
          </a:p>
          <a:p>
            <a:endParaRPr lang="en-US" dirty="0"/>
          </a:p>
        </p:txBody>
      </p:sp>
      <p:sp>
        <p:nvSpPr>
          <p:cNvPr id="10" name="TextBox 9">
            <a:extLst>
              <a:ext uri="{FF2B5EF4-FFF2-40B4-BE49-F238E27FC236}">
                <a16:creationId xmlns:a16="http://schemas.microsoft.com/office/drawing/2014/main" id="{B1F18F79-C11D-184F-8FE5-A1D0B22E2C1E}"/>
              </a:ext>
            </a:extLst>
          </p:cNvPr>
          <p:cNvSpPr txBox="1"/>
          <p:nvPr/>
        </p:nvSpPr>
        <p:spPr>
          <a:xfrm>
            <a:off x="867103" y="1835424"/>
            <a:ext cx="6022427" cy="707886"/>
          </a:xfrm>
          <a:prstGeom prst="rect">
            <a:avLst/>
          </a:prstGeom>
          <a:noFill/>
        </p:spPr>
        <p:txBody>
          <a:bodyPr wrap="square" rtlCol="0">
            <a:spAutoFit/>
          </a:bodyPr>
          <a:lstStyle/>
          <a:p>
            <a:r>
              <a:rPr lang="en-US" sz="4000" dirty="0" err="1"/>
              <a:t>sudo</a:t>
            </a:r>
            <a:r>
              <a:rPr lang="en-US" sz="4000" dirty="0"/>
              <a:t> iptables -D INPUT 1</a:t>
            </a:r>
          </a:p>
        </p:txBody>
      </p:sp>
    </p:spTree>
    <p:extLst>
      <p:ext uri="{BB962C8B-B14F-4D97-AF65-F5344CB8AC3E}">
        <p14:creationId xmlns:p14="http://schemas.microsoft.com/office/powerpoint/2010/main" val="334564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F60E-7BCA-A341-9C10-705B8DF2F286}"/>
              </a:ext>
            </a:extLst>
          </p:cNvPr>
          <p:cNvSpPr>
            <a:spLocks noGrp="1"/>
          </p:cNvSpPr>
          <p:nvPr>
            <p:ph type="title"/>
          </p:nvPr>
        </p:nvSpPr>
        <p:spPr/>
        <p:txBody>
          <a:bodyPr/>
          <a:lstStyle/>
          <a:p>
            <a:r>
              <a:rPr lang="en-US" b="1" dirty="0"/>
              <a:t>Comparison with BSD firewall PF</a:t>
            </a:r>
          </a:p>
        </p:txBody>
      </p:sp>
      <p:sp>
        <p:nvSpPr>
          <p:cNvPr id="3" name="Content Placeholder 2">
            <a:extLst>
              <a:ext uri="{FF2B5EF4-FFF2-40B4-BE49-F238E27FC236}">
                <a16:creationId xmlns:a16="http://schemas.microsoft.com/office/drawing/2014/main" id="{2F6C1513-11B1-8B4B-9514-4DBD04AC79E5}"/>
              </a:ext>
            </a:extLst>
          </p:cNvPr>
          <p:cNvSpPr>
            <a:spLocks noGrp="1"/>
          </p:cNvSpPr>
          <p:nvPr>
            <p:ph idx="1"/>
          </p:nvPr>
        </p:nvSpPr>
        <p:spPr>
          <a:xfrm>
            <a:off x="283779" y="1417638"/>
            <a:ext cx="8734097" cy="5156583"/>
          </a:xfrm>
        </p:spPr>
        <p:txBody>
          <a:bodyPr>
            <a:normAutofit fontScale="85000" lnSpcReduction="10000"/>
          </a:bodyPr>
          <a:lstStyle/>
          <a:p>
            <a:pPr marL="0" indent="0">
              <a:buNone/>
            </a:pPr>
            <a:r>
              <a:rPr lang="en-US" sz="1900" dirty="0" err="1">
                <a:latin typeface="Courier"/>
                <a:cs typeface="Courier"/>
              </a:rPr>
              <a:t>good_ports</a:t>
            </a:r>
            <a:r>
              <a:rPr lang="en-US" sz="1900" dirty="0">
                <a:latin typeface="Courier"/>
                <a:cs typeface="Courier"/>
              </a:rPr>
              <a:t>=“{ 22, 443, 80 }”</a:t>
            </a:r>
            <a:br>
              <a:rPr lang="en-US" sz="1900" dirty="0">
                <a:latin typeface="Courier"/>
                <a:cs typeface="Courier"/>
              </a:rPr>
            </a:br>
            <a:r>
              <a:rPr lang="en-US" sz="1900" dirty="0">
                <a:latin typeface="Courier"/>
                <a:cs typeface="Courier"/>
              </a:rPr>
              <a:t>me=“192.168.0.1”</a:t>
            </a:r>
            <a:br>
              <a:rPr lang="en-US" sz="1900" dirty="0">
                <a:latin typeface="Courier"/>
                <a:cs typeface="Courier"/>
              </a:rPr>
            </a:br>
            <a:r>
              <a:rPr lang="en-US" sz="1900" dirty="0">
                <a:latin typeface="Courier"/>
                <a:cs typeface="Courier"/>
              </a:rPr>
              <a:t>set skip on lo0</a:t>
            </a:r>
          </a:p>
          <a:p>
            <a:pPr marL="0" indent="0">
              <a:buNone/>
            </a:pPr>
            <a:r>
              <a:rPr lang="en-US" sz="1900" dirty="0">
                <a:latin typeface="Courier"/>
                <a:cs typeface="Courier"/>
              </a:rPr>
              <a:t>block in all</a:t>
            </a:r>
          </a:p>
          <a:p>
            <a:pPr marL="0" indent="0">
              <a:buNone/>
            </a:pPr>
            <a:r>
              <a:rPr lang="en-US" sz="1900" dirty="0">
                <a:latin typeface="Courier"/>
                <a:cs typeface="Courier"/>
              </a:rPr>
              <a:t>pass out all </a:t>
            </a:r>
          </a:p>
          <a:p>
            <a:pPr marL="0" indent="0">
              <a:buNone/>
            </a:pPr>
            <a:r>
              <a:rPr lang="en-US" sz="1900" dirty="0">
                <a:latin typeface="Courier"/>
                <a:cs typeface="Courier"/>
              </a:rPr>
              <a:t>pass in on em0 </a:t>
            </a:r>
            <a:r>
              <a:rPr lang="en-US" sz="1900" dirty="0" err="1">
                <a:latin typeface="Courier"/>
                <a:cs typeface="Courier"/>
              </a:rPr>
              <a:t>inet</a:t>
            </a:r>
            <a:r>
              <a:rPr lang="en-US" sz="1900" dirty="0">
                <a:latin typeface="Courier"/>
                <a:cs typeface="Courier"/>
              </a:rPr>
              <a:t> proto </a:t>
            </a:r>
            <a:r>
              <a:rPr lang="en-US" sz="1900" dirty="0" err="1">
                <a:latin typeface="Courier"/>
                <a:cs typeface="Courier"/>
              </a:rPr>
              <a:t>tcp</a:t>
            </a:r>
            <a:r>
              <a:rPr lang="en-US" sz="1900" dirty="0">
                <a:latin typeface="Courier"/>
                <a:cs typeface="Courier"/>
              </a:rPr>
              <a:t> from any to $me 	port $</a:t>
            </a:r>
            <a:r>
              <a:rPr lang="en-US" sz="1900" dirty="0" err="1">
                <a:latin typeface="Courier"/>
                <a:cs typeface="Courier"/>
              </a:rPr>
              <a:t>good_ports</a:t>
            </a:r>
            <a:br>
              <a:rPr lang="en-US" sz="2800" dirty="0">
                <a:latin typeface="Courier"/>
                <a:cs typeface="Courier"/>
              </a:rPr>
            </a:br>
            <a:br>
              <a:rPr lang="en-US" dirty="0"/>
            </a:br>
            <a:br>
              <a:rPr lang="en-US" dirty="0"/>
            </a:br>
            <a:r>
              <a:rPr lang="en-US" dirty="0"/>
              <a:t>##This is sufficient to allow any communication that the server initiates (pass out all), allow all incoming </a:t>
            </a:r>
            <a:r>
              <a:rPr lang="en-US" dirty="0" err="1"/>
              <a:t>tcp</a:t>
            </a:r>
            <a:r>
              <a:rPr lang="en-US" dirty="0"/>
              <a:t> traffic to the good ports and block all other incoming traffic. The “pass out all” is needed despite PF having an implicit pass rule. Removing it will mean traffic out will not match any rule but incoming replies to conversations initiated by the server will be matched against the “block in all” rule.</a:t>
            </a:r>
          </a:p>
          <a:p>
            <a:endParaRPr lang="en-US" dirty="0"/>
          </a:p>
        </p:txBody>
      </p:sp>
    </p:spTree>
    <p:extLst>
      <p:ext uri="{BB962C8B-B14F-4D97-AF65-F5344CB8AC3E}">
        <p14:creationId xmlns:p14="http://schemas.microsoft.com/office/powerpoint/2010/main" val="107647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and more reading</a:t>
            </a:r>
          </a:p>
        </p:txBody>
      </p:sp>
      <p:sp>
        <p:nvSpPr>
          <p:cNvPr id="3" name="Content Placeholder 2"/>
          <p:cNvSpPr>
            <a:spLocks noGrp="1"/>
          </p:cNvSpPr>
          <p:nvPr>
            <p:ph idx="1"/>
          </p:nvPr>
        </p:nvSpPr>
        <p:spPr/>
        <p:txBody>
          <a:bodyPr>
            <a:normAutofit lnSpcReduction="10000"/>
          </a:bodyPr>
          <a:lstStyle/>
          <a:p>
            <a:r>
              <a:rPr lang="en-US" dirty="0">
                <a:hlinkClick r:id="rId2"/>
              </a:rPr>
              <a:t>http://en.wikipedia.org/wiki/PF_%28firewall%29</a:t>
            </a:r>
            <a:endParaRPr lang="en-US" dirty="0"/>
          </a:p>
          <a:p>
            <a:r>
              <a:rPr lang="en-US" dirty="0">
                <a:hlinkClick r:id="rId3"/>
              </a:rPr>
              <a:t>http://www.openbsd.org/faq/pf/filter.html</a:t>
            </a:r>
            <a:endParaRPr lang="en-US" dirty="0"/>
          </a:p>
          <a:p>
            <a:r>
              <a:rPr lang="en-US" dirty="0">
                <a:hlinkClick r:id="rId4"/>
              </a:rPr>
              <a:t>http://www.freebsd.org/doc/en_US.ISO8859-1/books/handbook/firewalls-pf.html</a:t>
            </a:r>
            <a:endParaRPr lang="en-US" dirty="0"/>
          </a:p>
          <a:p>
            <a:r>
              <a:rPr lang="en-US" dirty="0">
                <a:hlinkClick r:id="rId5"/>
              </a:rPr>
              <a:t>http://en.wikipedia.org/wiki/Firewall_%28computing%29</a:t>
            </a:r>
            <a:r>
              <a:rPr lang="en-US" dirty="0"/>
              <a:t> </a:t>
            </a:r>
          </a:p>
          <a:p>
            <a:r>
              <a:rPr lang="en-US" dirty="0">
                <a:hlinkClick r:id="rId6"/>
              </a:rPr>
              <a:t>http://www.informit.com/articles/article.aspx?p=421057&amp;seqNum=4</a:t>
            </a:r>
            <a:endParaRPr lang="en-US" dirty="0"/>
          </a:p>
          <a:p>
            <a:endParaRPr lang="en-US"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What’s a Firewall?</a:t>
            </a:r>
          </a:p>
        </p:txBody>
      </p:sp>
      <p:sp>
        <p:nvSpPr>
          <p:cNvPr id="3" name="Content Placeholder 2"/>
          <p:cNvSpPr>
            <a:spLocks noGrp="1"/>
          </p:cNvSpPr>
          <p:nvPr>
            <p:ph idx="1"/>
          </p:nvPr>
        </p:nvSpPr>
        <p:spPr/>
        <p:txBody>
          <a:bodyPr>
            <a:normAutofit fontScale="92500" lnSpcReduction="10000"/>
          </a:bodyPr>
          <a:lstStyle/>
          <a:p>
            <a:r>
              <a:rPr lang="en-US" dirty="0"/>
              <a:t>Computer network security device to protect devices, or restrict access to or from a network</a:t>
            </a:r>
          </a:p>
          <a:p>
            <a:r>
              <a:rPr lang="en-US" dirty="0"/>
              <a:t>Analyzes traffic coming in or going out (or through it) and determines a course of action based on a pre-defined rule set</a:t>
            </a:r>
          </a:p>
          <a:p>
            <a:r>
              <a:rPr lang="en-US" dirty="0"/>
              <a:t>Firewalls can be found anywhere:</a:t>
            </a:r>
          </a:p>
          <a:p>
            <a:pPr lvl="1"/>
            <a:r>
              <a:rPr lang="en-US" dirty="0"/>
              <a:t>On your laptop OS</a:t>
            </a:r>
          </a:p>
          <a:p>
            <a:pPr lvl="1"/>
            <a:r>
              <a:rPr lang="en-US" dirty="0"/>
              <a:t>On routers</a:t>
            </a:r>
          </a:p>
          <a:p>
            <a:pPr lvl="1"/>
            <a:r>
              <a:rPr lang="en-US" dirty="0"/>
              <a:t>On server OS</a:t>
            </a:r>
          </a:p>
          <a:p>
            <a:pPr lvl="1"/>
            <a:r>
              <a:rPr lang="en-US" dirty="0"/>
              <a:t>On network hardware appliances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firewalls	</a:t>
            </a:r>
          </a:p>
        </p:txBody>
      </p:sp>
      <p:sp>
        <p:nvSpPr>
          <p:cNvPr id="3" name="Content Placeholder 2"/>
          <p:cNvSpPr>
            <a:spLocks noGrp="1"/>
          </p:cNvSpPr>
          <p:nvPr>
            <p:ph idx="1"/>
          </p:nvPr>
        </p:nvSpPr>
        <p:spPr/>
        <p:txBody>
          <a:bodyPr>
            <a:normAutofit fontScale="92500"/>
          </a:bodyPr>
          <a:lstStyle/>
          <a:p>
            <a:r>
              <a:rPr lang="en-US" dirty="0"/>
              <a:t>Packet Filters – analyze network packets and decide a course of action based on configuration</a:t>
            </a:r>
          </a:p>
          <a:p>
            <a:r>
              <a:rPr lang="en-US" dirty="0" err="1"/>
              <a:t>Stateful</a:t>
            </a:r>
            <a:r>
              <a:rPr lang="en-US" dirty="0"/>
              <a:t> Filters – track network “conversations” and maintain a table of which connections are in an active conversations</a:t>
            </a:r>
          </a:p>
          <a:p>
            <a:r>
              <a:rPr lang="en-US" dirty="0"/>
              <a:t>Application layer – aka Layer 7 firewalls are able to detect if an unwanted protocol is attempting to bypass the firewall on an allowed port</a:t>
            </a:r>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Keeping State </a:t>
            </a:r>
            <a:r>
              <a:rPr lang="en-US" b="1" dirty="0" err="1"/>
              <a:t>vs</a:t>
            </a:r>
            <a:r>
              <a:rPr lang="en-US" b="1" dirty="0"/>
              <a:t> Stateless</a:t>
            </a:r>
          </a:p>
        </p:txBody>
      </p:sp>
      <p:sp>
        <p:nvSpPr>
          <p:cNvPr id="3" name="Content Placeholder 2"/>
          <p:cNvSpPr>
            <a:spLocks noGrp="1"/>
          </p:cNvSpPr>
          <p:nvPr>
            <p:ph idx="1"/>
          </p:nvPr>
        </p:nvSpPr>
        <p:spPr/>
        <p:txBody>
          <a:bodyPr>
            <a:normAutofit fontScale="92500"/>
          </a:bodyPr>
          <a:lstStyle/>
          <a:p>
            <a:r>
              <a:rPr lang="en-US" dirty="0" err="1"/>
              <a:t>Stateful</a:t>
            </a:r>
            <a:r>
              <a:rPr lang="en-US" dirty="0"/>
              <a:t> inspection refers to ability to track the state, or progress, of a network connection</a:t>
            </a:r>
          </a:p>
          <a:p>
            <a:r>
              <a:rPr lang="en-US" dirty="0"/>
              <a:t>By storing information about each connection in a state table, a firewall is able to quickly determine if a packet passing through the firewall belongs to an already established connection.</a:t>
            </a:r>
          </a:p>
          <a:p>
            <a:r>
              <a:rPr lang="en-US" dirty="0"/>
              <a:t>If it does, it is passed through the firewall without going through </a:t>
            </a:r>
            <a:r>
              <a:rPr lang="en-US" dirty="0" err="1"/>
              <a:t>ruleset</a:t>
            </a:r>
            <a:r>
              <a:rPr lang="en-US" dirty="0"/>
              <a:t> evaluation saving time and avoiding extra processing.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Typical features of a Firewall	</a:t>
            </a:r>
          </a:p>
        </p:txBody>
      </p:sp>
      <p:sp>
        <p:nvSpPr>
          <p:cNvPr id="3" name="Content Placeholder 2"/>
          <p:cNvSpPr>
            <a:spLocks noGrp="1"/>
          </p:cNvSpPr>
          <p:nvPr>
            <p:ph idx="1"/>
          </p:nvPr>
        </p:nvSpPr>
        <p:spPr>
          <a:xfrm>
            <a:off x="457200" y="1269938"/>
            <a:ext cx="8229600" cy="4856226"/>
          </a:xfrm>
        </p:spPr>
        <p:txBody>
          <a:bodyPr>
            <a:normAutofit fontScale="85000" lnSpcReduction="10000"/>
          </a:bodyPr>
          <a:lstStyle/>
          <a:p>
            <a:r>
              <a:rPr lang="en-US" dirty="0"/>
              <a:t>Rule Syntax</a:t>
            </a:r>
          </a:p>
          <a:p>
            <a:r>
              <a:rPr lang="en-US" dirty="0"/>
              <a:t>NAT control</a:t>
            </a:r>
          </a:p>
          <a:p>
            <a:r>
              <a:rPr lang="en-US" dirty="0"/>
              <a:t>Able to pass, redirect or drop traffic based on the rules</a:t>
            </a:r>
          </a:p>
          <a:p>
            <a:r>
              <a:rPr lang="en-US" dirty="0"/>
              <a:t>Logging feature – to allow audit of activities and of traffic</a:t>
            </a:r>
          </a:p>
          <a:p>
            <a:r>
              <a:rPr lang="en-US" dirty="0" err="1"/>
              <a:t>Stateful</a:t>
            </a:r>
            <a:r>
              <a:rPr lang="en-US" dirty="0"/>
              <a:t> inspection - not all and may need to be enabled with extra </a:t>
            </a:r>
            <a:r>
              <a:rPr lang="en-US" dirty="0" err="1"/>
              <a:t>config</a:t>
            </a:r>
            <a:r>
              <a:rPr lang="en-US" dirty="0"/>
              <a:t> options</a:t>
            </a:r>
          </a:p>
          <a:p>
            <a:r>
              <a:rPr lang="en-US" dirty="0"/>
              <a:t>Ability to be either inclusive or exclusive - An exclusive firewall allows all traffic through except for the traffic matching the </a:t>
            </a:r>
            <a:r>
              <a:rPr lang="en-US" dirty="0" err="1"/>
              <a:t>ruleset</a:t>
            </a:r>
            <a:r>
              <a:rPr lang="en-US" dirty="0"/>
              <a:t> (default is to allow). Inclusive firewall does the reverse (default is to block)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FreeBSD Firewalls</a:t>
            </a:r>
          </a:p>
        </p:txBody>
      </p:sp>
      <p:sp>
        <p:nvSpPr>
          <p:cNvPr id="3" name="Content Placeholder 2"/>
          <p:cNvSpPr>
            <a:spLocks noGrp="1"/>
          </p:cNvSpPr>
          <p:nvPr>
            <p:ph idx="1"/>
          </p:nvPr>
        </p:nvSpPr>
        <p:spPr/>
        <p:txBody>
          <a:bodyPr>
            <a:normAutofit fontScale="92500" lnSpcReduction="20000"/>
          </a:bodyPr>
          <a:lstStyle/>
          <a:p>
            <a:r>
              <a:rPr lang="en-US" dirty="0"/>
              <a:t>FreeBSD ships with 3 Main firewalls:</a:t>
            </a:r>
          </a:p>
          <a:p>
            <a:pPr lvl="1"/>
            <a:r>
              <a:rPr lang="en-US" dirty="0"/>
              <a:t>IPFW – IP </a:t>
            </a:r>
            <a:r>
              <a:rPr lang="en-US" dirty="0" err="1"/>
              <a:t>FireWall</a:t>
            </a:r>
            <a:r>
              <a:rPr lang="en-US" dirty="0"/>
              <a:t> is (by default) a stateless firewall. FreeBSD sponsored firewall software application authored and maintained by FreeBSD volunteer staff members. </a:t>
            </a:r>
          </a:p>
          <a:p>
            <a:pPr lvl="1"/>
            <a:r>
              <a:rPr lang="en-US" dirty="0"/>
              <a:t>IPF – IP Filter can be configured as </a:t>
            </a:r>
            <a:r>
              <a:rPr lang="en-US" dirty="0" err="1"/>
              <a:t>stateful</a:t>
            </a:r>
            <a:r>
              <a:rPr lang="en-US" dirty="0"/>
              <a:t> or stateless.  Open source application and has been ported to FreeBSD, </a:t>
            </a:r>
            <a:r>
              <a:rPr lang="en-US" dirty="0" err="1"/>
              <a:t>NetBSD</a:t>
            </a:r>
            <a:r>
              <a:rPr lang="en-US" dirty="0"/>
              <a:t>, </a:t>
            </a:r>
            <a:r>
              <a:rPr lang="en-US" dirty="0" err="1"/>
              <a:t>OpenBSD</a:t>
            </a:r>
            <a:r>
              <a:rPr lang="en-US" dirty="0"/>
              <a:t>, SunOS™, HP/UX, and Solaris™ operating systems. IPFILTER is actively being supported and maintained, with updated versions being released regularly.</a:t>
            </a:r>
          </a:p>
          <a:p>
            <a:pPr lvl="1"/>
            <a:r>
              <a:rPr lang="en-US" dirty="0"/>
              <a:t>PF – Packet Filter can be configured as </a:t>
            </a:r>
            <a:r>
              <a:rPr lang="en-US" dirty="0" err="1"/>
              <a:t>stateful</a:t>
            </a:r>
            <a:r>
              <a:rPr lang="en-US" dirty="0"/>
              <a:t> or stateless. Maintained by </a:t>
            </a:r>
            <a:r>
              <a:rPr lang="en-US" dirty="0" err="1"/>
              <a:t>OpenBSD</a:t>
            </a:r>
            <a:r>
              <a:rPr lang="en-US" dirty="0"/>
              <a:t>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5A20-E3A4-B94C-8300-421BB15ACE4F}"/>
              </a:ext>
            </a:extLst>
          </p:cNvPr>
          <p:cNvSpPr>
            <a:spLocks noGrp="1"/>
          </p:cNvSpPr>
          <p:nvPr>
            <p:ph type="title"/>
          </p:nvPr>
        </p:nvSpPr>
        <p:spPr/>
        <p:txBody>
          <a:bodyPr/>
          <a:lstStyle/>
          <a:p>
            <a:r>
              <a:rPr lang="en-US" b="1" dirty="0"/>
              <a:t>Linux </a:t>
            </a:r>
            <a:r>
              <a:rPr lang="en-US" b="1" dirty="0" err="1"/>
              <a:t>IPTables</a:t>
            </a:r>
            <a:endParaRPr lang="en-US" b="1" dirty="0"/>
          </a:p>
        </p:txBody>
      </p:sp>
      <p:sp>
        <p:nvSpPr>
          <p:cNvPr id="3" name="Content Placeholder 2">
            <a:extLst>
              <a:ext uri="{FF2B5EF4-FFF2-40B4-BE49-F238E27FC236}">
                <a16:creationId xmlns:a16="http://schemas.microsoft.com/office/drawing/2014/main" id="{A8BE5912-74D9-8D49-8D13-A7CC63FE3FD6}"/>
              </a:ext>
            </a:extLst>
          </p:cNvPr>
          <p:cNvSpPr>
            <a:spLocks noGrp="1"/>
          </p:cNvSpPr>
          <p:nvPr>
            <p:ph idx="1"/>
          </p:nvPr>
        </p:nvSpPr>
        <p:spPr/>
        <p:txBody>
          <a:bodyPr>
            <a:normAutofit fontScale="92500" lnSpcReduction="20000"/>
          </a:bodyPr>
          <a:lstStyle/>
          <a:p>
            <a:r>
              <a:rPr lang="en-US" b="1" dirty="0"/>
              <a:t>iptables</a:t>
            </a:r>
            <a:r>
              <a:rPr lang="en-US" dirty="0"/>
              <a:t> is a user-space utility program that allows a system administrator to configure the tables</a:t>
            </a:r>
            <a:r>
              <a:rPr lang="en-US" baseline="30000" dirty="0"/>
              <a:t> </a:t>
            </a:r>
            <a:r>
              <a:rPr lang="en-US" dirty="0"/>
              <a:t>provided by the Linux kernel firewall which are implemented as different Netfilter modules</a:t>
            </a:r>
          </a:p>
          <a:p>
            <a:r>
              <a:rPr lang="en-US" dirty="0" err="1"/>
              <a:t>Netfilter</a:t>
            </a:r>
            <a:r>
              <a:rPr lang="en-US" dirty="0"/>
              <a:t> offers various functions and operations for packet filtering, network address translation, and port translation, which provide the functionality required for directing packets through a network and prohibiting packets from reaching sensitive locations within a network.</a:t>
            </a:r>
          </a:p>
        </p:txBody>
      </p:sp>
    </p:spTree>
    <p:extLst>
      <p:ext uri="{BB962C8B-B14F-4D97-AF65-F5344CB8AC3E}">
        <p14:creationId xmlns:p14="http://schemas.microsoft.com/office/powerpoint/2010/main" val="396183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E671-A075-E349-A1C7-2EFAF322AEE3}"/>
              </a:ext>
            </a:extLst>
          </p:cNvPr>
          <p:cNvSpPr>
            <a:spLocks noGrp="1"/>
          </p:cNvSpPr>
          <p:nvPr>
            <p:ph type="title"/>
          </p:nvPr>
        </p:nvSpPr>
        <p:spPr/>
        <p:txBody>
          <a:bodyPr/>
          <a:lstStyle/>
          <a:p>
            <a:r>
              <a:rPr lang="en-US" b="1" dirty="0"/>
              <a:t>More on “iptables”</a:t>
            </a:r>
          </a:p>
        </p:txBody>
      </p:sp>
      <p:sp>
        <p:nvSpPr>
          <p:cNvPr id="3" name="Content Placeholder 2">
            <a:extLst>
              <a:ext uri="{FF2B5EF4-FFF2-40B4-BE49-F238E27FC236}">
                <a16:creationId xmlns:a16="http://schemas.microsoft.com/office/drawing/2014/main" id="{40C1A601-B852-944A-8228-1A51A2A9965A}"/>
              </a:ext>
            </a:extLst>
          </p:cNvPr>
          <p:cNvSpPr>
            <a:spLocks noGrp="1"/>
          </p:cNvSpPr>
          <p:nvPr>
            <p:ph idx="1"/>
          </p:nvPr>
        </p:nvSpPr>
        <p:spPr/>
        <p:txBody>
          <a:bodyPr/>
          <a:lstStyle/>
          <a:p>
            <a:pPr marL="0" indent="0">
              <a:buNone/>
            </a:pPr>
            <a:br>
              <a:rPr lang="en-US" dirty="0"/>
            </a:br>
            <a:r>
              <a:rPr lang="en-US" dirty="0"/>
              <a:t>$ </a:t>
            </a:r>
            <a:r>
              <a:rPr lang="en-US" dirty="0" err="1"/>
              <a:t>sudo</a:t>
            </a:r>
            <a:r>
              <a:rPr lang="en-US" dirty="0"/>
              <a:t> apt-get install man</a:t>
            </a:r>
          </a:p>
          <a:p>
            <a:pPr marL="0" indent="0">
              <a:buNone/>
            </a:pPr>
            <a:br>
              <a:rPr lang="en-US" dirty="0"/>
            </a:br>
            <a:r>
              <a:rPr lang="en-US" dirty="0"/>
              <a:t>$ man iptables</a:t>
            </a:r>
          </a:p>
          <a:p>
            <a:endParaRPr lang="en-US" dirty="0"/>
          </a:p>
        </p:txBody>
      </p:sp>
    </p:spTree>
    <p:extLst>
      <p:ext uri="{BB962C8B-B14F-4D97-AF65-F5344CB8AC3E}">
        <p14:creationId xmlns:p14="http://schemas.microsoft.com/office/powerpoint/2010/main" val="11978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about default deny?</a:t>
            </a:r>
          </a:p>
        </p:txBody>
      </p:sp>
      <p:sp>
        <p:nvSpPr>
          <p:cNvPr id="3" name="Content Placeholder 2"/>
          <p:cNvSpPr>
            <a:spLocks noGrp="1"/>
          </p:cNvSpPr>
          <p:nvPr>
            <p:ph idx="1"/>
          </p:nvPr>
        </p:nvSpPr>
        <p:spPr>
          <a:xfrm>
            <a:off x="457200" y="1600200"/>
            <a:ext cx="8229600" cy="5006460"/>
          </a:xfrm>
        </p:spPr>
        <p:txBody>
          <a:bodyPr>
            <a:normAutofit fontScale="92500"/>
          </a:bodyPr>
          <a:lstStyle/>
          <a:p>
            <a:r>
              <a:rPr lang="en-US" dirty="0"/>
              <a:t>The recommended practice when setting up a firewall is to take a "default deny" approach. </a:t>
            </a:r>
          </a:p>
          <a:p>
            <a:r>
              <a:rPr lang="en-US" dirty="0"/>
              <a:t>That is, to deny </a:t>
            </a:r>
            <a:r>
              <a:rPr lang="en-US" i="1" dirty="0"/>
              <a:t>everything</a:t>
            </a:r>
            <a:r>
              <a:rPr lang="en-US" dirty="0"/>
              <a:t> and then selectively allow certain traffic through the firewall. </a:t>
            </a:r>
          </a:p>
          <a:p>
            <a:r>
              <a:rPr lang="en-US" dirty="0"/>
              <a:t>This approach is recommended because it errs on the side of caution and also makes writing a </a:t>
            </a:r>
            <a:r>
              <a:rPr lang="en-US" dirty="0" err="1"/>
              <a:t>ruleset</a:t>
            </a:r>
            <a:r>
              <a:rPr lang="en-US" dirty="0"/>
              <a:t> easier. the first two filter rules should be: </a:t>
            </a:r>
          </a:p>
          <a:p>
            <a:r>
              <a:rPr lang="en-US" b="1" dirty="0"/>
              <a:t>HOWEVER</a:t>
            </a:r>
            <a:r>
              <a:rPr lang="en-US" dirty="0"/>
              <a:t>, you may opt to approach your firewall rules differently depending on the scenario</a:t>
            </a:r>
          </a:p>
          <a:p>
            <a:endParaRPr lang="en-US" dirty="0"/>
          </a:p>
        </p:txBody>
      </p:sp>
    </p:spTree>
    <p:extLst>
      <p:ext uri="{BB962C8B-B14F-4D97-AF65-F5344CB8AC3E}">
        <p14:creationId xmlns:p14="http://schemas.microsoft.com/office/powerpoint/2010/main" val="3585351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2056</TotalTime>
  <Words>678</Words>
  <Application>Microsoft Macintosh PowerPoint</Application>
  <PresentationFormat>On-screen Show (4:3)</PresentationFormat>
  <Paragraphs>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Courier</vt:lpstr>
      <vt:lpstr>Office Theme</vt:lpstr>
      <vt:lpstr>Firewalls SS-E 2019</vt:lpstr>
      <vt:lpstr>What’s a Firewall?</vt:lpstr>
      <vt:lpstr>Types of firewalls </vt:lpstr>
      <vt:lpstr>Keeping State vs Stateless</vt:lpstr>
      <vt:lpstr>Typical features of a Firewall </vt:lpstr>
      <vt:lpstr>FreeBSD Firewalls</vt:lpstr>
      <vt:lpstr>Linux IPTables</vt:lpstr>
      <vt:lpstr>More on “iptables”</vt:lpstr>
      <vt:lpstr>What about default deny?</vt:lpstr>
      <vt:lpstr>Some iptables examples</vt:lpstr>
      <vt:lpstr>sudo iptables -A INPUT -p icmp -j ACCEPT </vt:lpstr>
      <vt:lpstr>sudo iptables -A INPUT -p icmp -j ACCEPT </vt:lpstr>
      <vt:lpstr>sudo iptables -I INPUT -p icmp -j DROP </vt:lpstr>
      <vt:lpstr>Show the order of the rules</vt:lpstr>
      <vt:lpstr>Delete a rule</vt:lpstr>
      <vt:lpstr>Comparison with BSD firewall PF</vt:lpstr>
      <vt:lpstr>References and more reading</vt:lpstr>
    </vt:vector>
  </TitlesOfParts>
  <Company>Internet Society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FreeBSD Firewalls</dc:title>
  <dc:creator>Kevin G. Chege</dc:creator>
  <cp:lastModifiedBy>Microsoft Office User</cp:lastModifiedBy>
  <cp:revision>51</cp:revision>
  <dcterms:created xsi:type="dcterms:W3CDTF">2012-07-25T05:31:08Z</dcterms:created>
  <dcterms:modified xsi:type="dcterms:W3CDTF">2019-06-10T14:21:26Z</dcterms:modified>
</cp:coreProperties>
</file>