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D312-3C54-154A-A944-ECEAD81BA00E}" type="datetimeFigureOut">
              <a:rPr lang="en-US" smtClean="0"/>
              <a:t>5/29/14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14193-F031-4A4D-824E-4E1E45C2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18D54B56-7AB9-E64E-9A46-D679633D8D76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eaLnBrk="1"/>
              <a:t>34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555" name="Text Box 1"/>
          <p:cNvSpPr>
            <a:spLocks noChangeArrowheads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6BD07A8C-37BF-EC4D-B378-A276F8D1FC99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eaLnBrk="1"/>
              <a:t>35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9699" name="Text Box 1"/>
          <p:cNvSpPr>
            <a:spLocks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3E61A28-28A8-F245-AB9B-A6A04D3399A3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eaLnBrk="1"/>
              <a:t>36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7" name="Text Box 1"/>
          <p:cNvSpPr>
            <a:spLocks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2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8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6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9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9958-E3CC-D940-BCDE-C01D88A3AF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6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9958-E3CC-D940-BCDE-C01D88A3AF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FAD8-D3CD-2347-825C-EEE7046B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nuxmagic.com/best_practic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pen-source_software" TargetMode="External"/><Relationship Id="rId4" Type="http://schemas.openxmlformats.org/officeDocument/2006/relationships/hyperlink" Target="http://en.wikipedia.org/wiki/Mail_transfer_agent" TargetMode="External"/><Relationship Id="rId5" Type="http://schemas.openxmlformats.org/officeDocument/2006/relationships/hyperlink" Target="http://en.wikipedia.org/wiki/E-mail" TargetMode="External"/><Relationship Id="rId6" Type="http://schemas.openxmlformats.org/officeDocument/2006/relationships/hyperlink" Target="http://en.wikipedia.org/wiki/Sendmail" TargetMode="External"/><Relationship Id="rId7" Type="http://schemas.openxmlformats.org/officeDocument/2006/relationships/hyperlink" Target="http://en.wikipedia.org/wiki/IBM_Public_License" TargetMode="External"/><Relationship Id="rId8" Type="http://schemas.openxmlformats.org/officeDocument/2006/relationships/hyperlink" Target="http://en.wikipedia.org/wiki/Free_software_licence" TargetMode="External"/><Relationship Id="rId9" Type="http://schemas.openxmlformats.org/officeDocument/2006/relationships/hyperlink" Target="http://en.wikipedia.org/wiki/Wietse_Venema" TargetMode="External"/><Relationship Id="rId10" Type="http://schemas.openxmlformats.org/officeDocument/2006/relationships/hyperlink" Target="http://en.wikipedia.org/wiki/IBM" TargetMode="External"/><Relationship Id="rId11" Type="http://schemas.openxmlformats.org/officeDocument/2006/relationships/hyperlink" Target="http://en.wikipedia.org/wiki/Thomas_J._Watson_Research_Cen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ree_softwar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S_X" TargetMode="External"/><Relationship Id="rId4" Type="http://schemas.openxmlformats.org/officeDocument/2006/relationships/hyperlink" Target="http://en.wikipedia.org/wiki/NetBSD" TargetMode="External"/><Relationship Id="rId5" Type="http://schemas.openxmlformats.org/officeDocument/2006/relationships/hyperlink" Target="http://en.wikipedia.org/wiki/Postfix_(software)%23cite_note-netbsd-3" TargetMode="External"/><Relationship Id="rId6" Type="http://schemas.openxmlformats.org/officeDocument/2006/relationships/hyperlink" Target="http://en.wikipedia.org/wiki/Ubuntu_(operating_system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Message_transfer_agent" TargetMode="Externa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hyperlink" Target="http://en.wikipedia.org/wiki/Simple_Mail_Transfer_Protocol" TargetMode="External"/><Relationship Id="rId12" Type="http://schemas.openxmlformats.org/officeDocument/2006/relationships/hyperlink" Target="http://en.wikipedia.org/wiki/Greylist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Berkeley_DB" TargetMode="External"/><Relationship Id="rId3" Type="http://schemas.openxmlformats.org/officeDocument/2006/relationships/hyperlink" Target="http://en.wikipedia.org/wiki/Cdb_(software)" TargetMode="External"/><Relationship Id="rId4" Type="http://schemas.openxmlformats.org/officeDocument/2006/relationships/hyperlink" Target="http://en.wikipedia.org/wiki/OpenLDAP" TargetMode="External"/><Relationship Id="rId5" Type="http://schemas.openxmlformats.org/officeDocument/2006/relationships/hyperlink" Target="http://en.wikipedia.org/wiki/Memcached" TargetMode="External"/><Relationship Id="rId6" Type="http://schemas.openxmlformats.org/officeDocument/2006/relationships/hyperlink" Target="http://en.wikipedia.org/wiki/Lightweight_Directory_Access_Protocol" TargetMode="External"/><Relationship Id="rId7" Type="http://schemas.openxmlformats.org/officeDocument/2006/relationships/hyperlink" Target="http://en.wikipedia.org/wiki/SQL" TargetMode="External"/><Relationship Id="rId8" Type="http://schemas.openxmlformats.org/officeDocument/2006/relationships/hyperlink" Target="http://en.wikipedia.org/wiki/Deep_content_inspection" TargetMode="External"/><Relationship Id="rId9" Type="http://schemas.openxmlformats.org/officeDocument/2006/relationships/hyperlink" Target="http://en.wikipedia.org/wiki/DomainKeys_Identified_Mail" TargetMode="External"/><Relationship Id="rId10" Type="http://schemas.openxmlformats.org/officeDocument/2006/relationships/hyperlink" Target="http://en.wikipedia.org/wiki/Sender_Policy_Framework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postconf.5.html%23myhostname" TargetMode="External"/><Relationship Id="rId4" Type="http://schemas.openxmlformats.org/officeDocument/2006/relationships/hyperlink" Target="http://www.postfix.org/postconf.5.html%23mydestination" TargetMode="External"/><Relationship Id="rId5" Type="http://schemas.openxmlformats.org/officeDocument/2006/relationships/hyperlink" Target="http://www.postfix.org/postconf.5.html%23mydomai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%23myorigi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%23mynetworks" TargetMode="External"/><Relationship Id="rId3" Type="http://schemas.openxmlformats.org/officeDocument/2006/relationships/hyperlink" Target="http://www.postfix.org/postconf.5.html%23mynetworks_sty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DNS_record_types" TargetMode="External"/><Relationship Id="rId4" Type="http://schemas.openxmlformats.org/officeDocument/2006/relationships/hyperlink" Target="http://en.wikipedia.org/wiki/Domain_Name_Syste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Host_(network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%23relay_domains" TargetMode="External"/><Relationship Id="rId3" Type="http://schemas.openxmlformats.org/officeDocument/2006/relationships/hyperlink" Target="http://www.postfix.org/postconf.5.html%23mydestinatio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%23relayhos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aliases.5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master.5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%23inet_interfaces" TargetMode="External"/><Relationship Id="rId3" Type="http://schemas.openxmlformats.org/officeDocument/2006/relationships/hyperlink" Target="http://www.postfix.org/postconf.5.html%23inet_protocol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@192.14.5.6" TargetMode="External"/><Relationship Id="rId3" Type="http://schemas.openxmlformats.org/officeDocument/2006/relationships/hyperlink" Target="mailto:tom@example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pamhaus.org" TargetMode="External"/><Relationship Id="rId4" Type="http://schemas.openxmlformats.org/officeDocument/2006/relationships/hyperlink" Target="http://spamcop.net" TargetMode="External"/><Relationship Id="rId5" Type="http://schemas.openxmlformats.org/officeDocument/2006/relationships/hyperlink" Target="http://manitu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rbs.ne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Email Best Practices, Postfix and Dovecot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5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Backup and Redundancy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Have multiple MX records so that your server is not the only able to receive mail for you</a:t>
            </a:r>
          </a:p>
          <a:p>
            <a:r>
              <a:rPr lang="en-US" dirty="0" smtClean="0"/>
              <a:t>Backup your mail, use tools like </a:t>
            </a:r>
            <a:r>
              <a:rPr lang="en-US" dirty="0" err="1" smtClean="0"/>
              <a:t>Rsync</a:t>
            </a:r>
            <a:r>
              <a:rPr lang="en-US" dirty="0" smtClean="0"/>
              <a:t> to copy mail to another server as often as you can</a:t>
            </a:r>
          </a:p>
          <a:p>
            <a:r>
              <a:rPr lang="en-US" dirty="0" smtClean="0"/>
              <a:t>Ensure your DNS records (MX, NS etc ) are correct and test them when you complete you setup</a:t>
            </a:r>
          </a:p>
          <a:p>
            <a:r>
              <a:rPr lang="en-US" dirty="0" smtClean="0"/>
              <a:t>Use online tests like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intodns.net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</a:p>
          <a:p>
            <a:r>
              <a:rPr lang="en-US" dirty="0" smtClean="0">
                <a:hlinkClick r:id="rId2"/>
              </a:rPr>
              <a:t>http://www.linuxmagic.com/best_practices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2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Postfix Mail Server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57"/>
            <a:ext cx="8229600" cy="1143000"/>
          </a:xfrm>
        </p:spPr>
        <p:txBody>
          <a:bodyPr/>
          <a:lstStyle/>
          <a:p>
            <a:r>
              <a:rPr lang="en-US" b="1" dirty="0" smtClean="0"/>
              <a:t>What is Postfix?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557"/>
            <a:ext cx="8229600" cy="503022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Postfix</a:t>
            </a:r>
            <a:r>
              <a:rPr lang="en-US" dirty="0" smtClean="0"/>
              <a:t> is a </a:t>
            </a:r>
            <a:r>
              <a:rPr lang="en-US" dirty="0" smtClean="0">
                <a:hlinkClick r:id="rId2" tooltip="Free software"/>
              </a:rPr>
              <a:t>free</a:t>
            </a:r>
            <a:r>
              <a:rPr lang="en-US" dirty="0" smtClean="0"/>
              <a:t> and </a:t>
            </a:r>
            <a:r>
              <a:rPr lang="en-US" dirty="0" smtClean="0">
                <a:hlinkClick r:id="rId3" tooltip="Open-source software"/>
              </a:rPr>
              <a:t>open-source</a:t>
            </a:r>
            <a:r>
              <a:rPr lang="en-US" dirty="0" smtClean="0"/>
              <a:t> </a:t>
            </a:r>
            <a:r>
              <a:rPr lang="en-US" dirty="0" smtClean="0">
                <a:hlinkClick r:id="rId4" tooltip="Mail transfer agent"/>
              </a:rPr>
              <a:t>mail transfer agent</a:t>
            </a:r>
            <a:r>
              <a:rPr lang="en-US" dirty="0" smtClean="0"/>
              <a:t> (MTA) that routes and delivers </a:t>
            </a:r>
            <a:r>
              <a:rPr lang="en-US" dirty="0" smtClean="0">
                <a:hlinkClick r:id="rId5" tooltip="E-mail"/>
              </a:rPr>
              <a:t>electronic mail</a:t>
            </a:r>
            <a:r>
              <a:rPr lang="en-US" dirty="0" smtClean="0"/>
              <a:t>, intended as an alternative to the widely used </a:t>
            </a:r>
            <a:r>
              <a:rPr lang="en-US" dirty="0" smtClean="0">
                <a:hlinkClick r:id="rId6" tooltip="Sendmail"/>
              </a:rPr>
              <a:t>Sendmail</a:t>
            </a:r>
            <a:r>
              <a:rPr lang="en-US" dirty="0" smtClean="0"/>
              <a:t> MTA.</a:t>
            </a:r>
          </a:p>
          <a:p>
            <a:r>
              <a:rPr lang="en-US" dirty="0" smtClean="0"/>
              <a:t>Postfix is released under the </a:t>
            </a:r>
            <a:r>
              <a:rPr lang="en-US" dirty="0" smtClean="0">
                <a:hlinkClick r:id="rId7" tooltip="IBM Public License"/>
              </a:rPr>
              <a:t>IBM Public License</a:t>
            </a:r>
            <a:r>
              <a:rPr lang="en-US" dirty="0" smtClean="0"/>
              <a:t> 1.0 which is a </a:t>
            </a:r>
            <a:r>
              <a:rPr lang="en-US" dirty="0" smtClean="0">
                <a:hlinkClick r:id="rId8" tooltip="Free software licence"/>
              </a:rPr>
              <a:t>free software licence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Originally written in 1997 by </a:t>
            </a:r>
            <a:r>
              <a:rPr lang="en-US" dirty="0" smtClean="0">
                <a:hlinkClick r:id="rId9" tooltip="Wietse Venema"/>
              </a:rPr>
              <a:t>Wietse Venema</a:t>
            </a:r>
            <a:r>
              <a:rPr lang="en-US" dirty="0" smtClean="0"/>
              <a:t> at the </a:t>
            </a:r>
            <a:r>
              <a:rPr lang="en-US" dirty="0" smtClean="0">
                <a:hlinkClick r:id="rId10" tooltip="IBM"/>
              </a:rPr>
              <a:t>IBM</a:t>
            </a:r>
            <a:r>
              <a:rPr lang="en-US" dirty="0" smtClean="0"/>
              <a:t> </a:t>
            </a:r>
            <a:r>
              <a:rPr lang="en-US" dirty="0" smtClean="0">
                <a:hlinkClick r:id="rId11" tooltip="Thomas J. Watson Research Center"/>
              </a:rPr>
              <a:t>Thomas J. Watson Research Center</a:t>
            </a:r>
            <a:r>
              <a:rPr lang="en-US" dirty="0" smtClean="0"/>
              <a:t> and first released in December 1998, Postfix continues as of 2014 to be actively developed by its creator and other contributors. The software is also known by its former names </a:t>
            </a:r>
            <a:r>
              <a:rPr lang="en-US" b="1" dirty="0" err="1" smtClean="0"/>
              <a:t>VMailer</a:t>
            </a:r>
            <a:r>
              <a:rPr lang="en-US" dirty="0" smtClean="0"/>
              <a:t> and </a:t>
            </a:r>
            <a:r>
              <a:rPr lang="en-US" b="1" dirty="0" smtClean="0"/>
              <a:t>IBM Secure Mailer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January 2013 in a study performed by E-Soft, Inc.</a:t>
            </a:r>
            <a:r>
              <a:rPr lang="en-US" dirty="0"/>
              <a:t> </a:t>
            </a:r>
            <a:r>
              <a:rPr lang="en-US" dirty="0" smtClean="0"/>
              <a:t>found that approximately 25% of the publicly reachable mail-servers on the Internet ran Postfix.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7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Postfix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 UNIX-like systems including AIX, BSD, HP-UX, Linux, </a:t>
            </a:r>
            <a:r>
              <a:rPr lang="en-US" dirty="0" err="1" smtClean="0"/>
              <a:t>MacOS</a:t>
            </a:r>
            <a:r>
              <a:rPr lang="en-US" dirty="0" smtClean="0"/>
              <a:t> X, Solaris, and more.</a:t>
            </a:r>
          </a:p>
          <a:p>
            <a:r>
              <a:rPr lang="en-US" dirty="0" smtClean="0"/>
              <a:t>It is the default </a:t>
            </a:r>
            <a:r>
              <a:rPr lang="en-US" dirty="0" smtClean="0">
                <a:hlinkClick r:id="rId2" tooltip="Message transfer agent"/>
              </a:rPr>
              <a:t>MTA</a:t>
            </a:r>
            <a:r>
              <a:rPr lang="en-US" dirty="0" smtClean="0"/>
              <a:t> for the </a:t>
            </a:r>
            <a:r>
              <a:rPr lang="en-US" dirty="0" smtClean="0">
                <a:hlinkClick r:id="rId3" tooltip="OS X"/>
              </a:rPr>
              <a:t>OS X</a:t>
            </a:r>
            <a:r>
              <a:rPr lang="en-US" dirty="0" smtClean="0"/>
              <a:t>, </a:t>
            </a:r>
            <a:r>
              <a:rPr lang="en-US" dirty="0" smtClean="0">
                <a:hlinkClick r:id="rId4" tooltip="NetBSD"/>
              </a:rPr>
              <a:t>NetBSD</a:t>
            </a:r>
            <a:r>
              <a:rPr lang="en-US" baseline="30000" dirty="0" smtClean="0">
                <a:hlinkClick r:id="rId5"/>
              </a:rPr>
              <a:t>[3]</a:t>
            </a:r>
            <a:r>
              <a:rPr lang="en-US" dirty="0" smtClean="0"/>
              <a:t> and </a:t>
            </a:r>
            <a:r>
              <a:rPr lang="en-US" dirty="0" smtClean="0">
                <a:hlinkClick r:id="rId6" tooltip="Ubuntu (operating system)"/>
              </a:rPr>
              <a:t>Ubuntu</a:t>
            </a:r>
            <a:r>
              <a:rPr lang="en-US" dirty="0" smtClean="0"/>
              <a:t> operating systems</a:t>
            </a:r>
          </a:p>
          <a:p>
            <a:r>
              <a:rPr lang="en-US" dirty="0" smtClean="0"/>
              <a:t>Used by: AOL, Apple Server, Stanford University, United States Navy, NASA, Rackspace, many ISPs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71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Key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228"/>
            <a:ext cx="8229600" cy="48809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SASL authentication</a:t>
            </a:r>
          </a:p>
          <a:p>
            <a:r>
              <a:rPr lang="en-US" dirty="0" smtClean="0"/>
              <a:t>Mail forwarding or delivery</a:t>
            </a:r>
          </a:p>
          <a:p>
            <a:r>
              <a:rPr lang="en-US" dirty="0"/>
              <a:t>"Virtual" domains with distinct address-</a:t>
            </a:r>
            <a:r>
              <a:rPr lang="en-US" dirty="0" smtClean="0"/>
              <a:t>namespaces</a:t>
            </a:r>
          </a:p>
          <a:p>
            <a:r>
              <a:rPr lang="en-US" dirty="0"/>
              <a:t>A large number of database lookup mechanisms including </a:t>
            </a:r>
            <a:r>
              <a:rPr lang="en-US" dirty="0">
                <a:hlinkClick r:id="rId2" tooltip="Berkeley DB"/>
              </a:rPr>
              <a:t>Berkeley DB</a:t>
            </a:r>
            <a:r>
              <a:rPr lang="en-US" dirty="0"/>
              <a:t>, </a:t>
            </a:r>
            <a:r>
              <a:rPr lang="en-US" dirty="0">
                <a:hlinkClick r:id="rId3" tooltip="Cdb (software)"/>
              </a:rPr>
              <a:t>CDB</a:t>
            </a:r>
            <a:r>
              <a:rPr lang="en-US" dirty="0"/>
              <a:t>, </a:t>
            </a:r>
            <a:r>
              <a:rPr lang="en-US" dirty="0">
                <a:hlinkClick r:id="rId4" tooltip="OpenLDAP"/>
              </a:rPr>
              <a:t>OpenLDAP LMDB</a:t>
            </a:r>
            <a:r>
              <a:rPr lang="en-US" dirty="0"/>
              <a:t>, </a:t>
            </a:r>
            <a:r>
              <a:rPr lang="en-US" dirty="0">
                <a:hlinkClick r:id="rId5" tooltip="Memcached"/>
              </a:rPr>
              <a:t>Memcached</a:t>
            </a:r>
            <a:r>
              <a:rPr lang="en-US" dirty="0"/>
              <a:t>, </a:t>
            </a:r>
            <a:r>
              <a:rPr lang="en-US" dirty="0">
                <a:hlinkClick r:id="rId6" tooltip="Lightweight Directory Access Protocol"/>
              </a:rPr>
              <a:t>LDAP</a:t>
            </a:r>
            <a:r>
              <a:rPr lang="en-US" dirty="0"/>
              <a:t> and multiple </a:t>
            </a:r>
            <a:r>
              <a:rPr lang="en-US" dirty="0">
                <a:hlinkClick r:id="rId7" tooltip="SQL"/>
              </a:rPr>
              <a:t>SQL</a:t>
            </a:r>
            <a:r>
              <a:rPr lang="en-US" dirty="0"/>
              <a:t> database </a:t>
            </a:r>
            <a:r>
              <a:rPr lang="en-US" dirty="0" smtClean="0"/>
              <a:t>implementations</a:t>
            </a:r>
          </a:p>
          <a:p>
            <a:r>
              <a:rPr lang="en-US" dirty="0" smtClean="0"/>
              <a:t>Extended </a:t>
            </a:r>
            <a:endParaRPr lang="en-US" dirty="0"/>
          </a:p>
          <a:p>
            <a:pPr lvl="1"/>
            <a:r>
              <a:rPr lang="en-US" dirty="0">
                <a:hlinkClick r:id="rId8" tooltip="Deep content inspection"/>
              </a:rPr>
              <a:t>Deep content inspection</a:t>
            </a:r>
            <a:r>
              <a:rPr lang="en-US" dirty="0"/>
              <a:t> before or after a message is accepted into the mail queue;</a:t>
            </a:r>
          </a:p>
          <a:p>
            <a:pPr lvl="1"/>
            <a:r>
              <a:rPr lang="en-US" dirty="0"/>
              <a:t>Mail authentication with </a:t>
            </a:r>
            <a:r>
              <a:rPr lang="en-US" dirty="0">
                <a:hlinkClick r:id="rId9" tooltip="DomainKeys Identified Mail"/>
              </a:rPr>
              <a:t>DKIM</a:t>
            </a:r>
            <a:r>
              <a:rPr lang="en-US" dirty="0"/>
              <a:t>, </a:t>
            </a:r>
            <a:r>
              <a:rPr lang="en-US" dirty="0">
                <a:hlinkClick r:id="rId10" tooltip="Sender Policy Framework"/>
              </a:rPr>
              <a:t>SPF</a:t>
            </a:r>
            <a:r>
              <a:rPr lang="en-US" dirty="0"/>
              <a:t>, or other protocols;</a:t>
            </a:r>
          </a:p>
          <a:p>
            <a:pPr lvl="1"/>
            <a:r>
              <a:rPr lang="en-US" dirty="0">
                <a:hlinkClick r:id="rId11" tooltip="Simple Mail Transfer Protocol"/>
              </a:rPr>
              <a:t>SMTP</a:t>
            </a:r>
            <a:r>
              <a:rPr lang="en-US" dirty="0"/>
              <a:t>-level access policies such as </a:t>
            </a:r>
            <a:r>
              <a:rPr lang="en-US" dirty="0">
                <a:hlinkClick r:id="rId12" tooltip="Greylisting"/>
              </a:rPr>
              <a:t>greylisting</a:t>
            </a:r>
            <a:r>
              <a:rPr lang="en-US" dirty="0"/>
              <a:t> or rate control.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7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Postfix on FreeBSD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via: </a:t>
            </a:r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pkg</a:t>
            </a:r>
            <a:r>
              <a:rPr lang="en-US" b="1" dirty="0" smtClean="0"/>
              <a:t> install postfix</a:t>
            </a:r>
          </a:p>
          <a:p>
            <a:r>
              <a:rPr lang="en-US" dirty="0" smtClean="0"/>
              <a:t>Directories:</a:t>
            </a:r>
            <a:br>
              <a:rPr lang="en-US" dirty="0" smtClean="0"/>
            </a:br>
            <a:r>
              <a:rPr lang="en-US" b="1" dirty="0" smtClean="0"/>
              <a:t>/</a:t>
            </a:r>
            <a:r>
              <a:rPr lang="en-US" b="1" dirty="0" err="1" smtClean="0"/>
              <a:t>usr</a:t>
            </a:r>
            <a:r>
              <a:rPr lang="en-US" b="1" dirty="0" smtClean="0"/>
              <a:t>/local/</a:t>
            </a:r>
            <a:r>
              <a:rPr lang="en-US" b="1" dirty="0" err="1" smtClean="0"/>
              <a:t>etc</a:t>
            </a:r>
            <a:r>
              <a:rPr lang="en-US" b="1" dirty="0" smtClean="0"/>
              <a:t>/postfix</a:t>
            </a:r>
          </a:p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err="1" smtClean="0"/>
              <a:t>main.cf</a:t>
            </a:r>
            <a:r>
              <a:rPr lang="en-US" dirty="0" smtClean="0"/>
              <a:t> - stores site specific Postfix configuration parameters while</a:t>
            </a:r>
          </a:p>
          <a:p>
            <a:pPr lvl="1"/>
            <a:r>
              <a:rPr lang="en-US" dirty="0" err="1" smtClean="0"/>
              <a:t>master.cf</a:t>
            </a:r>
            <a:r>
              <a:rPr lang="en-US" dirty="0" smtClean="0"/>
              <a:t> – defines daemon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3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main.cf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specifies a very small subset of all the parameters that control the operation of the Postfix mail system</a:t>
            </a:r>
          </a:p>
          <a:p>
            <a:r>
              <a:rPr lang="en-US" dirty="0" smtClean="0"/>
              <a:t>you will have to set up a minimal number of configuration parameters. </a:t>
            </a:r>
          </a:p>
          <a:p>
            <a:r>
              <a:rPr lang="en-US" dirty="0" smtClean="0"/>
              <a:t>Postfix configuration parameters resemble shell variables</a:t>
            </a:r>
          </a:p>
          <a:p>
            <a:pPr lvl="1"/>
            <a:r>
              <a:rPr lang="en-US" dirty="0" smtClean="0"/>
              <a:t>parameter = value</a:t>
            </a:r>
          </a:p>
          <a:p>
            <a:pPr lvl="1"/>
            <a:r>
              <a:rPr lang="en-US" dirty="0" err="1" smtClean="0"/>
              <a:t>other_parameter</a:t>
            </a:r>
            <a:r>
              <a:rPr lang="en-US" dirty="0" smtClean="0"/>
              <a:t> = $parameter</a:t>
            </a:r>
          </a:p>
          <a:p>
            <a:r>
              <a:rPr lang="en-US" dirty="0" smtClean="0"/>
              <a:t>Postfix uses database files for access control, address rewriting and other purposes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98" y="-84367"/>
            <a:ext cx="8229600" cy="1143000"/>
          </a:xfrm>
        </p:spPr>
        <p:txBody>
          <a:bodyPr/>
          <a:lstStyle/>
          <a:p>
            <a:r>
              <a:rPr lang="en-US" b="1" dirty="0" err="1"/>
              <a:t>m</a:t>
            </a:r>
            <a:r>
              <a:rPr lang="en-US" b="1" dirty="0" err="1" smtClean="0"/>
              <a:t>ain.cf</a:t>
            </a:r>
            <a:r>
              <a:rPr lang="en-US" b="1" dirty="0" smtClean="0"/>
              <a:t> Key Settings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198" y="1003514"/>
            <a:ext cx="8404602" cy="51226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myorigin</a:t>
            </a:r>
            <a:r>
              <a:rPr lang="en-US" dirty="0" smtClean="0"/>
              <a:t> =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specifies the domain that appears in mail that is posted on this machine. Defaults to the value of the machine’s hostname</a:t>
            </a:r>
          </a:p>
          <a:p>
            <a:r>
              <a:rPr lang="en-US" dirty="0" smtClean="0">
                <a:hlinkClick r:id="rId4"/>
              </a:rPr>
              <a:t>mydestination</a:t>
            </a:r>
            <a:r>
              <a:rPr lang="en-US" dirty="0" smtClean="0"/>
              <a:t> =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, 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lvl="1"/>
            <a:r>
              <a:rPr lang="en-US" dirty="0" smtClean="0"/>
              <a:t>specifies what domains this machine will deliver locally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your machine is a mail server for its entire domain, you must list $</a:t>
            </a:r>
            <a:r>
              <a:rPr lang="en-US" dirty="0" smtClean="0">
                <a:hlinkClick r:id="rId5"/>
              </a:rPr>
              <a:t>mydomain</a:t>
            </a:r>
            <a:r>
              <a:rPr lang="en-US" dirty="0" smtClean="0"/>
              <a:t> as well in this setting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5"/>
              </a:rPr>
              <a:t>mydomain</a:t>
            </a:r>
            <a:r>
              <a:rPr lang="en-US" dirty="0" smtClean="0"/>
              <a:t> parameter specifies the parent domain of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. By default, it is derived from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 by stripping off the first part (unless if the result would be a top-level domain)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4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Relaying Mail –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Postfix will forward mail from clients in authorized network blocks to any destination</a:t>
            </a:r>
          </a:p>
          <a:p>
            <a:r>
              <a:rPr lang="en-US" dirty="0" smtClean="0"/>
              <a:t>Authorized networks are defined with the </a:t>
            </a:r>
            <a:r>
              <a:rPr lang="en-US" dirty="0" smtClean="0">
                <a:hlinkClick r:id="rId2"/>
              </a:rPr>
              <a:t>mynetworks</a:t>
            </a:r>
            <a:r>
              <a:rPr lang="en-US" dirty="0" smtClean="0"/>
              <a:t> configuration parameter</a:t>
            </a:r>
          </a:p>
          <a:p>
            <a:r>
              <a:rPr lang="en-US" dirty="0" smtClean="0"/>
              <a:t>The default is to authorize all clients in the IP </a:t>
            </a:r>
            <a:r>
              <a:rPr lang="en-US" dirty="0" err="1" smtClean="0"/>
              <a:t>subnetworks</a:t>
            </a:r>
            <a:r>
              <a:rPr lang="en-US" dirty="0" smtClean="0"/>
              <a:t> that the local machine is attached to.</a:t>
            </a:r>
          </a:p>
          <a:p>
            <a:r>
              <a:rPr lang="en-US" dirty="0" smtClean="0"/>
              <a:t>By default, Postfix will NOT be an open relay </a:t>
            </a:r>
            <a:r>
              <a:rPr lang="en-US" dirty="0" err="1" smtClean="0"/>
              <a:t>ie</a:t>
            </a:r>
            <a:r>
              <a:rPr lang="en-US" dirty="0" smtClean="0"/>
              <a:t> it will not forward from IPs outside your network to the Internet</a:t>
            </a:r>
          </a:p>
          <a:p>
            <a:pPr lvl="1"/>
            <a:r>
              <a:rPr lang="en-US" dirty="0" smtClean="0">
                <a:hlinkClick r:id="rId3"/>
              </a:rPr>
              <a:t>mynetworks_style</a:t>
            </a:r>
            <a:r>
              <a:rPr lang="en-US" dirty="0" smtClean="0"/>
              <a:t> = subnet </a:t>
            </a:r>
          </a:p>
          <a:p>
            <a:pPr lvl="1"/>
            <a:r>
              <a:rPr lang="en-US" dirty="0" smtClean="0">
                <a:hlinkClick r:id="rId2"/>
              </a:rPr>
              <a:t>mynetworks</a:t>
            </a:r>
            <a:r>
              <a:rPr lang="en-US" dirty="0" smtClean="0"/>
              <a:t> = 127.0.0.0/8 168.100.189.2/32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8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SPF – Sender Policy Framework</a:t>
            </a:r>
          </a:p>
          <a:p>
            <a:pPr lvl="1"/>
            <a:r>
              <a:rPr lang="en-US" dirty="0"/>
              <a:t>SPF allows administrators to specify </a:t>
            </a:r>
            <a:r>
              <a:rPr lang="en-US" sz="3200" dirty="0"/>
              <a:t>which</a:t>
            </a:r>
            <a:r>
              <a:rPr lang="en-US" sz="3200" dirty="0">
                <a:hlinkClick r:id="rId2"/>
              </a:rPr>
              <a:t>hosts are allowed to send mail from a given domain by creating a specific </a:t>
            </a:r>
            <a:r>
              <a:rPr lang="en-US" sz="3200" dirty="0">
                <a:hlinkClick r:id="rId3"/>
              </a:rPr>
              <a:t>SPF record (or TXT record) in the </a:t>
            </a:r>
            <a:r>
              <a:rPr lang="en-US" sz="3200" dirty="0">
                <a:hlinkClick r:id="rId4"/>
              </a:rPr>
              <a:t>Domain Name System (DNS).</a:t>
            </a:r>
            <a:endParaRPr lang="en-US" sz="3200" dirty="0" smtClean="0"/>
          </a:p>
          <a:p>
            <a:r>
              <a:rPr lang="en-US" sz="2800" i="1" dirty="0" smtClean="0"/>
              <a:t>@ IN TXT “</a:t>
            </a:r>
            <a:r>
              <a:rPr lang="en-US" sz="2800" i="1" dirty="0" err="1" smtClean="0"/>
              <a:t>v</a:t>
            </a:r>
            <a:r>
              <a:rPr lang="en-US" sz="2800" i="1" dirty="0" smtClean="0"/>
              <a:t>=spf1 </a:t>
            </a:r>
            <a:r>
              <a:rPr lang="en-US" sz="2800" i="1" dirty="0" err="1" smtClean="0"/>
              <a:t>include:gmail.com</a:t>
            </a:r>
            <a:r>
              <a:rPr lang="en-US" sz="2800" i="1" dirty="0" smtClean="0"/>
              <a:t> ip4:1.2.3.4 </a:t>
            </a:r>
            <a:r>
              <a:rPr lang="en-US" sz="2800" i="1" dirty="0" err="1" smtClean="0"/>
              <a:t>mx</a:t>
            </a:r>
            <a:r>
              <a:rPr lang="en-US" sz="2800" i="1" dirty="0" smtClean="0"/>
              <a:t> -all”</a:t>
            </a:r>
          </a:p>
          <a:p>
            <a:r>
              <a:rPr lang="en-US" sz="2800" dirty="0" smtClean="0"/>
              <a:t>The above will only allow mail from IP 1.2.3.4 and any server in the domain with an MX record</a:t>
            </a:r>
          </a:p>
          <a:p>
            <a:r>
              <a:rPr lang="en-US" sz="2800" dirty="0" smtClean="0"/>
              <a:t>If not sure use a generation tool online</a:t>
            </a:r>
          </a:p>
          <a:p>
            <a:pPr lvl="1"/>
            <a:r>
              <a:rPr lang="en-US" sz="2400" dirty="0" smtClean="0"/>
              <a:t>http://</a:t>
            </a:r>
            <a:r>
              <a:rPr lang="en-US" sz="2400" dirty="0" err="1" smtClean="0"/>
              <a:t>www.mtgsy.net/dns/spfwizard.php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2629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Relaying mail - 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default, Postfix will forward mail from strangers (clients outside authorized networks) to authorized remote destinations only. </a:t>
            </a:r>
          </a:p>
          <a:p>
            <a:r>
              <a:rPr lang="en-US" dirty="0" smtClean="0"/>
              <a:t>Authorized remote destinations are defined with the </a:t>
            </a:r>
            <a:r>
              <a:rPr lang="en-US" dirty="0" smtClean="0">
                <a:hlinkClick r:id="rId2"/>
              </a:rPr>
              <a:t>relay_domains</a:t>
            </a:r>
            <a:r>
              <a:rPr lang="en-US" dirty="0" smtClean="0"/>
              <a:t> configuration parameter. </a:t>
            </a:r>
          </a:p>
          <a:p>
            <a:r>
              <a:rPr lang="en-US" dirty="0" smtClean="0"/>
              <a:t>The default is to authorize all domains (and subdomains) of the domains listed with the </a:t>
            </a:r>
            <a:r>
              <a:rPr lang="en-US" dirty="0" smtClean="0">
                <a:hlinkClick r:id="rId3"/>
              </a:rPr>
              <a:t>mydestination</a:t>
            </a:r>
            <a:r>
              <a:rPr lang="en-US" dirty="0" smtClean="0"/>
              <a:t> parameter. </a:t>
            </a:r>
          </a:p>
          <a:p>
            <a:r>
              <a:rPr lang="en-US" dirty="0" smtClean="0"/>
              <a:t>This means that by default, your Postfix mail server will accept mail from anyone to recipients to the local Postfix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2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Outbound emails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default, Postfix tries to deliver mail directly to the Internet. </a:t>
            </a:r>
          </a:p>
          <a:p>
            <a:r>
              <a:rPr lang="en-US" dirty="0" smtClean="0"/>
              <a:t>Depending on your local conditions this may not be possible or desirable</a:t>
            </a:r>
          </a:p>
          <a:p>
            <a:r>
              <a:rPr lang="en-US" dirty="0" smtClean="0"/>
              <a:t>For example, your system may be behind a firewall, or it may be connected via a provider who does not allow direct mail to the Internet.</a:t>
            </a:r>
          </a:p>
          <a:p>
            <a:r>
              <a:rPr lang="en-US" dirty="0" smtClean="0"/>
              <a:t>In those cases you need to configure Postfix to deliver mail indirectly via a </a:t>
            </a:r>
            <a:r>
              <a:rPr lang="en-US" dirty="0" smtClean="0">
                <a:hlinkClick r:id="rId2"/>
              </a:rPr>
              <a:t>relay host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hlinkClick r:id="rId2"/>
              </a:rPr>
              <a:t>relayhost</a:t>
            </a:r>
            <a:r>
              <a:rPr lang="en-US" dirty="0" smtClean="0"/>
              <a:t> = [</a:t>
            </a:r>
            <a:r>
              <a:rPr lang="en-US" dirty="0" err="1" smtClean="0"/>
              <a:t>mail.isp.tld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Note that the [] disables MX lookups so is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Reporting 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should set up a postmaster alias in the </a:t>
            </a:r>
            <a:r>
              <a:rPr lang="en-US" dirty="0" smtClean="0"/>
              <a:t>aliases </a:t>
            </a:r>
            <a:r>
              <a:rPr lang="en-US" dirty="0" smtClean="0"/>
              <a:t>table that directs mail to a real person</a:t>
            </a:r>
          </a:p>
          <a:p>
            <a:r>
              <a:rPr lang="en-US" dirty="0" smtClean="0"/>
              <a:t>The postmaster address is required to exist, so that people can report mail delivery problems.</a:t>
            </a:r>
          </a:p>
          <a:p>
            <a:r>
              <a:rPr lang="en-US" dirty="0" smtClean="0"/>
              <a:t>While you're updating the </a:t>
            </a:r>
            <a:r>
              <a:rPr lang="en-US" dirty="0" smtClean="0">
                <a:hlinkClick r:id="rId2"/>
              </a:rPr>
              <a:t>aliases(5)</a:t>
            </a:r>
            <a:r>
              <a:rPr lang="en-US" dirty="0" smtClean="0"/>
              <a:t> table, be sure to direct mail for the super-user to a human person too. </a:t>
            </a:r>
            <a:br>
              <a:rPr lang="en-US" dirty="0" smtClean="0"/>
            </a:b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/aliases: </a:t>
            </a:r>
            <a:br>
              <a:rPr lang="en-US" dirty="0" smtClean="0"/>
            </a:br>
            <a:r>
              <a:rPr lang="en-US" dirty="0" smtClean="0"/>
              <a:t>postmaster: </a:t>
            </a:r>
            <a:r>
              <a:rPr lang="en-US" dirty="0" err="1" smtClean="0"/>
              <a:t>afnog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root: </a:t>
            </a:r>
            <a:r>
              <a:rPr lang="en-US" dirty="0" err="1" smtClean="0"/>
              <a:t>afnog</a:t>
            </a:r>
            <a:endParaRPr lang="en-US" dirty="0" smtClean="0"/>
          </a:p>
          <a:p>
            <a:r>
              <a:rPr lang="en-US" dirty="0" smtClean="0"/>
              <a:t>After editing the aliases file, run the command </a:t>
            </a:r>
            <a:r>
              <a:rPr lang="en-US" i="1" dirty="0" smtClean="0"/>
              <a:t>$</a:t>
            </a:r>
            <a:r>
              <a:rPr lang="en-US" i="1" dirty="0" err="1" smtClean="0"/>
              <a:t>sudo</a:t>
            </a:r>
            <a:r>
              <a:rPr lang="en-US" i="1" dirty="0" smtClean="0"/>
              <a:t> </a:t>
            </a:r>
            <a:r>
              <a:rPr lang="en-US" i="1" dirty="0" err="1" smtClean="0"/>
              <a:t>newaliases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9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911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Default reports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09" y="893755"/>
            <a:ext cx="8654073" cy="580156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ounce</a:t>
            </a:r>
          </a:p>
          <a:p>
            <a:pPr lvl="1"/>
            <a:r>
              <a:rPr lang="en-US" dirty="0" smtClean="0"/>
              <a:t> Inform the postmaster of undeliverable mail. Either send the postmaster a copy of undeliverable mail that is returned to the sender, or send a transcript of the SMTP </a:t>
            </a:r>
          </a:p>
          <a:p>
            <a:r>
              <a:rPr lang="en-US" dirty="0" smtClean="0"/>
              <a:t>2bounce </a:t>
            </a:r>
          </a:p>
          <a:p>
            <a:pPr lvl="1"/>
            <a:r>
              <a:rPr lang="en-US" dirty="0" smtClean="0"/>
              <a:t>When Postfix is unable to return undeliverable mail to the sender, </a:t>
            </a:r>
          </a:p>
          <a:p>
            <a:r>
              <a:rPr lang="en-US" dirty="0" smtClean="0"/>
              <a:t>delay </a:t>
            </a:r>
          </a:p>
          <a:p>
            <a:pPr lvl="1"/>
            <a:r>
              <a:rPr lang="en-US" dirty="0" smtClean="0"/>
              <a:t>Inform the postmaster of delayed mail. In this case, the postmaster receives message headers only. </a:t>
            </a:r>
          </a:p>
          <a:p>
            <a:r>
              <a:rPr lang="en-US" dirty="0" smtClean="0"/>
              <a:t>policy </a:t>
            </a:r>
          </a:p>
          <a:p>
            <a:pPr lvl="1"/>
            <a:r>
              <a:rPr lang="en-US" dirty="0" smtClean="0"/>
              <a:t>Inform the postmaster of client requests that were rejected because of (UCE) policy restrictions. The postmaster receives a transcript of the SMTP session.</a:t>
            </a:r>
          </a:p>
          <a:p>
            <a:r>
              <a:rPr lang="en-US" dirty="0" smtClean="0"/>
              <a:t>protocol </a:t>
            </a:r>
          </a:p>
          <a:p>
            <a:pPr lvl="1"/>
            <a:r>
              <a:rPr lang="en-US" dirty="0" smtClean="0"/>
              <a:t>Inform the postmaster of protocol errors (client or server side) or attempts by a client to execute unimplemented commands. </a:t>
            </a:r>
          </a:p>
          <a:p>
            <a:r>
              <a:rPr lang="en-US" dirty="0" smtClean="0"/>
              <a:t>resource </a:t>
            </a:r>
          </a:p>
          <a:p>
            <a:pPr lvl="1"/>
            <a:r>
              <a:rPr lang="en-US" dirty="0" smtClean="0"/>
              <a:t>Inform the postmaster of mail not delivered due to resource problems (for example, queue file write errors)</a:t>
            </a:r>
          </a:p>
          <a:p>
            <a:r>
              <a:rPr lang="en-US" dirty="0" smtClean="0"/>
              <a:t>software </a:t>
            </a:r>
          </a:p>
          <a:p>
            <a:pPr lvl="1"/>
            <a:r>
              <a:rPr lang="en-US" dirty="0" smtClean="0"/>
              <a:t>Inform the postmaster of mail not delivered due to software problems.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6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Postfix will log all messages to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maillog</a:t>
            </a:r>
            <a:endParaRPr lang="en-US" dirty="0" smtClean="0"/>
          </a:p>
          <a:p>
            <a:r>
              <a:rPr lang="en-US" dirty="0" smtClean="0"/>
              <a:t>Done using the </a:t>
            </a:r>
            <a:r>
              <a:rPr lang="en-US" dirty="0" err="1" smtClean="0"/>
              <a:t>syslogd</a:t>
            </a:r>
            <a:r>
              <a:rPr lang="en-US" dirty="0" smtClean="0"/>
              <a:t> daemon</a:t>
            </a:r>
          </a:p>
          <a:p>
            <a:r>
              <a:rPr lang="en-US" dirty="0" smtClean="0"/>
              <a:t>All transactions of messages coming in being sent out of the server will be logged</a:t>
            </a:r>
          </a:p>
          <a:p>
            <a:r>
              <a:rPr lang="en-US" dirty="0" smtClean="0"/>
              <a:t>Logs will contain details like hostnames, recipients, time and date, and whether the email was queued or dropped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8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Postfix Daemon process </a:t>
            </a:r>
            <a:r>
              <a:rPr lang="en-US" b="1" dirty="0" err="1" smtClean="0"/>
              <a:t>chrooted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Postfix daemon processes can be configured (via the </a:t>
            </a:r>
            <a:r>
              <a:rPr lang="en-US" dirty="0" smtClean="0">
                <a:hlinkClick r:id="rId2"/>
              </a:rPr>
              <a:t>master.cf</a:t>
            </a:r>
            <a:r>
              <a:rPr lang="en-US" dirty="0" smtClean="0"/>
              <a:t> file) to run in a </a:t>
            </a:r>
            <a:r>
              <a:rPr lang="en-US" dirty="0" err="1" smtClean="0"/>
              <a:t>chroot</a:t>
            </a:r>
            <a:r>
              <a:rPr lang="en-US" dirty="0" smtClean="0"/>
              <a:t> jail</a:t>
            </a:r>
          </a:p>
          <a:p>
            <a:r>
              <a:rPr lang="en-US" dirty="0" smtClean="0"/>
              <a:t>The processes run at a fixed low privilege and with file system access limited to the Postfix queue directories (/</a:t>
            </a:r>
            <a:r>
              <a:rPr lang="en-US" dirty="0" err="1" smtClean="0"/>
              <a:t>var</a:t>
            </a:r>
            <a:r>
              <a:rPr lang="en-US" dirty="0" smtClean="0"/>
              <a:t>/spool/postfix). </a:t>
            </a:r>
          </a:p>
          <a:p>
            <a:r>
              <a:rPr lang="en-US" dirty="0" smtClean="0"/>
              <a:t>This provides a significant barrier against intrusion. </a:t>
            </a:r>
          </a:p>
          <a:p>
            <a:r>
              <a:rPr lang="en-US" dirty="0" smtClean="0"/>
              <a:t>The barrier is not impenetrable (</a:t>
            </a:r>
            <a:r>
              <a:rPr lang="en-US" dirty="0" err="1" smtClean="0"/>
              <a:t>chroot</a:t>
            </a:r>
            <a:r>
              <a:rPr lang="en-US" dirty="0" smtClean="0"/>
              <a:t> limits file system access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84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 and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inet_interfaces</a:t>
            </a:r>
            <a:r>
              <a:rPr lang="en-US" dirty="0" smtClean="0"/>
              <a:t> parameter specifies all network interface addresses that the Postfix system should listen on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net_interfaces</a:t>
            </a:r>
            <a:r>
              <a:rPr lang="en-US" dirty="0" smtClean="0"/>
              <a:t> = all</a:t>
            </a:r>
          </a:p>
          <a:p>
            <a:r>
              <a:rPr lang="en-US" dirty="0" smtClean="0">
                <a:hlinkClick r:id="rId3"/>
              </a:rPr>
              <a:t>inet_protocols</a:t>
            </a:r>
            <a:r>
              <a:rPr lang="en-US" dirty="0" smtClean="0"/>
              <a:t> parameter specifies which protocols Postfix will attempt to use</a:t>
            </a:r>
          </a:p>
          <a:p>
            <a:pPr lvl="1"/>
            <a:r>
              <a:rPr lang="en-US" dirty="0" smtClean="0">
                <a:hlinkClick r:id="rId3"/>
              </a:rPr>
              <a:t>inet_protocols</a:t>
            </a:r>
            <a:r>
              <a:rPr lang="en-US" dirty="0" smtClean="0"/>
              <a:t> = ipv4, ipv6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94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Starting, stopping and logs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Starting/Stopping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service postfix start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service postfix </a:t>
            </a:r>
            <a:r>
              <a:rPr lang="en-US" dirty="0" err="1" smtClean="0"/>
              <a:t>xtop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Reloading rules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postfix reload</a:t>
            </a:r>
          </a:p>
          <a:p>
            <a:r>
              <a:rPr lang="en-US" dirty="0" smtClean="0"/>
              <a:t>Checking logs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tail –f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maillog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64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5370"/>
            <a:ext cx="8229600" cy="1143000"/>
          </a:xfrm>
        </p:spPr>
        <p:txBody>
          <a:bodyPr/>
          <a:lstStyle/>
          <a:p>
            <a:r>
              <a:rPr lang="en-US" b="1" dirty="0" smtClean="0"/>
              <a:t>POP and IMAP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571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DejaVu Sans" charset="0"/>
              </a:rPr>
              <a:t>What is POP3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6481" y="1604329"/>
            <a:ext cx="8228160" cy="4797144"/>
          </a:xfrm>
        </p:spPr>
        <p:txBody>
          <a:bodyPr/>
          <a:lstStyle/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POP3 stands for Post Office Protocol ver 3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Described in RFC1913 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Runs on TCP Port 110 as a client server function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Allows for a maildrop service (similar to the post box mail service ) hence the name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By design its limited in features to download and delete email from server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Security was also limited to using APOP (md5 hash for authentication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RFC 2449 proposed POP3 extensions which included SASL Mechanism, Expiry, Pipelining, etc.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RFC 2595 describes using TLS with POP3 also known as POP3s and runs on port 995</a:t>
            </a:r>
          </a:p>
        </p:txBody>
      </p:sp>
    </p:spTree>
    <p:extLst>
      <p:ext uri="{BB962C8B-B14F-4D97-AF65-F5344CB8AC3E}">
        <p14:creationId xmlns:p14="http://schemas.microsoft.com/office/powerpoint/2010/main" val="428647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Reverse Records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Have reverse records (PTR) for your mail server so that it is </a:t>
            </a:r>
            <a:r>
              <a:rPr lang="en-US" dirty="0" err="1" smtClean="0"/>
              <a:t>resolveable</a:t>
            </a:r>
            <a:r>
              <a:rPr lang="en-US" dirty="0" smtClean="0"/>
              <a:t> from the IP</a:t>
            </a:r>
          </a:p>
          <a:p>
            <a:r>
              <a:rPr lang="en-US" dirty="0" smtClean="0"/>
              <a:t>Mandatory by most servers these days</a:t>
            </a:r>
          </a:p>
          <a:p>
            <a:r>
              <a:rPr lang="en-US" dirty="0" smtClean="0"/>
              <a:t>Used to verify authenticity of the sending mail server</a:t>
            </a:r>
          </a:p>
          <a:p>
            <a:r>
              <a:rPr lang="en-US" dirty="0" smtClean="0"/>
              <a:t>The IP Address must resolve back to the mail server name</a:t>
            </a:r>
          </a:p>
          <a:p>
            <a:r>
              <a:rPr lang="en-US" dirty="0" smtClean="0"/>
              <a:t>You can have multiple reverse records</a:t>
            </a:r>
          </a:p>
          <a:p>
            <a:r>
              <a:rPr lang="en-US" dirty="0" smtClean="0"/>
              <a:t>You can have an SPF record that states that any IP that has a reverse record can send email from your domain</a:t>
            </a:r>
          </a:p>
          <a:p>
            <a:r>
              <a:rPr lang="en-US" i="1" dirty="0" smtClean="0"/>
              <a:t>IN TXT “</a:t>
            </a:r>
            <a:r>
              <a:rPr lang="en-US" i="1" dirty="0" err="1" smtClean="0"/>
              <a:t>v</a:t>
            </a:r>
            <a:r>
              <a:rPr lang="en-US" i="1" dirty="0" smtClean="0"/>
              <a:t>=spf1 </a:t>
            </a:r>
            <a:r>
              <a:rPr lang="en-US" i="1" dirty="0" err="1" smtClean="0"/>
              <a:t>ptr:domain.co.tz</a:t>
            </a:r>
            <a:r>
              <a:rPr lang="en-US" i="1" dirty="0" smtClean="0"/>
              <a:t> ip4:1.2.3.4 </a:t>
            </a:r>
            <a:r>
              <a:rPr lang="en-US" i="1" dirty="0" err="1" smtClean="0"/>
              <a:t>mx</a:t>
            </a:r>
            <a:r>
              <a:rPr lang="en-US" i="1" dirty="0" smtClean="0"/>
              <a:t> -all”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9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DejaVu Sans" charset="0"/>
              </a:rPr>
              <a:t>What is IMAP4?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6481" y="1424310"/>
            <a:ext cx="8228160" cy="5253672"/>
          </a:xfrm>
        </p:spPr>
        <p:txBody>
          <a:bodyPr/>
          <a:lstStyle/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Internet Message Access Protocol version 4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Described in RFC 1730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Runs on TCP Port 143 as client-server function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More advanced in features compared to POP3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IMAP4 stores mail on server and copies can be transferred to the client on request.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By default only the message headers are sent to the client, the rest of the message is accessed on opening the email.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Allows client to access and manipulate email residing on a server, creation of folders, filters, etc.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RFC 1731 describes the IMAP Authentication Mechanisms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300">
                <a:latin typeface="Arial" charset="0"/>
                <a:cs typeface="DejaVu Sans" charset="0"/>
              </a:rPr>
              <a:t>RFC 2595 describes using TLS with IMAP4 running on TCP port 993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endParaRPr lang="en-US" sz="230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2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DejaVu Sans" charset="0"/>
              </a:rPr>
              <a:t>Mail Storage Formats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Mailbox Format (Mbox)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	Defined in RFC 4155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 All messages in an Mbox mailbox are concatenated and stored as a plain text in a single file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Mails are stored in RFC822 format with a blank space separating each message (2 spaces as each message has one space) and “From” determining start of next message.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Mbox has a distinct disadvantage in cases of large mailbox (a single large file) requires more resources to read/open and can be slow depending on the servers load.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endParaRPr lang="en-US" sz="240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7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charset="0"/>
                <a:cs typeface="DejaVu Sans" charset="0"/>
              </a:rPr>
              <a:t>Maildir</a:t>
            </a:r>
            <a:r>
              <a:rPr lang="en-US" b="1" dirty="0">
                <a:latin typeface="Arial" charset="0"/>
                <a:cs typeface="DejaVu Sans" charset="0"/>
              </a:rPr>
              <a:t> Storage Format</a:t>
            </a:r>
          </a:p>
        </p:txBody>
      </p:sp>
      <p:pic>
        <p:nvPicPr>
          <p:cNvPr id="20482" name="Content Placeholder 3" descr="Maildir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20" r="-25420"/>
          <a:stretch>
            <a:fillRect/>
          </a:stretch>
        </p:blipFill>
        <p:spPr/>
      </p:pic>
      <p:sp>
        <p:nvSpPr>
          <p:cNvPr id="20483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7921" indent="0"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Mail Directory Format (Maildir)</a:t>
            </a:r>
          </a:p>
          <a:p>
            <a:pPr marL="97921" indent="0"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Each message is stored in a separate file with a unique name and each folder in a directory</a:t>
            </a:r>
          </a:p>
          <a:p>
            <a:pPr marL="97921" indent="0"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Maildir++ provides extension to the Maildir specification providing support for subfolders and quotas.</a:t>
            </a:r>
          </a:p>
          <a:p>
            <a:pPr marL="97921" indent="0">
              <a:lnSpc>
                <a:spcPct val="76000"/>
              </a:lnSpc>
              <a:buFont typeface="Wingdings" charset="0"/>
              <a:buChar char="§"/>
            </a:pPr>
            <a:r>
              <a:rPr lang="en-US" sz="2400">
                <a:latin typeface="Arial" charset="0"/>
                <a:cs typeface="DejaVu Sans" charset="0"/>
              </a:rPr>
              <a:t>Maildir directory has 3 folders </a:t>
            </a:r>
            <a:r>
              <a:rPr lang="en-US" sz="2400" b="1">
                <a:latin typeface="Arial" charset="0"/>
                <a:cs typeface="DejaVu Sans" charset="0"/>
              </a:rPr>
              <a:t>temp</a:t>
            </a:r>
            <a:r>
              <a:rPr lang="en-US" sz="2400">
                <a:latin typeface="Arial" charset="0"/>
                <a:cs typeface="DejaVu Sans" charset="0"/>
              </a:rPr>
              <a:t>, </a:t>
            </a:r>
            <a:r>
              <a:rPr lang="en-US" sz="2400" b="1">
                <a:latin typeface="Arial" charset="0"/>
                <a:cs typeface="DejaVu Sans" charset="0"/>
              </a:rPr>
              <a:t>new</a:t>
            </a:r>
            <a:r>
              <a:rPr lang="en-US" sz="2400">
                <a:latin typeface="Arial" charset="0"/>
                <a:cs typeface="DejaVu Sans" charset="0"/>
              </a:rPr>
              <a:t> and </a:t>
            </a:r>
            <a:r>
              <a:rPr lang="en-US" sz="2400" b="1">
                <a:latin typeface="Arial" charset="0"/>
                <a:cs typeface="DejaVu Sans" charset="0"/>
              </a:rPr>
              <a:t>current</a:t>
            </a:r>
            <a:r>
              <a:rPr lang="en-US" sz="2400">
                <a:latin typeface="Arial" charset="0"/>
                <a:cs typeface="DejaVu Sans" charset="0"/>
              </a:rPr>
              <a:t> </a:t>
            </a:r>
          </a:p>
          <a:p>
            <a:pPr marL="97921" indent="0">
              <a:lnSpc>
                <a:spcPct val="76000"/>
              </a:lnSpc>
              <a:buFont typeface="Wingdings" charset="0"/>
              <a:buChar char="§"/>
            </a:pPr>
            <a:endParaRPr lang="en-US" sz="2400">
              <a:latin typeface="Arial" charset="0"/>
              <a:cs typeface="DejaVu Sans" charset="0"/>
            </a:endParaRPr>
          </a:p>
          <a:p>
            <a:pPr marL="97921" indent="0">
              <a:lnSpc>
                <a:spcPct val="76000"/>
              </a:lnSpc>
            </a:pPr>
            <a:endParaRPr lang="en-US" sz="240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2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DejaVu Sans" charset="0"/>
              </a:rPr>
              <a:t>How </a:t>
            </a:r>
            <a:r>
              <a:rPr lang="en-US" b="1" dirty="0" err="1">
                <a:latin typeface="Arial" charset="0"/>
                <a:cs typeface="DejaVu Sans" charset="0"/>
              </a:rPr>
              <a:t>Maildir</a:t>
            </a:r>
            <a:r>
              <a:rPr lang="en-US" b="1" dirty="0">
                <a:latin typeface="Arial" charset="0"/>
                <a:cs typeface="DejaVu Sans" charset="0"/>
              </a:rPr>
              <a:t> Works</a:t>
            </a:r>
          </a:p>
        </p:txBody>
      </p:sp>
      <p:sp>
        <p:nvSpPr>
          <p:cNvPr id="2150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700">
                <a:latin typeface="Arial" charset="0"/>
                <a:cs typeface="DejaVu Sans" charset="0"/>
              </a:rPr>
              <a:t>The mail delivery agent stores all new emails to the mailbox in the tmp directory with a unique filename. (unique = time + hostname+ random generated number) 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700">
                <a:latin typeface="Arial" charset="0"/>
                <a:cs typeface="DejaVu Sans" charset="0"/>
              </a:rPr>
              <a:t>The MDA creates a hard link to the file in tmp/unique to new/unique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700">
                <a:latin typeface="Arial" charset="0"/>
                <a:cs typeface="DejaVu Sans" charset="0"/>
              </a:rPr>
              <a:t>The Mail User Agent will check for new emails in new folder and move them to current folder</a:t>
            </a: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700">
                <a:latin typeface="Arial" charset="0"/>
                <a:cs typeface="DejaVu Sans" charset="0"/>
              </a:rPr>
              <a:t>The MUA modifies the filename to add a colon (</a:t>
            </a:r>
            <a:r>
              <a:rPr lang="en-US" sz="2700">
                <a:latin typeface="Arial" charset="0"/>
                <a:cs typeface="DejaVu Sans" charset="0"/>
                <a:sym typeface="Wingdings" charset="0"/>
              </a:rPr>
              <a:t>:), a ‘2’ and various flags to represent message status i.e read, replied, forwarded, deleted, etc</a:t>
            </a:r>
            <a:endParaRPr lang="en-US" sz="2700">
              <a:latin typeface="Arial" charset="0"/>
              <a:cs typeface="DejaVu Sans" charset="0"/>
            </a:endParaRPr>
          </a:p>
          <a:p>
            <a:pPr>
              <a:lnSpc>
                <a:spcPct val="76000"/>
              </a:lnSpc>
              <a:buFont typeface="Wingdings" charset="0"/>
              <a:buChar char="§"/>
            </a:pPr>
            <a:r>
              <a:rPr lang="en-US" sz="2700">
                <a:latin typeface="Arial" charset="0"/>
                <a:cs typeface="DejaVu Sans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2662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391680" y="0"/>
            <a:ext cx="8229600" cy="114636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>
                <a:latin typeface="Arial" charset="0"/>
                <a:cs typeface="DejaVu Sans" charset="0"/>
              </a:rPr>
              <a:t>What is Dovecot?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998" y="1142648"/>
            <a:ext cx="8280000" cy="4860511"/>
          </a:xfrm>
        </p:spPr>
        <p:txBody>
          <a:bodyPr/>
          <a:lstStyle/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High-performance POP and IMAP server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Developed by </a:t>
            </a:r>
            <a:r>
              <a:rPr lang="en-GB" sz="2500" dirty="0" err="1">
                <a:latin typeface="Arial" charset="0"/>
                <a:cs typeface="DejaVu Sans" charset="0"/>
              </a:rPr>
              <a:t>Timo</a:t>
            </a:r>
            <a:r>
              <a:rPr lang="en-GB" sz="2500" dirty="0">
                <a:latin typeface="Arial" charset="0"/>
                <a:cs typeface="DejaVu Sans" charset="0"/>
              </a:rPr>
              <a:t> </a:t>
            </a:r>
            <a:r>
              <a:rPr lang="en-GB" sz="2500" dirty="0" err="1">
                <a:latin typeface="Arial" charset="0"/>
                <a:cs typeface="DejaVu Sans" charset="0"/>
              </a:rPr>
              <a:t>Sirainen</a:t>
            </a:r>
            <a:endParaRPr lang="en-GB" sz="2500" dirty="0">
              <a:latin typeface="Arial" charset="0"/>
              <a:cs typeface="DejaVu Sans" charset="0"/>
            </a:endParaRP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Unlike say UW IMAP it wasn't written in the 80s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Transparently index's mailbox contents (Why is this important?)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Supports both </a:t>
            </a:r>
            <a:r>
              <a:rPr lang="en-GB" sz="2500" dirty="0" err="1">
                <a:latin typeface="Arial" charset="0"/>
                <a:cs typeface="DejaVu Sans" charset="0"/>
              </a:rPr>
              <a:t>mbox</a:t>
            </a:r>
            <a:r>
              <a:rPr lang="en-GB" sz="2500" dirty="0">
                <a:latin typeface="Arial" charset="0"/>
                <a:cs typeface="DejaVu Sans" charset="0"/>
              </a:rPr>
              <a:t> and </a:t>
            </a:r>
            <a:r>
              <a:rPr lang="en-GB" sz="2500" dirty="0" err="1">
                <a:latin typeface="Arial" charset="0"/>
                <a:cs typeface="DejaVu Sans" charset="0"/>
              </a:rPr>
              <a:t>maildir</a:t>
            </a:r>
            <a:r>
              <a:rPr lang="en-GB" sz="2500" dirty="0">
                <a:latin typeface="Arial" charset="0"/>
                <a:cs typeface="DejaVu Sans" charset="0"/>
              </a:rPr>
              <a:t> formats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Capable of operating in an environment with minimal locking. (Why is this important)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Graceful around failures (index repair for example)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Designed with Security in mind – support for Authentication Mechanism and SSL/TLS 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 dirty="0">
                <a:latin typeface="Arial" charset="0"/>
                <a:cs typeface="DejaVu Sans" charset="0"/>
              </a:rPr>
              <a:t>Install: </a:t>
            </a:r>
            <a:r>
              <a:rPr lang="en-GB" sz="2500" dirty="0">
                <a:latin typeface="Courier New" charset="0"/>
                <a:cs typeface="DejaVu Sans" charset="0"/>
              </a:rPr>
              <a:t>#cd </a:t>
            </a:r>
            <a:r>
              <a:rPr lang="en-GB" sz="2500" dirty="0" err="1">
                <a:latin typeface="Courier New" charset="0"/>
                <a:cs typeface="DejaVu Sans" charset="0"/>
              </a:rPr>
              <a:t>pkg</a:t>
            </a:r>
            <a:r>
              <a:rPr lang="en-GB" sz="2500" dirty="0">
                <a:latin typeface="Courier New" charset="0"/>
                <a:cs typeface="DejaVu Sans" charset="0"/>
              </a:rPr>
              <a:t> install dovecot</a:t>
            </a:r>
          </a:p>
          <a:p>
            <a:pPr>
              <a:lnSpc>
                <a:spcPct val="8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2500" dirty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273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119312"/>
            <a:ext cx="8229600" cy="1064272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3200" b="1" dirty="0">
                <a:latin typeface="Arial" charset="0"/>
                <a:cs typeface="DejaVu Sans" charset="0"/>
              </a:rPr>
              <a:t>Dovecot 2 Protocols Configuration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40" y="1183584"/>
            <a:ext cx="8709120" cy="538062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dirty="0" smtClean="0">
                <a:latin typeface="Arial" charset="0"/>
                <a:cs typeface="DejaVu Sans" charset="0"/>
              </a:rPr>
              <a:t>Default dovecot </a:t>
            </a:r>
            <a:r>
              <a:rPr lang="en-GB" dirty="0" err="1" smtClean="0">
                <a:latin typeface="Arial" charset="0"/>
                <a:cs typeface="DejaVu Sans" charset="0"/>
              </a:rPr>
              <a:t>config</a:t>
            </a:r>
            <a:r>
              <a:rPr lang="en-GB" dirty="0" smtClean="0">
                <a:latin typeface="Arial" charset="0"/>
                <a:cs typeface="DejaVu Sans" charset="0"/>
              </a:rPr>
              <a:t> file</a:t>
            </a:r>
          </a:p>
          <a:p>
            <a:pPr lvl="1"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dirty="0" smtClean="0">
                <a:latin typeface="Courier New"/>
                <a:cs typeface="Courier New"/>
              </a:rPr>
              <a:t>$ </a:t>
            </a:r>
            <a:r>
              <a:rPr lang="en-GB" dirty="0" err="1" smtClean="0">
                <a:latin typeface="Courier New"/>
                <a:cs typeface="Courier New"/>
              </a:rPr>
              <a:t>sudo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ee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>
                <a:latin typeface="Courier New"/>
                <a:cs typeface="Courier New"/>
              </a:rPr>
              <a:t>/</a:t>
            </a:r>
            <a:r>
              <a:rPr lang="en-GB" dirty="0" err="1" smtClean="0">
                <a:latin typeface="Courier New"/>
                <a:cs typeface="Courier New"/>
              </a:rPr>
              <a:t>usr</a:t>
            </a:r>
            <a:r>
              <a:rPr lang="en-GB" dirty="0" smtClean="0">
                <a:latin typeface="Courier New"/>
                <a:cs typeface="Courier New"/>
              </a:rPr>
              <a:t>/local/</a:t>
            </a:r>
            <a:r>
              <a:rPr lang="en-GB" dirty="0" err="1" smtClean="0">
                <a:latin typeface="Courier New"/>
                <a:cs typeface="Courier New"/>
              </a:rPr>
              <a:t>etc</a:t>
            </a:r>
            <a:r>
              <a:rPr lang="en-GB" dirty="0" smtClean="0">
                <a:latin typeface="Courier New"/>
                <a:cs typeface="Courier New"/>
              </a:rPr>
              <a:t>/dovecot/</a:t>
            </a:r>
            <a:r>
              <a:rPr lang="en-GB" dirty="0" err="1" smtClean="0">
                <a:latin typeface="Courier New"/>
                <a:cs typeface="Courier New"/>
              </a:rPr>
              <a:t>dovecot.conf</a:t>
            </a:r>
            <a:endParaRPr lang="en-GB" sz="2700" dirty="0">
              <a:latin typeface="Courier New"/>
              <a:cs typeface="Courier New"/>
            </a:endParaRP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700" dirty="0">
                <a:latin typeface="Arial" charset="0"/>
                <a:cs typeface="DejaVu Sans" charset="0"/>
              </a:rPr>
              <a:t>Note that the default listening services are:</a:t>
            </a:r>
          </a:p>
          <a:p>
            <a:pPr marL="489607" lvl="1" indent="0">
              <a:lnSpc>
                <a:spcPct val="7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latin typeface="Courier New" charset="0"/>
                <a:ea typeface="DejaVu Sans" charset="0"/>
                <a:cs typeface="DejaVu Sans" charset="0"/>
              </a:rPr>
              <a:t>protocols = </a:t>
            </a:r>
            <a:r>
              <a:rPr lang="en-GB" sz="2400" dirty="0" err="1">
                <a:latin typeface="Courier New" charset="0"/>
                <a:ea typeface="DejaVu Sans" charset="0"/>
                <a:cs typeface="DejaVu Sans" charset="0"/>
              </a:rPr>
              <a:t>imap</a:t>
            </a:r>
            <a:r>
              <a:rPr lang="en-GB" sz="2400" dirty="0">
                <a:latin typeface="Courier New" charset="0"/>
                <a:ea typeface="DejaVu Sans" charset="0"/>
                <a:cs typeface="DejaVu Sans" charset="0"/>
              </a:rPr>
              <a:t> pop3 </a:t>
            </a:r>
            <a:r>
              <a:rPr lang="en-GB" sz="2400" dirty="0" err="1">
                <a:latin typeface="Courier New" charset="0"/>
                <a:ea typeface="DejaVu Sans" charset="0"/>
                <a:cs typeface="DejaVu Sans" charset="0"/>
              </a:rPr>
              <a:t>lmtp</a:t>
            </a:r>
            <a:endParaRPr lang="en-GB" sz="2400" dirty="0">
              <a:latin typeface="Courier New" charset="0"/>
              <a:ea typeface="DejaVu Sans" charset="0"/>
              <a:cs typeface="DejaVu Sans" charset="0"/>
            </a:endParaRPr>
          </a:p>
          <a:p>
            <a:pPr lvl="2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000" i="1" dirty="0">
                <a:latin typeface="Arial" charset="0"/>
                <a:ea typeface="DejaVu Sans" charset="0"/>
                <a:cs typeface="DejaVu Sans" charset="0"/>
              </a:rPr>
              <a:t>The TCP listeners are on 110, 143, 993, and 995</a:t>
            </a:r>
          </a:p>
          <a:p>
            <a:pPr lvl="2">
              <a:lnSpc>
                <a:spcPct val="90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000" i="1" dirty="0">
                <a:latin typeface="Arial" charset="0"/>
                <a:ea typeface="DejaVu Sans" charset="0"/>
                <a:cs typeface="DejaVu Sans" charset="0"/>
              </a:rPr>
              <a:t>If you need the unencrypted versions of the protocol for some reason (e.g. a webmail application) then you should firewall them off from the rest of your end users (end-user clients should never be be allowed to connect insecurely) </a:t>
            </a:r>
            <a:endParaRPr lang="en-GB" sz="2700" b="1" i="1" dirty="0">
              <a:latin typeface="Arial" charset="0"/>
              <a:ea typeface="DejaVu Sans" charset="0"/>
              <a:cs typeface="DejaVu Sans" charset="0"/>
            </a:endParaRPr>
          </a:p>
          <a:p>
            <a:pPr>
              <a:lnSpc>
                <a:spcPct val="90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700" dirty="0">
                <a:latin typeface="Arial" charset="0"/>
                <a:ea typeface="DejaVu Sans" charset="0"/>
                <a:cs typeface="DejaVu Sans" charset="0"/>
              </a:rPr>
              <a:t>If you have working SSL Certificate (from Apache-SSL session), uncomment and add </a:t>
            </a:r>
            <a:r>
              <a:rPr lang="en-GB" sz="2700" dirty="0" err="1">
                <a:latin typeface="Arial" charset="0"/>
                <a:ea typeface="DejaVu Sans" charset="0"/>
                <a:cs typeface="DejaVu Sans" charset="0"/>
              </a:rPr>
              <a:t>imaps</a:t>
            </a:r>
            <a:r>
              <a:rPr lang="en-GB" sz="2700" dirty="0">
                <a:latin typeface="Arial" charset="0"/>
                <a:ea typeface="DejaVu Sans" charset="0"/>
                <a:cs typeface="DejaVu Sans" charset="0"/>
              </a:rPr>
              <a:t> and pop3s protocols as follows;</a:t>
            </a:r>
          </a:p>
          <a:p>
            <a:pPr marL="489607" lvl="1" indent="0">
              <a:lnSpc>
                <a:spcPct val="7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 smtClean="0">
                <a:latin typeface="Courier New"/>
                <a:ea typeface="DejaVu Sans" charset="0"/>
                <a:cs typeface="Courier New"/>
              </a:rPr>
              <a:t>	p</a:t>
            </a:r>
            <a:r>
              <a:rPr lang="en-US" sz="2400" dirty="0" err="1" smtClean="0">
                <a:latin typeface="Courier New"/>
                <a:ea typeface="DejaVu Sans" charset="0"/>
                <a:cs typeface="Courier New"/>
              </a:rPr>
              <a:t>rotocols</a:t>
            </a:r>
            <a:r>
              <a:rPr lang="en-US" sz="2400" dirty="0" smtClean="0">
                <a:latin typeface="Courier New"/>
                <a:ea typeface="DejaVu Sans" charset="0"/>
                <a:cs typeface="Courier New"/>
              </a:rPr>
              <a:t> = </a:t>
            </a:r>
            <a:r>
              <a:rPr lang="en-US" sz="2400" dirty="0" err="1" smtClean="0">
                <a:latin typeface="Courier New"/>
                <a:ea typeface="DejaVu Sans" charset="0"/>
                <a:cs typeface="Courier New"/>
              </a:rPr>
              <a:t>imap</a:t>
            </a:r>
            <a:r>
              <a:rPr lang="en-US" sz="2400" dirty="0" smtClean="0">
                <a:latin typeface="Courier New"/>
                <a:ea typeface="DejaVu Sans" charset="0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ea typeface="DejaVu Sans" charset="0"/>
                <a:cs typeface="Courier New"/>
              </a:rPr>
              <a:t>imaps</a:t>
            </a:r>
            <a:r>
              <a:rPr lang="en-US" sz="2400" dirty="0" smtClean="0">
                <a:latin typeface="Courier New"/>
                <a:ea typeface="DejaVu Sans" charset="0"/>
                <a:cs typeface="Courier New"/>
              </a:rPr>
              <a:t> pop3 pop3s </a:t>
            </a:r>
            <a:r>
              <a:rPr lang="en-US" sz="2400" dirty="0" err="1" smtClean="0">
                <a:latin typeface="Courier New"/>
                <a:ea typeface="DejaVu Sans" charset="0"/>
                <a:cs typeface="Courier New"/>
              </a:rPr>
              <a:t>lmtp</a:t>
            </a:r>
            <a:r>
              <a:rPr lang="en-US" sz="2400" dirty="0" smtClean="0">
                <a:latin typeface="Times New Roman"/>
                <a:ea typeface="DejaVu Sans" charset="0"/>
                <a:cs typeface="Times New Roman"/>
              </a:rPr>
              <a:t> </a:t>
            </a: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2700" dirty="0">
              <a:latin typeface="Times New Roman"/>
              <a:ea typeface="DejaVu Sans" charset="0"/>
              <a:cs typeface="Times New Roman"/>
            </a:endParaRP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700" dirty="0">
                <a:latin typeface="Times New Roman"/>
                <a:ea typeface="DejaVu Sans" charset="0"/>
                <a:cs typeface="Times New Roman"/>
              </a:rPr>
              <a:t>If you do NOT have working SSL Certificates, uncomment and retain the </a:t>
            </a:r>
            <a:r>
              <a:rPr lang="en-US" sz="2700" dirty="0" err="1">
                <a:latin typeface="Times New Roman"/>
                <a:ea typeface="DejaVu Sans" charset="0"/>
                <a:cs typeface="Times New Roman"/>
              </a:rPr>
              <a:t>imap</a:t>
            </a:r>
            <a:r>
              <a:rPr lang="en-US" sz="2700" dirty="0">
                <a:latin typeface="Times New Roman"/>
                <a:ea typeface="DejaVu Sans" charset="0"/>
                <a:cs typeface="Times New Roman"/>
              </a:rPr>
              <a:t> and pop3 as follows;</a:t>
            </a:r>
          </a:p>
          <a:p>
            <a:pPr marL="489607" lvl="1" indent="0">
              <a:lnSpc>
                <a:spcPct val="7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latin typeface="Courier New" charset="0"/>
                <a:ea typeface="DejaVu Sans" charset="0"/>
                <a:cs typeface="DejaVu Sans" charset="0"/>
              </a:rPr>
              <a:t>	protocols = </a:t>
            </a:r>
            <a:r>
              <a:rPr lang="en-GB" sz="2400" dirty="0" err="1">
                <a:latin typeface="Courier New" charset="0"/>
                <a:ea typeface="DejaVu Sans" charset="0"/>
                <a:cs typeface="DejaVu Sans" charset="0"/>
              </a:rPr>
              <a:t>imap</a:t>
            </a:r>
            <a:r>
              <a:rPr lang="en-GB" sz="2400" dirty="0">
                <a:latin typeface="Courier New" charset="0"/>
                <a:ea typeface="DejaVu Sans" charset="0"/>
                <a:cs typeface="DejaVu Sans" charset="0"/>
              </a:rPr>
              <a:t> pop3 </a:t>
            </a:r>
            <a:r>
              <a:rPr lang="en-GB" sz="2400" dirty="0" err="1">
                <a:latin typeface="Courier New" charset="0"/>
                <a:ea typeface="DejaVu Sans" charset="0"/>
                <a:cs typeface="DejaVu Sans" charset="0"/>
              </a:rPr>
              <a:t>lmtp</a:t>
            </a:r>
            <a:endParaRPr lang="en-GB" sz="2400" dirty="0">
              <a:latin typeface="Times New Roman"/>
              <a:ea typeface="DejaVu Sans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94712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b="1" dirty="0">
                <a:latin typeface="Arial" charset="0"/>
                <a:cs typeface="DejaVu Sans" charset="0"/>
              </a:rPr>
              <a:t>Dovecot 2 SSL Configuration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286056"/>
            <a:ext cx="8229600" cy="5278154"/>
          </a:xfrm>
        </p:spPr>
        <p:txBody>
          <a:bodyPr>
            <a:normAutofit/>
          </a:bodyPr>
          <a:lstStyle/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b="1" i="1" dirty="0">
                <a:latin typeface="Arial" charset="0"/>
                <a:cs typeface="DejaVu Sans" charset="0"/>
              </a:rPr>
              <a:t>If you do </a:t>
            </a:r>
            <a:r>
              <a:rPr lang="en-GB" sz="1800" b="1" i="1" dirty="0">
                <a:solidFill>
                  <a:srgbClr val="FF0000"/>
                </a:solidFill>
                <a:latin typeface="Arial" charset="0"/>
                <a:cs typeface="DejaVu Sans" charset="0"/>
              </a:rPr>
              <a:t>NOT</a:t>
            </a:r>
            <a:r>
              <a:rPr lang="en-GB" sz="1800" b="1" i="1" dirty="0">
                <a:latin typeface="Arial" charset="0"/>
                <a:cs typeface="DejaVu Sans" charset="0"/>
              </a:rPr>
              <a:t> have a working SSL Certificate, follow the next 3 steps</a:t>
            </a:r>
          </a:p>
          <a:p>
            <a:pPr marL="512648" indent="-414726">
              <a:lnSpc>
                <a:spcPct val="76000"/>
              </a:lnSpc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b="1" i="1" dirty="0">
                <a:latin typeface="Arial" charset="0"/>
                <a:cs typeface="DejaVu Sans" charset="0"/>
              </a:rPr>
              <a:t>1. Edit the file /</a:t>
            </a:r>
            <a:r>
              <a:rPr lang="en-GB" sz="1800" b="1" i="1" dirty="0" err="1">
                <a:latin typeface="Arial" charset="0"/>
                <a:cs typeface="DejaVu Sans" charset="0"/>
              </a:rPr>
              <a:t>usr</a:t>
            </a:r>
            <a:r>
              <a:rPr lang="en-GB" sz="1800" b="1" i="1" dirty="0">
                <a:latin typeface="Arial" charset="0"/>
                <a:cs typeface="DejaVu Sans" charset="0"/>
              </a:rPr>
              <a:t>/local/</a:t>
            </a:r>
            <a:r>
              <a:rPr lang="en-GB" sz="1800" b="1" i="1" dirty="0" err="1">
                <a:latin typeface="Arial" charset="0"/>
                <a:cs typeface="DejaVu Sans" charset="0"/>
              </a:rPr>
              <a:t>etc</a:t>
            </a:r>
            <a:r>
              <a:rPr lang="en-GB" sz="1800" b="1" i="1" dirty="0">
                <a:latin typeface="Arial" charset="0"/>
                <a:cs typeface="DejaVu Sans" charset="0"/>
              </a:rPr>
              <a:t>/dovecot/</a:t>
            </a:r>
            <a:r>
              <a:rPr lang="en-GB" sz="1800" b="1" i="1" dirty="0" err="1">
                <a:latin typeface="Arial" charset="0"/>
                <a:cs typeface="DejaVu Sans" charset="0"/>
              </a:rPr>
              <a:t>conf.d</a:t>
            </a:r>
            <a:r>
              <a:rPr lang="en-GB" sz="1800" b="1" i="1" dirty="0">
                <a:latin typeface="Arial" charset="0"/>
                <a:cs typeface="DejaVu Sans" charset="0"/>
              </a:rPr>
              <a:t>/10-ssl.conf and find line</a:t>
            </a:r>
          </a:p>
          <a:p>
            <a:pPr marL="489607" lvl="1" indent="0">
              <a:lnSpc>
                <a:spcPct val="7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i="1" dirty="0">
                <a:latin typeface="Times New Roman"/>
                <a:ea typeface="DejaVu Sans" charset="0"/>
                <a:cs typeface="Times New Roman"/>
              </a:rPr>
              <a:t>	# </a:t>
            </a:r>
            <a:r>
              <a:rPr lang="en-GB" sz="1600" i="1" dirty="0" err="1">
                <a:latin typeface="Times New Roman"/>
                <a:ea typeface="DejaVu Sans" charset="0"/>
                <a:cs typeface="Times New Roman"/>
              </a:rPr>
              <a:t>ssl</a:t>
            </a:r>
            <a:r>
              <a:rPr lang="en-GB" sz="1600" i="1" dirty="0">
                <a:latin typeface="Times New Roman"/>
                <a:ea typeface="DejaVu Sans" charset="0"/>
                <a:cs typeface="Times New Roman"/>
              </a:rPr>
              <a:t> = yes</a:t>
            </a:r>
          </a:p>
          <a:p>
            <a:pPr marL="512648" indent="-414726">
              <a:lnSpc>
                <a:spcPct val="76000"/>
              </a:lnSpc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b="1" i="1" dirty="0">
                <a:latin typeface="Arial" charset="0"/>
                <a:cs typeface="DejaVu Sans" charset="0"/>
              </a:rPr>
              <a:t>2. Uncomment the line and modify it to NO</a:t>
            </a:r>
          </a:p>
          <a:p>
            <a:pPr marL="489607" lvl="1" indent="0">
              <a:lnSpc>
                <a:spcPct val="7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i="1" dirty="0">
                <a:latin typeface="Times New Roman"/>
                <a:ea typeface="DejaVu Sans" charset="0"/>
                <a:cs typeface="Times New Roman"/>
              </a:rPr>
              <a:t>	</a:t>
            </a:r>
            <a:r>
              <a:rPr lang="en-GB" sz="1600" i="1" dirty="0" err="1">
                <a:latin typeface="Times New Roman"/>
                <a:ea typeface="DejaVu Sans" charset="0"/>
                <a:cs typeface="Times New Roman"/>
              </a:rPr>
              <a:t>ssl</a:t>
            </a:r>
            <a:r>
              <a:rPr lang="en-GB" sz="1600" i="1" dirty="0">
                <a:latin typeface="Times New Roman"/>
                <a:ea typeface="DejaVu Sans" charset="0"/>
                <a:cs typeface="Times New Roman"/>
              </a:rPr>
              <a:t> = no</a:t>
            </a:r>
          </a:p>
          <a:p>
            <a:pPr marL="489607" lvl="1" indent="0">
              <a:lnSpc>
                <a:spcPct val="7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b="1" dirty="0">
                <a:latin typeface="Arial"/>
                <a:ea typeface="DejaVu Sans" charset="0"/>
                <a:cs typeface="Arial"/>
              </a:rPr>
              <a:t>3. Comment the following lines </a:t>
            </a: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#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ssl_cert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 = &lt;/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etc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/certs/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dovecot.pem</a:t>
            </a:r>
            <a:endParaRPr lang="en-GB" sz="1600" dirty="0">
              <a:latin typeface="Arial" charset="0"/>
              <a:ea typeface="DejaVu Sans" charset="0"/>
              <a:cs typeface="DejaVu Sans" charset="0"/>
            </a:endParaRP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#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ssl_key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 = &lt;/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etc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/private/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dovecot.pem</a:t>
            </a:r>
            <a:endParaRPr lang="en-GB" sz="1600" b="1" dirty="0">
              <a:latin typeface="Arial"/>
              <a:ea typeface="DejaVu Sans" charset="0"/>
              <a:cs typeface="Arial"/>
            </a:endParaRPr>
          </a:p>
          <a:p>
            <a:pPr marL="489607" lvl="1" indent="0">
              <a:lnSpc>
                <a:spcPct val="7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GB" sz="1600" dirty="0">
              <a:latin typeface="Times New Roman"/>
              <a:ea typeface="DejaVu Sans" charset="0"/>
              <a:cs typeface="Times New Roman"/>
            </a:endParaRP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b="1" dirty="0">
                <a:latin typeface="Arial" charset="0"/>
                <a:cs typeface="DejaVu Sans" charset="0"/>
              </a:rPr>
              <a:t>If you have SSL Certs Working during Apache Session, </a:t>
            </a:r>
            <a:r>
              <a:rPr lang="en-GB" sz="1800" b="1" i="1" dirty="0">
                <a:latin typeface="Arial" charset="0"/>
                <a:cs typeface="DejaVu Sans" charset="0"/>
              </a:rPr>
              <a:t>edit the file /</a:t>
            </a:r>
            <a:r>
              <a:rPr lang="en-GB" sz="1800" b="1" i="1" dirty="0" err="1">
                <a:latin typeface="Arial" charset="0"/>
                <a:cs typeface="DejaVu Sans" charset="0"/>
              </a:rPr>
              <a:t>usr</a:t>
            </a:r>
            <a:r>
              <a:rPr lang="en-GB" sz="1800" b="1" i="1" dirty="0">
                <a:latin typeface="Arial" charset="0"/>
                <a:cs typeface="DejaVu Sans" charset="0"/>
              </a:rPr>
              <a:t>/local/</a:t>
            </a:r>
            <a:r>
              <a:rPr lang="en-GB" sz="1800" b="1" i="1" dirty="0" err="1">
                <a:latin typeface="Arial" charset="0"/>
                <a:cs typeface="DejaVu Sans" charset="0"/>
              </a:rPr>
              <a:t>etc</a:t>
            </a:r>
            <a:r>
              <a:rPr lang="en-GB" sz="1800" b="1" i="1" dirty="0">
                <a:latin typeface="Arial" charset="0"/>
                <a:cs typeface="DejaVu Sans" charset="0"/>
              </a:rPr>
              <a:t>/dovecot/</a:t>
            </a:r>
            <a:r>
              <a:rPr lang="en-GB" sz="1800" b="1" i="1" dirty="0" err="1">
                <a:latin typeface="Arial" charset="0"/>
                <a:cs typeface="DejaVu Sans" charset="0"/>
              </a:rPr>
              <a:t>conf.d</a:t>
            </a:r>
            <a:r>
              <a:rPr lang="en-GB" sz="1800" b="1" i="1" dirty="0">
                <a:latin typeface="Arial" charset="0"/>
                <a:cs typeface="DejaVu Sans" charset="0"/>
              </a:rPr>
              <a:t>/10-ssl.conf and find lines</a:t>
            </a:r>
            <a:endParaRPr lang="en-GB" sz="1800" b="1" dirty="0">
              <a:latin typeface="Arial" charset="0"/>
              <a:cs typeface="DejaVu Sans" charset="0"/>
            </a:endParaRP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ssl_cert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 = &lt;/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etc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/certs/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dovecot.pem</a:t>
            </a:r>
            <a:endParaRPr lang="en-GB" sz="1600" dirty="0">
              <a:latin typeface="Arial" charset="0"/>
              <a:ea typeface="DejaVu Sans" charset="0"/>
              <a:cs typeface="DejaVu Sans" charset="0"/>
            </a:endParaRP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ssl_key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 = &lt;/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etc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/private/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dovecot.pem</a:t>
            </a:r>
            <a:endParaRPr lang="en-GB" sz="1600" dirty="0">
              <a:latin typeface="Arial" charset="0"/>
              <a:ea typeface="DejaVu Sans" charset="0"/>
              <a:cs typeface="DejaVu Sans" charset="0"/>
            </a:endParaRPr>
          </a:p>
          <a:p>
            <a:pPr marL="489607" lvl="1" indent="0">
              <a:lnSpc>
                <a:spcPct val="7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GB" sz="1600" dirty="0">
              <a:latin typeface="Arial" charset="0"/>
              <a:ea typeface="DejaVu Sans" charset="0"/>
              <a:cs typeface="DejaVu Sans" charset="0"/>
            </a:endParaRP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b="1" i="1" dirty="0">
                <a:latin typeface="Arial" charset="0"/>
                <a:cs typeface="DejaVu Sans" charset="0"/>
              </a:rPr>
              <a:t>MODIFY </a:t>
            </a:r>
            <a:r>
              <a:rPr lang="en-GB" sz="1800" dirty="0">
                <a:latin typeface="Arial" charset="0"/>
                <a:cs typeface="DejaVu Sans" charset="0"/>
              </a:rPr>
              <a:t>above lines and set </a:t>
            </a:r>
            <a:r>
              <a:rPr lang="en-GB" sz="1800" b="1" i="1" dirty="0">
                <a:latin typeface="Arial" charset="0"/>
                <a:cs typeface="DejaVu Sans" charset="0"/>
              </a:rPr>
              <a:t>PATH</a:t>
            </a:r>
            <a:r>
              <a:rPr lang="en-GB" sz="1800" dirty="0">
                <a:latin typeface="Arial" charset="0"/>
                <a:cs typeface="DejaVu Sans" charset="0"/>
              </a:rPr>
              <a:t> to point at the certificate and </a:t>
            </a:r>
            <a:r>
              <a:rPr lang="en-GB" sz="1800" dirty="0" err="1">
                <a:latin typeface="Arial" charset="0"/>
                <a:cs typeface="DejaVu Sans" charset="0"/>
              </a:rPr>
              <a:t>keyfile</a:t>
            </a:r>
            <a:r>
              <a:rPr lang="en-GB" sz="1800" dirty="0">
                <a:latin typeface="Arial" charset="0"/>
                <a:cs typeface="DejaVu Sans" charset="0"/>
              </a:rPr>
              <a:t> that was created during the apache tutorial. </a:t>
            </a:r>
            <a:r>
              <a:rPr lang="en-GB" sz="1800" dirty="0" err="1">
                <a:latin typeface="Arial" charset="0"/>
                <a:cs typeface="DejaVu Sans" charset="0"/>
              </a:rPr>
              <a:t>i.e</a:t>
            </a:r>
            <a:endParaRPr lang="en-GB" sz="1800" dirty="0">
              <a:latin typeface="Arial" charset="0"/>
              <a:cs typeface="DejaVu Sans" charset="0"/>
            </a:endParaRP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ssl_cert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 = &lt;/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usr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/local/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etc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/apache22/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server.crt</a:t>
            </a:r>
            <a:endParaRPr lang="en-GB" sz="1600" dirty="0">
              <a:latin typeface="Arial" charset="0"/>
              <a:ea typeface="DejaVu Sans" charset="0"/>
              <a:cs typeface="DejaVu Sans" charset="0"/>
            </a:endParaRP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ssl_key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 = &lt;/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usr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/local/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etc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/apache22/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server.key</a:t>
            </a:r>
            <a:endParaRPr lang="en-GB" sz="1600" dirty="0">
              <a:latin typeface="Arial" charset="0"/>
              <a:ea typeface="DejaVu Sans" charset="0"/>
              <a:cs typeface="DejaVu Sans" charset="0"/>
            </a:endParaRP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GB" sz="1600" dirty="0">
              <a:latin typeface="Arial" charset="0"/>
              <a:ea typeface="DejaVu Sans" charset="0"/>
              <a:cs typeface="DejaVu Sans" charset="0"/>
            </a:endParaRP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000" dirty="0">
                <a:latin typeface="Arial" charset="0"/>
                <a:ea typeface="DejaVu Sans" charset="0"/>
                <a:cs typeface="DejaVu Sans" charset="0"/>
              </a:rPr>
              <a:t>Save and close the 10-ssl.conf file</a:t>
            </a:r>
          </a:p>
        </p:txBody>
      </p:sp>
    </p:spTree>
    <p:extLst>
      <p:ext uri="{BB962C8B-B14F-4D97-AF65-F5344CB8AC3E}">
        <p14:creationId xmlns:p14="http://schemas.microsoft.com/office/powerpoint/2010/main" val="32930696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charset="0"/>
                <a:cs typeface="DejaVu Sans" charset="0"/>
              </a:rPr>
              <a:t>Dovecot 2 Authentication </a:t>
            </a:r>
            <a:r>
              <a:rPr lang="en-US" b="1" dirty="0" err="1">
                <a:latin typeface="Arial" charset="0"/>
                <a:cs typeface="DejaVu Sans" charset="0"/>
              </a:rPr>
              <a:t>Config</a:t>
            </a:r>
            <a:endParaRPr lang="en-US" b="1" dirty="0">
              <a:latin typeface="Arial" charset="0"/>
              <a:cs typeface="DejaVu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b="1" i="1" dirty="0">
                <a:latin typeface="Arial" charset="0"/>
                <a:cs typeface="DejaVu Sans" charset="0"/>
              </a:rPr>
              <a:t>Edit the file /</a:t>
            </a:r>
            <a:r>
              <a:rPr lang="en-GB" sz="1800" b="1" i="1" dirty="0" err="1">
                <a:latin typeface="Arial" charset="0"/>
                <a:cs typeface="DejaVu Sans" charset="0"/>
              </a:rPr>
              <a:t>usr</a:t>
            </a:r>
            <a:r>
              <a:rPr lang="en-GB" sz="1800" b="1" i="1" dirty="0">
                <a:latin typeface="Arial" charset="0"/>
                <a:cs typeface="DejaVu Sans" charset="0"/>
              </a:rPr>
              <a:t>/local/</a:t>
            </a:r>
            <a:r>
              <a:rPr lang="en-GB" sz="1800" b="1" i="1" dirty="0" err="1">
                <a:latin typeface="Arial" charset="0"/>
                <a:cs typeface="DejaVu Sans" charset="0"/>
              </a:rPr>
              <a:t>etc</a:t>
            </a:r>
            <a:r>
              <a:rPr lang="en-GB" sz="1800" b="1" i="1" dirty="0">
                <a:latin typeface="Arial" charset="0"/>
                <a:cs typeface="DejaVu Sans" charset="0"/>
              </a:rPr>
              <a:t>/dovecot/</a:t>
            </a:r>
            <a:r>
              <a:rPr lang="en-GB" sz="1800" b="1" i="1" dirty="0" err="1">
                <a:latin typeface="Arial" charset="0"/>
                <a:cs typeface="DejaVu Sans" charset="0"/>
              </a:rPr>
              <a:t>conf.d</a:t>
            </a:r>
            <a:r>
              <a:rPr lang="en-GB" sz="1800" b="1" i="1" dirty="0">
                <a:latin typeface="Arial" charset="0"/>
                <a:cs typeface="DejaVu Sans" charset="0"/>
              </a:rPr>
              <a:t>/10-auth.conf</a:t>
            </a:r>
            <a:endParaRPr lang="en-GB" sz="1800" dirty="0">
              <a:latin typeface="Arial" charset="0"/>
              <a:cs typeface="DejaVu Sans" charset="0"/>
            </a:endParaRP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dirty="0">
                <a:latin typeface="Arial" charset="0"/>
                <a:cs typeface="DejaVu Sans" charset="0"/>
              </a:rPr>
              <a:t>Disable plaintext authentication by finding the line below</a:t>
            </a:r>
          </a:p>
          <a:p>
            <a:pPr marL="489607" lvl="1" indent="0">
              <a:lnSpc>
                <a:spcPct val="7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>
                <a:latin typeface="Courier New" charset="0"/>
                <a:ea typeface="DejaVu Sans" charset="0"/>
                <a:cs typeface="DejaVu Sans" charset="0"/>
              </a:rPr>
              <a:t>#</a:t>
            </a:r>
            <a:r>
              <a:rPr lang="en-GB" sz="1600" dirty="0" err="1">
                <a:latin typeface="Courier New" charset="0"/>
                <a:ea typeface="DejaVu Sans" charset="0"/>
                <a:cs typeface="DejaVu Sans" charset="0"/>
              </a:rPr>
              <a:t>disable_plaintext_auth</a:t>
            </a:r>
            <a:r>
              <a:rPr lang="en-GB" sz="1600" dirty="0">
                <a:latin typeface="Courier New" charset="0"/>
                <a:ea typeface="DejaVu Sans" charset="0"/>
                <a:cs typeface="DejaVu Sans" charset="0"/>
              </a:rPr>
              <a:t> = no</a:t>
            </a:r>
            <a:r>
              <a:rPr lang="en-GB" sz="1600" b="1" dirty="0">
                <a:latin typeface="Courier New" charset="0"/>
                <a:ea typeface="DejaVu Sans" charset="0"/>
                <a:cs typeface="DejaVu Sans" charset="0"/>
              </a:rPr>
              <a:t> </a:t>
            </a:r>
          </a:p>
          <a:p>
            <a:pPr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dirty="0">
                <a:latin typeface="Arial" charset="0"/>
                <a:cs typeface="DejaVu Sans" charset="0"/>
              </a:rPr>
              <a:t>Uncomment the line and Set the value to yes as below</a:t>
            </a:r>
          </a:p>
          <a:p>
            <a:pPr marL="489607" lvl="1" indent="0">
              <a:lnSpc>
                <a:spcPct val="7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 err="1">
                <a:latin typeface="Courier New" charset="0"/>
                <a:ea typeface="DejaVu Sans" charset="0"/>
                <a:cs typeface="DejaVu Sans" charset="0"/>
              </a:rPr>
              <a:t>disable_plaintext_auth</a:t>
            </a:r>
            <a:r>
              <a:rPr lang="en-GB" sz="1600" dirty="0">
                <a:latin typeface="Courier New" charset="0"/>
                <a:ea typeface="DejaVu Sans" charset="0"/>
                <a:cs typeface="DejaVu Sans" charset="0"/>
              </a:rPr>
              <a:t> = yes</a:t>
            </a:r>
          </a:p>
          <a:p>
            <a:pPr lvl="1">
              <a:lnSpc>
                <a:spcPct val="76000"/>
              </a:lnSpc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Note: unencrypted connections can still be made from </a:t>
            </a:r>
            <a:r>
              <a:rPr lang="en-GB" sz="1600" dirty="0" err="1">
                <a:latin typeface="Arial" charset="0"/>
                <a:ea typeface="DejaVu Sans" charset="0"/>
                <a:cs typeface="DejaVu Sans" charset="0"/>
              </a:rPr>
              <a:t>localhost</a:t>
            </a:r>
            <a:r>
              <a:rPr lang="en-GB" sz="1600" dirty="0">
                <a:latin typeface="Arial" charset="0"/>
                <a:ea typeface="DejaVu Sans" charset="0"/>
                <a:cs typeface="DejaVu Sans" charset="0"/>
              </a:rPr>
              <a:t>!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255" y="2900712"/>
            <a:ext cx="8229600" cy="1143000"/>
          </a:xfrm>
        </p:spPr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274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Use Anti Spam and Anti Virus software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Will reduce overall spam and email received</a:t>
            </a:r>
          </a:p>
          <a:p>
            <a:r>
              <a:rPr lang="en-US" dirty="0" smtClean="0"/>
              <a:t>You can also have a mail “firewall” or gateway aka Mail Filter to stop spam before it reaches your server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softwares</a:t>
            </a:r>
            <a:r>
              <a:rPr lang="en-US" dirty="0" smtClean="0"/>
              <a:t> are:</a:t>
            </a:r>
          </a:p>
          <a:p>
            <a:pPr lvl="1"/>
            <a:r>
              <a:rPr lang="en-US" dirty="0" err="1" smtClean="0"/>
              <a:t>Spamassassin</a:t>
            </a:r>
            <a:r>
              <a:rPr lang="en-US" dirty="0" smtClean="0"/>
              <a:t> (</a:t>
            </a:r>
            <a:r>
              <a:rPr lang="en-US" dirty="0" err="1" smtClean="0"/>
              <a:t>AntiSpam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ClamAV</a:t>
            </a:r>
            <a:r>
              <a:rPr lang="en-US" dirty="0" smtClean="0"/>
              <a:t> (</a:t>
            </a:r>
            <a:r>
              <a:rPr lang="en-US" dirty="0" err="1" smtClean="0"/>
              <a:t>AntiVirus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MailScanner</a:t>
            </a:r>
            <a:r>
              <a:rPr lang="en-US" dirty="0" smtClean="0"/>
              <a:t> and </a:t>
            </a:r>
            <a:r>
              <a:rPr lang="en-US" dirty="0" err="1" smtClean="0"/>
              <a:t>Amavisd</a:t>
            </a:r>
            <a:r>
              <a:rPr lang="en-US" dirty="0" smtClean="0"/>
              <a:t> (use the above)</a:t>
            </a:r>
          </a:p>
          <a:p>
            <a:pPr lvl="1"/>
            <a:r>
              <a:rPr lang="en-US" dirty="0" smtClean="0"/>
              <a:t>Maia Mail Guard</a:t>
            </a:r>
          </a:p>
          <a:p>
            <a:r>
              <a:rPr lang="en-US" dirty="0" smtClean="0"/>
              <a:t>When setup try a penetration testing site to see how well your server can protect you from SPAM and Viruses</a:t>
            </a:r>
          </a:p>
        </p:txBody>
      </p:sp>
    </p:spTree>
    <p:extLst>
      <p:ext uri="{BB962C8B-B14F-4D97-AF65-F5344CB8AC3E}">
        <p14:creationId xmlns:p14="http://schemas.microsoft.com/office/powerpoint/2010/main" val="196236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GreyListing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Valid mail servers will have no problem if the receiving gives a soft error (4xx)</a:t>
            </a:r>
          </a:p>
          <a:p>
            <a:r>
              <a:rPr lang="en-US" dirty="0" smtClean="0"/>
              <a:t>They will attempt to send the mail again after some time</a:t>
            </a:r>
          </a:p>
          <a:p>
            <a:r>
              <a:rPr lang="en-US" dirty="0" err="1" smtClean="0"/>
              <a:t>Greylisting</a:t>
            </a:r>
            <a:r>
              <a:rPr lang="en-US" dirty="0" smtClean="0"/>
              <a:t> configured on a receiving mail server will give a soft error (4xx) to the sending server and store the IP/Hostname of the sending server in a file</a:t>
            </a:r>
          </a:p>
          <a:p>
            <a:r>
              <a:rPr lang="en-US" dirty="0" smtClean="0"/>
              <a:t>If the sending server returns again after some time (can be specified usually 5min) the email is accepted</a:t>
            </a:r>
          </a:p>
          <a:p>
            <a:r>
              <a:rPr lang="en-US" dirty="0" smtClean="0"/>
              <a:t>Used as a measure to deny mail from bots that are compromised to send mass mail. They often do not try again if the server did not accept the 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Accept only well formatted messages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Sender must be a valid name not an IP </a:t>
            </a:r>
            <a:r>
              <a:rPr lang="en-US" dirty="0" err="1" smtClean="0"/>
              <a:t>ie</a:t>
            </a:r>
            <a:r>
              <a:rPr lang="en-US" dirty="0" smtClean="0"/>
              <a:t> not </a:t>
            </a:r>
            <a:r>
              <a:rPr lang="en-US" dirty="0" smtClean="0">
                <a:hlinkClick r:id="rId2"/>
              </a:rPr>
              <a:t>user@192.14.5.6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Mail server HELO name must be resolvable </a:t>
            </a:r>
            <a:r>
              <a:rPr lang="en-US" dirty="0" err="1" smtClean="0"/>
              <a:t>ie</a:t>
            </a:r>
            <a:r>
              <a:rPr lang="en-US" dirty="0" smtClean="0"/>
              <a:t> FQDN</a:t>
            </a:r>
          </a:p>
          <a:p>
            <a:r>
              <a:rPr lang="en-US" dirty="0" smtClean="0"/>
              <a:t>Server identification must resolve </a:t>
            </a:r>
            <a:r>
              <a:rPr lang="en-US" dirty="0" err="1" smtClean="0"/>
              <a:t>ie</a:t>
            </a:r>
            <a:r>
              <a:rPr lang="en-US" dirty="0" smtClean="0"/>
              <a:t> HELO/EHLO name must be </a:t>
            </a:r>
            <a:r>
              <a:rPr lang="en-US" dirty="0" err="1" smtClean="0"/>
              <a:t>resolveable</a:t>
            </a:r>
            <a:endParaRPr lang="en-US" dirty="0" smtClean="0"/>
          </a:p>
          <a:p>
            <a:r>
              <a:rPr lang="en-US" dirty="0" smtClean="0"/>
              <a:t>Email should be from a valid email address format </a:t>
            </a:r>
            <a:r>
              <a:rPr lang="en-US" dirty="0" err="1" smtClean="0"/>
              <a:t>eg</a:t>
            </a:r>
            <a:r>
              <a:rPr lang="en-US" dirty="0" smtClean="0"/>
              <a:t>: from </a:t>
            </a:r>
            <a:r>
              <a:rPr lang="en-US" dirty="0" smtClean="0">
                <a:hlinkClick r:id="rId3"/>
              </a:rPr>
              <a:t>tom@example.com</a:t>
            </a:r>
            <a:r>
              <a:rPr lang="en-US" dirty="0" smtClean="0"/>
              <a:t> and not from </a:t>
            </a:r>
            <a:r>
              <a:rPr lang="en-US" dirty="0" err="1" smtClean="0"/>
              <a:t>tom@exampl</a:t>
            </a:r>
            <a:r>
              <a:rPr lang="en-US" dirty="0" err="1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secure pages from the mail server and secure SMTP to clients</a:t>
            </a:r>
          </a:p>
          <a:p>
            <a:pPr lvl="1"/>
            <a:r>
              <a:rPr lang="en-US" dirty="0" smtClean="0"/>
              <a:t>Secure Webmail – port 443</a:t>
            </a:r>
          </a:p>
          <a:p>
            <a:pPr lvl="1"/>
            <a:r>
              <a:rPr lang="en-US" dirty="0" smtClean="0"/>
              <a:t>Secure SMTP – port 465/587</a:t>
            </a:r>
          </a:p>
          <a:p>
            <a:r>
              <a:rPr lang="en-US" dirty="0" smtClean="0"/>
              <a:t>Force clients to use secure IMAP or Secure POP</a:t>
            </a:r>
          </a:p>
          <a:p>
            <a:pPr lvl="1"/>
            <a:r>
              <a:rPr lang="en-US" dirty="0" smtClean="0"/>
              <a:t>Secure POP – port 995</a:t>
            </a:r>
          </a:p>
          <a:p>
            <a:pPr lvl="1"/>
            <a:r>
              <a:rPr lang="en-US" dirty="0" smtClean="0"/>
              <a:t>Secure IMAP – port 993</a:t>
            </a:r>
          </a:p>
          <a:p>
            <a:r>
              <a:rPr lang="en-US" dirty="0" smtClean="0"/>
              <a:t>Require authentication on your mail server before a mail enters the queue from a sending client aka SMTP AUTH</a:t>
            </a:r>
          </a:p>
        </p:txBody>
      </p:sp>
    </p:spTree>
    <p:extLst>
      <p:ext uri="{BB962C8B-B14F-4D97-AF65-F5344CB8AC3E}">
        <p14:creationId xmlns:p14="http://schemas.microsoft.com/office/powerpoint/2010/main" val="413891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Blacklist databases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DNSBL – DNS Based </a:t>
            </a:r>
            <a:r>
              <a:rPr lang="en-US" dirty="0" err="1" smtClean="0"/>
              <a:t>Blackhole</a:t>
            </a:r>
            <a:r>
              <a:rPr lang="en-US" dirty="0" smtClean="0"/>
              <a:t> Lists or RBL (Real Time </a:t>
            </a:r>
            <a:r>
              <a:rPr lang="en-US" dirty="0" err="1" smtClean="0"/>
              <a:t>Blackhole</a:t>
            </a:r>
            <a:r>
              <a:rPr lang="en-US" dirty="0" smtClean="0"/>
              <a:t> lists) to deny mail from well known spamming machines</a:t>
            </a:r>
          </a:p>
          <a:p>
            <a:r>
              <a:rPr lang="en-US" dirty="0" smtClean="0"/>
              <a:t>Some well known good ones are</a:t>
            </a:r>
          </a:p>
          <a:p>
            <a:pPr lvl="1"/>
            <a:r>
              <a:rPr lang="en-US" dirty="0" smtClean="0"/>
              <a:t>SORBS – </a:t>
            </a:r>
            <a:r>
              <a:rPr lang="en-US" dirty="0" smtClean="0">
                <a:hlinkClick r:id="rId2"/>
              </a:rPr>
              <a:t>http://sorbs.net</a:t>
            </a:r>
            <a:endParaRPr lang="en-US" dirty="0" smtClean="0"/>
          </a:p>
          <a:p>
            <a:pPr lvl="1"/>
            <a:r>
              <a:rPr lang="en-US" dirty="0" smtClean="0"/>
              <a:t>SPAMHAUS – </a:t>
            </a:r>
            <a:r>
              <a:rPr lang="en-US" dirty="0" smtClean="0">
                <a:hlinkClick r:id="rId3"/>
              </a:rPr>
              <a:t>http://spamhaus.org</a:t>
            </a:r>
            <a:endParaRPr lang="en-US" dirty="0" smtClean="0"/>
          </a:p>
          <a:p>
            <a:pPr lvl="1"/>
            <a:r>
              <a:rPr lang="en-US" dirty="0" smtClean="0"/>
              <a:t>SPAMCOP – </a:t>
            </a:r>
            <a:r>
              <a:rPr lang="en-US" dirty="0" smtClean="0">
                <a:hlinkClick r:id="rId4"/>
              </a:rPr>
              <a:t>http://spamcop.net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MANITU – </a:t>
            </a:r>
            <a:r>
              <a:rPr lang="en-US" dirty="0" smtClean="0">
                <a:hlinkClick r:id="rId5"/>
              </a:rPr>
              <a:t>http://manitu.net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 strong Passwords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Advise users to use strong passwords or passphrases for their email</a:t>
            </a:r>
          </a:p>
          <a:p>
            <a:r>
              <a:rPr lang="en-US" dirty="0" smtClean="0"/>
              <a:t>Alphanumeric passwords are better than normal passwords </a:t>
            </a:r>
            <a:r>
              <a:rPr lang="en-US" dirty="0" err="1" smtClean="0"/>
              <a:t>ie</a:t>
            </a:r>
            <a:r>
              <a:rPr lang="en-US" dirty="0" smtClean="0"/>
              <a:t> combine letters with numbers</a:t>
            </a:r>
          </a:p>
          <a:p>
            <a:r>
              <a:rPr lang="en-US" dirty="0" smtClean="0"/>
              <a:t>Passphrases are even better, more difficult to break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6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2409</Words>
  <Application>Microsoft Macintosh PowerPoint</Application>
  <PresentationFormat>On-screen Show (4:3)</PresentationFormat>
  <Paragraphs>258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Email Best Practices, Postfix and Dovecot</vt:lpstr>
      <vt:lpstr>SPF</vt:lpstr>
      <vt:lpstr>Reverse Records</vt:lpstr>
      <vt:lpstr>Use Anti Spam and Anti Virus software</vt:lpstr>
      <vt:lpstr>GreyListing</vt:lpstr>
      <vt:lpstr>Accept only well formatted messages</vt:lpstr>
      <vt:lpstr>Security</vt:lpstr>
      <vt:lpstr>Use Blacklist databases</vt:lpstr>
      <vt:lpstr>Require strong Passwords</vt:lpstr>
      <vt:lpstr>Backup and Redundancy</vt:lpstr>
      <vt:lpstr>References</vt:lpstr>
      <vt:lpstr>Postfix Mail Server</vt:lpstr>
      <vt:lpstr>What is Postfix?</vt:lpstr>
      <vt:lpstr>Postfix</vt:lpstr>
      <vt:lpstr>Some Key Features</vt:lpstr>
      <vt:lpstr>Postfix on FreeBSD</vt:lpstr>
      <vt:lpstr>main.cf</vt:lpstr>
      <vt:lpstr>main.cf Key Settings</vt:lpstr>
      <vt:lpstr>Relaying Mail – From</vt:lpstr>
      <vt:lpstr>Relaying mail - to</vt:lpstr>
      <vt:lpstr>Outbound emails</vt:lpstr>
      <vt:lpstr>Reporting problems</vt:lpstr>
      <vt:lpstr>Default reports</vt:lpstr>
      <vt:lpstr>Logging</vt:lpstr>
      <vt:lpstr>Postfix Daemon process chrooted</vt:lpstr>
      <vt:lpstr>Interfaces and Protocol</vt:lpstr>
      <vt:lpstr>Starting, stopping and logs</vt:lpstr>
      <vt:lpstr>POP and IMAP</vt:lpstr>
      <vt:lpstr>What is POP3</vt:lpstr>
      <vt:lpstr>What is IMAP4?</vt:lpstr>
      <vt:lpstr>Mail Storage Formats</vt:lpstr>
      <vt:lpstr>Maildir Storage Format</vt:lpstr>
      <vt:lpstr>How Maildir Works</vt:lpstr>
      <vt:lpstr>What is Dovecot?</vt:lpstr>
      <vt:lpstr>Dovecot 2 Protocols Configuration</vt:lpstr>
      <vt:lpstr>Dovecot 2 SSL Configuration</vt:lpstr>
      <vt:lpstr>Dovecot 2 Authentication Config</vt:lpstr>
      <vt:lpstr>Questions?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G. Chege</dc:creator>
  <cp:lastModifiedBy>Kevin G. Chege</cp:lastModifiedBy>
  <cp:revision>22</cp:revision>
  <dcterms:created xsi:type="dcterms:W3CDTF">2014-05-28T10:11:16Z</dcterms:created>
  <dcterms:modified xsi:type="dcterms:W3CDTF">2014-05-29T11:35:33Z</dcterms:modified>
</cp:coreProperties>
</file>