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5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376"/>
    <p:restoredTop sz="50000"/>
  </p:normalViewPr>
  <p:slideViewPr>
    <p:cSldViewPr snapToGrid="0" snapToObjects="1">
      <p:cViewPr varScale="1">
        <p:scale>
          <a:sx n="63" d="100"/>
          <a:sy n="63" d="100"/>
        </p:scale>
        <p:origin x="176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4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9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2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3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5/2/18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3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6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0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3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FF65A-1B82-EC42-8471-385BCA80589D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tom@example.com" TargetMode="External"/><Relationship Id="rId2" Type="http://schemas.openxmlformats.org/officeDocument/2006/relationships/hyperlink" Target="mailto:user@192.14.5.6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pamhaus.org" TargetMode="External"/><Relationship Id="rId2" Type="http://schemas.openxmlformats.org/officeDocument/2006/relationships/hyperlink" Target="http://sorbs.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nitu.net" TargetMode="External"/><Relationship Id="rId4" Type="http://schemas.openxmlformats.org/officeDocument/2006/relationships/hyperlink" Target="http://spamcop.ne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protodave.com/security/checking-your-dkim-dns-record/" TargetMode="External"/><Relationship Id="rId3" Type="http://schemas.openxmlformats.org/officeDocument/2006/relationships/hyperlink" Target="https://dmarc.org/" TargetMode="External"/><Relationship Id="rId7" Type="http://schemas.openxmlformats.org/officeDocument/2006/relationships/hyperlink" Target="https://www.ijs.si/software/amavisd/" TargetMode="External"/><Relationship Id="rId2" Type="http://schemas.openxmlformats.org/officeDocument/2006/relationships/hyperlink" Target="http://www.linuxmagic.com/best_practi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lamav.net/" TargetMode="External"/><Relationship Id="rId5" Type="http://schemas.openxmlformats.org/officeDocument/2006/relationships/hyperlink" Target="http://spamassassin.apache.org/" TargetMode="External"/><Relationship Id="rId4" Type="http://schemas.openxmlformats.org/officeDocument/2006/relationships/hyperlink" Target="https://en.wikipedia.org/wiki/DMARC" TargetMode="External"/><Relationship Id="rId9" Type="http://schemas.openxmlformats.org/officeDocument/2006/relationships/hyperlink" Target="https://en.wikipedia.org/wiki/DNS-based_Authentication_of_Named_Entiti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DNS_record_types" TargetMode="External"/><Relationship Id="rId2" Type="http://schemas.openxmlformats.org/officeDocument/2006/relationships/hyperlink" Target="http://en.wikipedia.org/wiki/Host_(network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Domain_Name_Syste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marc.org/wiki/Glossary#DKIM" TargetMode="External"/><Relationship Id="rId2" Type="http://schemas.openxmlformats.org/officeDocument/2006/relationships/hyperlink" Target="https://dmarc.org/wiki/Glossary#SP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marc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Email Best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Chege</a:t>
            </a:r>
          </a:p>
        </p:txBody>
      </p:sp>
    </p:spTree>
    <p:extLst>
      <p:ext uri="{BB962C8B-B14F-4D97-AF65-F5344CB8AC3E}">
        <p14:creationId xmlns:p14="http://schemas.microsoft.com/office/powerpoint/2010/main" val="143907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Reverse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reverse records (PTR) for your mail server so that it is </a:t>
            </a:r>
            <a:r>
              <a:rPr lang="en-US" dirty="0" err="1"/>
              <a:t>resolveable</a:t>
            </a:r>
            <a:r>
              <a:rPr lang="en-US" dirty="0"/>
              <a:t> from the IP</a:t>
            </a:r>
          </a:p>
          <a:p>
            <a:r>
              <a:rPr lang="en-US" dirty="0"/>
              <a:t>Mandatory by most servers these days</a:t>
            </a:r>
          </a:p>
          <a:p>
            <a:r>
              <a:rPr lang="en-US" dirty="0"/>
              <a:t>Used to verify authenticity of the sending mail server</a:t>
            </a:r>
          </a:p>
          <a:p>
            <a:r>
              <a:rPr lang="en-US" dirty="0"/>
              <a:t>The IP Address must resolve back to the mail server name</a:t>
            </a:r>
          </a:p>
          <a:p>
            <a:r>
              <a:rPr lang="en-US" dirty="0"/>
              <a:t>You can have multiple reverse records</a:t>
            </a:r>
          </a:p>
          <a:p>
            <a:r>
              <a:rPr lang="en-US" dirty="0"/>
              <a:t>You can have an SPF record that states that any IP that has a reverse record can send email from your domain</a:t>
            </a:r>
          </a:p>
          <a:p>
            <a:r>
              <a:rPr lang="en-US" i="1" dirty="0"/>
              <a:t>IN TXT “</a:t>
            </a:r>
            <a:r>
              <a:rPr lang="en-US" i="1" dirty="0" err="1"/>
              <a:t>v</a:t>
            </a:r>
            <a:r>
              <a:rPr lang="en-US" i="1" dirty="0"/>
              <a:t>=spf1 </a:t>
            </a:r>
            <a:r>
              <a:rPr lang="en-US" i="1" dirty="0" err="1"/>
              <a:t>ptr:domain.co.tz</a:t>
            </a:r>
            <a:r>
              <a:rPr lang="en-US" i="1" dirty="0"/>
              <a:t> ip4:1.2.3.4 </a:t>
            </a:r>
            <a:r>
              <a:rPr lang="en-US" i="1" dirty="0" err="1"/>
              <a:t>mx</a:t>
            </a:r>
            <a:r>
              <a:rPr lang="en-US" i="1" dirty="0"/>
              <a:t> -all”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Use Anti Spam and Anti Virus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Will reduce overall spam and email received</a:t>
            </a:r>
          </a:p>
          <a:p>
            <a:r>
              <a:rPr lang="en-US" dirty="0"/>
              <a:t>You can also have a mail “firewall” or gateway aka Mail Filter to stop spam before it reaches your server</a:t>
            </a:r>
          </a:p>
          <a:p>
            <a:r>
              <a:rPr lang="en-US" dirty="0"/>
              <a:t>Some </a:t>
            </a:r>
            <a:r>
              <a:rPr lang="en-US" dirty="0" err="1"/>
              <a:t>softwares</a:t>
            </a:r>
            <a:r>
              <a:rPr lang="en-US" dirty="0"/>
              <a:t> are:</a:t>
            </a:r>
          </a:p>
          <a:p>
            <a:pPr lvl="1"/>
            <a:r>
              <a:rPr lang="en-US" dirty="0" err="1"/>
              <a:t>SpamAssassin</a:t>
            </a:r>
            <a:r>
              <a:rPr lang="en-US" dirty="0"/>
              <a:t> (</a:t>
            </a:r>
            <a:r>
              <a:rPr lang="en-US" dirty="0" err="1"/>
              <a:t>AntiSpam</a:t>
            </a:r>
            <a:r>
              <a:rPr lang="en-US" dirty="0"/>
              <a:t>) – renowned antivirus</a:t>
            </a:r>
          </a:p>
          <a:p>
            <a:pPr lvl="1"/>
            <a:r>
              <a:rPr lang="en-US" dirty="0" err="1"/>
              <a:t>ClamAV</a:t>
            </a:r>
            <a:r>
              <a:rPr lang="en-US" dirty="0"/>
              <a:t> (</a:t>
            </a:r>
            <a:r>
              <a:rPr lang="en-US" dirty="0" err="1"/>
              <a:t>AntiVirus</a:t>
            </a:r>
            <a:r>
              <a:rPr lang="en-US" dirty="0"/>
              <a:t>) – renowned antivirus</a:t>
            </a:r>
          </a:p>
          <a:p>
            <a:pPr lvl="1"/>
            <a:r>
              <a:rPr lang="en-US" dirty="0" err="1"/>
              <a:t>MailScanner</a:t>
            </a:r>
            <a:r>
              <a:rPr lang="en-US" dirty="0"/>
              <a:t> and </a:t>
            </a:r>
            <a:r>
              <a:rPr lang="en-US" dirty="0" err="1"/>
              <a:t>Amavisd</a:t>
            </a:r>
            <a:r>
              <a:rPr lang="en-US" dirty="0"/>
              <a:t> (rely on the above)</a:t>
            </a:r>
          </a:p>
          <a:p>
            <a:r>
              <a:rPr lang="en-US" dirty="0"/>
              <a:t>When setup try a penetration testing site to see how well your server can protect you from SPAM and Viruses</a:t>
            </a:r>
          </a:p>
        </p:txBody>
      </p:sp>
    </p:spTree>
    <p:extLst>
      <p:ext uri="{BB962C8B-B14F-4D97-AF65-F5344CB8AC3E}">
        <p14:creationId xmlns:p14="http://schemas.microsoft.com/office/powerpoint/2010/main" val="439054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GreyListing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Valid mail servers will have no problem if the receiving gives a soft error (4xx)</a:t>
            </a:r>
          </a:p>
          <a:p>
            <a:r>
              <a:rPr lang="en-US" dirty="0"/>
              <a:t>They will attempt to send the mail again after some time</a:t>
            </a:r>
          </a:p>
          <a:p>
            <a:r>
              <a:rPr lang="en-US" dirty="0" err="1"/>
              <a:t>Greylisting</a:t>
            </a:r>
            <a:r>
              <a:rPr lang="en-US" dirty="0"/>
              <a:t> configured on a receiving mail server will give a soft error (4xx) to the sending server and store the IP/Hostname of the sending server in a file</a:t>
            </a:r>
          </a:p>
          <a:p>
            <a:r>
              <a:rPr lang="en-US" dirty="0"/>
              <a:t>If the sending server returns again after some time (can be specified usually 5min) the email is accepted</a:t>
            </a:r>
          </a:p>
          <a:p>
            <a:r>
              <a:rPr lang="en-US" dirty="0"/>
              <a:t>Used as a measure to deny mail from bots that are compromised to send mass mail. They often do not try again if the server did not accept the mail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45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Accept only well formatted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Sender must be a valid name not an IP </a:t>
            </a:r>
            <a:r>
              <a:rPr lang="en-US" dirty="0" err="1"/>
              <a:t>ie</a:t>
            </a:r>
            <a:r>
              <a:rPr lang="en-US" dirty="0"/>
              <a:t> not </a:t>
            </a:r>
            <a:r>
              <a:rPr lang="en-US" dirty="0">
                <a:hlinkClick r:id="rId2"/>
              </a:rPr>
              <a:t>user@192.14.5.6</a:t>
            </a:r>
            <a:r>
              <a:rPr lang="en-US" dirty="0"/>
              <a:t> </a:t>
            </a:r>
          </a:p>
          <a:p>
            <a:r>
              <a:rPr lang="en-US" dirty="0"/>
              <a:t>Mail server HELO name must be resolvable </a:t>
            </a:r>
            <a:r>
              <a:rPr lang="en-US" dirty="0" err="1"/>
              <a:t>ie</a:t>
            </a:r>
            <a:r>
              <a:rPr lang="en-US" dirty="0"/>
              <a:t> FQDN</a:t>
            </a:r>
          </a:p>
          <a:p>
            <a:r>
              <a:rPr lang="en-US" dirty="0"/>
              <a:t>Server identification must resolve </a:t>
            </a:r>
            <a:r>
              <a:rPr lang="en-US" dirty="0" err="1"/>
              <a:t>ie</a:t>
            </a:r>
            <a:r>
              <a:rPr lang="en-US" dirty="0"/>
              <a:t> HELO/EHLO name must be </a:t>
            </a:r>
            <a:r>
              <a:rPr lang="en-US" dirty="0" err="1"/>
              <a:t>resolveable</a:t>
            </a:r>
            <a:endParaRPr lang="en-US" dirty="0"/>
          </a:p>
          <a:p>
            <a:r>
              <a:rPr lang="en-US" dirty="0"/>
              <a:t>Email should be from a valid email address format </a:t>
            </a:r>
            <a:r>
              <a:rPr lang="en-US" dirty="0" err="1"/>
              <a:t>eg</a:t>
            </a:r>
            <a:r>
              <a:rPr lang="en-US" dirty="0"/>
              <a:t>: from </a:t>
            </a:r>
            <a:r>
              <a:rPr lang="en-US" dirty="0">
                <a:hlinkClick r:id="rId3"/>
              </a:rPr>
              <a:t>tom@example.com</a:t>
            </a:r>
            <a:r>
              <a:rPr lang="en-US" dirty="0"/>
              <a:t> and not from </a:t>
            </a:r>
            <a:r>
              <a:rPr lang="en-US" dirty="0" err="1"/>
              <a:t>tom@example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8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secure pages from the mail server and secure SMTP to clients</a:t>
            </a:r>
          </a:p>
          <a:p>
            <a:pPr lvl="1"/>
            <a:r>
              <a:rPr lang="en-US" dirty="0"/>
              <a:t>Secure Webmail – port 443</a:t>
            </a:r>
          </a:p>
          <a:p>
            <a:pPr lvl="1"/>
            <a:r>
              <a:rPr lang="en-US" dirty="0"/>
              <a:t>Secure SMTP – port 465/587</a:t>
            </a:r>
          </a:p>
          <a:p>
            <a:r>
              <a:rPr lang="en-US" dirty="0"/>
              <a:t>Force clients to use secure IMAP or Secure POP</a:t>
            </a:r>
          </a:p>
          <a:p>
            <a:pPr lvl="1"/>
            <a:r>
              <a:rPr lang="en-US" dirty="0"/>
              <a:t>Secure POP – port 995</a:t>
            </a:r>
          </a:p>
          <a:p>
            <a:pPr lvl="1"/>
            <a:r>
              <a:rPr lang="en-US" dirty="0"/>
              <a:t>Secure IMAP – port 993</a:t>
            </a:r>
          </a:p>
          <a:p>
            <a:r>
              <a:rPr lang="en-US" dirty="0"/>
              <a:t>Require authentication on your mail server before a mail enters the queue from a sending client aka SMTP AUTH</a:t>
            </a:r>
          </a:p>
          <a:p>
            <a:r>
              <a:rPr lang="en-US" dirty="0"/>
              <a:t>Lock down your box and block </a:t>
            </a:r>
            <a:r>
              <a:rPr lang="en-US"/>
              <a:t>all unnecessary </a:t>
            </a:r>
            <a:r>
              <a:rPr lang="en-US" dirty="0"/>
              <a:t>ports </a:t>
            </a:r>
          </a:p>
        </p:txBody>
      </p:sp>
    </p:spTree>
    <p:extLst>
      <p:ext uri="{BB962C8B-B14F-4D97-AF65-F5344CB8AC3E}">
        <p14:creationId xmlns:p14="http://schemas.microsoft.com/office/powerpoint/2010/main" val="1985823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Blacklist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DNSBL – DNS Based </a:t>
            </a:r>
            <a:r>
              <a:rPr lang="en-US" dirty="0" err="1"/>
              <a:t>Blackhole</a:t>
            </a:r>
            <a:r>
              <a:rPr lang="en-US" dirty="0"/>
              <a:t> Lists or RBL (Real Time </a:t>
            </a:r>
            <a:r>
              <a:rPr lang="en-US" dirty="0" err="1"/>
              <a:t>Blackhole</a:t>
            </a:r>
            <a:r>
              <a:rPr lang="en-US" dirty="0"/>
              <a:t> lists) to deny mail from well known spamming machines</a:t>
            </a:r>
          </a:p>
          <a:p>
            <a:r>
              <a:rPr lang="en-US" dirty="0"/>
              <a:t>Some well known good ones are</a:t>
            </a:r>
          </a:p>
          <a:p>
            <a:pPr lvl="1"/>
            <a:r>
              <a:rPr lang="en-US" dirty="0"/>
              <a:t>SORBS – </a:t>
            </a:r>
            <a:r>
              <a:rPr lang="en-US" dirty="0">
                <a:hlinkClick r:id="rId2"/>
              </a:rPr>
              <a:t>http://sorbs.net</a:t>
            </a:r>
            <a:endParaRPr lang="en-US" dirty="0"/>
          </a:p>
          <a:p>
            <a:pPr lvl="1"/>
            <a:r>
              <a:rPr lang="en-US" dirty="0"/>
              <a:t>SPAMHAUS – </a:t>
            </a:r>
            <a:r>
              <a:rPr lang="en-US" dirty="0">
                <a:hlinkClick r:id="rId3"/>
              </a:rPr>
              <a:t>http://spamhaus.org</a:t>
            </a:r>
            <a:endParaRPr lang="en-US" dirty="0"/>
          </a:p>
          <a:p>
            <a:pPr lvl="1"/>
            <a:r>
              <a:rPr lang="en-US" dirty="0"/>
              <a:t>SPAMCOP – </a:t>
            </a:r>
            <a:r>
              <a:rPr lang="en-US" dirty="0">
                <a:hlinkClick r:id="rId4"/>
              </a:rPr>
              <a:t>http://spamcop.net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MANITU – </a:t>
            </a:r>
            <a:r>
              <a:rPr lang="en-US" dirty="0">
                <a:hlinkClick r:id="rId5"/>
              </a:rPr>
              <a:t>http://manitu.net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5567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 strong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Advise users to use strong passwords or passphrases for their email</a:t>
            </a:r>
          </a:p>
          <a:p>
            <a:r>
              <a:rPr lang="en-US" dirty="0"/>
              <a:t>Alphanumeric passwords are better than normal passwords </a:t>
            </a:r>
            <a:r>
              <a:rPr lang="en-US" dirty="0" err="1"/>
              <a:t>ie</a:t>
            </a:r>
            <a:r>
              <a:rPr lang="en-US" dirty="0"/>
              <a:t> combine letters with numbers</a:t>
            </a:r>
          </a:p>
          <a:p>
            <a:r>
              <a:rPr lang="en-US" dirty="0"/>
              <a:t>Passphrases are even better, more difficult to break </a:t>
            </a:r>
          </a:p>
        </p:txBody>
      </p:sp>
    </p:spTree>
    <p:extLst>
      <p:ext uri="{BB962C8B-B14F-4D97-AF65-F5344CB8AC3E}">
        <p14:creationId xmlns:p14="http://schemas.microsoft.com/office/powerpoint/2010/main" val="301245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Backup and 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multiple MX records so that your server is not the only one able to receive mail for you</a:t>
            </a:r>
          </a:p>
          <a:p>
            <a:r>
              <a:rPr lang="en-US" dirty="0"/>
              <a:t>Backup your mail, use tools like </a:t>
            </a:r>
            <a:r>
              <a:rPr lang="en-US" dirty="0" err="1"/>
              <a:t>Rsync</a:t>
            </a:r>
            <a:r>
              <a:rPr lang="en-US" dirty="0"/>
              <a:t> to copy mail to another server as often as you can</a:t>
            </a:r>
          </a:p>
          <a:p>
            <a:r>
              <a:rPr lang="en-US" dirty="0"/>
              <a:t>Ensure your DNS records (MX, NS etc ) are correct and test them when you complete you setup</a:t>
            </a:r>
          </a:p>
          <a:p>
            <a:r>
              <a:rPr lang="en-US" dirty="0"/>
              <a:t>Use online tests like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intodns.net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57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question of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an email administrator, its easy to view other people’s email at any time with admin rights</a:t>
            </a:r>
          </a:p>
          <a:p>
            <a:r>
              <a:rPr lang="en-US" dirty="0"/>
              <a:t>Emails are intended by the sender for the recipient(s) and many senders are oblivious to the fact that their email can be intercepted along the way</a:t>
            </a:r>
          </a:p>
          <a:p>
            <a:pPr lvl="1"/>
            <a:r>
              <a:rPr lang="en-US" dirty="0"/>
              <a:t>Hence the need for encryption  </a:t>
            </a:r>
            <a:r>
              <a:rPr lang="en-US" dirty="0">
                <a:sym typeface="Wingdings"/>
              </a:rPr>
              <a:t> </a:t>
            </a:r>
          </a:p>
          <a:p>
            <a:r>
              <a:rPr lang="en-US" dirty="0">
                <a:sym typeface="Wingdings"/>
              </a:rPr>
              <a:t>As an email administrator, you should be be professional and maintain ethics and etiquette 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10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Wikipedia</a:t>
            </a:r>
          </a:p>
          <a:p>
            <a:r>
              <a:rPr lang="en-US" dirty="0">
                <a:hlinkClick r:id="rId2"/>
              </a:rPr>
              <a:t>http://www.linuxmagic.com/best_practices</a:t>
            </a:r>
            <a:endParaRPr lang="en-US" dirty="0"/>
          </a:p>
          <a:p>
            <a:r>
              <a:rPr lang="en-US" dirty="0"/>
              <a:t> Further reading:</a:t>
            </a:r>
          </a:p>
          <a:p>
            <a:pPr lvl="1"/>
            <a:r>
              <a:rPr lang="en-US" dirty="0"/>
              <a:t>DMARC: </a:t>
            </a:r>
            <a:r>
              <a:rPr lang="en-US" dirty="0">
                <a:hlinkClick r:id="rId3"/>
              </a:rPr>
              <a:t>https://dmarc.org/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hlinkClick r:id="rId4"/>
              </a:rPr>
              <a:t>https://en.wikipedia.org/wiki/DMARC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SpamAssassin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http://spamassassin.apache.org/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ClamAV</a:t>
            </a:r>
            <a:r>
              <a:rPr lang="en-US" dirty="0"/>
              <a:t> - </a:t>
            </a:r>
            <a:r>
              <a:rPr lang="en-US" dirty="0">
                <a:hlinkClick r:id="rId6"/>
              </a:rPr>
              <a:t>https://www.clamav.net/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AmavisD</a:t>
            </a:r>
            <a:r>
              <a:rPr lang="en-US" dirty="0"/>
              <a:t> - </a:t>
            </a:r>
            <a:r>
              <a:rPr lang="en-US" dirty="0">
                <a:hlinkClick r:id="rId7"/>
              </a:rPr>
              <a:t>https://www.ijs.si/software/amavisd/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https://protodave.com/security/checking-your-dkim-dns-record/</a:t>
            </a:r>
            <a:endParaRPr lang="en-US" dirty="0"/>
          </a:p>
          <a:p>
            <a:pPr lvl="1"/>
            <a:r>
              <a:rPr lang="en-US" dirty="0"/>
              <a:t>DANE: </a:t>
            </a:r>
            <a:r>
              <a:rPr lang="en-US" dirty="0">
                <a:hlinkClick r:id="rId9"/>
              </a:rPr>
              <a:t>https://en.wikipedia.org/wiki/DNS-based_Authentication_of_Named_Entities</a:t>
            </a:r>
            <a:r>
              <a:rPr lang="en-US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1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your email setup is critical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Billions of SPAM emails are generated every day</a:t>
            </a:r>
          </a:p>
          <a:p>
            <a:r>
              <a:rPr lang="en-US" dirty="0"/>
              <a:t>The tips here can help you to reduced the chances of you receiving SPAM email or inadvertently being the source of SPAM emails</a:t>
            </a:r>
          </a:p>
          <a:p>
            <a:r>
              <a:rPr lang="en-US" dirty="0"/>
              <a:t>Because email is so efficient, its now used to send malware, </a:t>
            </a:r>
            <a:r>
              <a:rPr lang="en-US" dirty="0" err="1"/>
              <a:t>ransomware</a:t>
            </a:r>
            <a:r>
              <a:rPr lang="en-US" dirty="0"/>
              <a:t>, worms etc.</a:t>
            </a:r>
          </a:p>
          <a:p>
            <a:pPr lvl="1"/>
            <a:r>
              <a:rPr lang="en-US" dirty="0"/>
              <a:t>For example: </a:t>
            </a:r>
            <a:r>
              <a:rPr lang="en-US" dirty="0" err="1"/>
              <a:t>WannaCrypt</a:t>
            </a:r>
            <a:r>
              <a:rPr lang="en-US" dirty="0"/>
              <a:t>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3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SPF – Sender Policy Framework</a:t>
            </a:r>
          </a:p>
          <a:p>
            <a:pPr lvl="1"/>
            <a:r>
              <a:rPr lang="en-US" dirty="0"/>
              <a:t>SPF allows administrators to specify </a:t>
            </a:r>
            <a:r>
              <a:rPr lang="en-US" sz="3200" dirty="0"/>
              <a:t>which</a:t>
            </a:r>
            <a:r>
              <a:rPr lang="en-US" sz="3200" dirty="0">
                <a:hlinkClick r:id="rId2"/>
              </a:rPr>
              <a:t>hosts are allowed to send mail from a given domain by creating a specific </a:t>
            </a:r>
            <a:r>
              <a:rPr lang="en-US" sz="3200" dirty="0">
                <a:hlinkClick r:id="rId3"/>
              </a:rPr>
              <a:t>SPF record (or TXT record) in the </a:t>
            </a:r>
            <a:r>
              <a:rPr lang="en-US" sz="3200" dirty="0">
                <a:hlinkClick r:id="rId4"/>
              </a:rPr>
              <a:t>Domain Name System (DNS).</a:t>
            </a:r>
            <a:endParaRPr lang="en-US" sz="3200" dirty="0"/>
          </a:p>
          <a:p>
            <a:r>
              <a:rPr lang="en-US" i="1" dirty="0"/>
              <a:t>@ IN TXT “</a:t>
            </a:r>
            <a:r>
              <a:rPr lang="en-US" i="1" dirty="0" err="1"/>
              <a:t>v</a:t>
            </a:r>
            <a:r>
              <a:rPr lang="en-US" i="1" dirty="0"/>
              <a:t>=spf1 </a:t>
            </a:r>
            <a:r>
              <a:rPr lang="en-US" i="1" dirty="0" err="1"/>
              <a:t>include:gmail.com</a:t>
            </a:r>
            <a:r>
              <a:rPr lang="en-US" i="1" dirty="0"/>
              <a:t> ip4:1.2.3.4 </a:t>
            </a:r>
            <a:r>
              <a:rPr lang="en-US" i="1" dirty="0" err="1"/>
              <a:t>mx</a:t>
            </a:r>
            <a:r>
              <a:rPr lang="en-US" i="1" dirty="0"/>
              <a:t> -all”</a:t>
            </a:r>
          </a:p>
          <a:p>
            <a:r>
              <a:rPr lang="en-US" dirty="0"/>
              <a:t>The above will only allow mail from IP 1.2.3.4 and any server in the domain with an MX record</a:t>
            </a:r>
          </a:p>
          <a:p>
            <a:r>
              <a:rPr lang="en-US" dirty="0"/>
              <a:t>If not sure use a generation tool online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www.mtgsy.net/dns/spfwizard.php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4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6999"/>
            <a:ext cx="7995356" cy="9454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Domain Keys Identified Mail (DKIM)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556" y="1072444"/>
            <a:ext cx="8805333" cy="54468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DKIM (</a:t>
            </a:r>
            <a:r>
              <a:rPr lang="en-US" dirty="0" err="1"/>
              <a:t>DomainKeys</a:t>
            </a:r>
            <a:r>
              <a:rPr lang="en-US" dirty="0"/>
              <a:t> Identified Mail) is an authentication mechanism to help protect both email receivers and email senders from forged and phishing email. </a:t>
            </a:r>
          </a:p>
          <a:p>
            <a:r>
              <a:rPr lang="en-US" dirty="0"/>
              <a:t>It is intended to prevent forged sender addresses in emails, a technique often used in phishing and email spam. </a:t>
            </a:r>
          </a:p>
          <a:p>
            <a:r>
              <a:rPr lang="en-US" dirty="0"/>
              <a:t>DKIM allows the receiver to check that an email claimed to come from a specific domain was indeed authorized by the owner of that domain which is done using cryptographic authentication.</a:t>
            </a:r>
          </a:p>
          <a:p>
            <a:r>
              <a:rPr lang="en-US" dirty="0"/>
              <a:t>Verification is carried out using the signer's public key published in the DNS. A valid signature guarantees that some parts of the email (possibly including attachments) have not been modified since the signature was affixed</a:t>
            </a:r>
          </a:p>
        </p:txBody>
      </p:sp>
    </p:spTree>
    <p:extLst>
      <p:ext uri="{BB962C8B-B14F-4D97-AF65-F5344CB8AC3E}">
        <p14:creationId xmlns:p14="http://schemas.microsoft.com/office/powerpoint/2010/main" val="121203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6999"/>
            <a:ext cx="7995356" cy="945444"/>
          </a:xfrm>
        </p:spPr>
        <p:txBody>
          <a:bodyPr>
            <a:normAutofit/>
          </a:bodyPr>
          <a:lstStyle/>
          <a:p>
            <a:r>
              <a:rPr lang="en-US" b="1" dirty="0"/>
              <a:t>DMARC -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556" y="1072444"/>
            <a:ext cx="8805333" cy="5446889"/>
          </a:xfrm>
        </p:spPr>
        <p:txBody>
          <a:bodyPr>
            <a:normAutofit/>
          </a:bodyPr>
          <a:lstStyle/>
          <a:p>
            <a:r>
              <a:rPr lang="en-US" dirty="0"/>
              <a:t>which stands for “Domain-based Message Authentication, Reporting &amp; Conformance </a:t>
            </a:r>
          </a:p>
          <a:p>
            <a:r>
              <a:rPr lang="en-US" dirty="0"/>
              <a:t>It builds on the widely deployed </a:t>
            </a:r>
            <a:r>
              <a:rPr lang="en-US" u="sng" dirty="0">
                <a:hlinkClick r:id="rId2"/>
              </a:rPr>
              <a:t>SPF</a:t>
            </a:r>
            <a:r>
              <a:rPr lang="en-US" dirty="0"/>
              <a:t> and </a:t>
            </a:r>
            <a:r>
              <a:rPr lang="en-US" u="sng" dirty="0">
                <a:hlinkClick r:id="rId3"/>
              </a:rPr>
              <a:t>DKIM</a:t>
            </a:r>
            <a:r>
              <a:rPr lang="en-US" dirty="0"/>
              <a:t> protocols, adding linkage to the author (“From:”) domain name, published policies for recipient handling of authentication failures </a:t>
            </a:r>
          </a:p>
          <a:p>
            <a:r>
              <a:rPr lang="en-US" dirty="0"/>
              <a:t>Another IETF standard designed to combat growing spam</a:t>
            </a:r>
          </a:p>
          <a:p>
            <a:r>
              <a:rPr lang="en-US" dirty="0"/>
              <a:t>More at </a:t>
            </a:r>
            <a:r>
              <a:rPr lang="en-US" dirty="0">
                <a:hlinkClick r:id="rId4"/>
              </a:rPr>
              <a:t>http://dmarc.org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5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is DMARC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Allows Domain owners to:</a:t>
            </a:r>
          </a:p>
          <a:p>
            <a:pPr lvl="1"/>
            <a:r>
              <a:rPr lang="en-US" dirty="0"/>
              <a:t>Signal that they are using email authentication (SPF, DKIM)</a:t>
            </a:r>
          </a:p>
          <a:p>
            <a:pPr lvl="1"/>
            <a:r>
              <a:rPr lang="en-US" dirty="0"/>
              <a:t>Provide an email address to gather feedback about messages using their domain – legitimate or not</a:t>
            </a:r>
          </a:p>
          <a:p>
            <a:pPr lvl="1"/>
            <a:r>
              <a:rPr lang="en-US" dirty="0"/>
              <a:t>A policy to apply to messages that fail authentication (report, quarantine, reject)</a:t>
            </a:r>
          </a:p>
          <a:p>
            <a:r>
              <a:rPr lang="en-US" dirty="0"/>
              <a:t>Allow Email receivers to:</a:t>
            </a:r>
          </a:p>
          <a:p>
            <a:pPr lvl="1"/>
            <a:r>
              <a:rPr lang="en-US" dirty="0"/>
              <a:t>Be certain a given sending domain is using email authentication</a:t>
            </a:r>
          </a:p>
          <a:p>
            <a:pPr lvl="1"/>
            <a:r>
              <a:rPr lang="en-US" dirty="0"/>
              <a:t>Consistently evaluate SPF and DKIM along with what the end user sees in their inbox</a:t>
            </a:r>
          </a:p>
          <a:p>
            <a:pPr lvl="1"/>
            <a:r>
              <a:rPr lang="en-US" dirty="0"/>
              <a:t>Determine the domain owner’s preference (report, quarantine or reject) for messages that do not pass authentication checks</a:t>
            </a:r>
          </a:p>
          <a:p>
            <a:pPr lvl="1"/>
            <a:r>
              <a:rPr lang="en-US" dirty="0"/>
              <a:t>Provide the domain owner with feedback about messages using their domain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DMARC </a:t>
            </a:r>
            <a:r>
              <a:rPr lang="en-US" b="1" dirty="0" err="1"/>
              <a:t>FlowChart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354" y="1692165"/>
            <a:ext cx="8571292" cy="46206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5256" y="6474372"/>
            <a:ext cx="354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dmarc.org</a:t>
            </a:r>
            <a:r>
              <a:rPr lang="en-US" dirty="0"/>
              <a:t>/overview/</a:t>
            </a:r>
          </a:p>
        </p:txBody>
      </p:sp>
    </p:spTree>
    <p:extLst>
      <p:ext uri="{BB962C8B-B14F-4D97-AF65-F5344CB8AC3E}">
        <p14:creationId xmlns:p14="http://schemas.microsoft.com/office/powerpoint/2010/main" val="611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SPF, DKIM and DMARC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published in DNS!</a:t>
            </a:r>
          </a:p>
          <a:p>
            <a:r>
              <a:rPr lang="en-US" dirty="0"/>
              <a:t>SPF sample: </a:t>
            </a:r>
            <a:r>
              <a:rPr lang="en-US" sz="2000" dirty="0">
                <a:solidFill>
                  <a:srgbClr val="FF0000"/>
                </a:solidFill>
              </a:rPr>
              <a:t>$dig TXT </a:t>
            </a:r>
            <a:r>
              <a:rPr lang="en-US" sz="2000" dirty="0" err="1">
                <a:solidFill>
                  <a:srgbClr val="FF0000"/>
                </a:solidFill>
              </a:rPr>
              <a:t>facebook.com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1800" dirty="0"/>
              <a:t>“</a:t>
            </a:r>
            <a:r>
              <a:rPr lang="en-US" sz="1800" i="1" dirty="0"/>
              <a:t>v=spf1 redirect=_</a:t>
            </a:r>
            <a:r>
              <a:rPr lang="en-US" sz="1800" i="1" dirty="0" err="1"/>
              <a:t>spf.facebook.com</a:t>
            </a:r>
            <a:r>
              <a:rPr lang="en-US" sz="1800" i="1" dirty="0"/>
              <a:t>”</a:t>
            </a:r>
          </a:p>
          <a:p>
            <a:r>
              <a:rPr lang="en-US" dirty="0"/>
              <a:t>DKIM sample: </a:t>
            </a:r>
            <a:r>
              <a:rPr lang="en-US" sz="1800" i="1" dirty="0">
                <a:solidFill>
                  <a:srgbClr val="FF0000"/>
                </a:solidFill>
              </a:rPr>
              <a:t>$</a:t>
            </a:r>
            <a:r>
              <a:rPr lang="en-US" sz="2100" dirty="0">
                <a:solidFill>
                  <a:srgbClr val="FF0000"/>
                </a:solidFill>
              </a:rPr>
              <a:t>dig google._</a:t>
            </a:r>
            <a:r>
              <a:rPr lang="en-US" sz="2100" dirty="0" err="1">
                <a:solidFill>
                  <a:srgbClr val="FF0000"/>
                </a:solidFill>
              </a:rPr>
              <a:t>domainkey.protodave.com</a:t>
            </a:r>
            <a:r>
              <a:rPr lang="en-US" sz="2100" dirty="0">
                <a:solidFill>
                  <a:srgbClr val="FF0000"/>
                </a:solidFill>
              </a:rPr>
              <a:t> TXT</a:t>
            </a:r>
            <a:br>
              <a:rPr lang="en-US" sz="2100" dirty="0">
                <a:solidFill>
                  <a:srgbClr val="FF0000"/>
                </a:solidFill>
              </a:rPr>
            </a:br>
            <a:r>
              <a:rPr lang="en-US" sz="1800" i="1" dirty="0"/>
              <a:t>google._</a:t>
            </a:r>
            <a:r>
              <a:rPr lang="en-US" sz="1800" i="1" dirty="0" err="1"/>
              <a:t>domainkey.protodave.com</a:t>
            </a:r>
            <a:r>
              <a:rPr lang="en-US" sz="1800" i="1" dirty="0"/>
              <a:t>. 3600 IN TXT	"v=DKIM1\; k=</a:t>
            </a:r>
            <a:r>
              <a:rPr lang="en-US" sz="1800" i="1" dirty="0" err="1"/>
              <a:t>rsa</a:t>
            </a:r>
            <a:r>
              <a:rPr lang="en-US" sz="1800" i="1" dirty="0"/>
              <a:t>\; p=MIIBIjANBgkqhkiG9w0BAQEFAAOCAQ8AMIIBCgKCAQEAhArxYH88+A76Gk7/8ENefN5RhMFhoYJp8T3KLPYYpejDI45PKWTO+2r8ZJZOtuk7tsG07bmJyU8PFvU48Lf1xtb4WcFxKKjd7N5MF6JcHD51Xb8XDAJA2ldqxH4hBbw9dRjsT7WBFXbp2x6MSWxgi9f1w+7Z2IFG+AtUjrf8/9N3gLieaZKZT1SEhR8TnhfOm" "FG0LfMyS0YtfHKrkUkBCEmWBPisB2CcZBShKr6/T8/UB/oZF8XMRd0NOsru9MGx9Yp89jIYS5YRuvbA0/TLgOOiqrSU5Ms1egMwfFyy4BMDUKayZzF6BxNPc/+</a:t>
            </a:r>
            <a:r>
              <a:rPr lang="en-US" sz="1800" i="1" dirty="0" err="1"/>
              <a:t>UoFrYHKRZpyD</a:t>
            </a:r>
            <a:r>
              <a:rPr lang="en-US" sz="1800" i="1" dirty="0"/>
              <a:t>/kEd4FXNEddlksQIDAQAB</a:t>
            </a:r>
            <a:r>
              <a:rPr lang="en-US" sz="1600" dirty="0"/>
              <a:t>”</a:t>
            </a:r>
          </a:p>
          <a:p>
            <a:r>
              <a:rPr lang="en-US" dirty="0"/>
              <a:t>DMARC sample: </a:t>
            </a:r>
            <a:r>
              <a:rPr lang="en-US" sz="2000" dirty="0">
                <a:solidFill>
                  <a:srgbClr val="FF0000"/>
                </a:solidFill>
              </a:rPr>
              <a:t>dig TXT _</a:t>
            </a:r>
            <a:r>
              <a:rPr lang="en-US" sz="2000" dirty="0" err="1">
                <a:solidFill>
                  <a:srgbClr val="FF0000"/>
                </a:solidFill>
              </a:rPr>
              <a:t>dmarc.google.com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2200" i="1" dirty="0"/>
              <a:t>"v=DMARC1;p=</a:t>
            </a:r>
            <a:r>
              <a:rPr lang="en-US" sz="2200" i="1" dirty="0" err="1"/>
              <a:t>reject;pct</a:t>
            </a:r>
            <a:r>
              <a:rPr lang="en-US" sz="2200" i="1" dirty="0"/>
              <a:t>=100;rua=</a:t>
            </a:r>
            <a:r>
              <a:rPr lang="en-US" sz="2200" i="1" dirty="0" err="1"/>
              <a:t>mailto:postmaster@dmarcdomain.com</a:t>
            </a:r>
            <a:r>
              <a:rPr lang="en-US" sz="2200" i="1" dirty="0"/>
              <a:t>”</a:t>
            </a:r>
            <a:br>
              <a:rPr lang="en-US" sz="2200" i="1" dirty="0"/>
            </a:b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183305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BB43-1CF8-E140-A565-DA2D72EE8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DANE – Encrypting email transfer from sender to recipient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742A2-4066-1643-86B0-70FC30A81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DNS-based Authentication of Named Entities</a:t>
            </a:r>
          </a:p>
          <a:p>
            <a:r>
              <a:rPr lang="en-US" dirty="0"/>
              <a:t>Described in RFC 6698 and proposed as  way to authenticated TLS certificates to be bound to DNS using DNSSEC</a:t>
            </a:r>
          </a:p>
          <a:p>
            <a:r>
              <a:rPr lang="en-US" dirty="0"/>
              <a:t>Having a DANE Record indicates that a sender of an email must use encryption (TLS) to transmit the email from the sending server to the recipient email</a:t>
            </a:r>
          </a:p>
          <a:p>
            <a:r>
              <a:rPr lang="en-US" dirty="0"/>
              <a:t>Using DANE therefore will ensure that the email sent to you was transmitted over TLS (encrypted) and so that much more difficult for a snoop to read your email</a:t>
            </a:r>
          </a:p>
          <a:p>
            <a:r>
              <a:rPr lang="en-US" dirty="0"/>
              <a:t>Without DANE, email uses opportunistic encryption to secure SMTP – </a:t>
            </a:r>
            <a:r>
              <a:rPr lang="en-US" dirty="0" err="1"/>
              <a:t>ie</a:t>
            </a:r>
            <a:r>
              <a:rPr lang="en-US" dirty="0"/>
              <a:t> it will be used if available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84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1317</Words>
  <Application>Microsoft Macintosh PowerPoint</Application>
  <PresentationFormat>Widescreen</PresentationFormat>
  <Paragraphs>118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Email Best Practices</vt:lpstr>
      <vt:lpstr>Why your email setup is critical</vt:lpstr>
      <vt:lpstr>SPF</vt:lpstr>
      <vt:lpstr>Domain Keys Identified Mail (DKIM)</vt:lpstr>
      <vt:lpstr>DMARC - </vt:lpstr>
      <vt:lpstr>Why is DMARC important</vt:lpstr>
      <vt:lpstr>DMARC FlowChart</vt:lpstr>
      <vt:lpstr>SPF, DKIM and DMARC</vt:lpstr>
      <vt:lpstr>DANE – Encrypting email transfer from sender to recipient</vt:lpstr>
      <vt:lpstr>Reverse Records</vt:lpstr>
      <vt:lpstr>Use Anti Spam and Anti Virus software</vt:lpstr>
      <vt:lpstr>GreyListing</vt:lpstr>
      <vt:lpstr>Accept only well formatted messages</vt:lpstr>
      <vt:lpstr>Security</vt:lpstr>
      <vt:lpstr>Use Blacklist databases</vt:lpstr>
      <vt:lpstr>Require strong Passwords</vt:lpstr>
      <vt:lpstr>Backup and Redundancy</vt:lpstr>
      <vt:lpstr>The question of Ethics</vt:lpstr>
      <vt:lpstr>References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Chege</dc:creator>
  <cp:lastModifiedBy>Kevin Chege</cp:lastModifiedBy>
  <cp:revision>5</cp:revision>
  <cp:lastPrinted>2017-05-23T13:37:11Z</cp:lastPrinted>
  <dcterms:created xsi:type="dcterms:W3CDTF">2017-05-23T13:37:05Z</dcterms:created>
  <dcterms:modified xsi:type="dcterms:W3CDTF">2018-05-02T07:32:00Z</dcterms:modified>
</cp:coreProperties>
</file>