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87"/>
    <p:restoredTop sz="82418"/>
  </p:normalViewPr>
  <p:slideViewPr>
    <p:cSldViewPr snapToGrid="0" snapToObjects="1">
      <p:cViewPr varScale="1">
        <p:scale>
          <a:sx n="98" d="100"/>
          <a:sy n="98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926E-6BBF-8F40-92E7-D37C823A429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relay_domains" TargetMode="External"/><Relationship Id="rId3" Type="http://schemas.openxmlformats.org/officeDocument/2006/relationships/hyperlink" Target="http://www.postfix.org/postconf.5.html#mydestin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relayho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aliases.5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master.5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inet_interfaces" TargetMode="External"/><Relationship Id="rId3" Type="http://schemas.openxmlformats.org/officeDocument/2006/relationships/hyperlink" Target="http://www.postfix.org/postconf.5.html#inet_protocol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ch-g.com/2012/07/15/inspecting-postfixs-email-queue/" TargetMode="External"/><Relationship Id="rId3" Type="http://schemas.openxmlformats.org/officeDocument/2006/relationships/hyperlink" Target="https://wiki.debian.org/Postfi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n-source_software" TargetMode="External"/><Relationship Id="rId4" Type="http://schemas.openxmlformats.org/officeDocument/2006/relationships/hyperlink" Target="http://en.wikipedia.org/wiki/Mail_transfer_agent" TargetMode="External"/><Relationship Id="rId5" Type="http://schemas.openxmlformats.org/officeDocument/2006/relationships/hyperlink" Target="http://en.wikipedia.org/wiki/E-mail" TargetMode="External"/><Relationship Id="rId6" Type="http://schemas.openxmlformats.org/officeDocument/2006/relationships/hyperlink" Target="http://en.wikipedia.org/wiki/Sendmail" TargetMode="External"/><Relationship Id="rId7" Type="http://schemas.openxmlformats.org/officeDocument/2006/relationships/hyperlink" Target="http://en.wikipedia.org/wiki/IBM_Public_License" TargetMode="External"/><Relationship Id="rId8" Type="http://schemas.openxmlformats.org/officeDocument/2006/relationships/hyperlink" Target="http://en.wikipedia.org/wiki/Free_software_licence" TargetMode="External"/><Relationship Id="rId9" Type="http://schemas.openxmlformats.org/officeDocument/2006/relationships/hyperlink" Target="http://en.wikipedia.org/wiki/Wietse_Venema" TargetMode="External"/><Relationship Id="rId10" Type="http://schemas.openxmlformats.org/officeDocument/2006/relationships/hyperlink" Target="http://en.wikipedia.org/wiki/IBM" TargetMode="External"/><Relationship Id="rId11" Type="http://schemas.openxmlformats.org/officeDocument/2006/relationships/hyperlink" Target="http://en.wikipedia.org/wiki/Thomas_J._Watson_Research_Cen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ree_softw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_X" TargetMode="External"/><Relationship Id="rId4" Type="http://schemas.openxmlformats.org/officeDocument/2006/relationships/hyperlink" Target="http://en.wikipedia.org/wiki/NetBSD" TargetMode="External"/><Relationship Id="rId5" Type="http://schemas.openxmlformats.org/officeDocument/2006/relationships/hyperlink" Target="http://en.wikipedia.org/wiki/Postfix_(software)#cite_note-netbsd-3" TargetMode="External"/><Relationship Id="rId6" Type="http://schemas.openxmlformats.org/officeDocument/2006/relationships/hyperlink" Target="http://en.wikipedia.org/wiki/Ubuntu_(operating_system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essage_transfer_agent" TargetMode="Externa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Simple_Mail_Transfer_Protocol" TargetMode="External"/><Relationship Id="rId12" Type="http://schemas.openxmlformats.org/officeDocument/2006/relationships/hyperlink" Target="http://en.wikipedia.org/wiki/Greylis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erkeley_DB" TargetMode="External"/><Relationship Id="rId3" Type="http://schemas.openxmlformats.org/officeDocument/2006/relationships/hyperlink" Target="http://en.wikipedia.org/wiki/Cdb_(software)" TargetMode="External"/><Relationship Id="rId4" Type="http://schemas.openxmlformats.org/officeDocument/2006/relationships/hyperlink" Target="http://en.wikipedia.org/wiki/OpenLDAP" TargetMode="External"/><Relationship Id="rId5" Type="http://schemas.openxmlformats.org/officeDocument/2006/relationships/hyperlink" Target="http://en.wikipedia.org/wiki/Memcached" TargetMode="External"/><Relationship Id="rId6" Type="http://schemas.openxmlformats.org/officeDocument/2006/relationships/hyperlink" Target="http://en.wikipedia.org/wiki/Lightweight_Directory_Access_Protocol" TargetMode="External"/><Relationship Id="rId7" Type="http://schemas.openxmlformats.org/officeDocument/2006/relationships/hyperlink" Target="http://en.wikipedia.org/wiki/SQL" TargetMode="External"/><Relationship Id="rId8" Type="http://schemas.openxmlformats.org/officeDocument/2006/relationships/hyperlink" Target="http://en.wikipedia.org/wiki/Deep_content_inspection" TargetMode="External"/><Relationship Id="rId9" Type="http://schemas.openxmlformats.org/officeDocument/2006/relationships/hyperlink" Target="http://en.wikipedia.org/wiki/DomainKeys_Identified_Mail" TargetMode="External"/><Relationship Id="rId10" Type="http://schemas.openxmlformats.org/officeDocument/2006/relationships/hyperlink" Target="http://en.wikipedia.org/wiki/Sender_Policy_Frame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myhostname" TargetMode="External"/><Relationship Id="rId4" Type="http://schemas.openxmlformats.org/officeDocument/2006/relationships/hyperlink" Target="http://www.postfix.org/postconf.5.html#mydestination" TargetMode="External"/><Relationship Id="rId5" Type="http://schemas.openxmlformats.org/officeDocument/2006/relationships/hyperlink" Target="http://www.postfix.org/postconf.5.html#mydoma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myorig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fix.org/postconf.5.html#mynetworks" TargetMode="External"/><Relationship Id="rId3" Type="http://schemas.openxmlformats.org/officeDocument/2006/relationships/hyperlink" Target="http://www.postfix.org/postconf.5.html#mynetworks_sty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Postfix Mail Server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Relaying mail - 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Postfix will forward mail from strangers (clients outside authorized networks) to authorized remote destinations only. </a:t>
            </a:r>
          </a:p>
          <a:p>
            <a:r>
              <a:rPr lang="en-US" dirty="0" smtClean="0"/>
              <a:t>Authorized remote destinations are defined with the </a:t>
            </a:r>
            <a:r>
              <a:rPr lang="en-US" dirty="0" smtClean="0">
                <a:hlinkClick r:id="rId2"/>
              </a:rPr>
              <a:t>relay_domains</a:t>
            </a:r>
            <a:r>
              <a:rPr lang="en-US" dirty="0" smtClean="0"/>
              <a:t> configuration parameter. </a:t>
            </a:r>
          </a:p>
          <a:p>
            <a:r>
              <a:rPr lang="en-US" dirty="0" smtClean="0"/>
              <a:t>The default is to authorize all domains (and subdomains) of the domains listed with the </a:t>
            </a:r>
            <a:r>
              <a:rPr lang="en-US" dirty="0" smtClean="0">
                <a:hlinkClick r:id="rId3"/>
              </a:rPr>
              <a:t>mydestination</a:t>
            </a:r>
            <a:r>
              <a:rPr lang="en-US" dirty="0" smtClean="0"/>
              <a:t> parameter. </a:t>
            </a:r>
          </a:p>
          <a:p>
            <a:r>
              <a:rPr lang="en-US" dirty="0" smtClean="0"/>
              <a:t>This means that by default, your Postfix mail server will accept mail from anyone to recipients to the local Postfix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Outbound emails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default, Postfix tries to deliver mail directly to the Internet. </a:t>
            </a:r>
          </a:p>
          <a:p>
            <a:r>
              <a:rPr lang="en-US" dirty="0" smtClean="0"/>
              <a:t>Depending on your local conditions this may not be possible or desirable</a:t>
            </a:r>
          </a:p>
          <a:p>
            <a:r>
              <a:rPr lang="en-US" dirty="0" smtClean="0"/>
              <a:t>For example, your system may be behind a firewall, or it may be connected via a provider who does not allow direct mail to the Internet.</a:t>
            </a:r>
          </a:p>
          <a:p>
            <a:r>
              <a:rPr lang="en-US" dirty="0" smtClean="0"/>
              <a:t>In those cases you need to configure Postfix to deliver mail indirectly via a </a:t>
            </a:r>
            <a:r>
              <a:rPr lang="en-US" dirty="0" smtClean="0">
                <a:hlinkClick r:id="rId2"/>
              </a:rPr>
              <a:t>relay host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hlinkClick r:id="rId2"/>
              </a:rPr>
              <a:t>relayhost</a:t>
            </a:r>
            <a:r>
              <a:rPr lang="en-US" dirty="0" smtClean="0"/>
              <a:t> = [</a:t>
            </a:r>
            <a:r>
              <a:rPr lang="en-US" dirty="0" err="1" smtClean="0"/>
              <a:t>mail.isp.tld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Note that the [] disables MX lookups so is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Reporting 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should set up a postmaster alias in the aliases table that directs mail to a real person</a:t>
            </a:r>
          </a:p>
          <a:p>
            <a:r>
              <a:rPr lang="en-US" dirty="0" smtClean="0"/>
              <a:t>The postmaster address is required to exist, so that people can report mail delivery problems.</a:t>
            </a:r>
          </a:p>
          <a:p>
            <a:r>
              <a:rPr lang="en-US" dirty="0" smtClean="0"/>
              <a:t>While you're updating the </a:t>
            </a:r>
            <a:r>
              <a:rPr lang="en-US" dirty="0" smtClean="0">
                <a:hlinkClick r:id="rId2"/>
              </a:rPr>
              <a:t>aliases(5)</a:t>
            </a:r>
            <a:r>
              <a:rPr lang="en-US" dirty="0" smtClean="0"/>
              <a:t> table, be sure to direct mail for the super-user to a human person too. </a:t>
            </a:r>
            <a:br>
              <a:rPr lang="en-US" dirty="0" smtClean="0"/>
            </a:br>
            <a:r>
              <a:rPr lang="en-US" dirty="0" smtClean="0"/>
              <a:t>	/</a:t>
            </a:r>
            <a:r>
              <a:rPr lang="en-US" dirty="0" err="1" smtClean="0"/>
              <a:t>etc</a:t>
            </a:r>
            <a:r>
              <a:rPr lang="en-US" dirty="0" smtClean="0"/>
              <a:t>/aliases: </a:t>
            </a:r>
            <a:br>
              <a:rPr lang="en-US" dirty="0" smtClean="0"/>
            </a:br>
            <a:r>
              <a:rPr lang="en-US" dirty="0" smtClean="0"/>
              <a:t>postmaster: </a:t>
            </a:r>
            <a:r>
              <a:rPr lang="en-US" dirty="0" err="1" smtClean="0"/>
              <a:t>afnog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root: </a:t>
            </a:r>
            <a:r>
              <a:rPr lang="en-US" dirty="0" err="1" smtClean="0"/>
              <a:t>afnog</a:t>
            </a:r>
            <a:endParaRPr lang="en-US" dirty="0" smtClean="0"/>
          </a:p>
          <a:p>
            <a:r>
              <a:rPr lang="en-US" dirty="0" smtClean="0"/>
              <a:t>After editing the aliases file, run the command </a:t>
            </a:r>
            <a:r>
              <a:rPr lang="en-US" i="1" dirty="0" smtClean="0"/>
              <a:t>$</a:t>
            </a:r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newaliases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191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Default reports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910" y="893756"/>
            <a:ext cx="8654073" cy="580156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ounce</a:t>
            </a:r>
          </a:p>
          <a:p>
            <a:pPr lvl="1"/>
            <a:r>
              <a:rPr lang="en-US" dirty="0" smtClean="0"/>
              <a:t> Inform the postmaster of undeliverable mail. Either send the postmaster a copy of undeliverable mail that is returned to the sender, or send a transcript of the SMTP </a:t>
            </a:r>
          </a:p>
          <a:p>
            <a:r>
              <a:rPr lang="en-US" dirty="0" smtClean="0"/>
              <a:t>2bounce </a:t>
            </a:r>
          </a:p>
          <a:p>
            <a:pPr lvl="1"/>
            <a:r>
              <a:rPr lang="en-US" dirty="0" smtClean="0"/>
              <a:t>When Postfix is unable to return undeliverable mail to the sender, </a:t>
            </a:r>
          </a:p>
          <a:p>
            <a:r>
              <a:rPr lang="en-US" dirty="0" smtClean="0"/>
              <a:t>delay </a:t>
            </a:r>
          </a:p>
          <a:p>
            <a:pPr lvl="1"/>
            <a:r>
              <a:rPr lang="en-US" dirty="0" smtClean="0"/>
              <a:t>Inform the postmaster of delayed mail. In this case, the postmaster receives message headers only. </a:t>
            </a:r>
          </a:p>
          <a:p>
            <a:r>
              <a:rPr lang="en-US" dirty="0" smtClean="0"/>
              <a:t>policy </a:t>
            </a:r>
          </a:p>
          <a:p>
            <a:pPr lvl="1"/>
            <a:r>
              <a:rPr lang="en-US" dirty="0" smtClean="0"/>
              <a:t>Inform the postmaster of client requests that were rejected because of (UCE) policy restrictions. The postmaster receives a transcript of the SMTP session.</a:t>
            </a:r>
          </a:p>
          <a:p>
            <a:r>
              <a:rPr lang="en-US" dirty="0" smtClean="0"/>
              <a:t>protocol </a:t>
            </a:r>
          </a:p>
          <a:p>
            <a:pPr lvl="1"/>
            <a:r>
              <a:rPr lang="en-US" dirty="0" smtClean="0"/>
              <a:t>Inform the postmaster of protocol errors (client or server side) or attempts by a client to execute unimplemented commands. </a:t>
            </a:r>
          </a:p>
          <a:p>
            <a:r>
              <a:rPr lang="en-US" dirty="0" smtClean="0"/>
              <a:t>resource </a:t>
            </a:r>
          </a:p>
          <a:p>
            <a:pPr lvl="1"/>
            <a:r>
              <a:rPr lang="en-US" dirty="0" smtClean="0"/>
              <a:t>Inform the postmaster of mail not delivered due to resource problems (for example, queue file write errors)</a:t>
            </a:r>
          </a:p>
          <a:p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Inform the postmaster of mail not delivered due to software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2334"/>
            <a:ext cx="8229600" cy="4813830"/>
          </a:xfrm>
        </p:spPr>
        <p:txBody>
          <a:bodyPr/>
          <a:lstStyle/>
          <a:p>
            <a:r>
              <a:rPr lang="en-US" dirty="0" smtClean="0"/>
              <a:t>Postfix will log all messages to</a:t>
            </a:r>
            <a:br>
              <a:rPr lang="en-US" dirty="0" smtClean="0"/>
            </a:br>
            <a:r>
              <a:rPr lang="en-US" b="1" i="1" dirty="0" smtClean="0"/>
              <a:t>/</a:t>
            </a:r>
            <a:r>
              <a:rPr lang="en-US" b="1" i="1" dirty="0" err="1" smtClean="0"/>
              <a:t>var</a:t>
            </a:r>
            <a:r>
              <a:rPr lang="en-US" b="1" i="1" dirty="0" smtClean="0"/>
              <a:t>/log/</a:t>
            </a:r>
            <a:r>
              <a:rPr lang="en-US" b="1" i="1" dirty="0" err="1" smtClean="0"/>
              <a:t>mail.log</a:t>
            </a:r>
            <a:endParaRPr lang="en-US" b="1" i="1" dirty="0" smtClean="0"/>
          </a:p>
          <a:p>
            <a:r>
              <a:rPr lang="en-US" dirty="0" smtClean="0"/>
              <a:t>Done using the </a:t>
            </a:r>
            <a:r>
              <a:rPr lang="en-US" dirty="0" err="1" smtClean="0"/>
              <a:t>syslogd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All transactions of messages coming in being sent out of the server will be logged</a:t>
            </a:r>
          </a:p>
          <a:p>
            <a:r>
              <a:rPr lang="en-US" dirty="0" smtClean="0"/>
              <a:t>Logs will contain details like hostnames, recipients, time and date, and whether the email was queued or dropped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 Daemon process </a:t>
            </a:r>
            <a:r>
              <a:rPr lang="en-US" b="1" dirty="0" err="1" smtClean="0"/>
              <a:t>chrooted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Postfix daemon processes can be configured (via the </a:t>
            </a:r>
            <a:r>
              <a:rPr lang="en-US" dirty="0" smtClean="0">
                <a:hlinkClick r:id="rId2"/>
              </a:rPr>
              <a:t>master.cf</a:t>
            </a:r>
            <a:r>
              <a:rPr lang="en-US" dirty="0" smtClean="0"/>
              <a:t> file) to run in a </a:t>
            </a:r>
            <a:r>
              <a:rPr lang="en-US" dirty="0" err="1" smtClean="0"/>
              <a:t>chroot</a:t>
            </a:r>
            <a:r>
              <a:rPr lang="en-US" dirty="0" smtClean="0"/>
              <a:t> jail</a:t>
            </a:r>
          </a:p>
          <a:p>
            <a:r>
              <a:rPr lang="en-US" dirty="0" smtClean="0"/>
              <a:t>The processes run at a fixed low privilege and with file system access limited to the Postfix queue directories (/</a:t>
            </a:r>
            <a:r>
              <a:rPr lang="en-US" dirty="0" err="1" smtClean="0"/>
              <a:t>var</a:t>
            </a:r>
            <a:r>
              <a:rPr lang="en-US" dirty="0" smtClean="0"/>
              <a:t>/spool/postfix). </a:t>
            </a:r>
          </a:p>
          <a:p>
            <a:r>
              <a:rPr lang="en-US" dirty="0" smtClean="0"/>
              <a:t>This provides a significant barrier against intrusion. </a:t>
            </a:r>
          </a:p>
          <a:p>
            <a:r>
              <a:rPr lang="en-US" dirty="0" smtClean="0"/>
              <a:t>The barrier is not impenetrable (</a:t>
            </a:r>
            <a:r>
              <a:rPr lang="en-US" dirty="0" err="1" smtClean="0"/>
              <a:t>chroot</a:t>
            </a:r>
            <a:r>
              <a:rPr lang="en-US" dirty="0" smtClean="0"/>
              <a:t> limits file system access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 and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inet_interfaces</a:t>
            </a:r>
            <a:r>
              <a:rPr lang="en-US" dirty="0" smtClean="0"/>
              <a:t> parameter specifies all network interface addresses that the Postfix system should listen on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net_interfaces</a:t>
            </a:r>
            <a:r>
              <a:rPr lang="en-US" dirty="0" smtClean="0"/>
              <a:t> = all</a:t>
            </a:r>
          </a:p>
          <a:p>
            <a:r>
              <a:rPr lang="en-US" dirty="0" smtClean="0">
                <a:hlinkClick r:id="rId3"/>
              </a:rPr>
              <a:t>inet_protocols</a:t>
            </a:r>
            <a:r>
              <a:rPr lang="en-US" dirty="0" smtClean="0"/>
              <a:t> parameter specifies which protocols Postfix will attempt to use</a:t>
            </a:r>
          </a:p>
          <a:p>
            <a:pPr lvl="1"/>
            <a:r>
              <a:rPr lang="en-US" dirty="0" smtClean="0">
                <a:hlinkClick r:id="rId3"/>
              </a:rPr>
              <a:t>inet_protocols</a:t>
            </a:r>
            <a:r>
              <a:rPr lang="en-US" dirty="0" smtClean="0"/>
              <a:t> = ipv4, ipv6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Starting, stopping and logs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2800" cy="477802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Starting/Stopping</a:t>
            </a:r>
            <a:br>
              <a:rPr lang="en-US" b="1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service postfix start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service postfix </a:t>
            </a:r>
            <a:r>
              <a:rPr lang="en-US" dirty="0"/>
              <a:t>s</a:t>
            </a:r>
            <a:r>
              <a:rPr lang="en-US" dirty="0" smtClean="0"/>
              <a:t>top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Checking non-default running </a:t>
            </a:r>
            <a:r>
              <a:rPr lang="en-US" b="1" dirty="0" err="1" smtClean="0"/>
              <a:t>config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postconf</a:t>
            </a:r>
            <a:r>
              <a:rPr lang="en-US" dirty="0"/>
              <a:t> </a:t>
            </a:r>
            <a:r>
              <a:rPr lang="en-US" dirty="0" smtClean="0"/>
              <a:t>–n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Reloading rules</a:t>
            </a:r>
            <a:br>
              <a:rPr lang="en-US" b="1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postfix reload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Checking logs</a:t>
            </a:r>
            <a:br>
              <a:rPr lang="en-US" b="1" dirty="0" smtClean="0"/>
            </a:b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tail –f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mail.log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Postfix 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manipulation</a:t>
            </a:r>
          </a:p>
          <a:p>
            <a:pPr lvl="1"/>
            <a:r>
              <a:rPr lang="en-US" dirty="0">
                <a:hlinkClick r:id="rId2"/>
              </a:rPr>
              <a:t>http://www.tech-g.com/2012/07/15/inspecting-postfixs-email-queue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u="sng" dirty="0">
                <a:hlinkClick r:id="rId3"/>
              </a:rPr>
              <a:t>Postfix on Debian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://wiki.debian.org/</a:t>
            </a:r>
            <a:r>
              <a:rPr lang="en-US" dirty="0" smtClean="0">
                <a:hlinkClick r:id="rId3"/>
              </a:rPr>
              <a:t>Postfix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557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Postfix?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57558"/>
            <a:ext cx="8229600" cy="50302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Postfix</a:t>
            </a:r>
            <a:r>
              <a:rPr lang="en-US" dirty="0" smtClean="0"/>
              <a:t> is a </a:t>
            </a:r>
            <a:r>
              <a:rPr lang="en-US" dirty="0" smtClean="0">
                <a:hlinkClick r:id="rId2" tooltip="Free software"/>
              </a:rPr>
              <a:t>free</a:t>
            </a:r>
            <a:r>
              <a:rPr lang="en-US" dirty="0" smtClean="0"/>
              <a:t> and </a:t>
            </a:r>
            <a:r>
              <a:rPr lang="en-US" dirty="0" smtClean="0">
                <a:hlinkClick r:id="rId3" tooltip="Open-source software"/>
              </a:rPr>
              <a:t>open-source</a:t>
            </a:r>
            <a:r>
              <a:rPr lang="en-US" dirty="0" smtClean="0"/>
              <a:t> </a:t>
            </a:r>
            <a:r>
              <a:rPr lang="en-US" dirty="0" smtClean="0">
                <a:hlinkClick r:id="rId4" tooltip="Mail transfer agent"/>
              </a:rPr>
              <a:t>mail transfer agent</a:t>
            </a:r>
            <a:r>
              <a:rPr lang="en-US" dirty="0" smtClean="0"/>
              <a:t> (MTA) that routes and delivers </a:t>
            </a:r>
            <a:r>
              <a:rPr lang="en-US" dirty="0" smtClean="0">
                <a:hlinkClick r:id="rId5" tooltip="E-mail"/>
              </a:rPr>
              <a:t>electronic mail</a:t>
            </a:r>
            <a:r>
              <a:rPr lang="en-US" dirty="0" smtClean="0"/>
              <a:t>, intended as an alternative to the widely used </a:t>
            </a:r>
            <a:r>
              <a:rPr lang="en-US" dirty="0" smtClean="0">
                <a:hlinkClick r:id="rId6" tooltip="Sendmail"/>
              </a:rPr>
              <a:t>Sendmail</a:t>
            </a:r>
            <a:r>
              <a:rPr lang="en-US" dirty="0" smtClean="0"/>
              <a:t> MTA.</a:t>
            </a:r>
          </a:p>
          <a:p>
            <a:r>
              <a:rPr lang="en-US" dirty="0" smtClean="0"/>
              <a:t>Postfix is released under the </a:t>
            </a:r>
            <a:r>
              <a:rPr lang="en-US" dirty="0" smtClean="0">
                <a:hlinkClick r:id="rId7" tooltip="IBM Public License"/>
              </a:rPr>
              <a:t>IBM Public License</a:t>
            </a:r>
            <a:r>
              <a:rPr lang="en-US" dirty="0" smtClean="0"/>
              <a:t> 1.0 which is a </a:t>
            </a:r>
            <a:r>
              <a:rPr lang="en-US" dirty="0" smtClean="0">
                <a:hlinkClick r:id="rId8" tooltip="Free software licence"/>
              </a:rPr>
              <a:t>free software licence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Originally written in 1997 by </a:t>
            </a:r>
            <a:r>
              <a:rPr lang="en-US" dirty="0" smtClean="0">
                <a:hlinkClick r:id="rId9" tooltip="Wietse Venema"/>
              </a:rPr>
              <a:t>Wietse Venema</a:t>
            </a:r>
            <a:r>
              <a:rPr lang="en-US" dirty="0" smtClean="0"/>
              <a:t> at the </a:t>
            </a:r>
            <a:r>
              <a:rPr lang="en-US" dirty="0" smtClean="0">
                <a:hlinkClick r:id="rId10" tooltip="IBM"/>
              </a:rPr>
              <a:t>IBM</a:t>
            </a:r>
            <a:r>
              <a:rPr lang="en-US" dirty="0" smtClean="0"/>
              <a:t> </a:t>
            </a:r>
            <a:r>
              <a:rPr lang="en-US" dirty="0" smtClean="0">
                <a:hlinkClick r:id="rId11" tooltip="Thomas J. Watson Research Center"/>
              </a:rPr>
              <a:t>Thomas J. Watson Research Center</a:t>
            </a:r>
            <a:r>
              <a:rPr lang="en-US" dirty="0" smtClean="0"/>
              <a:t> and first released in December 1998, Postfix continues as of 2014 to be actively developed by its creator and other contributors. The software is also known by its former names </a:t>
            </a:r>
            <a:r>
              <a:rPr lang="en-US" b="1" dirty="0" err="1" smtClean="0"/>
              <a:t>VMailer</a:t>
            </a:r>
            <a:r>
              <a:rPr lang="en-US" dirty="0" smtClean="0"/>
              <a:t> and </a:t>
            </a:r>
            <a:r>
              <a:rPr lang="en-US" b="1" dirty="0" smtClean="0"/>
              <a:t>IBM Secure Mailer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January 2013 in a study performed by E-Soft, Inc.</a:t>
            </a:r>
            <a:r>
              <a:rPr lang="en-US" dirty="0"/>
              <a:t> </a:t>
            </a:r>
            <a:r>
              <a:rPr lang="en-US" dirty="0" smtClean="0"/>
              <a:t>found that approximately 25% of the publicly reachable mail-servers on the Internet ran Postfix.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on UNIX-like systems including AIX, BSD, HP-UX, Linux, </a:t>
            </a:r>
            <a:r>
              <a:rPr lang="en-US" dirty="0" err="1" smtClean="0"/>
              <a:t>MacOS</a:t>
            </a:r>
            <a:r>
              <a:rPr lang="en-US" dirty="0" smtClean="0"/>
              <a:t> X, Solaris, and more.</a:t>
            </a:r>
          </a:p>
          <a:p>
            <a:r>
              <a:rPr lang="en-US" dirty="0" smtClean="0"/>
              <a:t>It is the default </a:t>
            </a:r>
            <a:r>
              <a:rPr lang="en-US" dirty="0" smtClean="0">
                <a:hlinkClick r:id="rId2" tooltip="Message transfer agent"/>
              </a:rPr>
              <a:t>MTA</a:t>
            </a:r>
            <a:r>
              <a:rPr lang="en-US" dirty="0" smtClean="0"/>
              <a:t> for the </a:t>
            </a:r>
            <a:r>
              <a:rPr lang="en-US" dirty="0" smtClean="0">
                <a:hlinkClick r:id="rId3" tooltip="OS X"/>
              </a:rPr>
              <a:t>OS X</a:t>
            </a:r>
            <a:r>
              <a:rPr lang="en-US" dirty="0" smtClean="0"/>
              <a:t>, </a:t>
            </a:r>
            <a:r>
              <a:rPr lang="en-US" dirty="0" smtClean="0">
                <a:hlinkClick r:id="rId4" tooltip="NetBSD"/>
              </a:rPr>
              <a:t>NetBSD</a:t>
            </a:r>
            <a:r>
              <a:rPr lang="en-US" baseline="30000" dirty="0" smtClean="0">
                <a:hlinkClick r:id="rId5"/>
              </a:rPr>
              <a:t>[3]</a:t>
            </a:r>
            <a:r>
              <a:rPr lang="en-US" dirty="0" smtClean="0"/>
              <a:t> and </a:t>
            </a:r>
            <a:r>
              <a:rPr lang="en-US" dirty="0" smtClean="0">
                <a:hlinkClick r:id="rId6" tooltip="Ubuntu (operating system)"/>
              </a:rPr>
              <a:t>Ubuntu</a:t>
            </a:r>
            <a:r>
              <a:rPr lang="en-US" dirty="0" smtClean="0"/>
              <a:t> operating systems</a:t>
            </a:r>
          </a:p>
          <a:p>
            <a:r>
              <a:rPr lang="en-US" dirty="0" smtClean="0"/>
              <a:t>Used by: AOL, Apple Server, Stanford University, United States Navy, NASA, Rackspace, many ISPs</a:t>
            </a:r>
          </a:p>
          <a:p>
            <a:r>
              <a:rPr lang="en-US" dirty="0" smtClean="0"/>
              <a:t>Able to process thousands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271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45229"/>
            <a:ext cx="8229600" cy="48809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SASL authentication Simple </a:t>
            </a:r>
            <a:r>
              <a:rPr lang="en-US" dirty="0" err="1" smtClean="0"/>
              <a:t>Auth</a:t>
            </a:r>
            <a:r>
              <a:rPr lang="en-US" dirty="0" smtClean="0"/>
              <a:t> Security Layer</a:t>
            </a:r>
          </a:p>
          <a:p>
            <a:r>
              <a:rPr lang="en-US" dirty="0" smtClean="0"/>
              <a:t>Mail forwarding or delivery</a:t>
            </a:r>
          </a:p>
          <a:p>
            <a:r>
              <a:rPr lang="en-US" dirty="0"/>
              <a:t>"Virtual" domains with distinct address-</a:t>
            </a:r>
            <a:r>
              <a:rPr lang="en-US" dirty="0" smtClean="0"/>
              <a:t>namespaces</a:t>
            </a:r>
          </a:p>
          <a:p>
            <a:r>
              <a:rPr lang="en-US" dirty="0"/>
              <a:t>A large number of database lookup mechanisms including </a:t>
            </a:r>
            <a:r>
              <a:rPr lang="en-US" dirty="0">
                <a:hlinkClick r:id="rId2" tooltip="Berkeley DB"/>
              </a:rPr>
              <a:t>Berkeley DB</a:t>
            </a:r>
            <a:r>
              <a:rPr lang="en-US" dirty="0"/>
              <a:t>, </a:t>
            </a:r>
            <a:r>
              <a:rPr lang="en-US" dirty="0">
                <a:hlinkClick r:id="rId3" tooltip="Cdb (software)"/>
              </a:rPr>
              <a:t>CDB</a:t>
            </a:r>
            <a:r>
              <a:rPr lang="en-US" dirty="0"/>
              <a:t>, </a:t>
            </a:r>
            <a:r>
              <a:rPr lang="en-US" dirty="0">
                <a:hlinkClick r:id="rId4" tooltip="OpenLDAP"/>
              </a:rPr>
              <a:t>OpenLDAP LMDB</a:t>
            </a:r>
            <a:r>
              <a:rPr lang="en-US" dirty="0"/>
              <a:t>, </a:t>
            </a:r>
            <a:r>
              <a:rPr lang="en-US" dirty="0">
                <a:hlinkClick r:id="rId5" tooltip="Memcached"/>
              </a:rPr>
              <a:t>Memcached</a:t>
            </a:r>
            <a:r>
              <a:rPr lang="en-US" dirty="0"/>
              <a:t>, </a:t>
            </a:r>
            <a:r>
              <a:rPr lang="en-US" dirty="0">
                <a:hlinkClick r:id="rId6" tooltip="Lightweight Directory Access Protocol"/>
              </a:rPr>
              <a:t>LDAP</a:t>
            </a:r>
            <a:r>
              <a:rPr lang="en-US" dirty="0"/>
              <a:t> and multiple </a:t>
            </a:r>
            <a:r>
              <a:rPr lang="en-US" dirty="0">
                <a:hlinkClick r:id="rId7" tooltip="SQL"/>
              </a:rPr>
              <a:t>SQL</a:t>
            </a:r>
            <a:r>
              <a:rPr lang="en-US" dirty="0"/>
              <a:t> database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Extended </a:t>
            </a:r>
            <a:endParaRPr lang="en-US" dirty="0"/>
          </a:p>
          <a:p>
            <a:pPr lvl="1"/>
            <a:r>
              <a:rPr lang="en-US" dirty="0">
                <a:hlinkClick r:id="rId8" tooltip="Deep content inspection"/>
              </a:rPr>
              <a:t>Deep content inspection</a:t>
            </a:r>
            <a:r>
              <a:rPr lang="en-US" dirty="0"/>
              <a:t> before or after a message is accepted into the mail queue;</a:t>
            </a:r>
          </a:p>
          <a:p>
            <a:pPr lvl="1"/>
            <a:r>
              <a:rPr lang="en-US" dirty="0"/>
              <a:t>Mail authentication with </a:t>
            </a:r>
            <a:r>
              <a:rPr lang="en-US" dirty="0">
                <a:hlinkClick r:id="rId9" tooltip="DomainKeys Identified Mail"/>
              </a:rPr>
              <a:t>DKIM</a:t>
            </a:r>
            <a:r>
              <a:rPr lang="en-US" dirty="0"/>
              <a:t>, </a:t>
            </a:r>
            <a:r>
              <a:rPr lang="en-US" dirty="0">
                <a:hlinkClick r:id="rId10" tooltip="Sender Policy Framework"/>
              </a:rPr>
              <a:t>SPF</a:t>
            </a:r>
            <a:r>
              <a:rPr lang="en-US" dirty="0"/>
              <a:t>, or other protocols;</a:t>
            </a:r>
          </a:p>
          <a:p>
            <a:pPr lvl="1"/>
            <a:r>
              <a:rPr lang="en-US" dirty="0">
                <a:hlinkClick r:id="rId11" tooltip="Simple Mail Transfer Protocol"/>
              </a:rPr>
              <a:t>SMTP</a:t>
            </a:r>
            <a:r>
              <a:rPr lang="en-US" dirty="0"/>
              <a:t>-level access policies such as </a:t>
            </a:r>
            <a:r>
              <a:rPr lang="en-US" dirty="0">
                <a:hlinkClick r:id="rId12" tooltip="Greylisting"/>
              </a:rPr>
              <a:t>greylisting</a:t>
            </a:r>
            <a:r>
              <a:rPr lang="en-US" dirty="0"/>
              <a:t> or rate control.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Postfix on </a:t>
            </a:r>
            <a:r>
              <a:rPr lang="en-US" b="1" dirty="0" err="1" smtClean="0"/>
              <a:t>Debian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via: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postfix</a:t>
            </a:r>
          </a:p>
          <a:p>
            <a:r>
              <a:rPr lang="en-US" dirty="0" smtClean="0"/>
              <a:t>Directories:</a:t>
            </a:r>
            <a:br>
              <a:rPr lang="en-US" dirty="0" smtClean="0"/>
            </a:br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/postfix</a:t>
            </a:r>
          </a:p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err="1" smtClean="0"/>
              <a:t>main.cf</a:t>
            </a:r>
            <a:r>
              <a:rPr lang="en-US" dirty="0" smtClean="0"/>
              <a:t> - stores site specific Postfix configuration parameters while</a:t>
            </a:r>
          </a:p>
          <a:p>
            <a:pPr lvl="1"/>
            <a:r>
              <a:rPr lang="en-US" dirty="0" err="1" smtClean="0"/>
              <a:t>master.cf</a:t>
            </a:r>
            <a:r>
              <a:rPr lang="en-US" dirty="0" smtClean="0"/>
              <a:t> – defines daemon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</a:t>
            </a:r>
            <a:r>
              <a:rPr lang="en-US" b="1" dirty="0" err="1" smtClean="0"/>
              <a:t>aster.cf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how a client program connects to a service, </a:t>
            </a:r>
            <a:r>
              <a:rPr lang="en-US" dirty="0" smtClean="0"/>
              <a:t>and what </a:t>
            </a:r>
            <a:r>
              <a:rPr lang="en-US" dirty="0"/>
              <a:t>daemon program runs </a:t>
            </a:r>
            <a:r>
              <a:rPr lang="en-US" dirty="0" smtClean="0"/>
              <a:t>when a </a:t>
            </a:r>
            <a:r>
              <a:rPr lang="en-US" dirty="0"/>
              <a:t>service is requested.  </a:t>
            </a:r>
            <a:endParaRPr lang="en-US" dirty="0" smtClean="0"/>
          </a:p>
          <a:p>
            <a:r>
              <a:rPr lang="en-US" dirty="0"/>
              <a:t>The Postfix master daemon launches all of the other Postfix services as they are needed. The various services, and how they are run, are specified in the </a:t>
            </a:r>
            <a:r>
              <a:rPr lang="en-US" dirty="0" err="1"/>
              <a:t>master.cf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SMTP service is defined in this file as well as third party apps like an SPF program or a DKIM Program</a:t>
            </a:r>
          </a:p>
        </p:txBody>
      </p:sp>
    </p:spTree>
    <p:extLst>
      <p:ext uri="{BB962C8B-B14F-4D97-AF65-F5344CB8AC3E}">
        <p14:creationId xmlns:p14="http://schemas.microsoft.com/office/powerpoint/2010/main" val="8974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main.cf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a very small subset of all the parameters that control the operation of the Postfix mail system</a:t>
            </a:r>
          </a:p>
          <a:p>
            <a:r>
              <a:rPr lang="en-US" dirty="0" smtClean="0"/>
              <a:t>you will have to set up a minimal number of configuration parameters. </a:t>
            </a:r>
          </a:p>
          <a:p>
            <a:r>
              <a:rPr lang="en-US" dirty="0" smtClean="0"/>
              <a:t>Postfix configuration parameters resemble shell variables</a:t>
            </a:r>
          </a:p>
          <a:p>
            <a:pPr lvl="1"/>
            <a:r>
              <a:rPr lang="en-US" dirty="0" smtClean="0"/>
              <a:t>parameter = value</a:t>
            </a:r>
          </a:p>
          <a:p>
            <a:pPr lvl="1"/>
            <a:r>
              <a:rPr lang="en-US" dirty="0" err="1" smtClean="0"/>
              <a:t>other_parameter</a:t>
            </a:r>
            <a:r>
              <a:rPr lang="en-US" dirty="0" smtClean="0"/>
              <a:t> = $parameter</a:t>
            </a:r>
          </a:p>
          <a:p>
            <a:r>
              <a:rPr lang="en-US" dirty="0" smtClean="0"/>
              <a:t>Postfix uses database files for access control, address rewriting and other purposes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198" y="-84367"/>
            <a:ext cx="8229600" cy="1143000"/>
          </a:xfrm>
        </p:spPr>
        <p:txBody>
          <a:bodyPr/>
          <a:lstStyle/>
          <a:p>
            <a:r>
              <a:rPr lang="en-US" b="1" dirty="0" err="1"/>
              <a:t>m</a:t>
            </a:r>
            <a:r>
              <a:rPr lang="en-US" b="1" dirty="0" err="1" smtClean="0"/>
              <a:t>ain.cf</a:t>
            </a:r>
            <a:r>
              <a:rPr lang="en-US" b="1" dirty="0" smtClean="0"/>
              <a:t> Key Settings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198" y="1003515"/>
            <a:ext cx="8404602" cy="512264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myorigin</a:t>
            </a:r>
            <a:r>
              <a:rPr lang="en-US" dirty="0" smtClean="0"/>
              <a:t> =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specifies the domain that appears in mail that is posted on this machine. Defaults to the value of the machine’s hostname</a:t>
            </a:r>
          </a:p>
          <a:p>
            <a:r>
              <a:rPr lang="en-US" dirty="0" smtClean="0">
                <a:hlinkClick r:id="rId4"/>
              </a:rPr>
              <a:t>mydestination</a:t>
            </a:r>
            <a:r>
              <a:rPr lang="en-US" dirty="0" smtClean="0"/>
              <a:t> =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,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/>
            <a:r>
              <a:rPr lang="en-US" dirty="0" smtClean="0"/>
              <a:t>specifies what domains this machine will deliver locally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your machine is a mail server for its entire domain, you must list $</a:t>
            </a:r>
            <a:r>
              <a:rPr lang="en-US" dirty="0" smtClean="0">
                <a:hlinkClick r:id="rId5"/>
              </a:rPr>
              <a:t>mydomain</a:t>
            </a:r>
            <a:r>
              <a:rPr lang="en-US" dirty="0" smtClean="0"/>
              <a:t> as well in this setting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5"/>
              </a:rPr>
              <a:t>mydomain</a:t>
            </a:r>
            <a:r>
              <a:rPr lang="en-US" dirty="0" smtClean="0"/>
              <a:t> parameter specifies the parent domain of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. By default, it is derived from $</a:t>
            </a:r>
            <a:r>
              <a:rPr lang="en-US" dirty="0" smtClean="0">
                <a:hlinkClick r:id="rId3"/>
              </a:rPr>
              <a:t>myhostname</a:t>
            </a:r>
            <a:r>
              <a:rPr lang="en-US" dirty="0" smtClean="0"/>
              <a:t> by stripping off the first part (unless if the result would be a top-level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Relaying Mail – From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Postfix will forward mail from clients in authorized network blocks to any destination</a:t>
            </a:r>
          </a:p>
          <a:p>
            <a:r>
              <a:rPr lang="en-US" dirty="0" smtClean="0"/>
              <a:t>Authorized networks are defined with the </a:t>
            </a:r>
            <a:r>
              <a:rPr lang="en-US" dirty="0" smtClean="0">
                <a:hlinkClick r:id="rId2"/>
              </a:rPr>
              <a:t>mynetworks</a:t>
            </a:r>
            <a:r>
              <a:rPr lang="en-US" dirty="0" smtClean="0"/>
              <a:t> configuration parameter</a:t>
            </a:r>
          </a:p>
          <a:p>
            <a:r>
              <a:rPr lang="en-US" dirty="0" smtClean="0"/>
              <a:t>The default is to authorize all clients in the IP </a:t>
            </a:r>
            <a:r>
              <a:rPr lang="en-US" dirty="0" err="1" smtClean="0"/>
              <a:t>subnetworks</a:t>
            </a:r>
            <a:r>
              <a:rPr lang="en-US" dirty="0" smtClean="0"/>
              <a:t> that the local machine is attached to.</a:t>
            </a:r>
          </a:p>
          <a:p>
            <a:r>
              <a:rPr lang="en-US" dirty="0" smtClean="0"/>
              <a:t>By default, Postfix will NOT be an open relay </a:t>
            </a:r>
            <a:r>
              <a:rPr lang="en-US" dirty="0" err="1" smtClean="0"/>
              <a:t>ie</a:t>
            </a:r>
            <a:r>
              <a:rPr lang="en-US" dirty="0" smtClean="0"/>
              <a:t> it will not forward from IPs outside your network to the Internet</a:t>
            </a:r>
          </a:p>
          <a:p>
            <a:pPr lvl="1"/>
            <a:r>
              <a:rPr lang="en-US" dirty="0" smtClean="0">
                <a:hlinkClick r:id="rId3"/>
              </a:rPr>
              <a:t>mynetworks_style</a:t>
            </a:r>
            <a:r>
              <a:rPr lang="en-US" dirty="0" smtClean="0"/>
              <a:t> = subnet </a:t>
            </a:r>
          </a:p>
          <a:p>
            <a:pPr lvl="1"/>
            <a:r>
              <a:rPr lang="en-US" dirty="0" smtClean="0">
                <a:hlinkClick r:id="rId2"/>
              </a:rPr>
              <a:t>mynetworks</a:t>
            </a:r>
            <a:r>
              <a:rPr lang="en-US" dirty="0" smtClean="0"/>
              <a:t> = 127.0.0.0/8 168.100.189.2/32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Macintosh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Postfix Mail Server</vt:lpstr>
      <vt:lpstr>What is Postfix?</vt:lpstr>
      <vt:lpstr>Postfix</vt:lpstr>
      <vt:lpstr>Some Key Features</vt:lpstr>
      <vt:lpstr>Postfix on Debian</vt:lpstr>
      <vt:lpstr>master.cf</vt:lpstr>
      <vt:lpstr>main.cf</vt:lpstr>
      <vt:lpstr>main.cf Key Settings</vt:lpstr>
      <vt:lpstr>Relaying Mail – From</vt:lpstr>
      <vt:lpstr>Relaying mail - to</vt:lpstr>
      <vt:lpstr>Outbound emails</vt:lpstr>
      <vt:lpstr>Reporting problems</vt:lpstr>
      <vt:lpstr>Default reports</vt:lpstr>
      <vt:lpstr>Logging</vt:lpstr>
      <vt:lpstr>Postfix Daemon process chrooted</vt:lpstr>
      <vt:lpstr>Interfaces and Protocol</vt:lpstr>
      <vt:lpstr>Starting, stopping and logs</vt:lpstr>
      <vt:lpstr>Further Postfix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Kevin Chege</cp:lastModifiedBy>
  <cp:revision>2</cp:revision>
  <dcterms:created xsi:type="dcterms:W3CDTF">2017-05-23T13:35:16Z</dcterms:created>
  <dcterms:modified xsi:type="dcterms:W3CDTF">2017-05-24T05:54:14Z</dcterms:modified>
</cp:coreProperties>
</file>