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85" r:id="rId20"/>
    <p:sldId id="290" r:id="rId21"/>
    <p:sldId id="271" r:id="rId22"/>
    <p:sldId id="272" r:id="rId23"/>
    <p:sldId id="274" r:id="rId24"/>
    <p:sldId id="273" r:id="rId25"/>
    <p:sldId id="275" r:id="rId26"/>
    <p:sldId id="286" r:id="rId27"/>
    <p:sldId id="288" r:id="rId28"/>
    <p:sldId id="287" r:id="rId29"/>
    <p:sldId id="283" r:id="rId30"/>
    <p:sldId id="291" r:id="rId31"/>
    <p:sldId id="282" r:id="rId32"/>
    <p:sldId id="281" r:id="rId33"/>
    <p:sldId id="27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10000"/>
          </a:bodyPr>
          <a:lstStyle/>
          <a:p>
            <a:r>
              <a:rPr lang="en-US" dirty="0" smtClean="0"/>
              <a:t>Rules are red from top to bottom</a:t>
            </a:r>
          </a:p>
          <a:p>
            <a:r>
              <a:rPr lang="en-US" dirty="0" smtClean="0"/>
              <a:t>A matching pass rule in one direction automatically creates a matching pass rule in the other direction</a:t>
            </a:r>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 in the direction you want to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default deny?</a:t>
            </a:r>
            <a:endParaRPr lang="en-US" b="1" dirty="0"/>
          </a:p>
        </p:txBody>
      </p:sp>
      <p:sp>
        <p:nvSpPr>
          <p:cNvPr id="3" name="Content Placeholder 2"/>
          <p:cNvSpPr>
            <a:spLocks noGrp="1"/>
          </p:cNvSpPr>
          <p:nvPr>
            <p:ph idx="1"/>
          </p:nvPr>
        </p:nvSpPr>
        <p:spPr>
          <a:xfrm>
            <a:off x="457200" y="1600200"/>
            <a:ext cx="8229600" cy="5006460"/>
          </a:xfrm>
        </p:spPr>
        <p:txBody>
          <a:bodyPr>
            <a:normAutofit fontScale="85000" lnSpcReduction="20000"/>
          </a:bodyPr>
          <a:lstStyle/>
          <a:p>
            <a:r>
              <a:rPr lang="en-US" dirty="0"/>
              <a:t>The recommended practice when setting up a firewall is to take a "default deny" approach. </a:t>
            </a:r>
            <a:endParaRPr lang="en-US" dirty="0" smtClean="0"/>
          </a:p>
          <a:p>
            <a:r>
              <a:rPr lang="en-US" dirty="0" smtClean="0"/>
              <a:t>That </a:t>
            </a:r>
            <a:r>
              <a:rPr lang="en-US" dirty="0"/>
              <a:t>is, to deny </a:t>
            </a:r>
            <a:r>
              <a:rPr lang="en-US" i="1" dirty="0"/>
              <a:t>everything</a:t>
            </a:r>
            <a:r>
              <a:rPr lang="en-US" dirty="0"/>
              <a:t> and then selectively allow certain traffic through the firewall. </a:t>
            </a:r>
            <a:endParaRPr lang="en-US" dirty="0" smtClean="0"/>
          </a:p>
          <a:p>
            <a:r>
              <a:rPr lang="en-US" dirty="0" smtClean="0"/>
              <a:t>This </a:t>
            </a:r>
            <a:r>
              <a:rPr lang="en-US" dirty="0"/>
              <a:t>approach is recommended because it errs on the side of caution and also makes writing a </a:t>
            </a:r>
            <a:r>
              <a:rPr lang="en-US" dirty="0" err="1"/>
              <a:t>ruleset</a:t>
            </a:r>
            <a:r>
              <a:rPr lang="en-US" dirty="0"/>
              <a:t> easier. </a:t>
            </a:r>
            <a:r>
              <a:rPr lang="en-US" dirty="0" smtClean="0"/>
              <a:t>the </a:t>
            </a:r>
            <a:r>
              <a:rPr lang="en-US" dirty="0"/>
              <a:t>first two filter rules should be: </a:t>
            </a:r>
          </a:p>
          <a:p>
            <a:pPr marL="457200" lvl="1" indent="0">
              <a:buNone/>
            </a:pPr>
            <a:r>
              <a:rPr lang="en-US" dirty="0"/>
              <a:t>block </a:t>
            </a:r>
            <a:r>
              <a:rPr lang="en-US" dirty="0" smtClean="0"/>
              <a:t>in</a:t>
            </a:r>
            <a:r>
              <a:rPr lang="en-US" dirty="0"/>
              <a:t> all</a:t>
            </a:r>
            <a:br>
              <a:rPr lang="en-US" dirty="0"/>
            </a:br>
            <a:r>
              <a:rPr lang="en-US" dirty="0"/>
              <a:t>block out </a:t>
            </a:r>
            <a:r>
              <a:rPr lang="en-US" dirty="0" smtClean="0"/>
              <a:t>all</a:t>
            </a:r>
          </a:p>
          <a:p>
            <a:r>
              <a:rPr lang="en-US" dirty="0" smtClean="0"/>
              <a:t>This </a:t>
            </a:r>
            <a:r>
              <a:rPr lang="en-US" dirty="0"/>
              <a:t>will block all traffic on all interfaces in either direction from anywhere to anywhere. </a:t>
            </a:r>
            <a:endParaRPr lang="en-US" dirty="0" smtClean="0"/>
          </a:p>
          <a:p>
            <a:r>
              <a:rPr lang="en-US" b="1" dirty="0" smtClean="0"/>
              <a:t>HOWEVER</a:t>
            </a:r>
            <a:r>
              <a:rPr lang="en-US" dirty="0" smtClean="0"/>
              <a:t>, you may opt to approach your firewall rules differently depending on the scenario</a:t>
            </a:r>
            <a:endParaRPr lang="en-US" dirty="0"/>
          </a:p>
          <a:p>
            <a:endParaRPr lang="en-US" dirty="0"/>
          </a:p>
        </p:txBody>
      </p:sp>
    </p:spTree>
    <p:extLst>
      <p:ext uri="{BB962C8B-B14F-4D97-AF65-F5344CB8AC3E}">
        <p14:creationId xmlns:p14="http://schemas.microsoft.com/office/powerpoint/2010/main" val="296087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a:t>
            </a:r>
            <a:r>
              <a:rPr lang="en-US" sz="1600" dirty="0" smtClean="0">
                <a:latin typeface="Courier"/>
                <a:cs typeface="Courier"/>
              </a:rPr>
              <a:t>192.168.0.1</a:t>
            </a:r>
          </a:p>
          <a:p>
            <a:pPr>
              <a:buNone/>
            </a:pPr>
            <a:r>
              <a:rPr lang="en-US" sz="1600" dirty="0">
                <a:latin typeface="Courier"/>
                <a:cs typeface="Courier"/>
              </a:rPr>
              <a:t>b</a:t>
            </a:r>
            <a:r>
              <a:rPr lang="en-US" sz="1600" dirty="0" smtClean="0">
                <a:latin typeface="Courier"/>
                <a:cs typeface="Courier"/>
              </a:rPr>
              <a:t>lock in quick all</a:t>
            </a:r>
          </a:p>
          <a:p>
            <a:pPr>
              <a:buNone/>
            </a:pPr>
            <a:r>
              <a:rPr lang="en-US" sz="1600" dirty="0" smtClean="0">
                <a:latin typeface="Courier"/>
                <a:cs typeface="Courier"/>
              </a:rPr>
              <a:t>b</a:t>
            </a:r>
            <a:r>
              <a:rPr lang="en-US" sz="1600" dirty="0" smtClean="0">
                <a:latin typeface="Courier"/>
                <a:cs typeface="Courier"/>
              </a:rPr>
              <a:t>lock out quick all</a:t>
            </a:r>
            <a:endParaRPr lang="en-US" sz="1600" dirty="0" smtClean="0">
              <a:latin typeface="Courier"/>
              <a:cs typeface="Courier"/>
            </a:endParaRP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t>
            </a:r>
            <a:r>
              <a:rPr lang="en-US" sz="2000" dirty="0" smtClean="0">
                <a:latin typeface="Courier"/>
                <a:cs typeface="Courier"/>
              </a:rPr>
              <a:t>all </a:t>
            </a:r>
            <a:endParaRPr lang="en-US" sz="2000" dirty="0">
              <a:latin typeface="Courier"/>
              <a:cs typeface="Courier"/>
            </a:endParaRP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 The “pass out all” is needed despite PF having an implicit pass rule. Removing it will mean traffic out will not match any rule but incoming replies to conversations initiated by the server will be matched against the “block in all” rule.</a:t>
            </a:r>
            <a:endParaRPr lang="en-US" sz="2400" dirty="0"/>
          </a:p>
        </p:txBody>
      </p:sp>
    </p:spTree>
    <p:extLst>
      <p:ext uri="{BB962C8B-B14F-4D97-AF65-F5344CB8AC3E}">
        <p14:creationId xmlns:p14="http://schemas.microsoft.com/office/powerpoint/2010/main" val="33668212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10000"/>
          </a:bodyPr>
          <a:lstStyle/>
          <a:p>
            <a:pPr marL="0" indent="0">
              <a:buNone/>
            </a:pPr>
            <a:r>
              <a:rPr lang="en-US" sz="2200" dirty="0" err="1" smtClean="0">
                <a:latin typeface="Courier"/>
                <a:cs typeface="Courier"/>
              </a:rPr>
              <a:t>good_ports</a:t>
            </a:r>
            <a:r>
              <a:rPr lang="en-US" sz="2200" dirty="0" smtClean="0">
                <a:latin typeface="Courier"/>
                <a:cs typeface="Courier"/>
              </a:rPr>
              <a:t>=“{ 22, 443, 80 }”</a:t>
            </a:r>
            <a:br>
              <a:rPr lang="en-US" sz="2200" dirty="0" smtClean="0">
                <a:latin typeface="Courier"/>
                <a:cs typeface="Courier"/>
              </a:rPr>
            </a:br>
            <a:r>
              <a:rPr lang="en-US" sz="2200" dirty="0" smtClean="0">
                <a:latin typeface="Courier"/>
                <a:cs typeface="Courier"/>
              </a:rPr>
              <a:t>me=“192.168.0.1” #Web server IP</a:t>
            </a:r>
          </a:p>
          <a:p>
            <a:pPr marL="0" indent="0">
              <a:buNone/>
            </a:pPr>
            <a:r>
              <a:rPr lang="en-US" sz="2200" dirty="0">
                <a:latin typeface="Courier"/>
                <a:cs typeface="Courier"/>
              </a:rPr>
              <a:t>set skip on </a:t>
            </a:r>
            <a:r>
              <a:rPr lang="en-US" sz="2200" dirty="0" smtClean="0">
                <a:latin typeface="Courier"/>
                <a:cs typeface="Courier"/>
              </a:rPr>
              <a:t>lo0</a:t>
            </a:r>
          </a:p>
          <a:p>
            <a:pPr marL="0" indent="0">
              <a:buNone/>
            </a:pPr>
            <a:r>
              <a:rPr lang="en-US" sz="2200" dirty="0" smtClean="0">
                <a:latin typeface="Courier"/>
                <a:cs typeface="Courier"/>
              </a:rPr>
              <a:t>pass in quick on em0 </a:t>
            </a:r>
            <a:r>
              <a:rPr lang="en-US" sz="2200" dirty="0" err="1" smtClean="0">
                <a:latin typeface="Courier"/>
                <a:cs typeface="Courier"/>
              </a:rPr>
              <a:t>inet</a:t>
            </a:r>
            <a:r>
              <a:rPr lang="en-US" sz="2200" dirty="0" smtClean="0">
                <a:latin typeface="Courier"/>
                <a:cs typeface="Courier"/>
              </a:rPr>
              <a:t> proto </a:t>
            </a:r>
            <a:r>
              <a:rPr lang="en-US" sz="2200" dirty="0" err="1" smtClean="0">
                <a:latin typeface="Courier"/>
                <a:cs typeface="Courier"/>
              </a:rPr>
              <a:t>tcp</a:t>
            </a:r>
            <a:r>
              <a:rPr lang="en-US" sz="2200" dirty="0" smtClean="0">
                <a:latin typeface="Courier"/>
                <a:cs typeface="Courier"/>
              </a:rPr>
              <a:t> from any to $me \ port $</a:t>
            </a:r>
            <a:r>
              <a:rPr lang="en-US" sz="2200" dirty="0" err="1" smtClean="0">
                <a:latin typeface="Courier"/>
                <a:cs typeface="Courier"/>
              </a:rPr>
              <a:t>good_ports</a:t>
            </a:r>
            <a:endParaRPr lang="en-US" sz="2200" dirty="0" smtClean="0">
              <a:latin typeface="Courier"/>
              <a:cs typeface="Courier"/>
            </a:endParaRPr>
          </a:p>
          <a:p>
            <a:pPr marL="0" indent="0">
              <a:buNone/>
            </a:pPr>
            <a:r>
              <a:rPr lang="en-US" sz="2200" dirty="0" smtClean="0">
                <a:latin typeface="Courier"/>
                <a:cs typeface="Courier"/>
              </a:rPr>
              <a:t>block in all</a:t>
            </a:r>
          </a:p>
          <a:p>
            <a:pPr marL="0" indent="0">
              <a:buNone/>
            </a:pPr>
            <a:r>
              <a:rPr lang="en-US" sz="2200" dirty="0" smtClean="0">
                <a:latin typeface="Courier"/>
                <a:cs typeface="Courier"/>
              </a:rPr>
              <a:t>pass out all</a:t>
            </a:r>
            <a:br>
              <a:rPr lang="en-US" sz="2200" dirty="0" smtClean="0">
                <a:latin typeface="Courier"/>
                <a:cs typeface="Courier"/>
              </a:rPr>
            </a:br>
            <a:endParaRPr lang="en-US" sz="2200" dirty="0" smtClean="0">
              <a:latin typeface="Courier"/>
              <a:cs typeface="Courier"/>
            </a:endParaRPr>
          </a:p>
          <a:p>
            <a:pPr marL="0" indent="0">
              <a:buNone/>
            </a:pPr>
            <a:r>
              <a:rPr lang="en-US" dirty="0" smtClean="0"/>
              <a:t/>
            </a:r>
            <a:br>
              <a:rPr lang="en-US" dirty="0" smtClean="0"/>
            </a:br>
            <a:r>
              <a:rPr lang="en-US" dirty="0" smtClean="0"/>
              <a:t>##These rules will pass the good ports first (due to quick word)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a:t>
            </a:r>
          </a:p>
          <a:p>
            <a:pPr marL="0" indent="0">
              <a:buNone/>
            </a:pP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smtClean="0">
                <a:latin typeface="Courier"/>
                <a:cs typeface="Courier"/>
              </a:rPr>
              <a:t>pass </a:t>
            </a:r>
            <a:r>
              <a:rPr lang="en-US" sz="2000" dirty="0">
                <a:latin typeface="Courier"/>
                <a:cs typeface="Courier"/>
              </a:rPr>
              <a:t>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a:latin typeface="Courier"/>
                <a:cs typeface="Courier"/>
              </a:rPr>
              <a:t>good_ports</a:t>
            </a:r>
            <a:r>
              <a:rPr lang="en-US" sz="2000" dirty="0">
                <a:latin typeface="Courier"/>
                <a:cs typeface="Courier"/>
              </a:rPr>
              <a:t> </a:t>
            </a:r>
            <a:endParaRPr lang="en-US" sz="2000" dirty="0" smtClean="0">
              <a:latin typeface="Courier"/>
              <a:cs typeface="Courier"/>
            </a:endParaRPr>
          </a:p>
          <a:p>
            <a:pPr marL="0" indent="0">
              <a:buNone/>
            </a:pPr>
            <a:r>
              <a:rPr lang="en-US" sz="2000" dirty="0">
                <a:latin typeface="Courier"/>
                <a:cs typeface="Courier"/>
              </a:rPr>
              <a:t>b</a:t>
            </a:r>
            <a:r>
              <a:rPr lang="en-US" sz="2000" dirty="0" smtClean="0">
                <a:latin typeface="Courier"/>
                <a:cs typeface="Courier"/>
              </a:rPr>
              <a:t>lock in all</a:t>
            </a:r>
            <a:endParaRPr lang="en-US" sz="2000" dirty="0">
              <a:latin typeface="Courier"/>
              <a:cs typeface="Courier"/>
            </a:endParaRPr>
          </a:p>
          <a:p>
            <a:pPr marL="0" indent="0">
              <a:buNone/>
            </a:pPr>
            <a:r>
              <a:rPr lang="en-US" sz="2000" dirty="0">
                <a:latin typeface="Courier"/>
                <a:cs typeface="Courier"/>
              </a:rPr>
              <a:t>p</a:t>
            </a:r>
            <a:r>
              <a:rPr lang="en-US" sz="2000" dirty="0" smtClean="0">
                <a:latin typeface="Courier"/>
                <a:cs typeface="Courier"/>
              </a:rPr>
              <a:t>ass out all</a:t>
            </a:r>
            <a:br>
              <a:rPr lang="en-US" sz="2000" dirty="0" smtClean="0">
                <a:latin typeface="Courier"/>
                <a:cs typeface="Courier"/>
              </a:rPr>
            </a:br>
            <a:endParaRPr lang="en-US" sz="2000" dirty="0" smtClean="0">
              <a:latin typeface="Courier"/>
              <a:cs typeface="Courier"/>
            </a:endParaRPr>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is a badly formatted </a:t>
            </a:r>
            <a:r>
              <a:rPr lang="en-US" sz="2400" dirty="0" err="1" smtClean="0"/>
              <a:t>ruleset</a:t>
            </a:r>
            <a:r>
              <a:rPr lang="en-US" sz="2400" dirty="0" smtClean="0"/>
              <a:t>. Outgoing traffic will be allowed out but incoming replies will be dropped so this a broken </a:t>
            </a:r>
            <a:r>
              <a:rPr lang="en-US" sz="2400" dirty="0" err="1" smtClean="0"/>
              <a:t>ruleset</a:t>
            </a:r>
            <a:endParaRPr lang="en-US" sz="2400" dirty="0"/>
          </a:p>
        </p:txBody>
      </p:sp>
    </p:spTree>
    <p:extLst>
      <p:ext uri="{BB962C8B-B14F-4D97-AF65-F5344CB8AC3E}">
        <p14:creationId xmlns:p14="http://schemas.microsoft.com/office/powerpoint/2010/main" val="38909308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Server example 1</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err="1" smtClean="0">
                <a:latin typeface="Courier"/>
                <a:cs typeface="Courier"/>
              </a:rPr>
              <a:t>good_ports</a:t>
            </a:r>
            <a:r>
              <a:rPr lang="en-US" sz="2800" dirty="0" smtClean="0">
                <a:latin typeface="Courier"/>
                <a:cs typeface="Courier"/>
              </a:rPr>
              <a:t>=“{ 22, 25, 110, 143, 993, 995, 443, 80 }”</a:t>
            </a:r>
            <a:br>
              <a:rPr lang="en-US" sz="2800" dirty="0" smtClean="0">
                <a:latin typeface="Courier"/>
                <a:cs typeface="Courier"/>
              </a:rPr>
            </a:br>
            <a:r>
              <a:rPr lang="en-US" sz="2800" dirty="0" err="1" smtClean="0">
                <a:latin typeface="Courier"/>
                <a:cs typeface="Courier"/>
              </a:rPr>
              <a:t>good_udp</a:t>
            </a:r>
            <a:r>
              <a:rPr lang="en-US" sz="2800" dirty="0" smtClean="0">
                <a:latin typeface="Courier"/>
                <a:cs typeface="Courier"/>
              </a:rPr>
              <a:t>=“53”</a:t>
            </a:r>
          </a:p>
          <a:p>
            <a:pPr marL="0" indent="0">
              <a:buNone/>
            </a:pPr>
            <a:r>
              <a:rPr lang="en-US" sz="2800" dirty="0">
                <a:latin typeface="Courier"/>
                <a:cs typeface="Courier"/>
              </a:rPr>
              <a:t>b</a:t>
            </a:r>
            <a:r>
              <a:rPr lang="en-US" sz="2800" dirty="0" smtClean="0">
                <a:latin typeface="Courier"/>
                <a:cs typeface="Courier"/>
              </a:rPr>
              <a:t>lock in all</a:t>
            </a:r>
          </a:p>
          <a:p>
            <a:pPr marL="0" indent="0">
              <a:buNone/>
            </a:pPr>
            <a:r>
              <a:rPr lang="en-US" sz="2800" dirty="0">
                <a:latin typeface="Courier"/>
                <a:cs typeface="Courier"/>
              </a:rPr>
              <a:t>p</a:t>
            </a:r>
            <a:r>
              <a:rPr lang="en-US" sz="2800" dirty="0" smtClean="0">
                <a:latin typeface="Courier"/>
                <a:cs typeface="Courier"/>
              </a:rPr>
              <a:t>ass out all</a:t>
            </a:r>
          </a:p>
          <a:p>
            <a:pPr marL="0" indent="0">
              <a:buNone/>
            </a:pPr>
            <a:r>
              <a:rPr lang="en-US" sz="2800" dirty="0">
                <a:latin typeface="Courier"/>
                <a:cs typeface="Courier"/>
              </a:rPr>
              <a:t>s</a:t>
            </a:r>
            <a:r>
              <a:rPr lang="en-US" sz="2800" dirty="0" smtClean="0">
                <a:latin typeface="Courier"/>
                <a:cs typeface="Courier"/>
              </a:rPr>
              <a:t>et skip on lo0</a:t>
            </a:r>
          </a:p>
          <a:p>
            <a:pPr marL="0" indent="0">
              <a:buNone/>
            </a:pPr>
            <a:r>
              <a:rPr lang="en-US" sz="2800" dirty="0" smtClean="0">
                <a:latin typeface="Courier"/>
                <a:cs typeface="Courier"/>
              </a:rPr>
              <a:t>pass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tcp</a:t>
            </a:r>
            <a:r>
              <a:rPr lang="en-US" sz="2800" dirty="0" smtClean="0">
                <a:latin typeface="Courier"/>
                <a:cs typeface="Courier"/>
              </a:rPr>
              <a:t> from $</a:t>
            </a:r>
            <a:r>
              <a:rPr lang="en-US" sz="2800" dirty="0" err="1" smtClean="0">
                <a:latin typeface="Courier"/>
                <a:cs typeface="Courier"/>
              </a:rPr>
              <a:t>good_ports</a:t>
            </a:r>
            <a:r>
              <a:rPr lang="en-US" sz="2800" dirty="0">
                <a:latin typeface="Courier"/>
                <a:cs typeface="Courier"/>
              </a:rPr>
              <a:t> </a:t>
            </a:r>
            <a:r>
              <a:rPr lang="en-US" sz="2800" dirty="0" smtClean="0">
                <a:latin typeface="Courier"/>
                <a:cs typeface="Courier"/>
              </a:rPr>
              <a:t>to \ any </a:t>
            </a:r>
          </a:p>
          <a:p>
            <a:pPr marL="0" indent="0">
              <a:buNone/>
            </a:pPr>
            <a:r>
              <a:rPr lang="en-US" sz="2800" dirty="0">
                <a:latin typeface="Courier"/>
                <a:cs typeface="Courier"/>
              </a:rPr>
              <a:t>p</a:t>
            </a:r>
            <a:r>
              <a:rPr lang="en-US" sz="2800" dirty="0" smtClean="0">
                <a:latin typeface="Courier"/>
                <a:cs typeface="Courier"/>
              </a:rPr>
              <a:t>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udp</a:t>
            </a:r>
            <a:r>
              <a:rPr lang="en-US" sz="2800" dirty="0" smtClean="0">
                <a:latin typeface="Courier"/>
                <a:cs typeface="Courier"/>
              </a:rPr>
              <a:t> from any port \$</a:t>
            </a:r>
            <a:r>
              <a:rPr lang="en-US" sz="2800" dirty="0" err="1" smtClean="0">
                <a:latin typeface="Courier"/>
                <a:cs typeface="Courier"/>
              </a:rPr>
              <a:t>good_udp</a:t>
            </a:r>
            <a:endParaRPr lang="en-US" sz="2800" dirty="0" smtClean="0">
              <a:latin typeface="Courier"/>
              <a:cs typeface="Courier"/>
            </a:endParaRPr>
          </a:p>
          <a:p>
            <a:pPr marL="0" indent="0">
              <a:buNone/>
            </a:pPr>
            <a:r>
              <a:rPr lang="en-US" sz="2800" dirty="0" smtClean="0"/>
              <a:t/>
            </a:r>
            <a:br>
              <a:rPr lang="en-US" sz="2800" dirty="0" smtClean="0"/>
            </a:br>
            <a:r>
              <a:rPr lang="en-US" sz="2800" dirty="0" smtClean="0"/>
              <a:t/>
            </a:r>
            <a:br>
              <a:rPr lang="en-US" sz="2800" dirty="0" smtClean="0"/>
            </a:br>
            <a:r>
              <a:rPr lang="en-US" sz="3400" dirty="0"/>
              <a:t>##These rules will pass the good ports </a:t>
            </a:r>
            <a:r>
              <a:rPr lang="en-US" sz="3400" dirty="0" smtClean="0"/>
              <a:t>on </a:t>
            </a:r>
            <a:r>
              <a:rPr lang="en-US" sz="3400" dirty="0" err="1" smtClean="0"/>
              <a:t>tcp</a:t>
            </a:r>
            <a:r>
              <a:rPr lang="en-US" sz="3400" dirty="0" smtClean="0"/>
              <a:t>, pass any </a:t>
            </a:r>
            <a:r>
              <a:rPr lang="en-US" sz="3400" dirty="0" err="1" smtClean="0"/>
              <a:t>udp</a:t>
            </a:r>
            <a:r>
              <a:rPr lang="en-US" sz="3400" dirty="0" smtClean="0"/>
              <a:t> traffic with a source port of 53 then </a:t>
            </a:r>
            <a:r>
              <a:rPr lang="en-US" sz="3400" dirty="0"/>
              <a:t>block all incoming traffic (block in all). Outgoing traffic will be allowed as long as the server sent the first packet (pass out all)</a:t>
            </a:r>
          </a:p>
          <a:p>
            <a:pPr marL="0" indent="0">
              <a:buNone/>
            </a:pPr>
            <a:endParaRPr lang="en-US" sz="2800" dirty="0"/>
          </a:p>
        </p:txBody>
      </p:sp>
    </p:spTree>
    <p:extLst>
      <p:ext uri="{BB962C8B-B14F-4D97-AF65-F5344CB8AC3E}">
        <p14:creationId xmlns:p14="http://schemas.microsoft.com/office/powerpoint/2010/main" val="2566821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Simplest way to organize the </a:t>
            </a:r>
            <a:r>
              <a:rPr lang="en-US" b="1" dirty="0" err="1" smtClean="0"/>
              <a:t>ruleset</a:t>
            </a:r>
            <a:endParaRPr lang="en-US" b="1" dirty="0"/>
          </a:p>
        </p:txBody>
      </p:sp>
      <p:sp>
        <p:nvSpPr>
          <p:cNvPr id="3" name="Content Placeholder 2"/>
          <p:cNvSpPr>
            <a:spLocks noGrp="1"/>
          </p:cNvSpPr>
          <p:nvPr>
            <p:ph idx="1"/>
          </p:nvPr>
        </p:nvSpPr>
        <p:spPr/>
        <p:txBody>
          <a:bodyPr/>
          <a:lstStyle/>
          <a:p>
            <a:r>
              <a:rPr lang="en-US" dirty="0" smtClean="0"/>
              <a:t>Put the “block in all” at the top so that all traffic that you do not specify is dropped</a:t>
            </a:r>
          </a:p>
          <a:p>
            <a:r>
              <a:rPr lang="en-US" dirty="0" smtClean="0"/>
              <a:t>Allow traffic that your server initiates “pass in all”</a:t>
            </a:r>
          </a:p>
          <a:p>
            <a:pPr lvl="1"/>
            <a:r>
              <a:rPr lang="en-US" dirty="0" smtClean="0"/>
              <a:t>However if the machine gets compromised, for example, is hacked and is used to attack other networks, you will have to change this rule</a:t>
            </a:r>
          </a:p>
          <a:p>
            <a:r>
              <a:rPr lang="en-US" dirty="0" smtClean="0"/>
              <a:t>Allow the traffic and ports that</a:t>
            </a:r>
            <a:r>
              <a:rPr lang="fr-FR" dirty="0"/>
              <a:t> </a:t>
            </a:r>
            <a:r>
              <a:rPr lang="fr-FR" dirty="0" err="1" smtClean="0"/>
              <a:t>you</a:t>
            </a:r>
            <a:r>
              <a:rPr lang="fr-FR" dirty="0" smtClean="0"/>
              <a:t> </a:t>
            </a:r>
            <a:r>
              <a:rPr lang="fr-FR" dirty="0" err="1" smtClean="0"/>
              <a:t>wish</a:t>
            </a:r>
            <a:endParaRPr lang="en-US" dirty="0"/>
          </a:p>
        </p:txBody>
      </p:sp>
    </p:spTree>
    <p:extLst>
      <p:ext uri="{BB962C8B-B14F-4D97-AF65-F5344CB8AC3E}">
        <p14:creationId xmlns:p14="http://schemas.microsoft.com/office/powerpoint/2010/main" val="426019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1782</TotalTime>
  <Words>2069</Words>
  <Application>Microsoft Macintosh PowerPoint</Application>
  <PresentationFormat>On-screen Show (4:3)</PresentationFormat>
  <Paragraphs>223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Understanding the PF Rules</vt:lpstr>
      <vt:lpstr>What about default deny?</vt:lpstr>
      <vt:lpstr>Passing Traffic</vt:lpstr>
      <vt:lpstr>Sample File</vt:lpstr>
      <vt:lpstr>Sample Rules 2</vt:lpstr>
      <vt:lpstr>Macros</vt:lpstr>
      <vt:lpstr>Macros cont’d</vt:lpstr>
      <vt:lpstr>Sample Web Server 1</vt:lpstr>
      <vt:lpstr>Sample Web Server 2</vt:lpstr>
      <vt:lpstr>Sample Web Server 3</vt:lpstr>
      <vt:lpstr>Simple Mail Server example 1</vt:lpstr>
      <vt:lpstr>Simplest way to organize the ruleset</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39</cp:revision>
  <dcterms:created xsi:type="dcterms:W3CDTF">2012-07-25T05:31:08Z</dcterms:created>
  <dcterms:modified xsi:type="dcterms:W3CDTF">2014-05-28T22:35:20Z</dcterms:modified>
</cp:coreProperties>
</file>