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8" r:id="rId20"/>
    <p:sldId id="279" r:id="rId21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1051" y="20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1B375E-4F69-4A39-B646-7BEDF4829D6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661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2D7B931-706F-4532-926C-37DC4E32A2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9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B0C06-B9AE-40E0-95B7-8757E11519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21C51F-21A0-40A0-B680-D0E0B981BC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6235ED-C356-4AF5-A0D9-F643E7D8BC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103B24-1432-4B8F-9B96-A1F9EED4D9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6A4BA-03BC-44A9-8891-9DBB90593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7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3CF2E0-63A0-4E99-B99A-CF2B89E854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235E33-DA2F-4AE8-AA30-DFBC8274E5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9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26079E-45A7-4498-A6CE-56C1DFEDC3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998AAA-7075-4274-A5C3-7F0B4AA621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F580BA-C6BD-418C-9AD4-A961F2EC63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4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F5998C-CC04-4C24-B082-FE98488FA8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DE181E5-E82C-41F4-9342-4C4945F6E5A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SimSun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SimSun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albox.org/wiki/Downloa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developertools/35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en-tools.org/software/xen-tools/" TargetMode="External"/><Relationship Id="rId7" Type="http://schemas.openxmlformats.org/officeDocument/2006/relationships/hyperlink" Target="http://puppetlabs.com/pupp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rightscale.com/" TargetMode="External"/><Relationship Id="rId5" Type="http://schemas.openxmlformats.org/officeDocument/2006/relationships/hyperlink" Target="http://www.cloudstack.org/" TargetMode="External"/><Relationship Id="rId4" Type="http://schemas.openxmlformats.org/officeDocument/2006/relationships/hyperlink" Target="http://www.linux-kvm.org/page/Management_Too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796561-E631-4B7C-B4DD-CA5ECB57B022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Virtualization Overview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329524"/>
            <a:ext cx="9071640" cy="5868273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 smtClean="0"/>
              <a:t>Isabel </a:t>
            </a:r>
            <a:r>
              <a:rPr lang="en-US" dirty="0" err="1" smtClean="0"/>
              <a:t>Odida</a:t>
            </a:r>
            <a:endParaRPr lang="en-US" dirty="0"/>
          </a:p>
          <a:p>
            <a:pPr marL="0" lvl="0" indent="0" algn="ctr">
              <a:buNone/>
            </a:pPr>
            <a:r>
              <a:rPr lang="en-US" dirty="0"/>
              <a:t>AFNOG SS-E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00400" y="1371599"/>
            <a:ext cx="387576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84160A-E24B-4144-BB7E-777C49156F71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Problems - Continued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z="2600"/>
              <a:t>Problem 3 – Hardware abstraction</a:t>
            </a:r>
          </a:p>
          <a:p>
            <a:pPr lvl="1" rtl="0" hangingPunct="0"/>
            <a:r>
              <a:rPr lang="en-US" sz="2600"/>
              <a:t>Operating systems, servers, and applications evolve at different rates.</a:t>
            </a:r>
          </a:p>
          <a:p>
            <a:pPr lvl="1" rtl="0" hangingPunct="0"/>
            <a:r>
              <a:rPr lang="en-US" sz="2600"/>
              <a:t>Providing a common set of infrastructure resources means, virtualized systems are portable across servers</a:t>
            </a:r>
          </a:p>
          <a:p>
            <a:pPr lvl="1" rtl="0" hangingPunct="0"/>
            <a:r>
              <a:rPr lang="en-US" sz="2600"/>
              <a:t>Hardware failure can more easily be managed.</a:t>
            </a:r>
          </a:p>
          <a:p>
            <a:pPr lvl="0"/>
            <a:r>
              <a:rPr lang="en-US" sz="2600"/>
              <a:t>Abstraction may come at a performance cost however. (some workloads are more expensive than others)</a:t>
            </a:r>
          </a:p>
          <a:p>
            <a:pPr lvl="1" rtl="0" hangingPunct="0"/>
            <a:r>
              <a:rPr lang="en-US" sz="2600"/>
              <a:t>See:  http://blog.xen.org/index.php/2011/11/29/baremetal-vs-xen-vs-kvm-redux/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E0961-5C84-457E-B3F6-02EAB2D4C20A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Examples – Desktop Virtualization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1600200"/>
            <a:ext cx="7983000" cy="49892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79B6E1-A164-4DE3-86AE-B56DEC6422B3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Desktop Virtualization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9560" y="1143000"/>
            <a:ext cx="9071640" cy="61722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z="2200" dirty="0"/>
              <a:t>Uses</a:t>
            </a:r>
          </a:p>
          <a:p>
            <a:pPr lvl="1" rtl="0" hangingPunct="0"/>
            <a:r>
              <a:rPr lang="en-US" sz="2200" dirty="0"/>
              <a:t>Prototyping services or applications before deployment</a:t>
            </a:r>
          </a:p>
          <a:p>
            <a:pPr lvl="1" rtl="0" hangingPunct="0"/>
            <a:r>
              <a:rPr lang="en-US" sz="2200" dirty="0"/>
              <a:t>Utilities that don't run on your operating system</a:t>
            </a:r>
          </a:p>
          <a:p>
            <a:pPr lvl="1" rtl="0" hangingPunct="0"/>
            <a:r>
              <a:rPr lang="en-US" sz="2200" dirty="0" smtClean="0"/>
              <a:t>Maintaining </a:t>
            </a:r>
            <a:r>
              <a:rPr lang="en-US" sz="2200" dirty="0"/>
              <a:t>multiple versions of an environment for support purposes.</a:t>
            </a:r>
          </a:p>
          <a:p>
            <a:pPr lvl="1" rtl="0" hangingPunct="0"/>
            <a:r>
              <a:rPr lang="en-US" sz="2200" dirty="0"/>
              <a:t>Staying familiar with </a:t>
            </a:r>
            <a:r>
              <a:rPr lang="en-US" sz="2200" dirty="0" err="1"/>
              <a:t>unix</a:t>
            </a:r>
            <a:r>
              <a:rPr lang="en-US" sz="2200" dirty="0"/>
              <a:t> while running windows (consider compared to the alternative (dual-booting)</a:t>
            </a:r>
          </a:p>
          <a:p>
            <a:pPr lvl="0"/>
            <a:r>
              <a:rPr lang="en-US" sz="2200" dirty="0"/>
              <a:t>Issues</a:t>
            </a:r>
          </a:p>
          <a:p>
            <a:pPr lvl="1" rtl="0" hangingPunct="0"/>
            <a:r>
              <a:rPr lang="en-US" sz="2200" dirty="0"/>
              <a:t>Emulating multiple computers on your laptop/desktop is somewhat resource intensive</a:t>
            </a:r>
          </a:p>
          <a:p>
            <a:pPr lvl="0"/>
            <a:r>
              <a:rPr lang="en-US" sz="2200" dirty="0" err="1"/>
              <a:t>Vmware</a:t>
            </a:r>
            <a:r>
              <a:rPr lang="en-US" sz="2200" dirty="0"/>
              <a:t> player and </a:t>
            </a:r>
            <a:r>
              <a:rPr lang="en-US" sz="2200" dirty="0" err="1"/>
              <a:t>VirtualBox</a:t>
            </a:r>
            <a:r>
              <a:rPr lang="en-US" sz="2200" dirty="0"/>
              <a:t> are free.</a:t>
            </a:r>
          </a:p>
          <a:p>
            <a:pPr lvl="1" rtl="0" hangingPunct="0"/>
            <a:r>
              <a:rPr lang="en-US" sz="1800" dirty="0">
                <a:hlinkClick r:id="rId3"/>
              </a:rPr>
              <a:t>http://www.virtualbox.org/wiki/Downloads</a:t>
            </a:r>
          </a:p>
          <a:p>
            <a:pPr lvl="1" rtl="0" hangingPunct="0"/>
            <a:r>
              <a:rPr lang="en-US" sz="1800" dirty="0"/>
              <a:t>https://my.vmware.com/web/vmware/downloads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273CE1-F64E-4A2C-9A70-67AFB2955687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Examples – Server Virtualization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371599"/>
            <a:ext cx="4572000" cy="609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148675-618B-4882-BD02-707CC18208FC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Virtualized Servers as a Service</a:t>
            </a:r>
            <a:br>
              <a:rPr lang="en-US" dirty="0"/>
            </a:br>
            <a:r>
              <a:rPr lang="en-US" dirty="0"/>
              <a:t>(Amazon Web Services)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/>
              <a:t>Much as collocated servers, are available from a hosting provider, virtual servers are also available.</a:t>
            </a:r>
          </a:p>
          <a:p>
            <a:pPr lvl="0"/>
            <a:r>
              <a:rPr lang="en-US" dirty="0"/>
              <a:t>Model is:</a:t>
            </a:r>
          </a:p>
          <a:p>
            <a:pPr lvl="1" rtl="0" hangingPunct="0"/>
            <a:r>
              <a:rPr lang="en-US" dirty="0"/>
              <a:t>You pay for what you use.</a:t>
            </a:r>
          </a:p>
          <a:p>
            <a:pPr lvl="1" rtl="0" hangingPunct="0"/>
            <a:r>
              <a:rPr lang="en-US" dirty="0"/>
              <a:t>Flexibility, need fewer servers today </a:t>
            </a:r>
            <a:r>
              <a:rPr lang="en-US" dirty="0" smtClean="0"/>
              <a:t>than </a:t>
            </a:r>
            <a:r>
              <a:rPr lang="en-US" dirty="0"/>
              <a:t>you used, yesterday.</a:t>
            </a:r>
          </a:p>
          <a:p>
            <a:pPr lvl="1" rtl="0" hangingPunct="0"/>
            <a:r>
              <a:rPr lang="en-US" dirty="0"/>
              <a:t>Leverage other amazon tools (storage/map-reduce/load-balancing/payments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5F6288-9ED6-463F-AA74-2FA3D3D9A0B4}" type="slidenum"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AWS Steps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Select availability zone</a:t>
            </a:r>
          </a:p>
          <a:p>
            <a:pPr lvl="0"/>
            <a:r>
              <a:rPr lang="en-US"/>
              <a:t>Launch new instance</a:t>
            </a:r>
          </a:p>
          <a:p>
            <a:pPr lvl="0"/>
            <a:r>
              <a:rPr lang="en-US"/>
              <a:t>Select appropriate ami</a:t>
            </a:r>
          </a:p>
          <a:p>
            <a:pPr lvl="0"/>
            <a:r>
              <a:rPr lang="en-US"/>
              <a:t>Associate with ssh key</a:t>
            </a:r>
          </a:p>
          <a:p>
            <a:pPr lvl="0"/>
            <a:r>
              <a:rPr lang="en-US"/>
              <a:t>Launch instance</a:t>
            </a:r>
          </a:p>
          <a:p>
            <a:pPr lvl="0"/>
            <a:r>
              <a:rPr lang="en-US"/>
              <a:t>Add ip</a:t>
            </a:r>
          </a:p>
          <a:p>
            <a:pPr lvl="0"/>
            <a:r>
              <a:rPr lang="en-US"/>
              <a:t>SSH into new machine instance.</a:t>
            </a:r>
          </a:p>
          <a:p>
            <a:pPr lvl="0"/>
            <a:r>
              <a:rPr lang="en-US"/>
              <a:t>t1-micro-instances run $54 a year + bandwidth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348172-E913-43C7-B8FD-8D1F872CB3F6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Try it for free...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z="2200"/>
              <a:t>Free tier for the first Calender year is (per month):</a:t>
            </a:r>
          </a:p>
          <a:p>
            <a:pPr lvl="1" rtl="0" hangingPunct="0"/>
            <a:r>
              <a:rPr lang="en-US" sz="2200"/>
              <a:t>750 hours of EC2 running Linux/Unix Micro instance usage</a:t>
            </a:r>
          </a:p>
          <a:p>
            <a:pPr lvl="1" rtl="0" hangingPunct="0"/>
            <a:r>
              <a:rPr lang="en-US" sz="2200"/>
              <a:t>750 hours of Elastic Load Balancing plus 15 GB data processing</a:t>
            </a:r>
          </a:p>
          <a:p>
            <a:pPr lvl="1" rtl="0" hangingPunct="0"/>
            <a:r>
              <a:rPr lang="en-US" sz="2200"/>
              <a:t>10 GB of Amazon Elastic Block Storage (EBS) plus 1 million IOs, 1 GB snapshot storage, 10,000 snapshot Get Requests and 1,000 snapshot Put Requests</a:t>
            </a:r>
          </a:p>
          <a:p>
            <a:pPr lvl="1" rtl="0" hangingPunct="0"/>
            <a:r>
              <a:rPr lang="en-US" sz="2200"/>
              <a:t>15 GB of bandwidth in and 15 GB of bandwidth out aggregated across all AWS services</a:t>
            </a:r>
          </a:p>
          <a:p>
            <a:pPr lvl="0"/>
            <a:r>
              <a:rPr lang="en-US" sz="2200"/>
              <a:t>Which is not to say that, at scale EC2 is particularly cheap, (It isn't)</a:t>
            </a:r>
          </a:p>
          <a:p>
            <a:pPr lvl="1" rtl="0" hangingPunct="0"/>
            <a:r>
              <a:rPr lang="en-US" sz="2200"/>
              <a:t>Limited capital at risk is in the context of prototyping or experimentation however.</a:t>
            </a:r>
          </a:p>
          <a:p>
            <a:pPr lvl="0"/>
            <a:endParaRPr 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A559AF-A2D9-432C-94F3-B5F4C76EE7ED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AWS - Continued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For provisioning purposes cli interaction is possible:</a:t>
            </a:r>
          </a:p>
          <a:p>
            <a:pPr lvl="1" rtl="0" hangingPunct="0"/>
            <a:r>
              <a:rPr lang="en-US">
                <a:hlinkClick r:id="rId3"/>
              </a:rPr>
              <a:t>http://aws.amazon.com/developertools/351</a:t>
            </a:r>
          </a:p>
          <a:p>
            <a:pPr lvl="0"/>
            <a:r>
              <a:rPr lang="en-US"/>
              <a:t>Along with tools to support the provisioning and destruction of virtual machines.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78DF9E-735A-4358-8778-278062A0D343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Provisioning and management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2268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z="2000"/>
              <a:t>Is the glue that makes virtualization usable</a:t>
            </a:r>
          </a:p>
          <a:p>
            <a:pPr lvl="0"/>
            <a:r>
              <a:rPr lang="en-US" sz="2000"/>
              <a:t>In commercial virtualization environments the provisioning/management toolkits represent the bulk of the licensing cost (VMware) and the secret sauce (VMotion, disaster recovery, backup, etc)</a:t>
            </a:r>
          </a:p>
          <a:p>
            <a:pPr lvl="0"/>
            <a:r>
              <a:rPr lang="en-US" sz="2000"/>
              <a:t>Examples:</a:t>
            </a:r>
          </a:p>
          <a:p>
            <a:pPr lvl="1" rtl="0" hangingPunct="0"/>
            <a:r>
              <a:rPr lang="en-US" sz="2000"/>
              <a:t>XEN tools – a collection of perl scripts for spinning VMs </a:t>
            </a:r>
            <a:r>
              <a:rPr lang="en-US" sz="2000">
                <a:hlinkClick r:id="rId3"/>
              </a:rPr>
              <a:t>http://www.xen-tools.org/software/xen-tools/</a:t>
            </a:r>
          </a:p>
          <a:p>
            <a:pPr lvl="1" rtl="0" hangingPunct="0"/>
            <a:r>
              <a:rPr lang="en-US" sz="2000"/>
              <a:t>KVM tools - </a:t>
            </a:r>
            <a:r>
              <a:rPr lang="en-US" sz="2000">
                <a:hlinkClick r:id="rId4"/>
              </a:rPr>
              <a:t>http://www.linux-kvm.org/page/Management_Tools</a:t>
            </a:r>
          </a:p>
          <a:p>
            <a:pPr lvl="1" rtl="0" hangingPunct="0"/>
            <a:r>
              <a:rPr lang="en-US" sz="2000"/>
              <a:t>Cloud.com/cloud-stack (orchestration) - </a:t>
            </a:r>
            <a:r>
              <a:rPr lang="en-US" sz="2000">
                <a:hlinkClick r:id="rId5"/>
              </a:rPr>
              <a:t>http://www.cloudstack.org/</a:t>
            </a:r>
          </a:p>
          <a:p>
            <a:pPr lvl="1" rtl="0" hangingPunct="0"/>
            <a:r>
              <a:rPr lang="en-US" sz="2000"/>
              <a:t>Rightscale – (orchestration multiple public/private clouds) </a:t>
            </a:r>
            <a:r>
              <a:rPr lang="en-US" sz="2000">
                <a:hlinkClick r:id="rId6"/>
              </a:rPr>
              <a:t>http://www.rightscale.com</a:t>
            </a:r>
          </a:p>
          <a:p>
            <a:pPr lvl="1" rtl="0" hangingPunct="0"/>
            <a:r>
              <a:rPr lang="en-US" sz="2000"/>
              <a:t>Puppet (host / configuration management) - </a:t>
            </a:r>
            <a:r>
              <a:rPr lang="en-US" sz="2000">
                <a:hlinkClick r:id="rId7"/>
              </a:rPr>
              <a:t>http://puppetlabs.com/puppet/</a:t>
            </a:r>
          </a:p>
          <a:p>
            <a:pPr lvl="1" rtl="0" hangingPunct="0"/>
            <a:r>
              <a:rPr lang="en-US" sz="2000"/>
              <a:t>PDSH – (Parallel Shell execution) http://code.google.com/p/pdsh/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C561DB-AB19-42CF-A377-CD36C6E7D070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Can you spot the...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56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z="2400"/>
              <a:t>Web-node?</a:t>
            </a:r>
          </a:p>
          <a:p>
            <a:pPr lvl="0"/>
            <a:r>
              <a:rPr lang="en-US" sz="2400"/>
              <a:t>Database-node?</a:t>
            </a:r>
          </a:p>
          <a:p>
            <a:pPr lvl="0"/>
            <a:r>
              <a:rPr lang="en-US" sz="2400"/>
              <a:t>Load-balancer?</a:t>
            </a:r>
          </a:p>
          <a:p>
            <a:pPr lvl="0"/>
            <a:r>
              <a:rPr lang="en-US" sz="2400"/>
              <a:t>Nameserver?</a:t>
            </a:r>
          </a:p>
          <a:p>
            <a:pPr lvl="0"/>
            <a:r>
              <a:rPr lang="en-US" sz="2400"/>
              <a:t>DHCP Server?</a:t>
            </a:r>
          </a:p>
          <a:p>
            <a:pPr lvl="0"/>
            <a:r>
              <a:rPr lang="en-US" sz="2400"/>
              <a:t>Email cluster?</a:t>
            </a:r>
          </a:p>
          <a:p>
            <a:pPr lvl="0"/>
            <a:r>
              <a:rPr lang="en-US" sz="2400"/>
              <a:t>Devnodes?</a:t>
            </a:r>
          </a:p>
          <a:p>
            <a:pPr lvl="0"/>
            <a:endParaRPr lang="en-US" sz="240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7600" y="1577880"/>
            <a:ext cx="5508720" cy="550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4CB193-5C2E-4EB5-A954-5A72731E448E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are we using this Year?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71599"/>
            <a:ext cx="9071640" cy="6609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 smtClean="0"/>
              <a:t>NUC </a:t>
            </a:r>
            <a:r>
              <a:rPr lang="en-US" dirty="0"/>
              <a:t>servers</a:t>
            </a:r>
          </a:p>
          <a:p>
            <a:pPr lvl="0"/>
            <a:r>
              <a:rPr lang="en-US" dirty="0"/>
              <a:t>Intel core </a:t>
            </a:r>
            <a:r>
              <a:rPr lang="en-US" dirty="0" smtClean="0"/>
              <a:t>i5 </a:t>
            </a:r>
            <a:r>
              <a:rPr lang="en-US" dirty="0"/>
              <a:t>quad core 8 </a:t>
            </a:r>
            <a:r>
              <a:rPr lang="en-US" dirty="0" err="1"/>
              <a:t>hyperthreads</a:t>
            </a:r>
            <a:endParaRPr lang="en-US" dirty="0"/>
          </a:p>
          <a:p>
            <a:pPr lvl="0"/>
            <a:r>
              <a:rPr lang="en-US" dirty="0" smtClean="0"/>
              <a:t>32GB </a:t>
            </a:r>
            <a:r>
              <a:rPr lang="en-US" dirty="0"/>
              <a:t>of ram</a:t>
            </a:r>
          </a:p>
          <a:p>
            <a:pPr lvl="0"/>
            <a:r>
              <a:rPr lang="en-US" dirty="0"/>
              <a:t>2 x 256GB SATA SSD</a:t>
            </a:r>
          </a:p>
          <a:p>
            <a:pPr lvl="0"/>
            <a:r>
              <a:rPr lang="en-US" dirty="0"/>
              <a:t>A pretty hefty server</a:t>
            </a:r>
          </a:p>
          <a:p>
            <a:pPr lvl="0"/>
            <a:r>
              <a:rPr lang="en-US" dirty="0"/>
              <a:t>Less than $2k</a:t>
            </a:r>
          </a:p>
          <a:p>
            <a:pPr lvl="0"/>
            <a:r>
              <a:rPr lang="en-US" dirty="0"/>
              <a:t>Drawbacks</a:t>
            </a:r>
          </a:p>
          <a:p>
            <a:pPr lvl="1" rtl="0" hangingPunct="0"/>
            <a:r>
              <a:rPr lang="en-US" dirty="0"/>
              <a:t>One </a:t>
            </a:r>
            <a:r>
              <a:rPr lang="en-US" dirty="0" err="1"/>
              <a:t>psu</a:t>
            </a:r>
            <a:endParaRPr lang="en-US" dirty="0"/>
          </a:p>
          <a:p>
            <a:pPr lvl="1" rtl="0" hangingPunct="0"/>
            <a:r>
              <a:rPr lang="en-US" dirty="0"/>
              <a:t>OOB is kind of a pain</a:t>
            </a:r>
          </a:p>
          <a:p>
            <a:pPr lvl="0"/>
            <a:r>
              <a:rPr lang="en-US" dirty="0" smtClean="0"/>
              <a:t>Ubuntu 14.04 </a:t>
            </a:r>
            <a:r>
              <a:rPr lang="en-US" dirty="0"/>
              <a:t>/ KVM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B3A3E-B5FE-483F-8B95-0092548AFE2B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Complimentary technologies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9961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NIC teaming or Link aggregation</a:t>
            </a:r>
          </a:p>
          <a:p>
            <a:pPr lvl="0"/>
            <a:r>
              <a:rPr lang="en-US"/>
              <a:t>Network attached storage and network centric filesystems</a:t>
            </a:r>
          </a:p>
          <a:p>
            <a:pPr lvl="1" rtl="0" hangingPunct="0"/>
            <a:r>
              <a:rPr lang="en-US"/>
              <a:t>NFS</a:t>
            </a:r>
          </a:p>
          <a:p>
            <a:pPr lvl="1" rtl="0" hangingPunct="0"/>
            <a:r>
              <a:rPr lang="en-US"/>
              <a:t>Hadoopfs</a:t>
            </a:r>
          </a:p>
          <a:p>
            <a:pPr lvl="1" rtl="0" hangingPunct="0"/>
            <a:r>
              <a:rPr lang="en-US"/>
              <a:t>GFS2</a:t>
            </a:r>
          </a:p>
          <a:p>
            <a:pPr lvl="0"/>
            <a:r>
              <a:rPr lang="en-US"/>
              <a:t>Distributed databases</a:t>
            </a:r>
          </a:p>
          <a:p>
            <a:pPr lvl="1" rtl="0" hangingPunct="0"/>
            <a:r>
              <a:rPr lang="en-US"/>
              <a:t>Example mysql cluster</a:t>
            </a:r>
          </a:p>
          <a:p>
            <a:pPr lvl="1" rtl="0" hangingPunct="0"/>
            <a:r>
              <a:rPr lang="en-US"/>
              <a:t>Couchbase/Membase</a:t>
            </a:r>
          </a:p>
          <a:p>
            <a:pPr lvl="1" rtl="0" hangingPunct="0"/>
            <a:r>
              <a:rPr lang="en-US"/>
              <a:t>OracleRAC</a:t>
            </a:r>
          </a:p>
          <a:p>
            <a:pPr lvl="1" rtl="0" hangingPunc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847011-9CFA-4CFD-9523-4EFB4E4671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is it?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 smtClean="0"/>
              <a:t>Virtualization </a:t>
            </a:r>
            <a:r>
              <a:rPr lang="en-US" dirty="0"/>
              <a:t>is the abstraction of the manifestation of a resource from the actual physical instance of that resource.</a:t>
            </a:r>
          </a:p>
          <a:p>
            <a:pPr lvl="0"/>
            <a:r>
              <a:rPr lang="en-US" dirty="0"/>
              <a:t>What Computing/Network resources can be virtualized?</a:t>
            </a:r>
          </a:p>
          <a:p>
            <a:pPr lvl="1" rtl="0" hangingPunct="0"/>
            <a:r>
              <a:rPr lang="en-US" dirty="0"/>
              <a:t>Virtually anything! :)</a:t>
            </a:r>
          </a:p>
          <a:p>
            <a:pPr marL="540000" lvl="1" indent="0" rtl="0" hangingPunc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D858CD-6D77-4048-B3DD-7423C86CA3E9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Anything?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In the context of this course. We're interested in virtualization along two dimensions:</a:t>
            </a:r>
          </a:p>
          <a:p>
            <a:pPr lvl="1" rtl="0" hangingPunct="0"/>
            <a:r>
              <a:rPr lang="en-US"/>
              <a:t>Services</a:t>
            </a:r>
          </a:p>
          <a:p>
            <a:pPr lvl="1" rtl="0" hangingPunct="0"/>
            <a:r>
              <a:rPr lang="en-US"/>
              <a:t>Hosts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2963BB-4FE7-40C3-86F0-62FF2714C5E3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Resource/Service virtualization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Examples:</a:t>
            </a:r>
          </a:p>
          <a:p>
            <a:pPr lvl="1" rtl="0" hangingPunct="0"/>
            <a:r>
              <a:rPr lang="en-US"/>
              <a:t>Load-balancers</a:t>
            </a:r>
          </a:p>
          <a:p>
            <a:pPr lvl="1" rtl="0" hangingPunct="0"/>
            <a:r>
              <a:rPr lang="en-US"/>
              <a:t>DNS Based GLB</a:t>
            </a:r>
          </a:p>
          <a:p>
            <a:pPr lvl="1" rtl="0" hangingPunct="0"/>
            <a:r>
              <a:rPr lang="en-US"/>
              <a:t>HTTP(S) Virtual Hosting</a:t>
            </a:r>
          </a:p>
          <a:p>
            <a:pPr lvl="1" rtl="0" hangingPunct="0"/>
            <a:r>
              <a:rPr lang="en-US"/>
              <a:t>MX records</a:t>
            </a:r>
          </a:p>
          <a:p>
            <a:pPr lvl="1" rtl="0" hangingPunct="0"/>
            <a:r>
              <a:rPr lang="en-US"/>
              <a:t>Virtual Switches</a:t>
            </a:r>
          </a:p>
          <a:p>
            <a:pPr lvl="1" rtl="0" hangingPunct="0"/>
            <a:r>
              <a:rPr lang="en-US"/>
              <a:t>Virtual Routers</a:t>
            </a:r>
          </a:p>
          <a:p>
            <a:pPr lvl="1" rtl="0" hangingPunct="0"/>
            <a:r>
              <a:rPr lang="en-US"/>
              <a:t>Virtual Firewalls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F507F4-F37A-4083-9C52-D134DDFA1E07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Resource Virtualization - Continued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HTTP virtual hosts</a:t>
            </a:r>
          </a:p>
          <a:p>
            <a:pPr lvl="1" rtl="0" hangingPunct="0"/>
            <a:r>
              <a:rPr lang="en-US"/>
              <a:t>Multiple websites on one system</a:t>
            </a:r>
          </a:p>
          <a:p>
            <a:pPr lvl="0"/>
            <a:r>
              <a:rPr lang="en-US"/>
              <a:t>Load Balancing</a:t>
            </a:r>
          </a:p>
          <a:p>
            <a:pPr lvl="1" rtl="0" hangingPunct="0"/>
            <a:r>
              <a:rPr lang="en-US"/>
              <a:t>One (or many sites or applications) across many systems</a:t>
            </a:r>
          </a:p>
          <a:p>
            <a:pPr lvl="1" rtl="0" hangingPunct="0"/>
            <a:r>
              <a:rPr lang="en-US"/>
              <a:t>Can be done at Layer-3/4/7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BD5874-C9F8-4AB6-930E-664FED8A4AA3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Host Virtualization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/>
              <a:t>Examples</a:t>
            </a:r>
          </a:p>
          <a:p>
            <a:pPr lvl="1" rtl="0" hangingPunct="0"/>
            <a:r>
              <a:rPr lang="en-US" dirty="0"/>
              <a:t>VMware</a:t>
            </a:r>
          </a:p>
          <a:p>
            <a:pPr lvl="1" rtl="0" hangingPunct="0"/>
            <a:r>
              <a:rPr lang="en-US" dirty="0" smtClean="0"/>
              <a:t>KVM (Used in class)</a:t>
            </a:r>
          </a:p>
          <a:p>
            <a:pPr lvl="1" rtl="0" hangingPunct="0"/>
            <a:r>
              <a:rPr lang="en-US" dirty="0" smtClean="0"/>
              <a:t>Virtual-Box (Simplest to use)</a:t>
            </a:r>
            <a:endParaRPr lang="en-US" dirty="0"/>
          </a:p>
          <a:p>
            <a:pPr lvl="1" rtl="0" hangingPunct="0"/>
            <a:r>
              <a:rPr lang="en-US" dirty="0"/>
              <a:t>XEN</a:t>
            </a:r>
          </a:p>
          <a:p>
            <a:pPr lvl="1" rtl="0" hangingPunct="0"/>
            <a:r>
              <a:rPr lang="en-US" dirty="0"/>
              <a:t>FreeBSD and Linux Jails</a:t>
            </a:r>
          </a:p>
          <a:p>
            <a:pPr lvl="1" rtl="0" hangingPunct="0"/>
            <a:r>
              <a:rPr lang="en-US" dirty="0"/>
              <a:t>Windows </a:t>
            </a:r>
            <a:r>
              <a:rPr lang="en-US" dirty="0" smtClean="0"/>
              <a:t>Hyper-V</a:t>
            </a:r>
          </a:p>
          <a:p>
            <a:pPr lvl="1" rtl="0" hangingPunct="0"/>
            <a:r>
              <a:rPr lang="en-US" dirty="0" smtClean="0"/>
              <a:t>LXC/D (I shall never recommend)</a:t>
            </a:r>
          </a:p>
          <a:p>
            <a:pPr lvl="1" rtl="0" hangingPunct="0"/>
            <a:r>
              <a:rPr lang="en-US" dirty="0" err="1" smtClean="0"/>
              <a:t>Proxmox</a:t>
            </a:r>
            <a:endParaRPr lang="en-US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62319" y="1533960"/>
            <a:ext cx="3571560" cy="467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41A9E7-75A4-455C-BA52-7AADD02A3914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problem are we attempting to solve with host virtualization.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0960" y="1868760"/>
            <a:ext cx="907164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/>
              <a:t>Problem 1 – Idle capacity.</a:t>
            </a:r>
          </a:p>
          <a:p>
            <a:pPr lvl="1" rtl="0" hangingPunct="0"/>
            <a:r>
              <a:rPr lang="en-US" dirty="0"/>
              <a:t>Most of the machines </a:t>
            </a:r>
            <a:r>
              <a:rPr lang="en-US" dirty="0" smtClean="0"/>
              <a:t>in </a:t>
            </a:r>
            <a:r>
              <a:rPr lang="en-US" dirty="0"/>
              <a:t>your datacenter are idle most of the time.</a:t>
            </a:r>
          </a:p>
          <a:p>
            <a:pPr lvl="1" rtl="0" hangingPunct="0"/>
            <a:r>
              <a:rPr lang="en-US" dirty="0"/>
              <a:t>Capacity you're not using:</a:t>
            </a:r>
          </a:p>
          <a:p>
            <a:pPr lvl="2" rtl="0" hangingPunct="0"/>
            <a:r>
              <a:rPr lang="en-US" dirty="0"/>
              <a:t>Cost money up front</a:t>
            </a:r>
          </a:p>
          <a:p>
            <a:pPr lvl="2" rtl="0" hangingPunct="0"/>
            <a:r>
              <a:rPr lang="en-US" dirty="0"/>
              <a:t>Cost money to operate</a:t>
            </a:r>
          </a:p>
          <a:p>
            <a:pPr lvl="2" rtl="0" hangingPunct="0"/>
            <a:r>
              <a:rPr lang="en-US" dirty="0"/>
              <a:t>Reduces you return on capital</a:t>
            </a:r>
          </a:p>
          <a:p>
            <a:pPr lvl="1" rtl="0" hangingPunct="0"/>
            <a:r>
              <a:rPr lang="en-US" dirty="0"/>
              <a:t>Packing discreet systems into a smaller number of servers provides savings along virtually every dimension.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8437D0-5B12-45F9-BCD7-CE53F82CA21E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Problems - Continued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/>
              <a:t>Problem 2 – Provisioning</a:t>
            </a:r>
          </a:p>
          <a:p>
            <a:pPr lvl="1" rtl="0" hangingPunct="0"/>
            <a:r>
              <a:rPr lang="en-US" dirty="0"/>
              <a:t>Spinning up a new service involves:</a:t>
            </a:r>
          </a:p>
          <a:p>
            <a:pPr lvl="2" rtl="0" hangingPunct="0"/>
            <a:r>
              <a:rPr lang="en-US" dirty="0"/>
              <a:t>Acquiring the hardware</a:t>
            </a:r>
          </a:p>
          <a:p>
            <a:pPr lvl="2" rtl="0" hangingPunct="0"/>
            <a:r>
              <a:rPr lang="en-US" dirty="0"/>
              <a:t>Building the server</a:t>
            </a:r>
          </a:p>
          <a:p>
            <a:pPr lvl="2" rtl="0" hangingPunct="0"/>
            <a:r>
              <a:rPr lang="en-US" dirty="0"/>
              <a:t>Integration with existing services</a:t>
            </a:r>
          </a:p>
          <a:p>
            <a:pPr lvl="1" rtl="0" hangingPunct="0"/>
            <a:r>
              <a:rPr lang="en-US" dirty="0"/>
              <a:t>With virtualization we're aiming to short-circuit that</a:t>
            </a:r>
          </a:p>
          <a:p>
            <a:pPr lvl="2" rtl="0" hangingPunct="0"/>
            <a:r>
              <a:rPr lang="en-US" dirty="0"/>
              <a:t>Capacity is a resource</a:t>
            </a:r>
          </a:p>
          <a:p>
            <a:pPr lvl="2" rtl="0" hangingPunct="0"/>
            <a:r>
              <a:rPr lang="en-US" dirty="0"/>
              <a:t>Machine instances </a:t>
            </a:r>
            <a:r>
              <a:rPr lang="en-US" dirty="0" smtClean="0"/>
              <a:t>may </a:t>
            </a:r>
            <a:r>
              <a:rPr lang="en-US" dirty="0"/>
              <a:t>be cloned or provisioned from common basic images</a:t>
            </a:r>
          </a:p>
          <a:p>
            <a:pPr lvl="2" rtl="0" hangingPunct="0"/>
            <a:r>
              <a:rPr lang="en-US" dirty="0"/>
              <a:t>Resources are purchased in bulk and assigned to applications as necessary.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12076</TotalTime>
  <Words>851</Words>
  <Application>Microsoft Office PowerPoint</Application>
  <PresentationFormat>On-screen Show (4:3)</PresentationFormat>
  <Paragraphs>168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</vt:lpstr>
      <vt:lpstr>Virtualization Overview</vt:lpstr>
      <vt:lpstr>What are we using this Year?</vt:lpstr>
      <vt:lpstr>What is it?</vt:lpstr>
      <vt:lpstr>Anything?</vt:lpstr>
      <vt:lpstr>Resource/Service virtualization</vt:lpstr>
      <vt:lpstr>Resource Virtualization - Continued</vt:lpstr>
      <vt:lpstr>Host Virtualization</vt:lpstr>
      <vt:lpstr>What problem are we attempting to solve with host virtualization.</vt:lpstr>
      <vt:lpstr>Problems - Continued</vt:lpstr>
      <vt:lpstr>Problems - Continued</vt:lpstr>
      <vt:lpstr>Examples – Desktop Virtualization</vt:lpstr>
      <vt:lpstr>Desktop Virtualization</vt:lpstr>
      <vt:lpstr>Examples – Server Virtualization</vt:lpstr>
      <vt:lpstr>Virtualized Servers as a Service (Amazon Web Services)</vt:lpstr>
      <vt:lpstr>AWS Steps</vt:lpstr>
      <vt:lpstr>Try it for free...</vt:lpstr>
      <vt:lpstr>AWS - Continued</vt:lpstr>
      <vt:lpstr>Provisioning and management</vt:lpstr>
      <vt:lpstr>Can you spot the...</vt:lpstr>
      <vt:lpstr>Complimentary technologies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Overview</dc:title>
  <dc:creator>joel jaeggli</dc:creator>
  <cp:lastModifiedBy>Moureen</cp:lastModifiedBy>
  <cp:revision>20</cp:revision>
  <dcterms:created xsi:type="dcterms:W3CDTF">2011-05-29T01:07:45Z</dcterms:created>
  <dcterms:modified xsi:type="dcterms:W3CDTF">2018-05-04T10:35:10Z</dcterms:modified>
</cp:coreProperties>
</file>