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20" y="-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DD312-3C54-154A-A944-ECEAD81BA00E}" type="datetimeFigureOut">
              <a:rPr lang="en-US" smtClean="0"/>
              <a:t>5/27/15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14193-F031-4A4D-824E-4E1E45C22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18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66723" indent="-256432" eaLnBrk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25728" indent="-205146" eaLnBrk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36019" indent="-205146" eaLnBrk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846311" indent="-205146" eaLnBrk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256602" indent="-205146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666893" indent="-205146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077185" indent="-205146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487476" indent="-205146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18D54B56-7AB9-E64E-9A46-D679633D8D76}" type="slidenum">
              <a:rPr lang="en-GB" sz="1300">
                <a:solidFill>
                  <a:srgbClr val="000000"/>
                </a:solidFill>
                <a:latin typeface="Times New Roman" charset="0"/>
              </a:rPr>
              <a:pPr eaLnBrk="1"/>
              <a:t>34</a:t>
            </a:fld>
            <a:endParaRPr lang="en-GB" sz="13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3555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10236" y="694171"/>
            <a:ext cx="4437529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66723" indent="-256432" eaLnBrk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25728" indent="-205146" eaLnBrk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36019" indent="-205146" eaLnBrk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846311" indent="-205146" eaLnBrk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256602" indent="-205146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666893" indent="-205146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077185" indent="-205146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487476" indent="-205146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6BD07A8C-37BF-EC4D-B378-A276F8D1FC99}" type="slidenum">
              <a:rPr lang="en-GB" sz="1300">
                <a:solidFill>
                  <a:srgbClr val="000000"/>
                </a:solidFill>
                <a:latin typeface="Times New Roman" charset="0"/>
              </a:rPr>
              <a:pPr eaLnBrk="1"/>
              <a:t>35</a:t>
            </a:fld>
            <a:endParaRPr lang="en-GB" sz="13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9699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66723" indent="-256432" eaLnBrk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25728" indent="-205146" eaLnBrk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36019" indent="-205146" eaLnBrk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846311" indent="-205146" eaLnBrk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256602" indent="-205146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666893" indent="-205146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077185" indent="-205146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487476" indent="-205146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23E61A28-28A8-F245-AB9B-A6A04D3399A3}" type="slidenum">
              <a:rPr lang="en-GB" sz="1300">
                <a:solidFill>
                  <a:srgbClr val="000000"/>
                </a:solidFill>
                <a:latin typeface="Times New Roman" charset="0"/>
              </a:rPr>
              <a:pPr eaLnBrk="1"/>
              <a:t>36</a:t>
            </a:fld>
            <a:endParaRPr lang="en-GB" sz="13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31747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9958-E3CC-D940-BCDE-C01D88A3AF1B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FAD8-D3CD-2347-825C-EEE7046B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32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9958-E3CC-D940-BCDE-C01D88A3AF1B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FAD8-D3CD-2347-825C-EEE7046B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28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9958-E3CC-D940-BCDE-C01D88A3AF1B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FAD8-D3CD-2347-825C-EEE7046B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2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9958-E3CC-D940-BCDE-C01D88A3AF1B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FAD8-D3CD-2347-825C-EEE7046B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0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9958-E3CC-D940-BCDE-C01D88A3AF1B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FAD8-D3CD-2347-825C-EEE7046B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89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9958-E3CC-D940-BCDE-C01D88A3AF1B}" type="datetimeFigureOut">
              <a:rPr lang="en-US" smtClean="0"/>
              <a:t>5/27/15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FAD8-D3CD-2347-825C-EEE7046B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8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9958-E3CC-D940-BCDE-C01D88A3AF1B}" type="datetimeFigureOut">
              <a:rPr lang="en-US" smtClean="0"/>
              <a:t>5/27/15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FAD8-D3CD-2347-825C-EEE7046B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77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9958-E3CC-D940-BCDE-C01D88A3AF1B}" type="datetimeFigureOut">
              <a:rPr lang="en-US" smtClean="0"/>
              <a:t>5/27/15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FAD8-D3CD-2347-825C-EEE7046B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20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9958-E3CC-D940-BCDE-C01D88A3AF1B}" type="datetimeFigureOut">
              <a:rPr lang="en-US" smtClean="0"/>
              <a:t>5/27/15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FAD8-D3CD-2347-825C-EEE7046B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60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9958-E3CC-D940-BCDE-C01D88A3AF1B}" type="datetimeFigureOut">
              <a:rPr lang="en-US" smtClean="0"/>
              <a:t>5/27/15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FAD8-D3CD-2347-825C-EEE7046B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91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9958-E3CC-D940-BCDE-C01D88A3AF1B}" type="datetimeFigureOut">
              <a:rPr lang="en-US" smtClean="0"/>
              <a:t>5/27/15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FAD8-D3CD-2347-825C-EEE7046B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66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59958-E3CC-D940-BCDE-C01D88A3AF1B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AFAD8-D3CD-2347-825C-EEE7046B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37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linuxmagic.com/best_practice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Open-source_software" TargetMode="External"/><Relationship Id="rId4" Type="http://schemas.openxmlformats.org/officeDocument/2006/relationships/hyperlink" Target="http://en.wikipedia.org/wiki/Mail_transfer_agent" TargetMode="External"/><Relationship Id="rId5" Type="http://schemas.openxmlformats.org/officeDocument/2006/relationships/hyperlink" Target="http://en.wikipedia.org/wiki/E-mail" TargetMode="External"/><Relationship Id="rId6" Type="http://schemas.openxmlformats.org/officeDocument/2006/relationships/hyperlink" Target="http://en.wikipedia.org/wiki/Sendmail" TargetMode="External"/><Relationship Id="rId7" Type="http://schemas.openxmlformats.org/officeDocument/2006/relationships/hyperlink" Target="http://en.wikipedia.org/wiki/IBM_Public_License" TargetMode="External"/><Relationship Id="rId8" Type="http://schemas.openxmlformats.org/officeDocument/2006/relationships/hyperlink" Target="http://en.wikipedia.org/wiki/Free_software_licence" TargetMode="External"/><Relationship Id="rId9" Type="http://schemas.openxmlformats.org/officeDocument/2006/relationships/hyperlink" Target="http://en.wikipedia.org/wiki/Wietse_Venema" TargetMode="External"/><Relationship Id="rId10" Type="http://schemas.openxmlformats.org/officeDocument/2006/relationships/hyperlink" Target="http://en.wikipedia.org/wiki/IBM" TargetMode="External"/><Relationship Id="rId11" Type="http://schemas.openxmlformats.org/officeDocument/2006/relationships/hyperlink" Target="http://en.wikipedia.org/wiki/Thomas_J._Watson_Research_Cente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Free_softwar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OS_X" TargetMode="External"/><Relationship Id="rId4" Type="http://schemas.openxmlformats.org/officeDocument/2006/relationships/hyperlink" Target="http://en.wikipedia.org/wiki/NetBSD" TargetMode="External"/><Relationship Id="rId5" Type="http://schemas.openxmlformats.org/officeDocument/2006/relationships/hyperlink" Target="http://en.wikipedia.org/wiki/Postfix_(software)%23cite_note-netbsd-3" TargetMode="External"/><Relationship Id="rId6" Type="http://schemas.openxmlformats.org/officeDocument/2006/relationships/hyperlink" Target="http://en.wikipedia.org/wiki/Ubuntu_(operating_system)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Message_transfer_agent" TargetMode="External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hyperlink" Target="http://en.wikipedia.org/wiki/Simple_Mail_Transfer_Protocol" TargetMode="External"/><Relationship Id="rId12" Type="http://schemas.openxmlformats.org/officeDocument/2006/relationships/hyperlink" Target="http://en.wikipedia.org/wiki/Greylistin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Berkeley_DB" TargetMode="External"/><Relationship Id="rId3" Type="http://schemas.openxmlformats.org/officeDocument/2006/relationships/hyperlink" Target="http://en.wikipedia.org/wiki/Cdb_(software)" TargetMode="External"/><Relationship Id="rId4" Type="http://schemas.openxmlformats.org/officeDocument/2006/relationships/hyperlink" Target="http://en.wikipedia.org/wiki/OpenLDAP" TargetMode="External"/><Relationship Id="rId5" Type="http://schemas.openxmlformats.org/officeDocument/2006/relationships/hyperlink" Target="http://en.wikipedia.org/wiki/Memcached" TargetMode="External"/><Relationship Id="rId6" Type="http://schemas.openxmlformats.org/officeDocument/2006/relationships/hyperlink" Target="http://en.wikipedia.org/wiki/Lightweight_Directory_Access_Protocol" TargetMode="External"/><Relationship Id="rId7" Type="http://schemas.openxmlformats.org/officeDocument/2006/relationships/hyperlink" Target="http://en.wikipedia.org/wiki/SQL" TargetMode="External"/><Relationship Id="rId8" Type="http://schemas.openxmlformats.org/officeDocument/2006/relationships/hyperlink" Target="http://en.wikipedia.org/wiki/Deep_content_inspection" TargetMode="External"/><Relationship Id="rId9" Type="http://schemas.openxmlformats.org/officeDocument/2006/relationships/hyperlink" Target="http://en.wikipedia.org/wiki/DomainKeys_Identified_Mail" TargetMode="External"/><Relationship Id="rId10" Type="http://schemas.openxmlformats.org/officeDocument/2006/relationships/hyperlink" Target="http://en.wikipedia.org/wiki/Sender_Policy_Framework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fix.org/postconf.5.html%23myhostname" TargetMode="External"/><Relationship Id="rId4" Type="http://schemas.openxmlformats.org/officeDocument/2006/relationships/hyperlink" Target="http://www.postfix.org/postconf.5.html%23mydestination" TargetMode="External"/><Relationship Id="rId5" Type="http://schemas.openxmlformats.org/officeDocument/2006/relationships/hyperlink" Target="http://www.postfix.org/postconf.5.html%23mydomai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ostfix.org/postconf.5.html%23myorigin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ostfix.org/postconf.5.html%23mynetworks" TargetMode="External"/><Relationship Id="rId3" Type="http://schemas.openxmlformats.org/officeDocument/2006/relationships/hyperlink" Target="http://www.postfix.org/postconf.5.html%23mynetworks_styl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ist_of_DNS_record_types" TargetMode="External"/><Relationship Id="rId4" Type="http://schemas.openxmlformats.org/officeDocument/2006/relationships/hyperlink" Target="http://en.wikipedia.org/wiki/Domain_Name_Syste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Host_(network)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ostfix.org/postconf.5.html%23relay_domains" TargetMode="External"/><Relationship Id="rId3" Type="http://schemas.openxmlformats.org/officeDocument/2006/relationships/hyperlink" Target="http://www.postfix.org/postconf.5.html%23mydestination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ostfix.org/postconf.5.html%23relayhost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ostfix.org/aliases.5.html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ostfix.org/master.5.html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ostfix.org/postconf.5.html%23inet_interfaces" TargetMode="External"/><Relationship Id="rId3" Type="http://schemas.openxmlformats.org/officeDocument/2006/relationships/hyperlink" Target="http://www.postfix.org/postconf.5.html%23inet_protocols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user@192.14.5.6" TargetMode="External"/><Relationship Id="rId3" Type="http://schemas.openxmlformats.org/officeDocument/2006/relationships/hyperlink" Target="mailto:tom@example.co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pamhaus.org" TargetMode="External"/><Relationship Id="rId4" Type="http://schemas.openxmlformats.org/officeDocument/2006/relationships/hyperlink" Target="http://spamcop.net" TargetMode="External"/><Relationship Id="rId5" Type="http://schemas.openxmlformats.org/officeDocument/2006/relationships/hyperlink" Target="http://manitu.ne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orbs.net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Email Best Practices, Postfix and Dovecot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Kevin Chege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058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Backup and Redundancy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Have multiple MX records so that your server is not the only able to receive mail for you</a:t>
            </a:r>
          </a:p>
          <a:p>
            <a:r>
              <a:rPr lang="en-US" dirty="0" smtClean="0"/>
              <a:t>Backup your mail, use tools like </a:t>
            </a:r>
            <a:r>
              <a:rPr lang="en-US" dirty="0" err="1" smtClean="0"/>
              <a:t>Rsync</a:t>
            </a:r>
            <a:r>
              <a:rPr lang="en-US" dirty="0" smtClean="0"/>
              <a:t> to copy mail to another server as often as you can</a:t>
            </a:r>
          </a:p>
          <a:p>
            <a:r>
              <a:rPr lang="en-US" dirty="0" smtClean="0"/>
              <a:t>Ensure your DNS records (MX, NS etc ) are correct and test them when you complete you setup</a:t>
            </a:r>
          </a:p>
          <a:p>
            <a:r>
              <a:rPr lang="en-US" dirty="0" smtClean="0"/>
              <a:t>Use online tests like</a:t>
            </a:r>
          </a:p>
          <a:p>
            <a:pPr lvl="1"/>
            <a:r>
              <a:rPr lang="en-US" dirty="0" smtClean="0"/>
              <a:t>http://</a:t>
            </a:r>
            <a:r>
              <a:rPr lang="en-US" dirty="0" err="1" smtClean="0"/>
              <a:t>intodns.net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784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Wikipedia</a:t>
            </a:r>
          </a:p>
          <a:p>
            <a:r>
              <a:rPr lang="en-US" dirty="0" smtClean="0">
                <a:hlinkClick r:id="rId2"/>
              </a:rPr>
              <a:t>http://www.linuxmagic.com/best_practices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421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Postfix Mail Server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Kevin Chege</a:t>
            </a:r>
          </a:p>
          <a:p>
            <a:r>
              <a:rPr lang="en-US" dirty="0" smtClean="0"/>
              <a:t>ISOC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26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557"/>
            <a:ext cx="8229600" cy="1143000"/>
          </a:xfrm>
        </p:spPr>
        <p:txBody>
          <a:bodyPr/>
          <a:lstStyle/>
          <a:p>
            <a:r>
              <a:rPr lang="en-US" b="1" dirty="0" smtClean="0"/>
              <a:t>What is Postfix?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7557"/>
            <a:ext cx="8229600" cy="5030227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Postfix</a:t>
            </a:r>
            <a:r>
              <a:rPr lang="en-US" dirty="0" smtClean="0"/>
              <a:t> is a </a:t>
            </a:r>
            <a:r>
              <a:rPr lang="en-US" dirty="0" smtClean="0">
                <a:hlinkClick r:id="rId2" tooltip="Free software"/>
              </a:rPr>
              <a:t>free</a:t>
            </a:r>
            <a:r>
              <a:rPr lang="en-US" dirty="0" smtClean="0"/>
              <a:t> and </a:t>
            </a:r>
            <a:r>
              <a:rPr lang="en-US" dirty="0" smtClean="0">
                <a:hlinkClick r:id="rId3" tooltip="Open-source software"/>
              </a:rPr>
              <a:t>open-source</a:t>
            </a:r>
            <a:r>
              <a:rPr lang="en-US" dirty="0" smtClean="0"/>
              <a:t> </a:t>
            </a:r>
            <a:r>
              <a:rPr lang="en-US" dirty="0" smtClean="0">
                <a:hlinkClick r:id="rId4" tooltip="Mail transfer agent"/>
              </a:rPr>
              <a:t>mail transfer agent</a:t>
            </a:r>
            <a:r>
              <a:rPr lang="en-US" dirty="0" smtClean="0"/>
              <a:t> (MTA) that routes and delivers </a:t>
            </a:r>
            <a:r>
              <a:rPr lang="en-US" dirty="0" smtClean="0">
                <a:hlinkClick r:id="rId5" tooltip="E-mail"/>
              </a:rPr>
              <a:t>electronic mail</a:t>
            </a:r>
            <a:r>
              <a:rPr lang="en-US" dirty="0" smtClean="0"/>
              <a:t>, intended as an alternative to the widely used </a:t>
            </a:r>
            <a:r>
              <a:rPr lang="en-US" dirty="0" smtClean="0">
                <a:hlinkClick r:id="rId6" tooltip="Sendmail"/>
              </a:rPr>
              <a:t>Sendmail</a:t>
            </a:r>
            <a:r>
              <a:rPr lang="en-US" dirty="0" smtClean="0"/>
              <a:t> MTA.</a:t>
            </a:r>
          </a:p>
          <a:p>
            <a:r>
              <a:rPr lang="en-US" dirty="0" smtClean="0"/>
              <a:t>Postfix is released under the </a:t>
            </a:r>
            <a:r>
              <a:rPr lang="en-US" dirty="0" smtClean="0">
                <a:hlinkClick r:id="rId7" tooltip="IBM Public License"/>
              </a:rPr>
              <a:t>IBM Public License</a:t>
            </a:r>
            <a:r>
              <a:rPr lang="en-US" dirty="0" smtClean="0"/>
              <a:t> 1.0 which is a </a:t>
            </a:r>
            <a:r>
              <a:rPr lang="en-US" dirty="0" smtClean="0">
                <a:hlinkClick r:id="rId8" tooltip="Free software licence"/>
              </a:rPr>
              <a:t>free software licence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Originally written in 1997 by </a:t>
            </a:r>
            <a:r>
              <a:rPr lang="en-US" dirty="0" smtClean="0">
                <a:hlinkClick r:id="rId9" tooltip="Wietse Venema"/>
              </a:rPr>
              <a:t>Wietse Venema</a:t>
            </a:r>
            <a:r>
              <a:rPr lang="en-US" dirty="0" smtClean="0"/>
              <a:t> at the </a:t>
            </a:r>
            <a:r>
              <a:rPr lang="en-US" dirty="0" smtClean="0">
                <a:hlinkClick r:id="rId10" tooltip="IBM"/>
              </a:rPr>
              <a:t>IBM</a:t>
            </a:r>
            <a:r>
              <a:rPr lang="en-US" dirty="0" smtClean="0"/>
              <a:t> </a:t>
            </a:r>
            <a:r>
              <a:rPr lang="en-US" dirty="0" smtClean="0">
                <a:hlinkClick r:id="rId11" tooltip="Thomas J. Watson Research Center"/>
              </a:rPr>
              <a:t>Thomas J. Watson Research Center</a:t>
            </a:r>
            <a:r>
              <a:rPr lang="en-US" dirty="0" smtClean="0"/>
              <a:t> and first released in December 1998, Postfix continues as of 2014 to be actively developed by its creator and other contributors. The software is also known by its former names </a:t>
            </a:r>
            <a:r>
              <a:rPr lang="en-US" b="1" dirty="0" err="1" smtClean="0"/>
              <a:t>VMailer</a:t>
            </a:r>
            <a:r>
              <a:rPr lang="en-US" dirty="0" smtClean="0"/>
              <a:t> and </a:t>
            </a:r>
            <a:r>
              <a:rPr lang="en-US" b="1" dirty="0" smtClean="0"/>
              <a:t>IBM Secure Mailer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January 2013 in a study performed by E-Soft, Inc.</a:t>
            </a:r>
            <a:r>
              <a:rPr lang="en-US" dirty="0"/>
              <a:t> </a:t>
            </a:r>
            <a:r>
              <a:rPr lang="en-US" dirty="0" smtClean="0"/>
              <a:t>found that approximately 25% of the publicly reachable mail-servers on the Internet ran Postfix.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279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Postfix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Works on UNIX-like systems including AIX, BSD, HP-UX, Linux, </a:t>
            </a:r>
            <a:r>
              <a:rPr lang="en-US" dirty="0" err="1" smtClean="0"/>
              <a:t>MacOS</a:t>
            </a:r>
            <a:r>
              <a:rPr lang="en-US" dirty="0" smtClean="0"/>
              <a:t> X, Solaris, and more.</a:t>
            </a:r>
          </a:p>
          <a:p>
            <a:r>
              <a:rPr lang="en-US" dirty="0" smtClean="0"/>
              <a:t>It is the default </a:t>
            </a:r>
            <a:r>
              <a:rPr lang="en-US" dirty="0" smtClean="0">
                <a:hlinkClick r:id="rId2" tooltip="Message transfer agent"/>
              </a:rPr>
              <a:t>MTA</a:t>
            </a:r>
            <a:r>
              <a:rPr lang="en-US" dirty="0" smtClean="0"/>
              <a:t> for the </a:t>
            </a:r>
            <a:r>
              <a:rPr lang="en-US" dirty="0" smtClean="0">
                <a:hlinkClick r:id="rId3" tooltip="OS X"/>
              </a:rPr>
              <a:t>OS X</a:t>
            </a:r>
            <a:r>
              <a:rPr lang="en-US" dirty="0" smtClean="0"/>
              <a:t>, </a:t>
            </a:r>
            <a:r>
              <a:rPr lang="en-US" dirty="0" smtClean="0">
                <a:hlinkClick r:id="rId4" tooltip="NetBSD"/>
              </a:rPr>
              <a:t>NetBSD</a:t>
            </a:r>
            <a:r>
              <a:rPr lang="en-US" baseline="30000" dirty="0" smtClean="0">
                <a:hlinkClick r:id="rId5"/>
              </a:rPr>
              <a:t>[3]</a:t>
            </a:r>
            <a:r>
              <a:rPr lang="en-US" dirty="0" smtClean="0"/>
              <a:t> and </a:t>
            </a:r>
            <a:r>
              <a:rPr lang="en-US" dirty="0" smtClean="0">
                <a:hlinkClick r:id="rId6" tooltip="Ubuntu (operating system)"/>
              </a:rPr>
              <a:t>Ubuntu</a:t>
            </a:r>
            <a:r>
              <a:rPr lang="en-US" dirty="0" smtClean="0"/>
              <a:t> operating systems</a:t>
            </a:r>
          </a:p>
          <a:p>
            <a:r>
              <a:rPr lang="en-US" dirty="0" smtClean="0"/>
              <a:t>Used by: AOL, Apple Server, Stanford University, United States Navy, NASA, Rackspace, many ISPs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90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716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Some Key Features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5228"/>
            <a:ext cx="8229600" cy="488093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SASL authentication</a:t>
            </a:r>
          </a:p>
          <a:p>
            <a:r>
              <a:rPr lang="en-US" dirty="0" smtClean="0"/>
              <a:t>Mail forwarding or delivery</a:t>
            </a:r>
          </a:p>
          <a:p>
            <a:r>
              <a:rPr lang="en-US" dirty="0"/>
              <a:t>"Virtual" domains with distinct address-</a:t>
            </a:r>
            <a:r>
              <a:rPr lang="en-US" dirty="0" smtClean="0"/>
              <a:t>namespaces</a:t>
            </a:r>
          </a:p>
          <a:p>
            <a:r>
              <a:rPr lang="en-US" dirty="0"/>
              <a:t>A large number of database lookup mechanisms including </a:t>
            </a:r>
            <a:r>
              <a:rPr lang="en-US" dirty="0">
                <a:hlinkClick r:id="rId2" tooltip="Berkeley DB"/>
              </a:rPr>
              <a:t>Berkeley DB</a:t>
            </a:r>
            <a:r>
              <a:rPr lang="en-US" dirty="0"/>
              <a:t>, </a:t>
            </a:r>
            <a:r>
              <a:rPr lang="en-US" dirty="0">
                <a:hlinkClick r:id="rId3" tooltip="Cdb (software)"/>
              </a:rPr>
              <a:t>CDB</a:t>
            </a:r>
            <a:r>
              <a:rPr lang="en-US" dirty="0"/>
              <a:t>, </a:t>
            </a:r>
            <a:r>
              <a:rPr lang="en-US" dirty="0">
                <a:hlinkClick r:id="rId4" tooltip="OpenLDAP"/>
              </a:rPr>
              <a:t>OpenLDAP LMDB</a:t>
            </a:r>
            <a:r>
              <a:rPr lang="en-US" dirty="0"/>
              <a:t>, </a:t>
            </a:r>
            <a:r>
              <a:rPr lang="en-US" dirty="0">
                <a:hlinkClick r:id="rId5" tooltip="Memcached"/>
              </a:rPr>
              <a:t>Memcached</a:t>
            </a:r>
            <a:r>
              <a:rPr lang="en-US" dirty="0"/>
              <a:t>, </a:t>
            </a:r>
            <a:r>
              <a:rPr lang="en-US" dirty="0">
                <a:hlinkClick r:id="rId6" tooltip="Lightweight Directory Access Protocol"/>
              </a:rPr>
              <a:t>LDAP</a:t>
            </a:r>
            <a:r>
              <a:rPr lang="en-US" dirty="0"/>
              <a:t> and multiple </a:t>
            </a:r>
            <a:r>
              <a:rPr lang="en-US" dirty="0">
                <a:hlinkClick r:id="rId7" tooltip="SQL"/>
              </a:rPr>
              <a:t>SQL</a:t>
            </a:r>
            <a:r>
              <a:rPr lang="en-US" dirty="0"/>
              <a:t> database </a:t>
            </a:r>
            <a:r>
              <a:rPr lang="en-US" dirty="0" smtClean="0"/>
              <a:t>implementations</a:t>
            </a:r>
          </a:p>
          <a:p>
            <a:r>
              <a:rPr lang="en-US" dirty="0" smtClean="0"/>
              <a:t>Extended </a:t>
            </a:r>
            <a:endParaRPr lang="en-US" dirty="0"/>
          </a:p>
          <a:p>
            <a:pPr lvl="1"/>
            <a:r>
              <a:rPr lang="en-US" dirty="0">
                <a:hlinkClick r:id="rId8" tooltip="Deep content inspection"/>
              </a:rPr>
              <a:t>Deep content inspection</a:t>
            </a:r>
            <a:r>
              <a:rPr lang="en-US" dirty="0"/>
              <a:t> before or after a message is accepted into the mail queue;</a:t>
            </a:r>
          </a:p>
          <a:p>
            <a:pPr lvl="1"/>
            <a:r>
              <a:rPr lang="en-US" dirty="0"/>
              <a:t>Mail authentication with </a:t>
            </a:r>
            <a:r>
              <a:rPr lang="en-US" dirty="0">
                <a:hlinkClick r:id="rId9" tooltip="DomainKeys Identified Mail"/>
              </a:rPr>
              <a:t>DKIM</a:t>
            </a:r>
            <a:r>
              <a:rPr lang="en-US" dirty="0"/>
              <a:t>, </a:t>
            </a:r>
            <a:r>
              <a:rPr lang="en-US" dirty="0">
                <a:hlinkClick r:id="rId10" tooltip="Sender Policy Framework"/>
              </a:rPr>
              <a:t>SPF</a:t>
            </a:r>
            <a:r>
              <a:rPr lang="en-US" dirty="0"/>
              <a:t>, or other protocols;</a:t>
            </a:r>
          </a:p>
          <a:p>
            <a:pPr lvl="1"/>
            <a:r>
              <a:rPr lang="en-US" dirty="0">
                <a:hlinkClick r:id="rId11" tooltip="Simple Mail Transfer Protocol"/>
              </a:rPr>
              <a:t>SMTP</a:t>
            </a:r>
            <a:r>
              <a:rPr lang="en-US" dirty="0"/>
              <a:t>-level access policies such as </a:t>
            </a:r>
            <a:r>
              <a:rPr lang="en-US" dirty="0">
                <a:hlinkClick r:id="rId12" tooltip="Greylisting"/>
              </a:rPr>
              <a:t>greylisting</a:t>
            </a:r>
            <a:r>
              <a:rPr lang="en-US" dirty="0"/>
              <a:t> or rate control.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075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Postfix on </a:t>
            </a:r>
            <a:r>
              <a:rPr lang="en-US" b="1" dirty="0" err="1" smtClean="0"/>
              <a:t>Debian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Installed via: </a:t>
            </a:r>
            <a:r>
              <a:rPr lang="en-US" b="1" dirty="0" smtClean="0"/>
              <a:t>$</a:t>
            </a:r>
            <a:r>
              <a:rPr lang="en-US" b="1" dirty="0" err="1" smtClean="0"/>
              <a:t>sudo</a:t>
            </a:r>
            <a:r>
              <a:rPr lang="en-US" b="1" dirty="0" smtClean="0"/>
              <a:t> apt-get </a:t>
            </a:r>
            <a:r>
              <a:rPr lang="en-US" b="1" dirty="0" smtClean="0"/>
              <a:t>install postfix</a:t>
            </a:r>
          </a:p>
          <a:p>
            <a:r>
              <a:rPr lang="en-US" dirty="0" smtClean="0"/>
              <a:t>Directories:</a:t>
            </a:r>
            <a:br>
              <a:rPr lang="en-US" dirty="0" smtClean="0"/>
            </a:br>
            <a:r>
              <a:rPr lang="en-US" b="1" dirty="0" smtClean="0"/>
              <a:t>/</a:t>
            </a:r>
            <a:r>
              <a:rPr lang="en-US" b="1" dirty="0" err="1" smtClean="0"/>
              <a:t>etc</a:t>
            </a:r>
            <a:r>
              <a:rPr lang="en-US" b="1" dirty="0" smtClean="0"/>
              <a:t>/postfix</a:t>
            </a:r>
          </a:p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err="1" smtClean="0"/>
              <a:t>main.cf</a:t>
            </a:r>
            <a:r>
              <a:rPr lang="en-US" dirty="0" smtClean="0"/>
              <a:t> - stores site specific Postfix configuration parameters while</a:t>
            </a:r>
          </a:p>
          <a:p>
            <a:pPr lvl="1"/>
            <a:r>
              <a:rPr lang="en-US" dirty="0" err="1" smtClean="0"/>
              <a:t>master.cf</a:t>
            </a:r>
            <a:r>
              <a:rPr lang="en-US" dirty="0" smtClean="0"/>
              <a:t> – defines daemon 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532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main.cf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specifies a very small subset of all the parameters that control the operation of the Postfix mail system</a:t>
            </a:r>
          </a:p>
          <a:p>
            <a:r>
              <a:rPr lang="en-US" dirty="0" smtClean="0"/>
              <a:t>you will have to set up a minimal number of configuration parameters. </a:t>
            </a:r>
          </a:p>
          <a:p>
            <a:r>
              <a:rPr lang="en-US" dirty="0" smtClean="0"/>
              <a:t>Postfix configuration parameters resemble shell variables</a:t>
            </a:r>
          </a:p>
          <a:p>
            <a:pPr lvl="1"/>
            <a:r>
              <a:rPr lang="en-US" dirty="0" smtClean="0"/>
              <a:t>parameter = value</a:t>
            </a:r>
          </a:p>
          <a:p>
            <a:pPr lvl="1"/>
            <a:r>
              <a:rPr lang="en-US" dirty="0" err="1" smtClean="0"/>
              <a:t>other_parameter</a:t>
            </a:r>
            <a:r>
              <a:rPr lang="en-US" dirty="0" smtClean="0"/>
              <a:t> = $parameter</a:t>
            </a:r>
          </a:p>
          <a:p>
            <a:r>
              <a:rPr lang="en-US" dirty="0" smtClean="0"/>
              <a:t>Postfix uses database files for access control, address rewriting and other purposes 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41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198" y="-84367"/>
            <a:ext cx="8229600" cy="1143000"/>
          </a:xfrm>
        </p:spPr>
        <p:txBody>
          <a:bodyPr/>
          <a:lstStyle/>
          <a:p>
            <a:r>
              <a:rPr lang="en-US" b="1" dirty="0" err="1"/>
              <a:t>m</a:t>
            </a:r>
            <a:r>
              <a:rPr lang="en-US" b="1" dirty="0" err="1" smtClean="0"/>
              <a:t>ain.cf</a:t>
            </a:r>
            <a:r>
              <a:rPr lang="en-US" b="1" dirty="0" smtClean="0"/>
              <a:t> Key Settings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198" y="1003514"/>
            <a:ext cx="8404602" cy="512264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hlinkClick r:id="rId2"/>
              </a:rPr>
              <a:t>myorigin</a:t>
            </a:r>
            <a:r>
              <a:rPr lang="en-US" dirty="0" smtClean="0"/>
              <a:t> = $</a:t>
            </a:r>
            <a:r>
              <a:rPr lang="en-US" dirty="0" smtClean="0">
                <a:hlinkClick r:id="rId3"/>
              </a:rPr>
              <a:t>myhostname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specifies the domain that appears in mail that is posted on this machine. Defaults to the value of the machine’s hostname</a:t>
            </a:r>
          </a:p>
          <a:p>
            <a:r>
              <a:rPr lang="en-US" dirty="0" smtClean="0">
                <a:hlinkClick r:id="rId4"/>
              </a:rPr>
              <a:t>mydestination</a:t>
            </a:r>
            <a:r>
              <a:rPr lang="en-US" dirty="0" smtClean="0"/>
              <a:t> = $</a:t>
            </a:r>
            <a:r>
              <a:rPr lang="en-US" dirty="0" smtClean="0">
                <a:hlinkClick r:id="rId3"/>
              </a:rPr>
              <a:t>myhostname</a:t>
            </a:r>
            <a:r>
              <a:rPr lang="en-US" dirty="0" smtClean="0"/>
              <a:t>, </a:t>
            </a:r>
            <a:r>
              <a:rPr lang="en-US" dirty="0" err="1" smtClean="0"/>
              <a:t>localhost</a:t>
            </a:r>
            <a:endParaRPr lang="en-US" dirty="0" smtClean="0"/>
          </a:p>
          <a:p>
            <a:pPr lvl="1"/>
            <a:r>
              <a:rPr lang="en-US" dirty="0" smtClean="0"/>
              <a:t>specifies what domains this machine will deliver locally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your machine is a mail server for its entire domain, you must list $</a:t>
            </a:r>
            <a:r>
              <a:rPr lang="en-US" dirty="0" smtClean="0">
                <a:hlinkClick r:id="rId5"/>
              </a:rPr>
              <a:t>mydomain</a:t>
            </a:r>
            <a:r>
              <a:rPr lang="en-US" dirty="0" smtClean="0"/>
              <a:t> as well in this setting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hlinkClick r:id="rId5"/>
              </a:rPr>
              <a:t>mydomain</a:t>
            </a:r>
            <a:r>
              <a:rPr lang="en-US" dirty="0" smtClean="0"/>
              <a:t> parameter specifies the parent domain of $</a:t>
            </a:r>
            <a:r>
              <a:rPr lang="en-US" dirty="0" smtClean="0">
                <a:hlinkClick r:id="rId3"/>
              </a:rPr>
              <a:t>myhostname</a:t>
            </a:r>
            <a:r>
              <a:rPr lang="en-US" dirty="0" smtClean="0"/>
              <a:t>. By default, it is derived from $</a:t>
            </a:r>
            <a:r>
              <a:rPr lang="en-US" dirty="0" smtClean="0">
                <a:hlinkClick r:id="rId3"/>
              </a:rPr>
              <a:t>myhostname</a:t>
            </a:r>
            <a:r>
              <a:rPr lang="en-US" dirty="0" smtClean="0"/>
              <a:t> by stripping off the first part (unless if the result would be a top-level domain)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447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Relaying Mail – From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Postfix will forward mail from clients in authorized network blocks to any destination</a:t>
            </a:r>
          </a:p>
          <a:p>
            <a:r>
              <a:rPr lang="en-US" dirty="0" smtClean="0"/>
              <a:t>Authorized networks are defined with the </a:t>
            </a:r>
            <a:r>
              <a:rPr lang="en-US" dirty="0" smtClean="0">
                <a:hlinkClick r:id="rId2"/>
              </a:rPr>
              <a:t>mynetworks</a:t>
            </a:r>
            <a:r>
              <a:rPr lang="en-US" dirty="0" smtClean="0"/>
              <a:t> configuration parameter</a:t>
            </a:r>
          </a:p>
          <a:p>
            <a:r>
              <a:rPr lang="en-US" dirty="0" smtClean="0"/>
              <a:t>The default is to authorize all clients in the IP </a:t>
            </a:r>
            <a:r>
              <a:rPr lang="en-US" dirty="0" err="1" smtClean="0"/>
              <a:t>subnetworks</a:t>
            </a:r>
            <a:r>
              <a:rPr lang="en-US" dirty="0" smtClean="0"/>
              <a:t> that the local machine is attached to.</a:t>
            </a:r>
          </a:p>
          <a:p>
            <a:r>
              <a:rPr lang="en-US" dirty="0" smtClean="0"/>
              <a:t>By default, Postfix will NOT be an open relay </a:t>
            </a:r>
            <a:r>
              <a:rPr lang="en-US" dirty="0" err="1" smtClean="0"/>
              <a:t>ie</a:t>
            </a:r>
            <a:r>
              <a:rPr lang="en-US" dirty="0" smtClean="0"/>
              <a:t> it will not forward from IPs outside your network to the Internet</a:t>
            </a:r>
          </a:p>
          <a:p>
            <a:pPr lvl="1"/>
            <a:r>
              <a:rPr lang="en-US" dirty="0" smtClean="0">
                <a:hlinkClick r:id="rId3"/>
              </a:rPr>
              <a:t>mynetworks_style</a:t>
            </a:r>
            <a:r>
              <a:rPr lang="en-US" dirty="0" smtClean="0"/>
              <a:t> = subnet </a:t>
            </a:r>
          </a:p>
          <a:p>
            <a:pPr lvl="1"/>
            <a:r>
              <a:rPr lang="en-US" dirty="0" smtClean="0">
                <a:hlinkClick r:id="rId2"/>
              </a:rPr>
              <a:t>mynetworks</a:t>
            </a:r>
            <a:r>
              <a:rPr lang="en-US" dirty="0" smtClean="0"/>
              <a:t> = 127.0.0.0/8 168.100.189.2/32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383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SPF – Sender Policy Framework</a:t>
            </a:r>
          </a:p>
          <a:p>
            <a:pPr lvl="1"/>
            <a:r>
              <a:rPr lang="en-US" dirty="0"/>
              <a:t>SPF allows administrators to specify </a:t>
            </a:r>
            <a:r>
              <a:rPr lang="en-US" sz="3200" dirty="0"/>
              <a:t>which</a:t>
            </a:r>
            <a:r>
              <a:rPr lang="en-US" sz="3200" dirty="0">
                <a:hlinkClick r:id="rId2"/>
              </a:rPr>
              <a:t>hosts are allowed to send mail from a given domain by creating a specific </a:t>
            </a:r>
            <a:r>
              <a:rPr lang="en-US" sz="3200" dirty="0">
                <a:hlinkClick r:id="rId3"/>
              </a:rPr>
              <a:t>SPF record (or TXT record) in the </a:t>
            </a:r>
            <a:r>
              <a:rPr lang="en-US" sz="3200" dirty="0">
                <a:hlinkClick r:id="rId4"/>
              </a:rPr>
              <a:t>Domain Name System (DNS).</a:t>
            </a:r>
            <a:endParaRPr lang="en-US" sz="3200" dirty="0" smtClean="0"/>
          </a:p>
          <a:p>
            <a:r>
              <a:rPr lang="en-US" sz="2800" i="1" dirty="0" smtClean="0"/>
              <a:t>@ IN TXT “</a:t>
            </a:r>
            <a:r>
              <a:rPr lang="en-US" sz="2800" i="1" dirty="0" err="1" smtClean="0"/>
              <a:t>v</a:t>
            </a:r>
            <a:r>
              <a:rPr lang="en-US" sz="2800" i="1" dirty="0" smtClean="0"/>
              <a:t>=spf1 </a:t>
            </a:r>
            <a:r>
              <a:rPr lang="en-US" sz="2800" i="1" dirty="0" err="1" smtClean="0"/>
              <a:t>include:gmail.com</a:t>
            </a:r>
            <a:r>
              <a:rPr lang="en-US" sz="2800" i="1" dirty="0" smtClean="0"/>
              <a:t> ip4:1.2.3.4 </a:t>
            </a:r>
            <a:r>
              <a:rPr lang="en-US" sz="2800" i="1" dirty="0" err="1" smtClean="0"/>
              <a:t>mx</a:t>
            </a:r>
            <a:r>
              <a:rPr lang="en-US" sz="2800" i="1" dirty="0" smtClean="0"/>
              <a:t> -all”</a:t>
            </a:r>
          </a:p>
          <a:p>
            <a:r>
              <a:rPr lang="en-US" sz="2800" dirty="0" smtClean="0"/>
              <a:t>The above will only allow mail from IP 1.2.3.4 and any server in the domain with an MX record</a:t>
            </a:r>
          </a:p>
          <a:p>
            <a:r>
              <a:rPr lang="en-US" sz="2800" dirty="0" smtClean="0"/>
              <a:t>If not sure use a generation tool online</a:t>
            </a:r>
          </a:p>
          <a:p>
            <a:pPr lvl="1"/>
            <a:r>
              <a:rPr lang="en-US" sz="2400" dirty="0" smtClean="0"/>
              <a:t>http://</a:t>
            </a:r>
            <a:r>
              <a:rPr lang="en-US" sz="2400" dirty="0" err="1" smtClean="0"/>
              <a:t>www.mtgsy.net/dns/spfwizard.php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26290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Relaying mail - to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By default, Postfix will forward mail from strangers (clients outside authorized networks) to authorized remote destinations only. </a:t>
            </a:r>
          </a:p>
          <a:p>
            <a:r>
              <a:rPr lang="en-US" dirty="0" smtClean="0"/>
              <a:t>Authorized remote destinations are defined with the </a:t>
            </a:r>
            <a:r>
              <a:rPr lang="en-US" dirty="0" smtClean="0">
                <a:hlinkClick r:id="rId2"/>
              </a:rPr>
              <a:t>relay_domains</a:t>
            </a:r>
            <a:r>
              <a:rPr lang="en-US" dirty="0" smtClean="0"/>
              <a:t> configuration parameter. </a:t>
            </a:r>
          </a:p>
          <a:p>
            <a:r>
              <a:rPr lang="en-US" dirty="0" smtClean="0"/>
              <a:t>The default is to authorize all domains (and subdomains) of the domains listed with the </a:t>
            </a:r>
            <a:r>
              <a:rPr lang="en-US" dirty="0" smtClean="0">
                <a:hlinkClick r:id="rId3"/>
              </a:rPr>
              <a:t>mydestination</a:t>
            </a:r>
            <a:r>
              <a:rPr lang="en-US" dirty="0" smtClean="0"/>
              <a:t> parameter. </a:t>
            </a:r>
          </a:p>
          <a:p>
            <a:r>
              <a:rPr lang="en-US" dirty="0" smtClean="0"/>
              <a:t>This means that by default, your Postfix mail server will accept mail from anyone to recipients to the local Postfix server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520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Outbound emails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By default, Postfix tries to deliver mail directly to the Internet. </a:t>
            </a:r>
          </a:p>
          <a:p>
            <a:r>
              <a:rPr lang="en-US" dirty="0" smtClean="0"/>
              <a:t>Depending on your local conditions this may not be possible or desirable</a:t>
            </a:r>
          </a:p>
          <a:p>
            <a:r>
              <a:rPr lang="en-US" dirty="0" smtClean="0"/>
              <a:t>For example, your system may be behind a firewall, or it may be connected via a provider who does not allow direct mail to the Internet.</a:t>
            </a:r>
          </a:p>
          <a:p>
            <a:r>
              <a:rPr lang="en-US" dirty="0" smtClean="0"/>
              <a:t>In those cases you need to configure Postfix to deliver mail indirectly via a </a:t>
            </a:r>
            <a:r>
              <a:rPr lang="en-US" dirty="0" smtClean="0">
                <a:hlinkClick r:id="rId2"/>
              </a:rPr>
              <a:t>relay host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>
                <a:hlinkClick r:id="rId2"/>
              </a:rPr>
              <a:t>relayhost</a:t>
            </a:r>
            <a:r>
              <a:rPr lang="en-US" dirty="0" smtClean="0"/>
              <a:t> = [</a:t>
            </a:r>
            <a:r>
              <a:rPr lang="en-US" dirty="0" err="1" smtClean="0"/>
              <a:t>mail.isp.tld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Note that the [] disables MX lookups so is necessary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68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Reporting problems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You should set up a postmaster alias in the aliases table that directs mail to a real person</a:t>
            </a:r>
          </a:p>
          <a:p>
            <a:r>
              <a:rPr lang="en-US" dirty="0" smtClean="0"/>
              <a:t>The postmaster address is required to exist, so that people can report mail delivery problems.</a:t>
            </a:r>
          </a:p>
          <a:p>
            <a:r>
              <a:rPr lang="en-US" dirty="0" smtClean="0"/>
              <a:t>While you're updating the </a:t>
            </a:r>
            <a:r>
              <a:rPr lang="en-US" dirty="0" smtClean="0">
                <a:hlinkClick r:id="rId2"/>
              </a:rPr>
              <a:t>aliases(5)</a:t>
            </a:r>
            <a:r>
              <a:rPr lang="en-US" dirty="0" smtClean="0"/>
              <a:t> table, be sure to direct mail for the super-user to a human person too. </a:t>
            </a:r>
            <a:br>
              <a:rPr lang="en-US" dirty="0" smtClean="0"/>
            </a:br>
            <a:r>
              <a:rPr lang="en-US" dirty="0" smtClean="0"/>
              <a:t>	/</a:t>
            </a:r>
            <a:r>
              <a:rPr lang="en-US" dirty="0" err="1" smtClean="0"/>
              <a:t>etc</a:t>
            </a:r>
            <a:r>
              <a:rPr lang="en-US" dirty="0" smtClean="0"/>
              <a:t>/aliases: </a:t>
            </a:r>
            <a:br>
              <a:rPr lang="en-US" dirty="0" smtClean="0"/>
            </a:br>
            <a:r>
              <a:rPr lang="en-US" dirty="0" smtClean="0"/>
              <a:t>postmaster: </a:t>
            </a:r>
            <a:r>
              <a:rPr lang="en-US" dirty="0" err="1" smtClean="0"/>
              <a:t>afnog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root: </a:t>
            </a:r>
            <a:r>
              <a:rPr lang="en-US" dirty="0" err="1" smtClean="0"/>
              <a:t>afnog</a:t>
            </a:r>
            <a:endParaRPr lang="en-US" dirty="0" smtClean="0"/>
          </a:p>
          <a:p>
            <a:r>
              <a:rPr lang="en-US" dirty="0" smtClean="0"/>
              <a:t>After editing the aliases file, run the command </a:t>
            </a:r>
            <a:r>
              <a:rPr lang="en-US" i="1" dirty="0" smtClean="0"/>
              <a:t>$</a:t>
            </a:r>
            <a:r>
              <a:rPr lang="en-US" i="1" dirty="0" err="1" smtClean="0"/>
              <a:t>sudo</a:t>
            </a:r>
            <a:r>
              <a:rPr lang="en-US" i="1" dirty="0" smtClean="0"/>
              <a:t> </a:t>
            </a:r>
            <a:r>
              <a:rPr lang="en-US" i="1" dirty="0" err="1" smtClean="0"/>
              <a:t>newaliases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196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911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Default reports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909" y="893755"/>
            <a:ext cx="8654073" cy="580156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b</a:t>
            </a:r>
            <a:r>
              <a:rPr lang="en-US" dirty="0" smtClean="0"/>
              <a:t>ounce</a:t>
            </a:r>
          </a:p>
          <a:p>
            <a:pPr lvl="1"/>
            <a:r>
              <a:rPr lang="en-US" dirty="0" smtClean="0"/>
              <a:t> Inform the postmaster of undeliverable mail. Either send the postmaster a copy of undeliverable mail that is returned to the sender, or send a transcript of the SMTP </a:t>
            </a:r>
          </a:p>
          <a:p>
            <a:r>
              <a:rPr lang="en-US" dirty="0" smtClean="0"/>
              <a:t>2bounce </a:t>
            </a:r>
          </a:p>
          <a:p>
            <a:pPr lvl="1"/>
            <a:r>
              <a:rPr lang="en-US" dirty="0" smtClean="0"/>
              <a:t>When Postfix is unable to return undeliverable mail to the sender, </a:t>
            </a:r>
          </a:p>
          <a:p>
            <a:r>
              <a:rPr lang="en-US" dirty="0" smtClean="0"/>
              <a:t>delay </a:t>
            </a:r>
          </a:p>
          <a:p>
            <a:pPr lvl="1"/>
            <a:r>
              <a:rPr lang="en-US" dirty="0" smtClean="0"/>
              <a:t>Inform the postmaster of delayed mail. In this case, the postmaster receives message headers only. </a:t>
            </a:r>
          </a:p>
          <a:p>
            <a:r>
              <a:rPr lang="en-US" dirty="0" smtClean="0"/>
              <a:t>policy </a:t>
            </a:r>
          </a:p>
          <a:p>
            <a:pPr lvl="1"/>
            <a:r>
              <a:rPr lang="en-US" dirty="0" smtClean="0"/>
              <a:t>Inform the postmaster of client requests that were rejected because of (UCE) policy restrictions. The postmaster receives a transcript of the SMTP session.</a:t>
            </a:r>
          </a:p>
          <a:p>
            <a:r>
              <a:rPr lang="en-US" dirty="0" smtClean="0"/>
              <a:t>protocol </a:t>
            </a:r>
          </a:p>
          <a:p>
            <a:pPr lvl="1"/>
            <a:r>
              <a:rPr lang="en-US" dirty="0" smtClean="0"/>
              <a:t>Inform the postmaster of protocol errors (client or server side) or attempts by a client to execute unimplemented commands. </a:t>
            </a:r>
          </a:p>
          <a:p>
            <a:r>
              <a:rPr lang="en-US" dirty="0" smtClean="0"/>
              <a:t>resource </a:t>
            </a:r>
          </a:p>
          <a:p>
            <a:pPr lvl="1"/>
            <a:r>
              <a:rPr lang="en-US" dirty="0" smtClean="0"/>
              <a:t>Inform the postmaster of mail not delivered due to resource problems (for example, queue file write errors)</a:t>
            </a:r>
          </a:p>
          <a:p>
            <a:r>
              <a:rPr lang="en-US" dirty="0" smtClean="0"/>
              <a:t>software </a:t>
            </a:r>
          </a:p>
          <a:p>
            <a:pPr lvl="1"/>
            <a:r>
              <a:rPr lang="en-US" dirty="0" smtClean="0"/>
              <a:t>Inform the postmaster of mail not delivered due to software problems.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561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Logging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Postfix will log all messages to</a:t>
            </a:r>
            <a:br>
              <a:rPr lang="en-US" dirty="0" smtClean="0"/>
            </a:br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/log/</a:t>
            </a:r>
            <a:r>
              <a:rPr lang="en-US" dirty="0" err="1" smtClean="0"/>
              <a:t>mail.log</a:t>
            </a:r>
            <a:endParaRPr lang="en-US" dirty="0" smtClean="0"/>
          </a:p>
          <a:p>
            <a:r>
              <a:rPr lang="en-US" dirty="0" smtClean="0"/>
              <a:t>Done using the </a:t>
            </a:r>
            <a:r>
              <a:rPr lang="en-US" dirty="0" err="1" smtClean="0"/>
              <a:t>syslogd</a:t>
            </a:r>
            <a:r>
              <a:rPr lang="en-US" dirty="0" smtClean="0"/>
              <a:t> daemon</a:t>
            </a:r>
          </a:p>
          <a:p>
            <a:r>
              <a:rPr lang="en-US" dirty="0" smtClean="0"/>
              <a:t>All transactions of messages coming in being sent out of the server will be logged</a:t>
            </a:r>
          </a:p>
          <a:p>
            <a:r>
              <a:rPr lang="en-US" dirty="0" smtClean="0"/>
              <a:t>Logs will contain details like hostnames, recipients, time and date, and whether the email was queued or dropped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988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Postfix Daemon process </a:t>
            </a:r>
            <a:r>
              <a:rPr lang="en-US" b="1" dirty="0" err="1" smtClean="0"/>
              <a:t>chrooted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Postfix daemon processes can be configured (via the </a:t>
            </a:r>
            <a:r>
              <a:rPr lang="en-US" dirty="0" smtClean="0">
                <a:hlinkClick r:id="rId2"/>
              </a:rPr>
              <a:t>master.cf</a:t>
            </a:r>
            <a:r>
              <a:rPr lang="en-US" dirty="0" smtClean="0"/>
              <a:t> file) to run in a </a:t>
            </a:r>
            <a:r>
              <a:rPr lang="en-US" dirty="0" err="1" smtClean="0"/>
              <a:t>chroot</a:t>
            </a:r>
            <a:r>
              <a:rPr lang="en-US" dirty="0" smtClean="0"/>
              <a:t> jail</a:t>
            </a:r>
          </a:p>
          <a:p>
            <a:r>
              <a:rPr lang="en-US" dirty="0" smtClean="0"/>
              <a:t>The processes run at a fixed low privilege and with file system access limited to the Postfix queue directories (/</a:t>
            </a:r>
            <a:r>
              <a:rPr lang="en-US" dirty="0" err="1" smtClean="0"/>
              <a:t>var</a:t>
            </a:r>
            <a:r>
              <a:rPr lang="en-US" dirty="0" smtClean="0"/>
              <a:t>/spool/postfix). </a:t>
            </a:r>
          </a:p>
          <a:p>
            <a:r>
              <a:rPr lang="en-US" dirty="0" smtClean="0"/>
              <a:t>This provides a significant barrier against intrusion. </a:t>
            </a:r>
          </a:p>
          <a:p>
            <a:r>
              <a:rPr lang="en-US" dirty="0" smtClean="0"/>
              <a:t>The barrier is not impenetrable (</a:t>
            </a:r>
            <a:r>
              <a:rPr lang="en-US" dirty="0" err="1" smtClean="0"/>
              <a:t>chroot</a:t>
            </a:r>
            <a:r>
              <a:rPr lang="en-US" dirty="0" smtClean="0"/>
              <a:t> limits file system access only)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3846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Interfaces and Protocol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hlinkClick r:id="rId2"/>
              </a:rPr>
              <a:t>inet_interfaces</a:t>
            </a:r>
            <a:r>
              <a:rPr lang="en-US" dirty="0" smtClean="0"/>
              <a:t> parameter specifies all network interface addresses that the Postfix system should listen on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net_interfaces</a:t>
            </a:r>
            <a:r>
              <a:rPr lang="en-US" dirty="0" smtClean="0"/>
              <a:t> = all</a:t>
            </a:r>
          </a:p>
          <a:p>
            <a:r>
              <a:rPr lang="en-US" dirty="0" smtClean="0">
                <a:hlinkClick r:id="rId3"/>
              </a:rPr>
              <a:t>inet_protocols</a:t>
            </a:r>
            <a:r>
              <a:rPr lang="en-US" dirty="0" smtClean="0"/>
              <a:t> parameter specifies which protocols Postfix will attempt to use</a:t>
            </a:r>
          </a:p>
          <a:p>
            <a:pPr lvl="1"/>
            <a:r>
              <a:rPr lang="en-US" dirty="0" smtClean="0">
                <a:hlinkClick r:id="rId3"/>
              </a:rPr>
              <a:t>inet_protocols</a:t>
            </a:r>
            <a:r>
              <a:rPr lang="en-US" dirty="0" smtClean="0"/>
              <a:t> = ipv4, ipv6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3943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Starting, stopping and logs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Starting/Stopping</a:t>
            </a:r>
            <a:br>
              <a:rPr lang="en-US" dirty="0" smtClean="0"/>
            </a:br>
            <a:r>
              <a:rPr lang="en-US" dirty="0" smtClean="0"/>
              <a:t>$</a:t>
            </a:r>
            <a:r>
              <a:rPr lang="en-US" dirty="0" err="1" smtClean="0"/>
              <a:t>sudo</a:t>
            </a:r>
            <a:r>
              <a:rPr lang="en-US" dirty="0" smtClean="0"/>
              <a:t> service postfix start</a:t>
            </a:r>
            <a:br>
              <a:rPr lang="en-US" dirty="0" smtClean="0"/>
            </a:br>
            <a:r>
              <a:rPr lang="en-US" dirty="0" smtClean="0"/>
              <a:t>$</a:t>
            </a:r>
            <a:r>
              <a:rPr lang="en-US" dirty="0" err="1" smtClean="0"/>
              <a:t>sudo</a:t>
            </a:r>
            <a:r>
              <a:rPr lang="en-US" dirty="0" smtClean="0"/>
              <a:t> service postfix </a:t>
            </a:r>
            <a:r>
              <a:rPr lang="en-US" dirty="0"/>
              <a:t>s</a:t>
            </a:r>
            <a:r>
              <a:rPr lang="en-US" dirty="0" smtClean="0"/>
              <a:t>top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Reloading rules</a:t>
            </a:r>
            <a:br>
              <a:rPr lang="en-US" dirty="0" smtClean="0"/>
            </a:br>
            <a:r>
              <a:rPr lang="en-US" dirty="0" smtClean="0"/>
              <a:t>$</a:t>
            </a:r>
            <a:r>
              <a:rPr lang="en-US" dirty="0" err="1" smtClean="0"/>
              <a:t>sudo</a:t>
            </a:r>
            <a:r>
              <a:rPr lang="en-US" dirty="0" smtClean="0"/>
              <a:t> postfix reload</a:t>
            </a:r>
          </a:p>
          <a:p>
            <a:r>
              <a:rPr lang="en-US" dirty="0" smtClean="0"/>
              <a:t>Checking logs</a:t>
            </a:r>
            <a:br>
              <a:rPr lang="en-US" dirty="0" smtClean="0"/>
            </a:br>
            <a:r>
              <a:rPr lang="en-US" dirty="0" smtClean="0"/>
              <a:t>$</a:t>
            </a:r>
            <a:r>
              <a:rPr lang="en-US" dirty="0" err="1" smtClean="0"/>
              <a:t>sudo</a:t>
            </a:r>
            <a:r>
              <a:rPr lang="en-US" dirty="0" smtClean="0"/>
              <a:t> tail –f /</a:t>
            </a:r>
            <a:r>
              <a:rPr lang="en-US" dirty="0" err="1" smtClean="0"/>
              <a:t>var</a:t>
            </a:r>
            <a:r>
              <a:rPr lang="en-US" dirty="0" smtClean="0"/>
              <a:t>/log/</a:t>
            </a:r>
            <a:r>
              <a:rPr lang="en-US" dirty="0" err="1" smtClean="0"/>
              <a:t>mail.log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064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5370"/>
            <a:ext cx="8229600" cy="1143000"/>
          </a:xfrm>
        </p:spPr>
        <p:txBody>
          <a:bodyPr/>
          <a:lstStyle/>
          <a:p>
            <a:r>
              <a:rPr lang="en-US" b="1" dirty="0" smtClean="0"/>
              <a:t>POP and IMAP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95715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DejaVu Sans" charset="0"/>
              </a:rPr>
              <a:t>What is POP3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456481" y="1604329"/>
            <a:ext cx="8228160" cy="4797144"/>
          </a:xfrm>
        </p:spPr>
        <p:txBody>
          <a:bodyPr/>
          <a:lstStyle/>
          <a:p>
            <a:pPr>
              <a:lnSpc>
                <a:spcPct val="76000"/>
              </a:lnSpc>
              <a:buFont typeface="Wingdings" charset="0"/>
              <a:buChar char="§"/>
            </a:pPr>
            <a:r>
              <a:rPr lang="en-US" sz="2300">
                <a:latin typeface="Arial" charset="0"/>
                <a:cs typeface="DejaVu Sans" charset="0"/>
              </a:rPr>
              <a:t>POP3 stands for Post Office Protocol ver 3</a:t>
            </a:r>
          </a:p>
          <a:p>
            <a:pPr>
              <a:lnSpc>
                <a:spcPct val="76000"/>
              </a:lnSpc>
              <a:buFont typeface="Wingdings" charset="0"/>
              <a:buChar char="§"/>
            </a:pPr>
            <a:r>
              <a:rPr lang="en-US" sz="2300">
                <a:latin typeface="Arial" charset="0"/>
                <a:cs typeface="DejaVu Sans" charset="0"/>
              </a:rPr>
              <a:t>Described in RFC1913 </a:t>
            </a:r>
          </a:p>
          <a:p>
            <a:pPr>
              <a:lnSpc>
                <a:spcPct val="76000"/>
              </a:lnSpc>
              <a:buFont typeface="Wingdings" charset="0"/>
              <a:buChar char="§"/>
            </a:pPr>
            <a:r>
              <a:rPr lang="en-US" sz="2300">
                <a:latin typeface="Arial" charset="0"/>
                <a:cs typeface="DejaVu Sans" charset="0"/>
              </a:rPr>
              <a:t>Runs on TCP Port 110 as a client server function</a:t>
            </a:r>
          </a:p>
          <a:p>
            <a:pPr>
              <a:lnSpc>
                <a:spcPct val="76000"/>
              </a:lnSpc>
              <a:buFont typeface="Wingdings" charset="0"/>
              <a:buChar char="§"/>
            </a:pPr>
            <a:r>
              <a:rPr lang="en-US" sz="2300">
                <a:latin typeface="Arial" charset="0"/>
                <a:cs typeface="DejaVu Sans" charset="0"/>
              </a:rPr>
              <a:t>Allows for a maildrop service (similar to the post box mail service ) hence the name</a:t>
            </a:r>
          </a:p>
          <a:p>
            <a:pPr>
              <a:lnSpc>
                <a:spcPct val="76000"/>
              </a:lnSpc>
              <a:buFont typeface="Wingdings" charset="0"/>
              <a:buChar char="§"/>
            </a:pPr>
            <a:r>
              <a:rPr lang="en-US" sz="2300">
                <a:latin typeface="Arial" charset="0"/>
                <a:cs typeface="DejaVu Sans" charset="0"/>
              </a:rPr>
              <a:t>By design its limited in features to download and delete email from server</a:t>
            </a:r>
          </a:p>
          <a:p>
            <a:pPr>
              <a:lnSpc>
                <a:spcPct val="76000"/>
              </a:lnSpc>
              <a:buFont typeface="Wingdings" charset="0"/>
              <a:buChar char="§"/>
            </a:pPr>
            <a:r>
              <a:rPr lang="en-US" sz="2300">
                <a:latin typeface="Arial" charset="0"/>
                <a:cs typeface="DejaVu Sans" charset="0"/>
              </a:rPr>
              <a:t>Security was also limited to using APOP (md5 hash for authentication</a:t>
            </a:r>
          </a:p>
          <a:p>
            <a:pPr>
              <a:lnSpc>
                <a:spcPct val="76000"/>
              </a:lnSpc>
              <a:buFont typeface="Wingdings" charset="0"/>
              <a:buChar char="§"/>
            </a:pPr>
            <a:r>
              <a:rPr lang="en-US" sz="2300">
                <a:latin typeface="Arial" charset="0"/>
                <a:cs typeface="DejaVu Sans" charset="0"/>
              </a:rPr>
              <a:t>RFC 2449 proposed POP3 extensions which included SASL Mechanism, Expiry, Pipelining, etc.</a:t>
            </a:r>
          </a:p>
          <a:p>
            <a:pPr>
              <a:lnSpc>
                <a:spcPct val="76000"/>
              </a:lnSpc>
              <a:buFont typeface="Wingdings" charset="0"/>
              <a:buChar char="§"/>
            </a:pPr>
            <a:r>
              <a:rPr lang="en-US" sz="2300">
                <a:latin typeface="Arial" charset="0"/>
                <a:cs typeface="DejaVu Sans" charset="0"/>
              </a:rPr>
              <a:t>RFC 2595 describes using TLS with POP3 also known as POP3s and runs on port 995</a:t>
            </a:r>
          </a:p>
        </p:txBody>
      </p:sp>
    </p:spTree>
    <p:extLst>
      <p:ext uri="{BB962C8B-B14F-4D97-AF65-F5344CB8AC3E}">
        <p14:creationId xmlns:p14="http://schemas.microsoft.com/office/powerpoint/2010/main" val="4286479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Reverse Records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Have reverse records (PTR) for your mail server so that it is </a:t>
            </a:r>
            <a:r>
              <a:rPr lang="en-US" dirty="0" err="1" smtClean="0"/>
              <a:t>resolveable</a:t>
            </a:r>
            <a:r>
              <a:rPr lang="en-US" dirty="0" smtClean="0"/>
              <a:t> from the IP</a:t>
            </a:r>
          </a:p>
          <a:p>
            <a:r>
              <a:rPr lang="en-US" dirty="0" smtClean="0"/>
              <a:t>Mandatory by most servers these days</a:t>
            </a:r>
          </a:p>
          <a:p>
            <a:r>
              <a:rPr lang="en-US" dirty="0" smtClean="0"/>
              <a:t>Used to verify authenticity of the sending mail server</a:t>
            </a:r>
          </a:p>
          <a:p>
            <a:r>
              <a:rPr lang="en-US" dirty="0" smtClean="0"/>
              <a:t>The IP Address must resolve back to the mail server name</a:t>
            </a:r>
          </a:p>
          <a:p>
            <a:r>
              <a:rPr lang="en-US" dirty="0" smtClean="0"/>
              <a:t>You can have multiple reverse records</a:t>
            </a:r>
          </a:p>
          <a:p>
            <a:r>
              <a:rPr lang="en-US" dirty="0" smtClean="0"/>
              <a:t>You can have an SPF record that states that any IP that has a reverse record can send email from your domain</a:t>
            </a:r>
          </a:p>
          <a:p>
            <a:r>
              <a:rPr lang="en-US" i="1" dirty="0" smtClean="0"/>
              <a:t>IN TXT “</a:t>
            </a:r>
            <a:r>
              <a:rPr lang="en-US" i="1" dirty="0" err="1" smtClean="0"/>
              <a:t>v</a:t>
            </a:r>
            <a:r>
              <a:rPr lang="en-US" i="1" dirty="0" smtClean="0"/>
              <a:t>=spf1 </a:t>
            </a:r>
            <a:r>
              <a:rPr lang="en-US" i="1" dirty="0" err="1" smtClean="0"/>
              <a:t>ptr:domain.co.tz</a:t>
            </a:r>
            <a:r>
              <a:rPr lang="en-US" i="1" dirty="0" smtClean="0"/>
              <a:t> ip4:1.2.3.4 </a:t>
            </a:r>
            <a:r>
              <a:rPr lang="en-US" i="1" dirty="0" err="1" smtClean="0"/>
              <a:t>mx</a:t>
            </a:r>
            <a:r>
              <a:rPr lang="en-US" i="1" dirty="0" smtClean="0"/>
              <a:t> -all”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999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DejaVu Sans" charset="0"/>
              </a:rPr>
              <a:t>What is IMAP4?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456481" y="1424310"/>
            <a:ext cx="8228160" cy="5253672"/>
          </a:xfrm>
        </p:spPr>
        <p:txBody>
          <a:bodyPr/>
          <a:lstStyle/>
          <a:p>
            <a:pPr>
              <a:lnSpc>
                <a:spcPct val="76000"/>
              </a:lnSpc>
              <a:buFont typeface="Wingdings" charset="0"/>
              <a:buChar char="§"/>
            </a:pPr>
            <a:r>
              <a:rPr lang="en-US" sz="2300">
                <a:latin typeface="Arial" charset="0"/>
                <a:cs typeface="DejaVu Sans" charset="0"/>
              </a:rPr>
              <a:t>Internet Message Access Protocol version 4</a:t>
            </a:r>
          </a:p>
          <a:p>
            <a:pPr>
              <a:lnSpc>
                <a:spcPct val="76000"/>
              </a:lnSpc>
              <a:buFont typeface="Wingdings" charset="0"/>
              <a:buChar char="§"/>
            </a:pPr>
            <a:r>
              <a:rPr lang="en-US" sz="2300">
                <a:latin typeface="Arial" charset="0"/>
                <a:cs typeface="DejaVu Sans" charset="0"/>
              </a:rPr>
              <a:t>Described in RFC 1730</a:t>
            </a:r>
          </a:p>
          <a:p>
            <a:pPr>
              <a:lnSpc>
                <a:spcPct val="76000"/>
              </a:lnSpc>
              <a:buFont typeface="Wingdings" charset="0"/>
              <a:buChar char="§"/>
            </a:pPr>
            <a:r>
              <a:rPr lang="en-US" sz="2300">
                <a:latin typeface="Arial" charset="0"/>
                <a:cs typeface="DejaVu Sans" charset="0"/>
              </a:rPr>
              <a:t>Runs on TCP Port 143 as client-server function</a:t>
            </a:r>
          </a:p>
          <a:p>
            <a:pPr>
              <a:lnSpc>
                <a:spcPct val="76000"/>
              </a:lnSpc>
              <a:buFont typeface="Wingdings" charset="0"/>
              <a:buChar char="§"/>
            </a:pPr>
            <a:r>
              <a:rPr lang="en-US" sz="2300">
                <a:latin typeface="Arial" charset="0"/>
                <a:cs typeface="DejaVu Sans" charset="0"/>
              </a:rPr>
              <a:t>More advanced in features compared to POP3</a:t>
            </a:r>
          </a:p>
          <a:p>
            <a:pPr>
              <a:lnSpc>
                <a:spcPct val="76000"/>
              </a:lnSpc>
              <a:buFont typeface="Wingdings" charset="0"/>
              <a:buChar char="§"/>
            </a:pPr>
            <a:r>
              <a:rPr lang="en-US" sz="2300">
                <a:latin typeface="Arial" charset="0"/>
                <a:cs typeface="DejaVu Sans" charset="0"/>
              </a:rPr>
              <a:t>IMAP4 stores mail on server and copies can be transferred to the client on request.</a:t>
            </a:r>
          </a:p>
          <a:p>
            <a:pPr>
              <a:lnSpc>
                <a:spcPct val="76000"/>
              </a:lnSpc>
              <a:buFont typeface="Wingdings" charset="0"/>
              <a:buChar char="§"/>
            </a:pPr>
            <a:r>
              <a:rPr lang="en-US" sz="2300">
                <a:latin typeface="Arial" charset="0"/>
                <a:cs typeface="DejaVu Sans" charset="0"/>
              </a:rPr>
              <a:t>By default only the message headers are sent to the client, the rest of the message is accessed on opening the email.</a:t>
            </a:r>
          </a:p>
          <a:p>
            <a:pPr>
              <a:lnSpc>
                <a:spcPct val="76000"/>
              </a:lnSpc>
              <a:buFont typeface="Wingdings" charset="0"/>
              <a:buChar char="§"/>
            </a:pPr>
            <a:r>
              <a:rPr lang="en-US" sz="2300">
                <a:latin typeface="Arial" charset="0"/>
                <a:cs typeface="DejaVu Sans" charset="0"/>
              </a:rPr>
              <a:t>Allows client to access and manipulate email residing on a server, creation of folders, filters, etc.</a:t>
            </a:r>
          </a:p>
          <a:p>
            <a:pPr>
              <a:lnSpc>
                <a:spcPct val="76000"/>
              </a:lnSpc>
              <a:buFont typeface="Wingdings" charset="0"/>
              <a:buChar char="§"/>
            </a:pPr>
            <a:r>
              <a:rPr lang="en-US" sz="2300">
                <a:latin typeface="Arial" charset="0"/>
                <a:cs typeface="DejaVu Sans" charset="0"/>
              </a:rPr>
              <a:t>RFC 1731 describes the IMAP Authentication Mechanisms</a:t>
            </a:r>
          </a:p>
          <a:p>
            <a:pPr>
              <a:lnSpc>
                <a:spcPct val="76000"/>
              </a:lnSpc>
              <a:buFont typeface="Wingdings" charset="0"/>
              <a:buChar char="§"/>
            </a:pPr>
            <a:r>
              <a:rPr lang="en-US" sz="2300">
                <a:latin typeface="Arial" charset="0"/>
                <a:cs typeface="DejaVu Sans" charset="0"/>
              </a:rPr>
              <a:t>RFC 2595 describes using TLS with IMAP4 running on TCP port 993</a:t>
            </a:r>
          </a:p>
          <a:p>
            <a:pPr>
              <a:lnSpc>
                <a:spcPct val="76000"/>
              </a:lnSpc>
              <a:buFont typeface="Wingdings" charset="0"/>
              <a:buChar char="§"/>
            </a:pPr>
            <a:endParaRPr lang="en-US" sz="2300">
              <a:latin typeface="Arial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726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DejaVu Sans" charset="0"/>
              </a:rPr>
              <a:t>Mail Storage Formats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6000"/>
              </a:lnSpc>
              <a:buFont typeface="Wingdings" charset="0"/>
              <a:buChar char="§"/>
            </a:pPr>
            <a:r>
              <a:rPr lang="en-US" sz="2400">
                <a:latin typeface="Arial" charset="0"/>
                <a:cs typeface="DejaVu Sans" charset="0"/>
              </a:rPr>
              <a:t>Mailbox Format (Mbox)</a:t>
            </a:r>
          </a:p>
          <a:p>
            <a:pPr>
              <a:lnSpc>
                <a:spcPct val="76000"/>
              </a:lnSpc>
              <a:buFont typeface="Wingdings" charset="0"/>
              <a:buChar char="§"/>
            </a:pPr>
            <a:r>
              <a:rPr lang="en-US" sz="2400">
                <a:latin typeface="Arial" charset="0"/>
                <a:cs typeface="DejaVu Sans" charset="0"/>
              </a:rPr>
              <a:t>	Defined in RFC 4155</a:t>
            </a:r>
          </a:p>
          <a:p>
            <a:pPr>
              <a:lnSpc>
                <a:spcPct val="76000"/>
              </a:lnSpc>
              <a:buFont typeface="Wingdings" charset="0"/>
              <a:buChar char="§"/>
            </a:pPr>
            <a:r>
              <a:rPr lang="en-US" sz="2400">
                <a:latin typeface="Arial" charset="0"/>
                <a:cs typeface="DejaVu Sans" charset="0"/>
              </a:rPr>
              <a:t> All messages in an Mbox mailbox are concatenated and stored as a plain text in a single file</a:t>
            </a:r>
          </a:p>
          <a:p>
            <a:pPr>
              <a:lnSpc>
                <a:spcPct val="76000"/>
              </a:lnSpc>
              <a:buFont typeface="Wingdings" charset="0"/>
              <a:buChar char="§"/>
            </a:pPr>
            <a:r>
              <a:rPr lang="en-US" sz="2400">
                <a:latin typeface="Arial" charset="0"/>
                <a:cs typeface="DejaVu Sans" charset="0"/>
              </a:rPr>
              <a:t>Mails are stored in RFC822 format with a blank space separating each message (2 spaces as each message has one space) and “From” determining start of next message.</a:t>
            </a:r>
          </a:p>
          <a:p>
            <a:pPr>
              <a:lnSpc>
                <a:spcPct val="76000"/>
              </a:lnSpc>
              <a:buFont typeface="Wingdings" charset="0"/>
              <a:buChar char="§"/>
            </a:pPr>
            <a:r>
              <a:rPr lang="en-US" sz="2400">
                <a:latin typeface="Arial" charset="0"/>
                <a:cs typeface="DejaVu Sans" charset="0"/>
              </a:rPr>
              <a:t>Mbox has a distinct disadvantage in cases of large mailbox (a single large file) requires more resources to read/open and can be slow depending on the servers load.</a:t>
            </a:r>
          </a:p>
          <a:p>
            <a:pPr>
              <a:lnSpc>
                <a:spcPct val="76000"/>
              </a:lnSpc>
              <a:buFont typeface="Wingdings" charset="0"/>
              <a:buChar char="§"/>
            </a:pPr>
            <a:endParaRPr lang="en-US" sz="2400">
              <a:latin typeface="Arial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570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charset="0"/>
                <a:cs typeface="DejaVu Sans" charset="0"/>
              </a:rPr>
              <a:t>Maildir</a:t>
            </a:r>
            <a:r>
              <a:rPr lang="en-US" b="1" dirty="0">
                <a:latin typeface="Arial" charset="0"/>
                <a:cs typeface="DejaVu Sans" charset="0"/>
              </a:rPr>
              <a:t> Storage Format</a:t>
            </a:r>
          </a:p>
        </p:txBody>
      </p:sp>
      <p:pic>
        <p:nvPicPr>
          <p:cNvPr id="20482" name="Content Placeholder 3" descr="Maildir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420" r="-25420"/>
          <a:stretch>
            <a:fillRect/>
          </a:stretch>
        </p:blipFill>
        <p:spPr/>
      </p:pic>
      <p:sp>
        <p:nvSpPr>
          <p:cNvPr id="20483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97921" indent="0">
              <a:lnSpc>
                <a:spcPct val="76000"/>
              </a:lnSpc>
              <a:buFont typeface="Wingdings" charset="0"/>
              <a:buChar char="§"/>
            </a:pPr>
            <a:r>
              <a:rPr lang="en-US" sz="2400">
                <a:latin typeface="Arial" charset="0"/>
                <a:cs typeface="DejaVu Sans" charset="0"/>
              </a:rPr>
              <a:t>Mail Directory Format (Maildir)</a:t>
            </a:r>
          </a:p>
          <a:p>
            <a:pPr marL="97921" indent="0">
              <a:lnSpc>
                <a:spcPct val="76000"/>
              </a:lnSpc>
              <a:buFont typeface="Wingdings" charset="0"/>
              <a:buChar char="§"/>
            </a:pPr>
            <a:r>
              <a:rPr lang="en-US" sz="2400">
                <a:latin typeface="Arial" charset="0"/>
                <a:cs typeface="DejaVu Sans" charset="0"/>
              </a:rPr>
              <a:t>Each message is stored in a separate file with a unique name and each folder in a directory</a:t>
            </a:r>
          </a:p>
          <a:p>
            <a:pPr marL="97921" indent="0">
              <a:lnSpc>
                <a:spcPct val="76000"/>
              </a:lnSpc>
              <a:buFont typeface="Wingdings" charset="0"/>
              <a:buChar char="§"/>
            </a:pPr>
            <a:r>
              <a:rPr lang="en-US" sz="2400">
                <a:latin typeface="Arial" charset="0"/>
                <a:cs typeface="DejaVu Sans" charset="0"/>
              </a:rPr>
              <a:t>Maildir++ provides extension to the Maildir specification providing support for subfolders and quotas.</a:t>
            </a:r>
          </a:p>
          <a:p>
            <a:pPr marL="97921" indent="0">
              <a:lnSpc>
                <a:spcPct val="76000"/>
              </a:lnSpc>
              <a:buFont typeface="Wingdings" charset="0"/>
              <a:buChar char="§"/>
            </a:pPr>
            <a:r>
              <a:rPr lang="en-US" sz="2400">
                <a:latin typeface="Arial" charset="0"/>
                <a:cs typeface="DejaVu Sans" charset="0"/>
              </a:rPr>
              <a:t>Maildir directory has 3 folders </a:t>
            </a:r>
            <a:r>
              <a:rPr lang="en-US" sz="2400" b="1">
                <a:latin typeface="Arial" charset="0"/>
                <a:cs typeface="DejaVu Sans" charset="0"/>
              </a:rPr>
              <a:t>temp</a:t>
            </a:r>
            <a:r>
              <a:rPr lang="en-US" sz="2400">
                <a:latin typeface="Arial" charset="0"/>
                <a:cs typeface="DejaVu Sans" charset="0"/>
              </a:rPr>
              <a:t>, </a:t>
            </a:r>
            <a:r>
              <a:rPr lang="en-US" sz="2400" b="1">
                <a:latin typeface="Arial" charset="0"/>
                <a:cs typeface="DejaVu Sans" charset="0"/>
              </a:rPr>
              <a:t>new</a:t>
            </a:r>
            <a:r>
              <a:rPr lang="en-US" sz="2400">
                <a:latin typeface="Arial" charset="0"/>
                <a:cs typeface="DejaVu Sans" charset="0"/>
              </a:rPr>
              <a:t> and </a:t>
            </a:r>
            <a:r>
              <a:rPr lang="en-US" sz="2400" b="1">
                <a:latin typeface="Arial" charset="0"/>
                <a:cs typeface="DejaVu Sans" charset="0"/>
              </a:rPr>
              <a:t>current</a:t>
            </a:r>
            <a:r>
              <a:rPr lang="en-US" sz="2400">
                <a:latin typeface="Arial" charset="0"/>
                <a:cs typeface="DejaVu Sans" charset="0"/>
              </a:rPr>
              <a:t> </a:t>
            </a:r>
          </a:p>
          <a:p>
            <a:pPr marL="97921" indent="0">
              <a:lnSpc>
                <a:spcPct val="76000"/>
              </a:lnSpc>
              <a:buFont typeface="Wingdings" charset="0"/>
              <a:buChar char="§"/>
            </a:pPr>
            <a:endParaRPr lang="en-US" sz="2400">
              <a:latin typeface="Arial" charset="0"/>
              <a:cs typeface="DejaVu Sans" charset="0"/>
            </a:endParaRPr>
          </a:p>
          <a:p>
            <a:pPr marL="97921" indent="0">
              <a:lnSpc>
                <a:spcPct val="76000"/>
              </a:lnSpc>
            </a:pPr>
            <a:endParaRPr lang="en-US" sz="2400">
              <a:latin typeface="Arial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429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DejaVu Sans" charset="0"/>
              </a:rPr>
              <a:t>How </a:t>
            </a:r>
            <a:r>
              <a:rPr lang="en-US" b="1" dirty="0" err="1">
                <a:latin typeface="Arial" charset="0"/>
                <a:cs typeface="DejaVu Sans" charset="0"/>
              </a:rPr>
              <a:t>Maildir</a:t>
            </a:r>
            <a:r>
              <a:rPr lang="en-US" b="1" dirty="0">
                <a:latin typeface="Arial" charset="0"/>
                <a:cs typeface="DejaVu Sans" charset="0"/>
              </a:rPr>
              <a:t> Works</a:t>
            </a:r>
          </a:p>
        </p:txBody>
      </p:sp>
      <p:sp>
        <p:nvSpPr>
          <p:cNvPr id="2150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6000"/>
              </a:lnSpc>
              <a:buFont typeface="Wingdings" charset="0"/>
              <a:buChar char="§"/>
            </a:pPr>
            <a:r>
              <a:rPr lang="en-US" sz="2700">
                <a:latin typeface="Arial" charset="0"/>
                <a:cs typeface="DejaVu Sans" charset="0"/>
              </a:rPr>
              <a:t>The mail delivery agent stores all new emails to the mailbox in the tmp directory with a unique filename. (unique = time + hostname+ random generated number) </a:t>
            </a:r>
          </a:p>
          <a:p>
            <a:pPr>
              <a:lnSpc>
                <a:spcPct val="76000"/>
              </a:lnSpc>
              <a:buFont typeface="Wingdings" charset="0"/>
              <a:buChar char="§"/>
            </a:pPr>
            <a:r>
              <a:rPr lang="en-US" sz="2700">
                <a:latin typeface="Arial" charset="0"/>
                <a:cs typeface="DejaVu Sans" charset="0"/>
              </a:rPr>
              <a:t>The MDA creates a hard link to the file in tmp/unique to new/unique</a:t>
            </a:r>
          </a:p>
          <a:p>
            <a:pPr>
              <a:lnSpc>
                <a:spcPct val="76000"/>
              </a:lnSpc>
              <a:buFont typeface="Wingdings" charset="0"/>
              <a:buChar char="§"/>
            </a:pPr>
            <a:r>
              <a:rPr lang="en-US" sz="2700">
                <a:latin typeface="Arial" charset="0"/>
                <a:cs typeface="DejaVu Sans" charset="0"/>
              </a:rPr>
              <a:t>The Mail User Agent will check for new emails in new folder and move them to current folder</a:t>
            </a:r>
          </a:p>
          <a:p>
            <a:pPr>
              <a:lnSpc>
                <a:spcPct val="76000"/>
              </a:lnSpc>
              <a:buFont typeface="Wingdings" charset="0"/>
              <a:buChar char="§"/>
            </a:pPr>
            <a:r>
              <a:rPr lang="en-US" sz="2700">
                <a:latin typeface="Arial" charset="0"/>
                <a:cs typeface="DejaVu Sans" charset="0"/>
              </a:rPr>
              <a:t>The MUA modifies the filename to add a colon (</a:t>
            </a:r>
            <a:r>
              <a:rPr lang="en-US" sz="2700">
                <a:latin typeface="Arial" charset="0"/>
                <a:cs typeface="DejaVu Sans" charset="0"/>
                <a:sym typeface="Wingdings" charset="0"/>
              </a:rPr>
              <a:t>:), a ‘2’ and various flags to represent message status i.e read, replied, forwarded, deleted, etc</a:t>
            </a:r>
            <a:endParaRPr lang="en-US" sz="2700">
              <a:latin typeface="Arial" charset="0"/>
              <a:cs typeface="DejaVu Sans" charset="0"/>
            </a:endParaRPr>
          </a:p>
          <a:p>
            <a:pPr>
              <a:lnSpc>
                <a:spcPct val="76000"/>
              </a:lnSpc>
              <a:buFont typeface="Wingdings" charset="0"/>
              <a:buChar char="§"/>
            </a:pPr>
            <a:r>
              <a:rPr lang="en-US" sz="2700">
                <a:latin typeface="Arial" charset="0"/>
                <a:cs typeface="DejaVu Sans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26622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391680" y="0"/>
            <a:ext cx="8229600" cy="114636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>
                <a:latin typeface="Arial" charset="0"/>
                <a:cs typeface="DejaVu Sans" charset="0"/>
              </a:rPr>
              <a:t>What is Dovecot?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998" y="1142648"/>
            <a:ext cx="8280000" cy="4860511"/>
          </a:xfrm>
        </p:spPr>
        <p:txBody>
          <a:bodyPr/>
          <a:lstStyle/>
          <a:p>
            <a:pPr>
              <a:lnSpc>
                <a:spcPct val="86000"/>
              </a:lnSpc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500" dirty="0">
                <a:latin typeface="Arial" charset="0"/>
                <a:cs typeface="DejaVu Sans" charset="0"/>
              </a:rPr>
              <a:t>High-performance POP and IMAP server</a:t>
            </a:r>
          </a:p>
          <a:p>
            <a:pPr>
              <a:lnSpc>
                <a:spcPct val="86000"/>
              </a:lnSpc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500" dirty="0">
                <a:latin typeface="Arial" charset="0"/>
                <a:cs typeface="DejaVu Sans" charset="0"/>
              </a:rPr>
              <a:t>Developed by </a:t>
            </a:r>
            <a:r>
              <a:rPr lang="en-GB" sz="2500" dirty="0" err="1">
                <a:latin typeface="Arial" charset="0"/>
                <a:cs typeface="DejaVu Sans" charset="0"/>
              </a:rPr>
              <a:t>Timo</a:t>
            </a:r>
            <a:r>
              <a:rPr lang="en-GB" sz="2500" dirty="0">
                <a:latin typeface="Arial" charset="0"/>
                <a:cs typeface="DejaVu Sans" charset="0"/>
              </a:rPr>
              <a:t> </a:t>
            </a:r>
            <a:r>
              <a:rPr lang="en-GB" sz="2500" dirty="0" err="1">
                <a:latin typeface="Arial" charset="0"/>
                <a:cs typeface="DejaVu Sans" charset="0"/>
              </a:rPr>
              <a:t>Sirainen</a:t>
            </a:r>
            <a:endParaRPr lang="en-GB" sz="2500" dirty="0">
              <a:latin typeface="Arial" charset="0"/>
              <a:cs typeface="DejaVu Sans" charset="0"/>
            </a:endParaRPr>
          </a:p>
          <a:p>
            <a:pPr>
              <a:lnSpc>
                <a:spcPct val="86000"/>
              </a:lnSpc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500" dirty="0">
                <a:latin typeface="Arial" charset="0"/>
                <a:cs typeface="DejaVu Sans" charset="0"/>
              </a:rPr>
              <a:t>Unlike say UW IMAP it wasn't written in the 80s</a:t>
            </a:r>
          </a:p>
          <a:p>
            <a:pPr>
              <a:lnSpc>
                <a:spcPct val="86000"/>
              </a:lnSpc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500" dirty="0">
                <a:latin typeface="Arial" charset="0"/>
                <a:cs typeface="DejaVu Sans" charset="0"/>
              </a:rPr>
              <a:t>Transparently index's mailbox contents (Why is this important?)</a:t>
            </a:r>
          </a:p>
          <a:p>
            <a:pPr>
              <a:lnSpc>
                <a:spcPct val="86000"/>
              </a:lnSpc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500" dirty="0">
                <a:latin typeface="Arial" charset="0"/>
                <a:cs typeface="DejaVu Sans" charset="0"/>
              </a:rPr>
              <a:t>Supports both </a:t>
            </a:r>
            <a:r>
              <a:rPr lang="en-GB" sz="2500" dirty="0" err="1">
                <a:latin typeface="Arial" charset="0"/>
                <a:cs typeface="DejaVu Sans" charset="0"/>
              </a:rPr>
              <a:t>mbox</a:t>
            </a:r>
            <a:r>
              <a:rPr lang="en-GB" sz="2500" dirty="0">
                <a:latin typeface="Arial" charset="0"/>
                <a:cs typeface="DejaVu Sans" charset="0"/>
              </a:rPr>
              <a:t> and </a:t>
            </a:r>
            <a:r>
              <a:rPr lang="en-GB" sz="2500" dirty="0" err="1">
                <a:latin typeface="Arial" charset="0"/>
                <a:cs typeface="DejaVu Sans" charset="0"/>
              </a:rPr>
              <a:t>maildir</a:t>
            </a:r>
            <a:r>
              <a:rPr lang="en-GB" sz="2500" dirty="0">
                <a:latin typeface="Arial" charset="0"/>
                <a:cs typeface="DejaVu Sans" charset="0"/>
              </a:rPr>
              <a:t> formats</a:t>
            </a:r>
          </a:p>
          <a:p>
            <a:pPr>
              <a:lnSpc>
                <a:spcPct val="86000"/>
              </a:lnSpc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500" dirty="0">
                <a:latin typeface="Arial" charset="0"/>
                <a:cs typeface="DejaVu Sans" charset="0"/>
              </a:rPr>
              <a:t>Capable of operating in an environment with minimal locking. (Why is this important)</a:t>
            </a:r>
          </a:p>
          <a:p>
            <a:pPr>
              <a:lnSpc>
                <a:spcPct val="86000"/>
              </a:lnSpc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500" dirty="0">
                <a:latin typeface="Arial" charset="0"/>
                <a:cs typeface="DejaVu Sans" charset="0"/>
              </a:rPr>
              <a:t>Graceful around failures (index repair for example)</a:t>
            </a:r>
          </a:p>
          <a:p>
            <a:pPr>
              <a:lnSpc>
                <a:spcPct val="86000"/>
              </a:lnSpc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500" dirty="0">
                <a:latin typeface="Arial" charset="0"/>
                <a:cs typeface="DejaVu Sans" charset="0"/>
              </a:rPr>
              <a:t>Designed with Security in mind – support for Authentication Mechanism and SSL/TLS </a:t>
            </a:r>
          </a:p>
          <a:p>
            <a:pPr>
              <a:lnSpc>
                <a:spcPct val="86000"/>
              </a:lnSpc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500" dirty="0">
                <a:latin typeface="Arial" charset="0"/>
                <a:cs typeface="DejaVu Sans" charset="0"/>
              </a:rPr>
              <a:t>Install: </a:t>
            </a:r>
            <a:r>
              <a:rPr lang="en-GB" sz="2500" dirty="0">
                <a:latin typeface="Courier New" charset="0"/>
                <a:cs typeface="DejaVu Sans" charset="0"/>
              </a:rPr>
              <a:t>#cd </a:t>
            </a:r>
            <a:r>
              <a:rPr lang="en-GB" sz="2500" dirty="0" err="1">
                <a:latin typeface="Courier New" charset="0"/>
                <a:cs typeface="DejaVu Sans" charset="0"/>
              </a:rPr>
              <a:t>pkg</a:t>
            </a:r>
            <a:r>
              <a:rPr lang="en-GB" sz="2500" dirty="0">
                <a:latin typeface="Courier New" charset="0"/>
                <a:cs typeface="DejaVu Sans" charset="0"/>
              </a:rPr>
              <a:t> install dovecot</a:t>
            </a:r>
          </a:p>
          <a:p>
            <a:pPr>
              <a:lnSpc>
                <a:spcPct val="86000"/>
              </a:lnSpc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sz="2500" dirty="0">
              <a:latin typeface="Arial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42737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0" y="119312"/>
            <a:ext cx="8229600" cy="1064272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3200" b="1" dirty="0">
                <a:latin typeface="Arial" charset="0"/>
                <a:cs typeface="DejaVu Sans" charset="0"/>
              </a:rPr>
              <a:t>Dovecot 2 Protocols Configuration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7440" y="1183584"/>
            <a:ext cx="8709120" cy="5380626"/>
          </a:xfrm>
        </p:spPr>
        <p:txBody>
          <a:bodyPr>
            <a:normAutofit fontScale="92500" lnSpcReduction="20000"/>
          </a:bodyPr>
          <a:lstStyle/>
          <a:p>
            <a:pPr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GB" dirty="0" smtClean="0">
                <a:latin typeface="Arial" charset="0"/>
                <a:cs typeface="DejaVu Sans" charset="0"/>
              </a:rPr>
              <a:t>Default dovecot </a:t>
            </a:r>
            <a:r>
              <a:rPr lang="en-GB" dirty="0" err="1" smtClean="0">
                <a:latin typeface="Arial" charset="0"/>
                <a:cs typeface="DejaVu Sans" charset="0"/>
              </a:rPr>
              <a:t>config</a:t>
            </a:r>
            <a:r>
              <a:rPr lang="en-GB" dirty="0" smtClean="0">
                <a:latin typeface="Arial" charset="0"/>
                <a:cs typeface="DejaVu Sans" charset="0"/>
              </a:rPr>
              <a:t> file</a:t>
            </a:r>
          </a:p>
          <a:p>
            <a:pPr lvl="1"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GB" dirty="0" smtClean="0">
                <a:latin typeface="Courier New"/>
                <a:cs typeface="Courier New"/>
              </a:rPr>
              <a:t>$ </a:t>
            </a:r>
            <a:r>
              <a:rPr lang="en-GB" dirty="0" err="1" smtClean="0">
                <a:latin typeface="Courier New"/>
                <a:cs typeface="Courier New"/>
              </a:rPr>
              <a:t>sudo</a:t>
            </a:r>
            <a:r>
              <a:rPr lang="en-GB" dirty="0" smtClean="0">
                <a:latin typeface="Courier New"/>
                <a:cs typeface="Courier New"/>
              </a:rPr>
              <a:t> </a:t>
            </a:r>
            <a:r>
              <a:rPr lang="en-GB" dirty="0" err="1" smtClean="0">
                <a:latin typeface="Courier New"/>
                <a:cs typeface="Courier New"/>
              </a:rPr>
              <a:t>ee</a:t>
            </a:r>
            <a:r>
              <a:rPr lang="en-GB" dirty="0" smtClean="0">
                <a:latin typeface="Courier New"/>
                <a:cs typeface="Courier New"/>
              </a:rPr>
              <a:t> /</a:t>
            </a:r>
            <a:r>
              <a:rPr lang="en-GB" dirty="0" err="1" smtClean="0">
                <a:latin typeface="Courier New"/>
                <a:cs typeface="Courier New"/>
              </a:rPr>
              <a:t>usr</a:t>
            </a:r>
            <a:r>
              <a:rPr lang="en-GB" dirty="0" smtClean="0">
                <a:latin typeface="Courier New"/>
                <a:cs typeface="Courier New"/>
              </a:rPr>
              <a:t>/local/</a:t>
            </a:r>
            <a:r>
              <a:rPr lang="en-GB" dirty="0" err="1" smtClean="0">
                <a:latin typeface="Courier New"/>
                <a:cs typeface="Courier New"/>
              </a:rPr>
              <a:t>etc</a:t>
            </a:r>
            <a:r>
              <a:rPr lang="en-GB" dirty="0" smtClean="0">
                <a:latin typeface="Courier New"/>
                <a:cs typeface="Courier New"/>
              </a:rPr>
              <a:t>/dovecot/</a:t>
            </a:r>
            <a:r>
              <a:rPr lang="en-GB" dirty="0" err="1" smtClean="0">
                <a:latin typeface="Courier New"/>
                <a:cs typeface="Courier New"/>
              </a:rPr>
              <a:t>dovecot.conf</a:t>
            </a:r>
            <a:endParaRPr lang="en-GB" sz="2700" dirty="0">
              <a:latin typeface="Courier New"/>
              <a:cs typeface="Courier New"/>
            </a:endParaRPr>
          </a:p>
          <a:p>
            <a:pPr>
              <a:lnSpc>
                <a:spcPct val="76000"/>
              </a:lnSpc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GB" sz="2700" dirty="0">
                <a:latin typeface="Arial" charset="0"/>
                <a:cs typeface="DejaVu Sans" charset="0"/>
              </a:rPr>
              <a:t>Note that the default listening services are:</a:t>
            </a:r>
          </a:p>
          <a:p>
            <a:pPr marL="489607" lvl="1" indent="0">
              <a:lnSpc>
                <a:spcPct val="7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GB" sz="2400" dirty="0">
                <a:latin typeface="Courier New" charset="0"/>
                <a:ea typeface="DejaVu Sans" charset="0"/>
                <a:cs typeface="DejaVu Sans" charset="0"/>
              </a:rPr>
              <a:t>protocols = </a:t>
            </a:r>
            <a:r>
              <a:rPr lang="en-GB" sz="2400" dirty="0" err="1">
                <a:latin typeface="Courier New" charset="0"/>
                <a:ea typeface="DejaVu Sans" charset="0"/>
                <a:cs typeface="DejaVu Sans" charset="0"/>
              </a:rPr>
              <a:t>imap</a:t>
            </a:r>
            <a:r>
              <a:rPr lang="en-GB" sz="2400" dirty="0">
                <a:latin typeface="Courier New" charset="0"/>
                <a:ea typeface="DejaVu Sans" charset="0"/>
                <a:cs typeface="DejaVu Sans" charset="0"/>
              </a:rPr>
              <a:t> pop3 </a:t>
            </a:r>
            <a:r>
              <a:rPr lang="en-GB" sz="2400" dirty="0" err="1">
                <a:latin typeface="Courier New" charset="0"/>
                <a:ea typeface="DejaVu Sans" charset="0"/>
                <a:cs typeface="DejaVu Sans" charset="0"/>
              </a:rPr>
              <a:t>lmtp</a:t>
            </a:r>
            <a:endParaRPr lang="en-GB" sz="2400" dirty="0">
              <a:latin typeface="Courier New" charset="0"/>
              <a:ea typeface="DejaVu Sans" charset="0"/>
              <a:cs typeface="DejaVu Sans" charset="0"/>
            </a:endParaRPr>
          </a:p>
          <a:p>
            <a:pPr lvl="2">
              <a:lnSpc>
                <a:spcPct val="76000"/>
              </a:lnSpc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GB" sz="2000" i="1" dirty="0">
                <a:latin typeface="Arial" charset="0"/>
                <a:ea typeface="DejaVu Sans" charset="0"/>
                <a:cs typeface="DejaVu Sans" charset="0"/>
              </a:rPr>
              <a:t>The TCP listeners are on 110, 143, 993, and 995</a:t>
            </a:r>
          </a:p>
          <a:p>
            <a:pPr lvl="2">
              <a:lnSpc>
                <a:spcPct val="90000"/>
              </a:lnSpc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GB" sz="2000" i="1" dirty="0">
                <a:latin typeface="Arial" charset="0"/>
                <a:ea typeface="DejaVu Sans" charset="0"/>
                <a:cs typeface="DejaVu Sans" charset="0"/>
              </a:rPr>
              <a:t>If you need the unencrypted versions of the protocol for some reason (e.g. a webmail application) then you should firewall them off from the rest of your end users (end-user clients should never be be allowed to connect insecurely) </a:t>
            </a:r>
            <a:endParaRPr lang="en-GB" sz="2700" b="1" i="1" dirty="0">
              <a:latin typeface="Arial" charset="0"/>
              <a:ea typeface="DejaVu Sans" charset="0"/>
              <a:cs typeface="DejaVu Sans" charset="0"/>
            </a:endParaRPr>
          </a:p>
          <a:p>
            <a:pPr>
              <a:lnSpc>
                <a:spcPct val="90000"/>
              </a:lnSpc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GB" sz="2700" dirty="0">
                <a:latin typeface="Arial" charset="0"/>
                <a:ea typeface="DejaVu Sans" charset="0"/>
                <a:cs typeface="DejaVu Sans" charset="0"/>
              </a:rPr>
              <a:t>If you have working SSL Certificate (from Apache-SSL session), uncomment and add </a:t>
            </a:r>
            <a:r>
              <a:rPr lang="en-GB" sz="2700" dirty="0" err="1">
                <a:latin typeface="Arial" charset="0"/>
                <a:ea typeface="DejaVu Sans" charset="0"/>
                <a:cs typeface="DejaVu Sans" charset="0"/>
              </a:rPr>
              <a:t>imaps</a:t>
            </a:r>
            <a:r>
              <a:rPr lang="en-GB" sz="2700" dirty="0">
                <a:latin typeface="Arial" charset="0"/>
                <a:ea typeface="DejaVu Sans" charset="0"/>
                <a:cs typeface="DejaVu Sans" charset="0"/>
              </a:rPr>
              <a:t> and pop3s protocols as follows;</a:t>
            </a:r>
          </a:p>
          <a:p>
            <a:pPr marL="489607" lvl="1" indent="0">
              <a:lnSpc>
                <a:spcPct val="76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GB" sz="2400" dirty="0" smtClean="0">
                <a:latin typeface="Courier New"/>
                <a:ea typeface="DejaVu Sans" charset="0"/>
                <a:cs typeface="Courier New"/>
              </a:rPr>
              <a:t>	p</a:t>
            </a:r>
            <a:r>
              <a:rPr lang="en-US" sz="2400" dirty="0" err="1" smtClean="0">
                <a:latin typeface="Courier New"/>
                <a:ea typeface="DejaVu Sans" charset="0"/>
                <a:cs typeface="Courier New"/>
              </a:rPr>
              <a:t>rotocols</a:t>
            </a:r>
            <a:r>
              <a:rPr lang="en-US" sz="2400" dirty="0" smtClean="0">
                <a:latin typeface="Courier New"/>
                <a:ea typeface="DejaVu Sans" charset="0"/>
                <a:cs typeface="Courier New"/>
              </a:rPr>
              <a:t> = </a:t>
            </a:r>
            <a:r>
              <a:rPr lang="en-US" sz="2400" dirty="0" err="1" smtClean="0">
                <a:latin typeface="Courier New"/>
                <a:ea typeface="DejaVu Sans" charset="0"/>
                <a:cs typeface="Courier New"/>
              </a:rPr>
              <a:t>imap</a:t>
            </a:r>
            <a:r>
              <a:rPr lang="en-US" sz="2400" dirty="0" smtClean="0">
                <a:latin typeface="Courier New"/>
                <a:ea typeface="DejaVu Sans" charset="0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ea typeface="DejaVu Sans" charset="0"/>
                <a:cs typeface="Courier New"/>
              </a:rPr>
              <a:t>imaps</a:t>
            </a:r>
            <a:r>
              <a:rPr lang="en-US" sz="2400" dirty="0" smtClean="0">
                <a:latin typeface="Courier New"/>
                <a:ea typeface="DejaVu Sans" charset="0"/>
                <a:cs typeface="Courier New"/>
              </a:rPr>
              <a:t> pop3 pop3s </a:t>
            </a:r>
            <a:r>
              <a:rPr lang="en-US" sz="2400" dirty="0" err="1" smtClean="0">
                <a:latin typeface="Courier New"/>
                <a:ea typeface="DejaVu Sans" charset="0"/>
                <a:cs typeface="Courier New"/>
              </a:rPr>
              <a:t>lmtp</a:t>
            </a:r>
            <a:r>
              <a:rPr lang="en-US" sz="2400" dirty="0" smtClean="0">
                <a:latin typeface="Times New Roman"/>
                <a:ea typeface="DejaVu Sans" charset="0"/>
                <a:cs typeface="Times New Roman"/>
              </a:rPr>
              <a:t> </a:t>
            </a:r>
          </a:p>
          <a:p>
            <a:pPr>
              <a:lnSpc>
                <a:spcPct val="76000"/>
              </a:lnSpc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endParaRPr lang="en-US" sz="2700" dirty="0">
              <a:latin typeface="Times New Roman"/>
              <a:ea typeface="DejaVu Sans" charset="0"/>
              <a:cs typeface="Times New Roman"/>
            </a:endParaRPr>
          </a:p>
          <a:p>
            <a:pPr>
              <a:lnSpc>
                <a:spcPct val="76000"/>
              </a:lnSpc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2700" dirty="0">
                <a:latin typeface="Times New Roman"/>
                <a:ea typeface="DejaVu Sans" charset="0"/>
                <a:cs typeface="Times New Roman"/>
              </a:rPr>
              <a:t>If you do NOT have working SSL Certificates, uncomment and retain the </a:t>
            </a:r>
            <a:r>
              <a:rPr lang="en-US" sz="2700" dirty="0" err="1">
                <a:latin typeface="Times New Roman"/>
                <a:ea typeface="DejaVu Sans" charset="0"/>
                <a:cs typeface="Times New Roman"/>
              </a:rPr>
              <a:t>imap</a:t>
            </a:r>
            <a:r>
              <a:rPr lang="en-US" sz="2700" dirty="0">
                <a:latin typeface="Times New Roman"/>
                <a:ea typeface="DejaVu Sans" charset="0"/>
                <a:cs typeface="Times New Roman"/>
              </a:rPr>
              <a:t> and pop3 as follows;</a:t>
            </a:r>
          </a:p>
          <a:p>
            <a:pPr marL="489607" lvl="1" indent="0">
              <a:lnSpc>
                <a:spcPct val="76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GB" sz="2400" dirty="0">
                <a:latin typeface="Courier New" charset="0"/>
                <a:ea typeface="DejaVu Sans" charset="0"/>
                <a:cs typeface="DejaVu Sans" charset="0"/>
              </a:rPr>
              <a:t>	protocols = </a:t>
            </a:r>
            <a:r>
              <a:rPr lang="en-GB" sz="2400" dirty="0" err="1">
                <a:latin typeface="Courier New" charset="0"/>
                <a:ea typeface="DejaVu Sans" charset="0"/>
                <a:cs typeface="DejaVu Sans" charset="0"/>
              </a:rPr>
              <a:t>imap</a:t>
            </a:r>
            <a:r>
              <a:rPr lang="en-GB" sz="2400" dirty="0">
                <a:latin typeface="Courier New" charset="0"/>
                <a:ea typeface="DejaVu Sans" charset="0"/>
                <a:cs typeface="DejaVu Sans" charset="0"/>
              </a:rPr>
              <a:t> pop3 </a:t>
            </a:r>
            <a:r>
              <a:rPr lang="en-GB" sz="2400" dirty="0" err="1">
                <a:latin typeface="Courier New" charset="0"/>
                <a:ea typeface="DejaVu Sans" charset="0"/>
                <a:cs typeface="DejaVu Sans" charset="0"/>
              </a:rPr>
              <a:t>lmtp</a:t>
            </a:r>
            <a:endParaRPr lang="en-GB" sz="2400" dirty="0">
              <a:latin typeface="Times New Roman"/>
              <a:ea typeface="DejaVu Sans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947126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0" y="313954"/>
            <a:ext cx="8229600" cy="1064272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b="1" dirty="0">
                <a:latin typeface="Arial" charset="0"/>
                <a:cs typeface="DejaVu Sans" charset="0"/>
              </a:rPr>
              <a:t>Dovecot 2 SSL Configuration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0" y="1286056"/>
            <a:ext cx="8229600" cy="5278154"/>
          </a:xfrm>
        </p:spPr>
        <p:txBody>
          <a:bodyPr>
            <a:normAutofit/>
          </a:bodyPr>
          <a:lstStyle/>
          <a:p>
            <a:pPr>
              <a:lnSpc>
                <a:spcPct val="76000"/>
              </a:lnSpc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GB" sz="1800" b="1" i="1" dirty="0">
                <a:latin typeface="Arial" charset="0"/>
                <a:cs typeface="DejaVu Sans" charset="0"/>
              </a:rPr>
              <a:t>If you do </a:t>
            </a:r>
            <a:r>
              <a:rPr lang="en-GB" sz="1800" b="1" i="1" dirty="0">
                <a:solidFill>
                  <a:srgbClr val="FF0000"/>
                </a:solidFill>
                <a:latin typeface="Arial" charset="0"/>
                <a:cs typeface="DejaVu Sans" charset="0"/>
              </a:rPr>
              <a:t>NOT</a:t>
            </a:r>
            <a:r>
              <a:rPr lang="en-GB" sz="1800" b="1" i="1" dirty="0">
                <a:latin typeface="Arial" charset="0"/>
                <a:cs typeface="DejaVu Sans" charset="0"/>
              </a:rPr>
              <a:t> have a working SSL Certificate, follow the next 3 steps</a:t>
            </a:r>
          </a:p>
          <a:p>
            <a:pPr marL="512648" indent="-414726">
              <a:lnSpc>
                <a:spcPct val="76000"/>
              </a:lnSpc>
              <a:buFont typeface="+mj-lt"/>
              <a:buAutoNum type="arabicPeriod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GB" sz="1800" b="1" i="1" dirty="0">
                <a:latin typeface="Arial" charset="0"/>
                <a:cs typeface="DejaVu Sans" charset="0"/>
              </a:rPr>
              <a:t>1. Edit the file /</a:t>
            </a:r>
            <a:r>
              <a:rPr lang="en-GB" sz="1800" b="1" i="1" dirty="0" err="1">
                <a:latin typeface="Arial" charset="0"/>
                <a:cs typeface="DejaVu Sans" charset="0"/>
              </a:rPr>
              <a:t>usr</a:t>
            </a:r>
            <a:r>
              <a:rPr lang="en-GB" sz="1800" b="1" i="1" dirty="0">
                <a:latin typeface="Arial" charset="0"/>
                <a:cs typeface="DejaVu Sans" charset="0"/>
              </a:rPr>
              <a:t>/local/</a:t>
            </a:r>
            <a:r>
              <a:rPr lang="en-GB" sz="1800" b="1" i="1" dirty="0" err="1">
                <a:latin typeface="Arial" charset="0"/>
                <a:cs typeface="DejaVu Sans" charset="0"/>
              </a:rPr>
              <a:t>etc</a:t>
            </a:r>
            <a:r>
              <a:rPr lang="en-GB" sz="1800" b="1" i="1" dirty="0">
                <a:latin typeface="Arial" charset="0"/>
                <a:cs typeface="DejaVu Sans" charset="0"/>
              </a:rPr>
              <a:t>/dovecot/</a:t>
            </a:r>
            <a:r>
              <a:rPr lang="en-GB" sz="1800" b="1" i="1" dirty="0" err="1">
                <a:latin typeface="Arial" charset="0"/>
                <a:cs typeface="DejaVu Sans" charset="0"/>
              </a:rPr>
              <a:t>conf.d</a:t>
            </a:r>
            <a:r>
              <a:rPr lang="en-GB" sz="1800" b="1" i="1" dirty="0">
                <a:latin typeface="Arial" charset="0"/>
                <a:cs typeface="DejaVu Sans" charset="0"/>
              </a:rPr>
              <a:t>/10-ssl.conf and find line</a:t>
            </a:r>
          </a:p>
          <a:p>
            <a:pPr marL="489607" lvl="1" indent="0">
              <a:lnSpc>
                <a:spcPct val="76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GB" sz="1600" i="1" dirty="0">
                <a:latin typeface="Times New Roman"/>
                <a:ea typeface="DejaVu Sans" charset="0"/>
                <a:cs typeface="Times New Roman"/>
              </a:rPr>
              <a:t>	# </a:t>
            </a:r>
            <a:r>
              <a:rPr lang="en-GB" sz="1600" i="1" dirty="0" err="1">
                <a:latin typeface="Times New Roman"/>
                <a:ea typeface="DejaVu Sans" charset="0"/>
                <a:cs typeface="Times New Roman"/>
              </a:rPr>
              <a:t>ssl</a:t>
            </a:r>
            <a:r>
              <a:rPr lang="en-GB" sz="1600" i="1" dirty="0">
                <a:latin typeface="Times New Roman"/>
                <a:ea typeface="DejaVu Sans" charset="0"/>
                <a:cs typeface="Times New Roman"/>
              </a:rPr>
              <a:t> = yes</a:t>
            </a:r>
          </a:p>
          <a:p>
            <a:pPr marL="512648" indent="-414726">
              <a:lnSpc>
                <a:spcPct val="76000"/>
              </a:lnSpc>
              <a:buFont typeface="+mj-lt"/>
              <a:buAutoNum type="arabicPeriod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GB" sz="1800" b="1" i="1" dirty="0">
                <a:latin typeface="Arial" charset="0"/>
                <a:cs typeface="DejaVu Sans" charset="0"/>
              </a:rPr>
              <a:t>2. Uncomment the line and modify it to NO</a:t>
            </a:r>
          </a:p>
          <a:p>
            <a:pPr marL="489607" lvl="1" indent="0">
              <a:lnSpc>
                <a:spcPct val="76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GB" sz="1600" i="1" dirty="0">
                <a:latin typeface="Times New Roman"/>
                <a:ea typeface="DejaVu Sans" charset="0"/>
                <a:cs typeface="Times New Roman"/>
              </a:rPr>
              <a:t>	</a:t>
            </a:r>
            <a:r>
              <a:rPr lang="en-GB" sz="1600" i="1" dirty="0" err="1">
                <a:latin typeface="Times New Roman"/>
                <a:ea typeface="DejaVu Sans" charset="0"/>
                <a:cs typeface="Times New Roman"/>
              </a:rPr>
              <a:t>ssl</a:t>
            </a:r>
            <a:r>
              <a:rPr lang="en-GB" sz="1600" i="1" dirty="0">
                <a:latin typeface="Times New Roman"/>
                <a:ea typeface="DejaVu Sans" charset="0"/>
                <a:cs typeface="Times New Roman"/>
              </a:rPr>
              <a:t> = no</a:t>
            </a:r>
          </a:p>
          <a:p>
            <a:pPr marL="489607" lvl="1" indent="0">
              <a:lnSpc>
                <a:spcPct val="76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GB" sz="1600" b="1" dirty="0">
                <a:latin typeface="Arial"/>
                <a:ea typeface="DejaVu Sans" charset="0"/>
                <a:cs typeface="Arial"/>
              </a:rPr>
              <a:t>3. Comment the following lines </a:t>
            </a:r>
          </a:p>
          <a:p>
            <a:pPr lvl="1">
              <a:lnSpc>
                <a:spcPct val="76000"/>
              </a:lnSpc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GB" sz="1600" dirty="0">
                <a:latin typeface="Arial" charset="0"/>
                <a:ea typeface="DejaVu Sans" charset="0"/>
                <a:cs typeface="DejaVu Sans" charset="0"/>
              </a:rPr>
              <a:t>#</a:t>
            </a:r>
            <a:r>
              <a:rPr lang="en-GB" sz="1600" dirty="0" err="1">
                <a:latin typeface="Arial" charset="0"/>
                <a:ea typeface="DejaVu Sans" charset="0"/>
                <a:cs typeface="DejaVu Sans" charset="0"/>
              </a:rPr>
              <a:t>ssl_cert</a:t>
            </a:r>
            <a:r>
              <a:rPr lang="en-GB" sz="1600" dirty="0">
                <a:latin typeface="Arial" charset="0"/>
                <a:ea typeface="DejaVu Sans" charset="0"/>
                <a:cs typeface="DejaVu Sans" charset="0"/>
              </a:rPr>
              <a:t> = &lt;/</a:t>
            </a:r>
            <a:r>
              <a:rPr lang="en-GB" sz="1600" dirty="0" err="1">
                <a:latin typeface="Arial" charset="0"/>
                <a:ea typeface="DejaVu Sans" charset="0"/>
                <a:cs typeface="DejaVu Sans" charset="0"/>
              </a:rPr>
              <a:t>etc</a:t>
            </a:r>
            <a:r>
              <a:rPr lang="en-GB" sz="1600" dirty="0">
                <a:latin typeface="Arial" charset="0"/>
                <a:ea typeface="DejaVu Sans" charset="0"/>
                <a:cs typeface="DejaVu Sans" charset="0"/>
              </a:rPr>
              <a:t>/</a:t>
            </a:r>
            <a:r>
              <a:rPr lang="en-GB" sz="1600" dirty="0" err="1">
                <a:latin typeface="Arial" charset="0"/>
                <a:ea typeface="DejaVu Sans" charset="0"/>
                <a:cs typeface="DejaVu Sans" charset="0"/>
              </a:rPr>
              <a:t>ssl</a:t>
            </a:r>
            <a:r>
              <a:rPr lang="en-GB" sz="1600" dirty="0">
                <a:latin typeface="Arial" charset="0"/>
                <a:ea typeface="DejaVu Sans" charset="0"/>
                <a:cs typeface="DejaVu Sans" charset="0"/>
              </a:rPr>
              <a:t>/certs/</a:t>
            </a:r>
            <a:r>
              <a:rPr lang="en-GB" sz="1600" dirty="0" err="1">
                <a:latin typeface="Arial" charset="0"/>
                <a:ea typeface="DejaVu Sans" charset="0"/>
                <a:cs typeface="DejaVu Sans" charset="0"/>
              </a:rPr>
              <a:t>dovecot.pem</a:t>
            </a:r>
            <a:endParaRPr lang="en-GB" sz="1600" dirty="0">
              <a:latin typeface="Arial" charset="0"/>
              <a:ea typeface="DejaVu Sans" charset="0"/>
              <a:cs typeface="DejaVu Sans" charset="0"/>
            </a:endParaRPr>
          </a:p>
          <a:p>
            <a:pPr lvl="1">
              <a:lnSpc>
                <a:spcPct val="76000"/>
              </a:lnSpc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GB" sz="1600" dirty="0">
                <a:latin typeface="Arial" charset="0"/>
                <a:ea typeface="DejaVu Sans" charset="0"/>
                <a:cs typeface="DejaVu Sans" charset="0"/>
              </a:rPr>
              <a:t>#</a:t>
            </a:r>
            <a:r>
              <a:rPr lang="en-GB" sz="1600" dirty="0" err="1">
                <a:latin typeface="Arial" charset="0"/>
                <a:ea typeface="DejaVu Sans" charset="0"/>
                <a:cs typeface="DejaVu Sans" charset="0"/>
              </a:rPr>
              <a:t>ssl_key</a:t>
            </a:r>
            <a:r>
              <a:rPr lang="en-GB" sz="1600" dirty="0">
                <a:latin typeface="Arial" charset="0"/>
                <a:ea typeface="DejaVu Sans" charset="0"/>
                <a:cs typeface="DejaVu Sans" charset="0"/>
              </a:rPr>
              <a:t> = &lt;/</a:t>
            </a:r>
            <a:r>
              <a:rPr lang="en-GB" sz="1600" dirty="0" err="1">
                <a:latin typeface="Arial" charset="0"/>
                <a:ea typeface="DejaVu Sans" charset="0"/>
                <a:cs typeface="DejaVu Sans" charset="0"/>
              </a:rPr>
              <a:t>etc</a:t>
            </a:r>
            <a:r>
              <a:rPr lang="en-GB" sz="1600" dirty="0">
                <a:latin typeface="Arial" charset="0"/>
                <a:ea typeface="DejaVu Sans" charset="0"/>
                <a:cs typeface="DejaVu Sans" charset="0"/>
              </a:rPr>
              <a:t>/</a:t>
            </a:r>
            <a:r>
              <a:rPr lang="en-GB" sz="1600" dirty="0" err="1">
                <a:latin typeface="Arial" charset="0"/>
                <a:ea typeface="DejaVu Sans" charset="0"/>
                <a:cs typeface="DejaVu Sans" charset="0"/>
              </a:rPr>
              <a:t>ssl</a:t>
            </a:r>
            <a:r>
              <a:rPr lang="en-GB" sz="1600" dirty="0">
                <a:latin typeface="Arial" charset="0"/>
                <a:ea typeface="DejaVu Sans" charset="0"/>
                <a:cs typeface="DejaVu Sans" charset="0"/>
              </a:rPr>
              <a:t>/private/</a:t>
            </a:r>
            <a:r>
              <a:rPr lang="en-GB" sz="1600" dirty="0" err="1">
                <a:latin typeface="Arial" charset="0"/>
                <a:ea typeface="DejaVu Sans" charset="0"/>
                <a:cs typeface="DejaVu Sans" charset="0"/>
              </a:rPr>
              <a:t>dovecot.pem</a:t>
            </a:r>
            <a:endParaRPr lang="en-GB" sz="1600" b="1" dirty="0">
              <a:latin typeface="Arial"/>
              <a:ea typeface="DejaVu Sans" charset="0"/>
              <a:cs typeface="Arial"/>
            </a:endParaRPr>
          </a:p>
          <a:p>
            <a:pPr marL="489607" lvl="1" indent="0">
              <a:lnSpc>
                <a:spcPct val="76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endParaRPr lang="en-GB" sz="1600" dirty="0">
              <a:latin typeface="Times New Roman"/>
              <a:ea typeface="DejaVu Sans" charset="0"/>
              <a:cs typeface="Times New Roman"/>
            </a:endParaRPr>
          </a:p>
          <a:p>
            <a:pPr>
              <a:lnSpc>
                <a:spcPct val="76000"/>
              </a:lnSpc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GB" sz="1800" b="1" dirty="0">
                <a:latin typeface="Arial" charset="0"/>
                <a:cs typeface="DejaVu Sans" charset="0"/>
              </a:rPr>
              <a:t>If you have SSL Certs Working during Apache Session, </a:t>
            </a:r>
            <a:r>
              <a:rPr lang="en-GB" sz="1800" b="1" i="1" dirty="0">
                <a:latin typeface="Arial" charset="0"/>
                <a:cs typeface="DejaVu Sans" charset="0"/>
              </a:rPr>
              <a:t>edit the file /</a:t>
            </a:r>
            <a:r>
              <a:rPr lang="en-GB" sz="1800" b="1" i="1" dirty="0" err="1">
                <a:latin typeface="Arial" charset="0"/>
                <a:cs typeface="DejaVu Sans" charset="0"/>
              </a:rPr>
              <a:t>usr</a:t>
            </a:r>
            <a:r>
              <a:rPr lang="en-GB" sz="1800" b="1" i="1" dirty="0">
                <a:latin typeface="Arial" charset="0"/>
                <a:cs typeface="DejaVu Sans" charset="0"/>
              </a:rPr>
              <a:t>/local/</a:t>
            </a:r>
            <a:r>
              <a:rPr lang="en-GB" sz="1800" b="1" i="1" dirty="0" err="1">
                <a:latin typeface="Arial" charset="0"/>
                <a:cs typeface="DejaVu Sans" charset="0"/>
              </a:rPr>
              <a:t>etc</a:t>
            </a:r>
            <a:r>
              <a:rPr lang="en-GB" sz="1800" b="1" i="1" dirty="0">
                <a:latin typeface="Arial" charset="0"/>
                <a:cs typeface="DejaVu Sans" charset="0"/>
              </a:rPr>
              <a:t>/dovecot/</a:t>
            </a:r>
            <a:r>
              <a:rPr lang="en-GB" sz="1800" b="1" i="1" dirty="0" err="1">
                <a:latin typeface="Arial" charset="0"/>
                <a:cs typeface="DejaVu Sans" charset="0"/>
              </a:rPr>
              <a:t>conf.d</a:t>
            </a:r>
            <a:r>
              <a:rPr lang="en-GB" sz="1800" b="1" i="1" dirty="0">
                <a:latin typeface="Arial" charset="0"/>
                <a:cs typeface="DejaVu Sans" charset="0"/>
              </a:rPr>
              <a:t>/10-ssl.conf and find lines</a:t>
            </a:r>
            <a:endParaRPr lang="en-GB" sz="1800" b="1" dirty="0">
              <a:latin typeface="Arial" charset="0"/>
              <a:cs typeface="DejaVu Sans" charset="0"/>
            </a:endParaRPr>
          </a:p>
          <a:p>
            <a:pPr lvl="1">
              <a:lnSpc>
                <a:spcPct val="76000"/>
              </a:lnSpc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GB" sz="1600" dirty="0" err="1">
                <a:latin typeface="Arial" charset="0"/>
                <a:ea typeface="DejaVu Sans" charset="0"/>
                <a:cs typeface="DejaVu Sans" charset="0"/>
              </a:rPr>
              <a:t>ssl_cert</a:t>
            </a:r>
            <a:r>
              <a:rPr lang="en-GB" sz="1600" dirty="0">
                <a:latin typeface="Arial" charset="0"/>
                <a:ea typeface="DejaVu Sans" charset="0"/>
                <a:cs typeface="DejaVu Sans" charset="0"/>
              </a:rPr>
              <a:t> = &lt;/</a:t>
            </a:r>
            <a:r>
              <a:rPr lang="en-GB" sz="1600" dirty="0" err="1">
                <a:latin typeface="Arial" charset="0"/>
                <a:ea typeface="DejaVu Sans" charset="0"/>
                <a:cs typeface="DejaVu Sans" charset="0"/>
              </a:rPr>
              <a:t>etc</a:t>
            </a:r>
            <a:r>
              <a:rPr lang="en-GB" sz="1600" dirty="0">
                <a:latin typeface="Arial" charset="0"/>
                <a:ea typeface="DejaVu Sans" charset="0"/>
                <a:cs typeface="DejaVu Sans" charset="0"/>
              </a:rPr>
              <a:t>/</a:t>
            </a:r>
            <a:r>
              <a:rPr lang="en-GB" sz="1600" dirty="0" err="1">
                <a:latin typeface="Arial" charset="0"/>
                <a:ea typeface="DejaVu Sans" charset="0"/>
                <a:cs typeface="DejaVu Sans" charset="0"/>
              </a:rPr>
              <a:t>ssl</a:t>
            </a:r>
            <a:r>
              <a:rPr lang="en-GB" sz="1600" dirty="0">
                <a:latin typeface="Arial" charset="0"/>
                <a:ea typeface="DejaVu Sans" charset="0"/>
                <a:cs typeface="DejaVu Sans" charset="0"/>
              </a:rPr>
              <a:t>/certs/</a:t>
            </a:r>
            <a:r>
              <a:rPr lang="en-GB" sz="1600" dirty="0" err="1">
                <a:latin typeface="Arial" charset="0"/>
                <a:ea typeface="DejaVu Sans" charset="0"/>
                <a:cs typeface="DejaVu Sans" charset="0"/>
              </a:rPr>
              <a:t>dovecot.pem</a:t>
            </a:r>
            <a:endParaRPr lang="en-GB" sz="1600" dirty="0">
              <a:latin typeface="Arial" charset="0"/>
              <a:ea typeface="DejaVu Sans" charset="0"/>
              <a:cs typeface="DejaVu Sans" charset="0"/>
            </a:endParaRPr>
          </a:p>
          <a:p>
            <a:pPr lvl="1">
              <a:lnSpc>
                <a:spcPct val="76000"/>
              </a:lnSpc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GB" sz="1600" dirty="0" err="1">
                <a:latin typeface="Arial" charset="0"/>
                <a:ea typeface="DejaVu Sans" charset="0"/>
                <a:cs typeface="DejaVu Sans" charset="0"/>
              </a:rPr>
              <a:t>ssl_key</a:t>
            </a:r>
            <a:r>
              <a:rPr lang="en-GB" sz="1600" dirty="0">
                <a:latin typeface="Arial" charset="0"/>
                <a:ea typeface="DejaVu Sans" charset="0"/>
                <a:cs typeface="DejaVu Sans" charset="0"/>
              </a:rPr>
              <a:t> = &lt;/</a:t>
            </a:r>
            <a:r>
              <a:rPr lang="en-GB" sz="1600" dirty="0" err="1">
                <a:latin typeface="Arial" charset="0"/>
                <a:ea typeface="DejaVu Sans" charset="0"/>
                <a:cs typeface="DejaVu Sans" charset="0"/>
              </a:rPr>
              <a:t>etc</a:t>
            </a:r>
            <a:r>
              <a:rPr lang="en-GB" sz="1600" dirty="0">
                <a:latin typeface="Arial" charset="0"/>
                <a:ea typeface="DejaVu Sans" charset="0"/>
                <a:cs typeface="DejaVu Sans" charset="0"/>
              </a:rPr>
              <a:t>/</a:t>
            </a:r>
            <a:r>
              <a:rPr lang="en-GB" sz="1600" dirty="0" err="1">
                <a:latin typeface="Arial" charset="0"/>
                <a:ea typeface="DejaVu Sans" charset="0"/>
                <a:cs typeface="DejaVu Sans" charset="0"/>
              </a:rPr>
              <a:t>ssl</a:t>
            </a:r>
            <a:r>
              <a:rPr lang="en-GB" sz="1600" dirty="0">
                <a:latin typeface="Arial" charset="0"/>
                <a:ea typeface="DejaVu Sans" charset="0"/>
                <a:cs typeface="DejaVu Sans" charset="0"/>
              </a:rPr>
              <a:t>/private/</a:t>
            </a:r>
            <a:r>
              <a:rPr lang="en-GB" sz="1600" dirty="0" err="1">
                <a:latin typeface="Arial" charset="0"/>
                <a:ea typeface="DejaVu Sans" charset="0"/>
                <a:cs typeface="DejaVu Sans" charset="0"/>
              </a:rPr>
              <a:t>dovecot.pem</a:t>
            </a:r>
            <a:endParaRPr lang="en-GB" sz="1600" dirty="0">
              <a:latin typeface="Arial" charset="0"/>
              <a:ea typeface="DejaVu Sans" charset="0"/>
              <a:cs typeface="DejaVu Sans" charset="0"/>
            </a:endParaRPr>
          </a:p>
          <a:p>
            <a:pPr marL="489607" lvl="1" indent="0">
              <a:lnSpc>
                <a:spcPct val="76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endParaRPr lang="en-GB" sz="1600" dirty="0">
              <a:latin typeface="Arial" charset="0"/>
              <a:ea typeface="DejaVu Sans" charset="0"/>
              <a:cs typeface="DejaVu Sans" charset="0"/>
            </a:endParaRPr>
          </a:p>
          <a:p>
            <a:pPr>
              <a:lnSpc>
                <a:spcPct val="76000"/>
              </a:lnSpc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GB" sz="1800" b="1" i="1" dirty="0">
                <a:latin typeface="Arial" charset="0"/>
                <a:cs typeface="DejaVu Sans" charset="0"/>
              </a:rPr>
              <a:t>MODIFY </a:t>
            </a:r>
            <a:r>
              <a:rPr lang="en-GB" sz="1800" dirty="0">
                <a:latin typeface="Arial" charset="0"/>
                <a:cs typeface="DejaVu Sans" charset="0"/>
              </a:rPr>
              <a:t>above lines and set </a:t>
            </a:r>
            <a:r>
              <a:rPr lang="en-GB" sz="1800" b="1" i="1" dirty="0">
                <a:latin typeface="Arial" charset="0"/>
                <a:cs typeface="DejaVu Sans" charset="0"/>
              </a:rPr>
              <a:t>PATH</a:t>
            </a:r>
            <a:r>
              <a:rPr lang="en-GB" sz="1800" dirty="0">
                <a:latin typeface="Arial" charset="0"/>
                <a:cs typeface="DejaVu Sans" charset="0"/>
              </a:rPr>
              <a:t> to point at the certificate and </a:t>
            </a:r>
            <a:r>
              <a:rPr lang="en-GB" sz="1800" dirty="0" err="1">
                <a:latin typeface="Arial" charset="0"/>
                <a:cs typeface="DejaVu Sans" charset="0"/>
              </a:rPr>
              <a:t>keyfile</a:t>
            </a:r>
            <a:r>
              <a:rPr lang="en-GB" sz="1800" dirty="0">
                <a:latin typeface="Arial" charset="0"/>
                <a:cs typeface="DejaVu Sans" charset="0"/>
              </a:rPr>
              <a:t> that was created during the apache tutorial. </a:t>
            </a:r>
            <a:r>
              <a:rPr lang="en-GB" sz="1800" dirty="0" err="1">
                <a:latin typeface="Arial" charset="0"/>
                <a:cs typeface="DejaVu Sans" charset="0"/>
              </a:rPr>
              <a:t>i.e</a:t>
            </a:r>
            <a:endParaRPr lang="en-GB" sz="1800" dirty="0">
              <a:latin typeface="Arial" charset="0"/>
              <a:cs typeface="DejaVu Sans" charset="0"/>
            </a:endParaRPr>
          </a:p>
          <a:p>
            <a:pPr lvl="1">
              <a:lnSpc>
                <a:spcPct val="76000"/>
              </a:lnSpc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GB" sz="1600" dirty="0" err="1">
                <a:latin typeface="Arial" charset="0"/>
                <a:ea typeface="DejaVu Sans" charset="0"/>
                <a:cs typeface="DejaVu Sans" charset="0"/>
              </a:rPr>
              <a:t>ssl_cert</a:t>
            </a:r>
            <a:r>
              <a:rPr lang="en-GB" sz="1600" dirty="0">
                <a:latin typeface="Arial" charset="0"/>
                <a:ea typeface="DejaVu Sans" charset="0"/>
                <a:cs typeface="DejaVu Sans" charset="0"/>
              </a:rPr>
              <a:t> = &lt;/</a:t>
            </a:r>
            <a:r>
              <a:rPr lang="en-GB" sz="1600" dirty="0" err="1">
                <a:latin typeface="Arial" charset="0"/>
                <a:ea typeface="DejaVu Sans" charset="0"/>
                <a:cs typeface="DejaVu Sans" charset="0"/>
              </a:rPr>
              <a:t>usr</a:t>
            </a:r>
            <a:r>
              <a:rPr lang="en-GB" sz="1600" dirty="0">
                <a:latin typeface="Arial" charset="0"/>
                <a:ea typeface="DejaVu Sans" charset="0"/>
                <a:cs typeface="DejaVu Sans" charset="0"/>
              </a:rPr>
              <a:t>/local/</a:t>
            </a:r>
            <a:r>
              <a:rPr lang="en-GB" sz="1600" dirty="0" err="1">
                <a:latin typeface="Arial" charset="0"/>
                <a:ea typeface="DejaVu Sans" charset="0"/>
                <a:cs typeface="DejaVu Sans" charset="0"/>
              </a:rPr>
              <a:t>etc</a:t>
            </a:r>
            <a:r>
              <a:rPr lang="en-GB" sz="1600" dirty="0">
                <a:latin typeface="Arial" charset="0"/>
                <a:ea typeface="DejaVu Sans" charset="0"/>
                <a:cs typeface="DejaVu Sans" charset="0"/>
              </a:rPr>
              <a:t>/apache22/</a:t>
            </a:r>
            <a:r>
              <a:rPr lang="en-GB" sz="1600" dirty="0" err="1">
                <a:latin typeface="Arial" charset="0"/>
                <a:ea typeface="DejaVu Sans" charset="0"/>
                <a:cs typeface="DejaVu Sans" charset="0"/>
              </a:rPr>
              <a:t>server.crt</a:t>
            </a:r>
            <a:endParaRPr lang="en-GB" sz="1600" dirty="0">
              <a:latin typeface="Arial" charset="0"/>
              <a:ea typeface="DejaVu Sans" charset="0"/>
              <a:cs typeface="DejaVu Sans" charset="0"/>
            </a:endParaRPr>
          </a:p>
          <a:p>
            <a:pPr lvl="1">
              <a:lnSpc>
                <a:spcPct val="76000"/>
              </a:lnSpc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GB" sz="1600" dirty="0" err="1">
                <a:latin typeface="Arial" charset="0"/>
                <a:ea typeface="DejaVu Sans" charset="0"/>
                <a:cs typeface="DejaVu Sans" charset="0"/>
              </a:rPr>
              <a:t>ssl_key</a:t>
            </a:r>
            <a:r>
              <a:rPr lang="en-GB" sz="1600" dirty="0">
                <a:latin typeface="Arial" charset="0"/>
                <a:ea typeface="DejaVu Sans" charset="0"/>
                <a:cs typeface="DejaVu Sans" charset="0"/>
              </a:rPr>
              <a:t> = &lt;/</a:t>
            </a:r>
            <a:r>
              <a:rPr lang="en-GB" sz="1600" dirty="0" err="1">
                <a:latin typeface="Arial" charset="0"/>
                <a:ea typeface="DejaVu Sans" charset="0"/>
                <a:cs typeface="DejaVu Sans" charset="0"/>
              </a:rPr>
              <a:t>usr</a:t>
            </a:r>
            <a:r>
              <a:rPr lang="en-GB" sz="1600" dirty="0">
                <a:latin typeface="Arial" charset="0"/>
                <a:ea typeface="DejaVu Sans" charset="0"/>
                <a:cs typeface="DejaVu Sans" charset="0"/>
              </a:rPr>
              <a:t>/local/</a:t>
            </a:r>
            <a:r>
              <a:rPr lang="en-GB" sz="1600" dirty="0" err="1">
                <a:latin typeface="Arial" charset="0"/>
                <a:ea typeface="DejaVu Sans" charset="0"/>
                <a:cs typeface="DejaVu Sans" charset="0"/>
              </a:rPr>
              <a:t>etc</a:t>
            </a:r>
            <a:r>
              <a:rPr lang="en-GB" sz="1600" dirty="0">
                <a:latin typeface="Arial" charset="0"/>
                <a:ea typeface="DejaVu Sans" charset="0"/>
                <a:cs typeface="DejaVu Sans" charset="0"/>
              </a:rPr>
              <a:t>/apache22/</a:t>
            </a:r>
            <a:r>
              <a:rPr lang="en-GB" sz="1600" dirty="0" err="1">
                <a:latin typeface="Arial" charset="0"/>
                <a:ea typeface="DejaVu Sans" charset="0"/>
                <a:cs typeface="DejaVu Sans" charset="0"/>
              </a:rPr>
              <a:t>server.key</a:t>
            </a:r>
            <a:endParaRPr lang="en-GB" sz="1600" dirty="0">
              <a:latin typeface="Arial" charset="0"/>
              <a:ea typeface="DejaVu Sans" charset="0"/>
              <a:cs typeface="DejaVu Sans" charset="0"/>
            </a:endParaRPr>
          </a:p>
          <a:p>
            <a:pPr lvl="1">
              <a:lnSpc>
                <a:spcPct val="76000"/>
              </a:lnSpc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endParaRPr lang="en-GB" sz="1600" dirty="0">
              <a:latin typeface="Arial" charset="0"/>
              <a:ea typeface="DejaVu Sans" charset="0"/>
              <a:cs typeface="DejaVu Sans" charset="0"/>
            </a:endParaRPr>
          </a:p>
          <a:p>
            <a:pPr>
              <a:lnSpc>
                <a:spcPct val="76000"/>
              </a:lnSpc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GB" sz="2000" dirty="0">
                <a:latin typeface="Arial" charset="0"/>
                <a:ea typeface="DejaVu Sans" charset="0"/>
                <a:cs typeface="DejaVu Sans" charset="0"/>
              </a:rPr>
              <a:t>Save and close the 10-ssl.conf file</a:t>
            </a:r>
          </a:p>
        </p:txBody>
      </p:sp>
    </p:spTree>
    <p:extLst>
      <p:ext uri="{BB962C8B-B14F-4D97-AF65-F5344CB8AC3E}">
        <p14:creationId xmlns:p14="http://schemas.microsoft.com/office/powerpoint/2010/main" val="329306966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Arial" charset="0"/>
                <a:cs typeface="DejaVu Sans" charset="0"/>
              </a:rPr>
              <a:t>Dovecot 2 Authentication </a:t>
            </a:r>
            <a:r>
              <a:rPr lang="en-US" b="1" dirty="0" err="1">
                <a:latin typeface="Arial" charset="0"/>
                <a:cs typeface="DejaVu Sans" charset="0"/>
              </a:rPr>
              <a:t>Config</a:t>
            </a:r>
            <a:endParaRPr lang="en-US" b="1" dirty="0">
              <a:latin typeface="Arial" charset="0"/>
              <a:cs typeface="DejaVu 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76000"/>
              </a:lnSpc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GB" sz="1800" b="1" i="1" dirty="0">
                <a:latin typeface="Arial" charset="0"/>
                <a:cs typeface="DejaVu Sans" charset="0"/>
              </a:rPr>
              <a:t>Edit the file /</a:t>
            </a:r>
            <a:r>
              <a:rPr lang="en-GB" sz="1800" b="1" i="1" dirty="0" err="1">
                <a:latin typeface="Arial" charset="0"/>
                <a:cs typeface="DejaVu Sans" charset="0"/>
              </a:rPr>
              <a:t>usr</a:t>
            </a:r>
            <a:r>
              <a:rPr lang="en-GB" sz="1800" b="1" i="1" dirty="0">
                <a:latin typeface="Arial" charset="0"/>
                <a:cs typeface="DejaVu Sans" charset="0"/>
              </a:rPr>
              <a:t>/local/</a:t>
            </a:r>
            <a:r>
              <a:rPr lang="en-GB" sz="1800" b="1" i="1" dirty="0" err="1">
                <a:latin typeface="Arial" charset="0"/>
                <a:cs typeface="DejaVu Sans" charset="0"/>
              </a:rPr>
              <a:t>etc</a:t>
            </a:r>
            <a:r>
              <a:rPr lang="en-GB" sz="1800" b="1" i="1" dirty="0">
                <a:latin typeface="Arial" charset="0"/>
                <a:cs typeface="DejaVu Sans" charset="0"/>
              </a:rPr>
              <a:t>/dovecot/</a:t>
            </a:r>
            <a:r>
              <a:rPr lang="en-GB" sz="1800" b="1" i="1" dirty="0" err="1">
                <a:latin typeface="Arial" charset="0"/>
                <a:cs typeface="DejaVu Sans" charset="0"/>
              </a:rPr>
              <a:t>conf.d</a:t>
            </a:r>
            <a:r>
              <a:rPr lang="en-GB" sz="1800" b="1" i="1" dirty="0">
                <a:latin typeface="Arial" charset="0"/>
                <a:cs typeface="DejaVu Sans" charset="0"/>
              </a:rPr>
              <a:t>/10-auth.conf</a:t>
            </a:r>
            <a:endParaRPr lang="en-GB" sz="1800" dirty="0">
              <a:latin typeface="Arial" charset="0"/>
              <a:cs typeface="DejaVu Sans" charset="0"/>
            </a:endParaRPr>
          </a:p>
          <a:p>
            <a:pPr>
              <a:lnSpc>
                <a:spcPct val="76000"/>
              </a:lnSpc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GB" sz="1800" dirty="0">
                <a:latin typeface="Arial" charset="0"/>
                <a:cs typeface="DejaVu Sans" charset="0"/>
              </a:rPr>
              <a:t>Disable plaintext authentication by finding the line below</a:t>
            </a:r>
          </a:p>
          <a:p>
            <a:pPr marL="489607" lvl="1" indent="0">
              <a:lnSpc>
                <a:spcPct val="7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GB" sz="1600" dirty="0">
                <a:latin typeface="Courier New" charset="0"/>
                <a:ea typeface="DejaVu Sans" charset="0"/>
                <a:cs typeface="DejaVu Sans" charset="0"/>
              </a:rPr>
              <a:t>#</a:t>
            </a:r>
            <a:r>
              <a:rPr lang="en-GB" sz="1600" dirty="0" err="1">
                <a:latin typeface="Courier New" charset="0"/>
                <a:ea typeface="DejaVu Sans" charset="0"/>
                <a:cs typeface="DejaVu Sans" charset="0"/>
              </a:rPr>
              <a:t>disable_plaintext_auth</a:t>
            </a:r>
            <a:r>
              <a:rPr lang="en-GB" sz="1600" dirty="0">
                <a:latin typeface="Courier New" charset="0"/>
                <a:ea typeface="DejaVu Sans" charset="0"/>
                <a:cs typeface="DejaVu Sans" charset="0"/>
              </a:rPr>
              <a:t> = no</a:t>
            </a:r>
            <a:r>
              <a:rPr lang="en-GB" sz="1600" b="1" dirty="0">
                <a:latin typeface="Courier New" charset="0"/>
                <a:ea typeface="DejaVu Sans" charset="0"/>
                <a:cs typeface="DejaVu Sans" charset="0"/>
              </a:rPr>
              <a:t> </a:t>
            </a:r>
          </a:p>
          <a:p>
            <a:pPr>
              <a:lnSpc>
                <a:spcPct val="76000"/>
              </a:lnSpc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GB" sz="1800" dirty="0">
                <a:latin typeface="Arial" charset="0"/>
                <a:cs typeface="DejaVu Sans" charset="0"/>
              </a:rPr>
              <a:t>Uncomment the line and Set the value to yes as below</a:t>
            </a:r>
          </a:p>
          <a:p>
            <a:pPr marL="489607" lvl="1" indent="0">
              <a:lnSpc>
                <a:spcPct val="7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GB" sz="1600" dirty="0" err="1">
                <a:latin typeface="Courier New" charset="0"/>
                <a:ea typeface="DejaVu Sans" charset="0"/>
                <a:cs typeface="DejaVu Sans" charset="0"/>
              </a:rPr>
              <a:t>disable_plaintext_auth</a:t>
            </a:r>
            <a:r>
              <a:rPr lang="en-GB" sz="1600" dirty="0">
                <a:latin typeface="Courier New" charset="0"/>
                <a:ea typeface="DejaVu Sans" charset="0"/>
                <a:cs typeface="DejaVu Sans" charset="0"/>
              </a:rPr>
              <a:t> = yes</a:t>
            </a:r>
          </a:p>
          <a:p>
            <a:pPr lvl="1">
              <a:lnSpc>
                <a:spcPct val="76000"/>
              </a:lnSpc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GB" sz="1600" dirty="0">
                <a:latin typeface="Arial" charset="0"/>
                <a:ea typeface="DejaVu Sans" charset="0"/>
                <a:cs typeface="DejaVu Sans" charset="0"/>
              </a:rPr>
              <a:t>Note: unencrypted connections can still be made from </a:t>
            </a:r>
            <a:r>
              <a:rPr lang="en-GB" sz="1600" dirty="0" err="1">
                <a:latin typeface="Arial" charset="0"/>
                <a:ea typeface="DejaVu Sans" charset="0"/>
                <a:cs typeface="DejaVu Sans" charset="0"/>
              </a:rPr>
              <a:t>localhost</a:t>
            </a:r>
            <a:r>
              <a:rPr lang="en-GB" sz="1600" dirty="0">
                <a:latin typeface="Arial" charset="0"/>
                <a:ea typeface="DejaVu Sans" charset="0"/>
                <a:cs typeface="DejaVu Sans" charset="0"/>
              </a:rPr>
              <a:t>!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71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255" y="2900712"/>
            <a:ext cx="8229600" cy="1143000"/>
          </a:xfrm>
        </p:spPr>
        <p:txBody>
          <a:bodyPr/>
          <a:lstStyle/>
          <a:p>
            <a:r>
              <a:rPr lang="en-US" b="1" dirty="0" smtClean="0"/>
              <a:t>Questions?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62748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Use Anti Spam and Anti Virus software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Will reduce overall spam and email received</a:t>
            </a:r>
          </a:p>
          <a:p>
            <a:r>
              <a:rPr lang="en-US" dirty="0" smtClean="0"/>
              <a:t>You can also have a mail “firewall” or gateway aka Mail Filter to stop spam before it reaches your server</a:t>
            </a:r>
          </a:p>
          <a:p>
            <a:r>
              <a:rPr lang="en-US" dirty="0" smtClean="0"/>
              <a:t>Some </a:t>
            </a:r>
            <a:r>
              <a:rPr lang="en-US" dirty="0" err="1" smtClean="0"/>
              <a:t>softwares</a:t>
            </a:r>
            <a:r>
              <a:rPr lang="en-US" dirty="0" smtClean="0"/>
              <a:t> are:</a:t>
            </a:r>
          </a:p>
          <a:p>
            <a:pPr lvl="1"/>
            <a:r>
              <a:rPr lang="en-US" dirty="0" err="1" smtClean="0"/>
              <a:t>Spamassassin</a:t>
            </a:r>
            <a:r>
              <a:rPr lang="en-US" dirty="0" smtClean="0"/>
              <a:t> (</a:t>
            </a:r>
            <a:r>
              <a:rPr lang="en-US" dirty="0" err="1" smtClean="0"/>
              <a:t>AntiSpam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ClamAV</a:t>
            </a:r>
            <a:r>
              <a:rPr lang="en-US" dirty="0" smtClean="0"/>
              <a:t> (</a:t>
            </a:r>
            <a:r>
              <a:rPr lang="en-US" dirty="0" err="1" smtClean="0"/>
              <a:t>AntiVirus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MailScanner</a:t>
            </a:r>
            <a:r>
              <a:rPr lang="en-US" dirty="0" smtClean="0"/>
              <a:t> and </a:t>
            </a:r>
            <a:r>
              <a:rPr lang="en-US" dirty="0" err="1" smtClean="0"/>
              <a:t>Amavisd</a:t>
            </a:r>
            <a:r>
              <a:rPr lang="en-US" dirty="0" smtClean="0"/>
              <a:t> (use the above)</a:t>
            </a:r>
          </a:p>
          <a:p>
            <a:pPr lvl="1"/>
            <a:r>
              <a:rPr lang="en-US" dirty="0" smtClean="0"/>
              <a:t>Maia Mail Guard</a:t>
            </a:r>
          </a:p>
          <a:p>
            <a:r>
              <a:rPr lang="en-US" dirty="0" smtClean="0"/>
              <a:t>When setup try a penetration testing site to see how well your server can protect you from SPAM and Viruses</a:t>
            </a:r>
          </a:p>
        </p:txBody>
      </p:sp>
    </p:spTree>
    <p:extLst>
      <p:ext uri="{BB962C8B-B14F-4D97-AF65-F5344CB8AC3E}">
        <p14:creationId xmlns:p14="http://schemas.microsoft.com/office/powerpoint/2010/main" val="1962365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GreyListing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Valid mail servers will have no problem if the receiving gives a soft error (4xx)</a:t>
            </a:r>
          </a:p>
          <a:p>
            <a:r>
              <a:rPr lang="en-US" dirty="0" smtClean="0"/>
              <a:t>They will attempt to send the mail again after some time</a:t>
            </a:r>
          </a:p>
          <a:p>
            <a:r>
              <a:rPr lang="en-US" dirty="0" err="1" smtClean="0"/>
              <a:t>Greylisting</a:t>
            </a:r>
            <a:r>
              <a:rPr lang="en-US" dirty="0" smtClean="0"/>
              <a:t> configured on a receiving mail server will give a soft error (4xx) to the sending server and store the IP/Hostname of the sending server in a file</a:t>
            </a:r>
          </a:p>
          <a:p>
            <a:r>
              <a:rPr lang="en-US" dirty="0" smtClean="0"/>
              <a:t>If the sending server returns again after some time (can be specified usually 5min) the email is accepted</a:t>
            </a:r>
          </a:p>
          <a:p>
            <a:r>
              <a:rPr lang="en-US" dirty="0" smtClean="0"/>
              <a:t>Used as a measure to deny mail from bots that are compromised to send mass mail. They often do not try again if the server did not accept the mail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549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Accept only well formatted messages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Sender must be a valid name not an IP </a:t>
            </a:r>
            <a:r>
              <a:rPr lang="en-US" dirty="0" err="1" smtClean="0"/>
              <a:t>ie</a:t>
            </a:r>
            <a:r>
              <a:rPr lang="en-US" dirty="0" smtClean="0"/>
              <a:t> not </a:t>
            </a:r>
            <a:r>
              <a:rPr lang="en-US" dirty="0" smtClean="0">
                <a:hlinkClick r:id="rId2"/>
              </a:rPr>
              <a:t>user@192.14.5.6</a:t>
            </a:r>
            <a:r>
              <a:rPr lang="en-US" dirty="0" smtClean="0"/>
              <a:t> </a:t>
            </a:r>
          </a:p>
          <a:p>
            <a:r>
              <a:rPr lang="en-US" dirty="0" smtClean="0"/>
              <a:t>Mail server HELO name must be resolvable </a:t>
            </a:r>
            <a:r>
              <a:rPr lang="en-US" dirty="0" err="1" smtClean="0"/>
              <a:t>ie</a:t>
            </a:r>
            <a:r>
              <a:rPr lang="en-US" dirty="0" smtClean="0"/>
              <a:t> FQDN</a:t>
            </a:r>
          </a:p>
          <a:p>
            <a:r>
              <a:rPr lang="en-US" dirty="0" smtClean="0"/>
              <a:t>Server identification must resolve </a:t>
            </a:r>
            <a:r>
              <a:rPr lang="en-US" dirty="0" err="1" smtClean="0"/>
              <a:t>ie</a:t>
            </a:r>
            <a:r>
              <a:rPr lang="en-US" dirty="0" smtClean="0"/>
              <a:t> HELO/EHLO name must be </a:t>
            </a:r>
            <a:r>
              <a:rPr lang="en-US" dirty="0" err="1" smtClean="0"/>
              <a:t>resolveable</a:t>
            </a:r>
            <a:endParaRPr lang="en-US" dirty="0" smtClean="0"/>
          </a:p>
          <a:p>
            <a:r>
              <a:rPr lang="en-US" dirty="0" smtClean="0"/>
              <a:t>Email should be from a valid email address format </a:t>
            </a:r>
            <a:r>
              <a:rPr lang="en-US" dirty="0" err="1" smtClean="0"/>
              <a:t>eg</a:t>
            </a:r>
            <a:r>
              <a:rPr lang="en-US" dirty="0" smtClean="0"/>
              <a:t>: from </a:t>
            </a:r>
            <a:r>
              <a:rPr lang="en-US" dirty="0" smtClean="0">
                <a:hlinkClick r:id="rId3"/>
              </a:rPr>
              <a:t>tom@example.com</a:t>
            </a:r>
            <a:r>
              <a:rPr lang="en-US" dirty="0" smtClean="0"/>
              <a:t> and not from </a:t>
            </a:r>
            <a:r>
              <a:rPr lang="en-US" dirty="0" err="1" smtClean="0"/>
              <a:t>tom@exampl</a:t>
            </a:r>
            <a:r>
              <a:rPr lang="en-US" dirty="0" err="1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50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Security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Run secure pages from the mail server and secure SMTP to clients</a:t>
            </a:r>
          </a:p>
          <a:p>
            <a:pPr lvl="1"/>
            <a:r>
              <a:rPr lang="en-US" dirty="0" smtClean="0"/>
              <a:t>Secure Webmail – port 443</a:t>
            </a:r>
          </a:p>
          <a:p>
            <a:pPr lvl="1"/>
            <a:r>
              <a:rPr lang="en-US" dirty="0" smtClean="0"/>
              <a:t>Secure SMTP – port 465/587</a:t>
            </a:r>
          </a:p>
          <a:p>
            <a:r>
              <a:rPr lang="en-US" dirty="0" smtClean="0"/>
              <a:t>Force clients to use secure IMAP or Secure POP</a:t>
            </a:r>
          </a:p>
          <a:p>
            <a:pPr lvl="1"/>
            <a:r>
              <a:rPr lang="en-US" dirty="0" smtClean="0"/>
              <a:t>Secure POP – port 995</a:t>
            </a:r>
          </a:p>
          <a:p>
            <a:pPr lvl="1"/>
            <a:r>
              <a:rPr lang="en-US" dirty="0" smtClean="0"/>
              <a:t>Secure IMAP – port 993</a:t>
            </a:r>
          </a:p>
          <a:p>
            <a:r>
              <a:rPr lang="en-US" dirty="0" smtClean="0"/>
              <a:t>Require authentication on your mail server before a mail enters the queue from a sending client aka SMTP AUTH</a:t>
            </a:r>
          </a:p>
        </p:txBody>
      </p:sp>
    </p:spTree>
    <p:extLst>
      <p:ext uri="{BB962C8B-B14F-4D97-AF65-F5344CB8AC3E}">
        <p14:creationId xmlns:p14="http://schemas.microsoft.com/office/powerpoint/2010/main" val="4138910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 Blacklist databases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DNSBL – DNS Based </a:t>
            </a:r>
            <a:r>
              <a:rPr lang="en-US" dirty="0" err="1" smtClean="0"/>
              <a:t>Blackhole</a:t>
            </a:r>
            <a:r>
              <a:rPr lang="en-US" dirty="0" smtClean="0"/>
              <a:t> Lists or RBL (Real Time </a:t>
            </a:r>
            <a:r>
              <a:rPr lang="en-US" dirty="0" err="1" smtClean="0"/>
              <a:t>Blackhole</a:t>
            </a:r>
            <a:r>
              <a:rPr lang="en-US" dirty="0" smtClean="0"/>
              <a:t> lists) to deny mail from well known spamming machines</a:t>
            </a:r>
          </a:p>
          <a:p>
            <a:r>
              <a:rPr lang="en-US" dirty="0" smtClean="0"/>
              <a:t>Some well known good ones are</a:t>
            </a:r>
          </a:p>
          <a:p>
            <a:pPr lvl="1"/>
            <a:r>
              <a:rPr lang="en-US" dirty="0" smtClean="0"/>
              <a:t>SORBS – </a:t>
            </a:r>
            <a:r>
              <a:rPr lang="en-US" dirty="0" smtClean="0">
                <a:hlinkClick r:id="rId2"/>
              </a:rPr>
              <a:t>http://sorbs.net</a:t>
            </a:r>
            <a:endParaRPr lang="en-US" dirty="0" smtClean="0"/>
          </a:p>
          <a:p>
            <a:pPr lvl="1"/>
            <a:r>
              <a:rPr lang="en-US" dirty="0" smtClean="0"/>
              <a:t>SPAMHAUS – </a:t>
            </a:r>
            <a:r>
              <a:rPr lang="en-US" dirty="0" smtClean="0">
                <a:hlinkClick r:id="rId3"/>
              </a:rPr>
              <a:t>http://spamhaus.org</a:t>
            </a:r>
            <a:endParaRPr lang="en-US" dirty="0" smtClean="0"/>
          </a:p>
          <a:p>
            <a:pPr lvl="1"/>
            <a:r>
              <a:rPr lang="en-US" dirty="0" smtClean="0"/>
              <a:t>SPAMCOP – </a:t>
            </a:r>
            <a:r>
              <a:rPr lang="en-US" dirty="0" smtClean="0">
                <a:hlinkClick r:id="rId4"/>
              </a:rPr>
              <a:t>http://spamcop.net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MANITU – </a:t>
            </a:r>
            <a:r>
              <a:rPr lang="en-US" dirty="0" smtClean="0">
                <a:hlinkClick r:id="rId5"/>
              </a:rPr>
              <a:t>http://manitu.net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05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Require strong Passwords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Advise users to use strong passwords or passphrases for their email</a:t>
            </a:r>
          </a:p>
          <a:p>
            <a:r>
              <a:rPr lang="en-US" dirty="0" smtClean="0"/>
              <a:t>Alphanumeric passwords are better than normal passwords </a:t>
            </a:r>
            <a:r>
              <a:rPr lang="en-US" dirty="0" err="1" smtClean="0"/>
              <a:t>ie</a:t>
            </a:r>
            <a:r>
              <a:rPr lang="en-US" dirty="0" smtClean="0"/>
              <a:t> combine letters with numbers</a:t>
            </a:r>
          </a:p>
          <a:p>
            <a:r>
              <a:rPr lang="en-US" dirty="0" smtClean="0"/>
              <a:t>Passphrases are even better, more difficult to break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161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1522</TotalTime>
  <Words>2411</Words>
  <Application>Microsoft Macintosh PowerPoint</Application>
  <PresentationFormat>On-screen Show (4:3)</PresentationFormat>
  <Paragraphs>258</Paragraphs>
  <Slides>38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Email Best Practices, Postfix and Dovecot</vt:lpstr>
      <vt:lpstr>SPF</vt:lpstr>
      <vt:lpstr>Reverse Records</vt:lpstr>
      <vt:lpstr>Use Anti Spam and Anti Virus software</vt:lpstr>
      <vt:lpstr>GreyListing</vt:lpstr>
      <vt:lpstr>Accept only well formatted messages</vt:lpstr>
      <vt:lpstr>Security</vt:lpstr>
      <vt:lpstr>Use Blacklist databases</vt:lpstr>
      <vt:lpstr>Require strong Passwords</vt:lpstr>
      <vt:lpstr>Backup and Redundancy</vt:lpstr>
      <vt:lpstr>References</vt:lpstr>
      <vt:lpstr>Postfix Mail Server</vt:lpstr>
      <vt:lpstr>What is Postfix?</vt:lpstr>
      <vt:lpstr>Postfix</vt:lpstr>
      <vt:lpstr>Some Key Features</vt:lpstr>
      <vt:lpstr>Postfix on Debian</vt:lpstr>
      <vt:lpstr>main.cf</vt:lpstr>
      <vt:lpstr>main.cf Key Settings</vt:lpstr>
      <vt:lpstr>Relaying Mail – From</vt:lpstr>
      <vt:lpstr>Relaying mail - to</vt:lpstr>
      <vt:lpstr>Outbound emails</vt:lpstr>
      <vt:lpstr>Reporting problems</vt:lpstr>
      <vt:lpstr>Default reports</vt:lpstr>
      <vt:lpstr>Logging</vt:lpstr>
      <vt:lpstr>Postfix Daemon process chrooted</vt:lpstr>
      <vt:lpstr>Interfaces and Protocol</vt:lpstr>
      <vt:lpstr>Starting, stopping and logs</vt:lpstr>
      <vt:lpstr>POP and IMAP</vt:lpstr>
      <vt:lpstr>What is POP3</vt:lpstr>
      <vt:lpstr>What is IMAP4?</vt:lpstr>
      <vt:lpstr>Mail Storage Formats</vt:lpstr>
      <vt:lpstr>Maildir Storage Format</vt:lpstr>
      <vt:lpstr>How Maildir Works</vt:lpstr>
      <vt:lpstr>What is Dovecot?</vt:lpstr>
      <vt:lpstr>Dovecot 2 Protocols Configuration</vt:lpstr>
      <vt:lpstr>Dovecot 2 SSL Configuration</vt:lpstr>
      <vt:lpstr>Dovecot 2 Authentication Config</vt:lpstr>
      <vt:lpstr>Questions?</vt:lpstr>
    </vt:vector>
  </TitlesOfParts>
  <Company>Internet Society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G. Chege</dc:creator>
  <cp:lastModifiedBy>Kevin G. Chege</cp:lastModifiedBy>
  <cp:revision>23</cp:revision>
  <dcterms:created xsi:type="dcterms:W3CDTF">2014-05-28T10:11:16Z</dcterms:created>
  <dcterms:modified xsi:type="dcterms:W3CDTF">2015-05-27T13:52:52Z</dcterms:modified>
</cp:coreProperties>
</file>