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1" r:id="rId20"/>
    <p:sldId id="272" r:id="rId21"/>
    <p:sldId id="274" r:id="rId22"/>
    <p:sldId id="273" r:id="rId23"/>
    <p:sldId id="275" r:id="rId24"/>
    <p:sldId id="282" r:id="rId25"/>
    <p:sldId id="281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sd.org/faq/pf/filter.html" TargetMode="External"/><Relationship Id="rId4" Type="http://schemas.openxmlformats.org/officeDocument/2006/relationships/hyperlink" Target="http://www.freebsd.org/doc/en_US.ISO8859-1/books/handbook/firewalls-pf.html" TargetMode="External"/><Relationship Id="rId5" Type="http://schemas.openxmlformats.org/officeDocument/2006/relationships/hyperlink" Target="http://en.wikipedia.org/wiki/Firewall_(computing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F_(firewall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br>
              <a:rPr lang="en-US" b="1" dirty="0" smtClean="0"/>
            </a:br>
            <a:r>
              <a:rPr lang="en-US" b="1" dirty="0" smtClean="0"/>
              <a:t>SS-E 2014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</a:p>
          <a:p>
            <a:r>
              <a:rPr lang="en-US" dirty="0" smtClean="0"/>
              <a:t>ISOC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Installed by default on FreeBSD since FreeBSD 5.3 but is disabled</a:t>
            </a:r>
          </a:p>
          <a:p>
            <a:r>
              <a:rPr lang="en-US" dirty="0" smtClean="0"/>
              <a:t>Can start in from boot by adding the following to /etc/</a:t>
            </a:r>
            <a:r>
              <a:rPr lang="en-US" dirty="0" err="1" smtClean="0"/>
              <a:t>rc.conf</a:t>
            </a:r>
            <a:r>
              <a:rPr lang="en-US" dirty="0" smtClean="0"/>
              <a:t>: </a:t>
            </a:r>
            <a:r>
              <a:rPr lang="en-US" b="1" i="1" dirty="0" err="1" smtClean="0"/>
              <a:t>pf_enable</a:t>
            </a:r>
            <a:r>
              <a:rPr lang="en-US" b="1" i="1" dirty="0" smtClean="0"/>
              <a:t>=YES</a:t>
            </a:r>
          </a:p>
          <a:p>
            <a:pPr lvl="1"/>
            <a:r>
              <a:rPr lang="en-US" dirty="0" smtClean="0"/>
              <a:t>Or by </a:t>
            </a:r>
            <a:r>
              <a:rPr lang="en-US" b="1" i="1" dirty="0" err="1" smtClean="0"/>
              <a:t>kldload</a:t>
            </a:r>
            <a:r>
              <a:rPr lang="en-US" b="1" i="1" dirty="0" smtClean="0"/>
              <a:t> </a:t>
            </a:r>
            <a:r>
              <a:rPr lang="en-US" b="1" i="1" dirty="0" err="1" smtClean="0"/>
              <a:t>pf.ko</a:t>
            </a:r>
            <a:endParaRPr lang="en-US" b="1" i="1" dirty="0" smtClean="0"/>
          </a:p>
          <a:p>
            <a:r>
              <a:rPr lang="en-US" dirty="0" smtClean="0"/>
              <a:t>Start it by doing</a:t>
            </a:r>
          </a:p>
          <a:p>
            <a:pPr lvl="1"/>
            <a:r>
              <a:rPr lang="en-US" b="1" i="1" dirty="0" smtClean="0"/>
              <a:t>/etc/</a:t>
            </a:r>
            <a:r>
              <a:rPr lang="en-US" b="1" i="1" dirty="0" err="1" smtClean="0"/>
              <a:t>rc.d/pf</a:t>
            </a:r>
            <a:r>
              <a:rPr lang="en-US" b="1" i="1" dirty="0" smtClean="0"/>
              <a:t> start </a:t>
            </a:r>
            <a:r>
              <a:rPr lang="en-US" dirty="0" smtClean="0"/>
              <a:t>OR </a:t>
            </a:r>
            <a:r>
              <a:rPr lang="en-US" b="1" i="1" dirty="0" err="1" smtClean="0"/>
              <a:t>pfctl</a:t>
            </a:r>
            <a:r>
              <a:rPr lang="en-US" b="1" i="1" dirty="0" smtClean="0"/>
              <a:t> –</a:t>
            </a:r>
            <a:r>
              <a:rPr lang="en-US" b="1" i="1" dirty="0" err="1" smtClean="0"/>
              <a:t>e</a:t>
            </a:r>
            <a:endParaRPr lang="en-US" b="1" i="1" dirty="0" smtClean="0"/>
          </a:p>
          <a:p>
            <a:r>
              <a:rPr lang="en-US" dirty="0" smtClean="0"/>
              <a:t>You may want to compile </a:t>
            </a:r>
            <a:r>
              <a:rPr lang="en-US" dirty="0" err="1" smtClean="0"/>
              <a:t>pf</a:t>
            </a:r>
            <a:r>
              <a:rPr lang="en-US" dirty="0" smtClean="0"/>
              <a:t> support into the kernel to enable:</a:t>
            </a:r>
          </a:p>
          <a:p>
            <a:pPr lvl="1"/>
            <a:r>
              <a:rPr lang="en-US" dirty="0" err="1" smtClean="0"/>
              <a:t>Pfsync</a:t>
            </a:r>
            <a:r>
              <a:rPr lang="en-US" dirty="0" smtClean="0"/>
              <a:t> </a:t>
            </a:r>
            <a:r>
              <a:rPr lang="en-US" dirty="0" err="1" smtClean="0"/>
              <a:t>seudo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CARP for automatic failover</a:t>
            </a:r>
          </a:p>
          <a:p>
            <a:pPr lvl="1"/>
            <a:r>
              <a:rPr lang="en-US" dirty="0" smtClean="0"/>
              <a:t>ALTQ – for prioritization, bandwidth throttling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 in </a:t>
            </a:r>
            <a:r>
              <a:rPr lang="en-US" b="1" dirty="0" err="1" smtClean="0"/>
              <a:t>rc.conf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pf_enable</a:t>
            </a:r>
            <a:r>
              <a:rPr lang="en-US" b="1" dirty="0" smtClean="0"/>
              <a:t>="YES</a:t>
            </a:r>
            <a:r>
              <a:rPr lang="en-US" dirty="0" smtClean="0"/>
              <a:t>" # Enable PF (load module if required) </a:t>
            </a:r>
          </a:p>
          <a:p>
            <a:r>
              <a:rPr lang="en-US" b="1" dirty="0" err="1" smtClean="0"/>
              <a:t>pf_rules</a:t>
            </a:r>
            <a:r>
              <a:rPr lang="en-US" b="1" dirty="0" smtClean="0"/>
              <a:t>="/etc/</a:t>
            </a:r>
            <a:r>
              <a:rPr lang="en-US" b="1" dirty="0" err="1" smtClean="0"/>
              <a:t>pf.conf</a:t>
            </a:r>
            <a:r>
              <a:rPr lang="en-US" b="1" dirty="0" smtClean="0"/>
              <a:t>" </a:t>
            </a:r>
            <a:r>
              <a:rPr lang="en-US" dirty="0" smtClean="0"/>
              <a:t># rules definition file for </a:t>
            </a:r>
            <a:r>
              <a:rPr lang="en-US" dirty="0" err="1" smtClean="0"/>
              <a:t>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pfctl</a:t>
            </a:r>
            <a:r>
              <a:rPr lang="en-US" dirty="0" smtClean="0"/>
              <a:t> startup</a:t>
            </a:r>
          </a:p>
          <a:p>
            <a:r>
              <a:rPr lang="en-US" b="1" dirty="0" err="1" smtClean="0"/>
              <a:t>pflog_enable</a:t>
            </a:r>
            <a:r>
              <a:rPr lang="en-US" b="1" dirty="0" smtClean="0"/>
              <a:t>="YES" </a:t>
            </a:r>
            <a:r>
              <a:rPr lang="en-US" dirty="0" smtClean="0"/>
              <a:t># start pflogd(8)</a:t>
            </a:r>
          </a:p>
          <a:p>
            <a:r>
              <a:rPr lang="en-US" b="1" dirty="0" err="1" smtClean="0"/>
              <a:t>pflog_logfile</a:t>
            </a:r>
            <a:r>
              <a:rPr lang="en-US" b="1" dirty="0" smtClean="0"/>
              <a:t>="/</a:t>
            </a:r>
            <a:r>
              <a:rPr lang="en-US" b="1" dirty="0" err="1" smtClean="0"/>
              <a:t>var/log/pflog</a:t>
            </a:r>
            <a:r>
              <a:rPr lang="en-US" b="1" dirty="0" smtClean="0"/>
              <a:t>" </a:t>
            </a:r>
            <a:r>
              <a:rPr lang="en-US" dirty="0" smtClean="0"/>
              <a:t># where </a:t>
            </a:r>
            <a:r>
              <a:rPr lang="en-US" dirty="0" err="1" smtClean="0"/>
              <a:t>pflogd</a:t>
            </a:r>
            <a:r>
              <a:rPr lang="en-US" dirty="0" smtClean="0"/>
              <a:t> should store the </a:t>
            </a:r>
            <a:r>
              <a:rPr lang="en-US" dirty="0" err="1" smtClean="0"/>
              <a:t>logfile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pflog_flags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pflogd</a:t>
            </a:r>
            <a:r>
              <a:rPr lang="en-US" dirty="0" smtClean="0"/>
              <a:t> startup</a:t>
            </a:r>
          </a:p>
          <a:p>
            <a:r>
              <a:rPr lang="en-US" dirty="0" smtClean="0"/>
              <a:t>You will also want to enable packet forwarding between interfaces and this can be done by</a:t>
            </a:r>
          </a:p>
          <a:p>
            <a:pPr lvl="1"/>
            <a:r>
              <a:rPr lang="en-US" b="1" dirty="0" err="1" smtClean="0"/>
              <a:t>gateway_enable</a:t>
            </a:r>
            <a:r>
              <a:rPr lang="en-US" b="1" dirty="0" smtClean="0"/>
              <a:t>=“YES” </a:t>
            </a:r>
            <a:r>
              <a:rPr lang="en-US" dirty="0" smtClean="0"/>
              <a:t>in /etc/</a:t>
            </a:r>
            <a:r>
              <a:rPr lang="en-US" dirty="0" err="1" smtClean="0"/>
              <a:t>rc.conf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pfctl</a:t>
            </a:r>
            <a:r>
              <a:rPr lang="en-US" b="1" dirty="0" smtClean="0"/>
              <a:t> –</a:t>
            </a:r>
            <a:r>
              <a:rPr lang="en-US" b="1" dirty="0" err="1" smtClean="0"/>
              <a:t>e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Enable 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d</a:t>
            </a:r>
            <a:r>
              <a:rPr lang="en-US" b="1" dirty="0" smtClean="0"/>
              <a:t> </a:t>
            </a:r>
            <a:r>
              <a:rPr lang="en-US" i="1" dirty="0" smtClean="0"/>
              <a:t>Disable PF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-F all -</a:t>
            </a:r>
            <a:r>
              <a:rPr lang="en-US" b="1" dirty="0" err="1" smtClean="0"/>
              <a:t>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Flush all rules (</a:t>
            </a:r>
            <a:r>
              <a:rPr lang="en-US" i="1" dirty="0" err="1" smtClean="0"/>
              <a:t>nat</a:t>
            </a:r>
            <a:r>
              <a:rPr lang="en-US" i="1" dirty="0" smtClean="0"/>
              <a:t>, filter, state, table, etc.) and reload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s</a:t>
            </a:r>
            <a:r>
              <a:rPr lang="en-US" b="1" dirty="0" smtClean="0"/>
              <a:t> [ rules | </a:t>
            </a:r>
            <a:r>
              <a:rPr lang="en-US" b="1" dirty="0" err="1" smtClean="0"/>
              <a:t>nat</a:t>
            </a:r>
            <a:r>
              <a:rPr lang="en-US" b="1" dirty="0" smtClean="0"/>
              <a:t> | state </a:t>
            </a:r>
            <a:r>
              <a:rPr lang="en-US" b="1" i="1" dirty="0" smtClean="0"/>
              <a:t>] </a:t>
            </a:r>
            <a:r>
              <a:rPr lang="en-US" i="1" dirty="0" smtClean="0"/>
              <a:t>Report on the filter rules, </a:t>
            </a:r>
            <a:r>
              <a:rPr lang="en-US" i="1" dirty="0" err="1" smtClean="0"/>
              <a:t>nat</a:t>
            </a:r>
            <a:r>
              <a:rPr lang="en-US" i="1" dirty="0" smtClean="0"/>
              <a:t> rules, or state table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vnf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Check /etc/</a:t>
            </a:r>
            <a:r>
              <a:rPr lang="en-US" i="1" dirty="0" err="1" smtClean="0"/>
              <a:t>pf.conf</a:t>
            </a:r>
            <a:r>
              <a:rPr lang="en-US" i="1" dirty="0" smtClean="0"/>
              <a:t> for errors, but do not load </a:t>
            </a:r>
            <a:r>
              <a:rPr lang="en-US" i="1" dirty="0" err="1" smtClean="0"/>
              <a:t>ruleset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Rules are loaded from a file usually </a:t>
            </a:r>
            <a:r>
              <a:rPr lang="en-US" b="1" dirty="0" smtClean="0"/>
              <a:t>/etc/</a:t>
            </a:r>
            <a:r>
              <a:rPr lang="en-US" b="1" dirty="0" err="1" smtClean="0"/>
              <a:t>pf.conf</a:t>
            </a:r>
            <a:endParaRPr lang="en-US" b="1" dirty="0" smtClean="0"/>
          </a:p>
          <a:p>
            <a:r>
              <a:rPr lang="en-US" dirty="0" smtClean="0"/>
              <a:t>Packets can be passed, redirected or dropped as they pass through an interface</a:t>
            </a:r>
          </a:p>
          <a:p>
            <a:r>
              <a:rPr lang="en-US" dirty="0" smtClean="0"/>
              <a:t>PF inspects packets based on Layer 3 (IPv4/IPV6) and Layer 4 headers (TCP, UDP, ICMP/v6)</a:t>
            </a:r>
          </a:p>
          <a:p>
            <a:r>
              <a:rPr lang="en-US" dirty="0" smtClean="0"/>
              <a:t>Can check for source/destination address, protocol (Layer 4) and source/destination port</a:t>
            </a:r>
          </a:p>
          <a:p>
            <a:r>
              <a:rPr lang="en-US" dirty="0" smtClean="0"/>
              <a:t>Rules evaluated in sequential order – top to bottom of the file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packet is evaluated against all the rules UNLESS the key word </a:t>
            </a:r>
            <a:r>
              <a:rPr lang="en-US" b="1" i="1" dirty="0" smtClean="0"/>
              <a:t>quick </a:t>
            </a:r>
            <a:r>
              <a:rPr lang="en-US" dirty="0" smtClean="0"/>
              <a:t>is specified</a:t>
            </a:r>
          </a:p>
          <a:p>
            <a:r>
              <a:rPr lang="en-US" dirty="0" smtClean="0"/>
              <a:t>If </a:t>
            </a:r>
            <a:r>
              <a:rPr lang="en-US" b="1" i="1" dirty="0" smtClean="0"/>
              <a:t>quick </a:t>
            </a:r>
            <a:r>
              <a:rPr lang="en-US" dirty="0" smtClean="0"/>
              <a:t>is not specified then the last rule to match wins and action is taken on the packet</a:t>
            </a:r>
          </a:p>
          <a:p>
            <a:r>
              <a:rPr lang="en-US" dirty="0" smtClean="0"/>
              <a:t>There is an implicit pass all at the beginning meaning that if a packet does not match any rule then it will be passed</a:t>
            </a:r>
          </a:p>
          <a:p>
            <a:r>
              <a:rPr lang="en-US" dirty="0" smtClean="0"/>
              <a:t>You are free to circumvent this feature if you want by having a “block all” at the top of the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Rule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5237163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 smtClean="0"/>
              <a:t>action [direction] [log] [quick] [on interface] [</a:t>
            </a:r>
            <a:r>
              <a:rPr lang="en-US" sz="2400" i="1" dirty="0" err="1" smtClean="0"/>
              <a:t>af</a:t>
            </a:r>
            <a:r>
              <a:rPr lang="en-US" sz="2400" i="1" dirty="0" smtClean="0"/>
              <a:t>] [proto protocol]  [from </a:t>
            </a:r>
            <a:r>
              <a:rPr lang="en-US" sz="2400" i="1" dirty="0" err="1" smtClean="0"/>
              <a:t>src_addr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]] [to </a:t>
            </a:r>
            <a:r>
              <a:rPr lang="en-US" sz="2400" i="1" dirty="0" err="1" smtClean="0"/>
              <a:t>dst_addr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dst_port</a:t>
            </a:r>
            <a:r>
              <a:rPr lang="en-US" sz="2400" i="1" dirty="0" smtClean="0"/>
              <a:t>]] [flags </a:t>
            </a:r>
            <a:r>
              <a:rPr lang="en-US" sz="2400" i="1" dirty="0" err="1" smtClean="0"/>
              <a:t>tcp_flags</a:t>
            </a:r>
            <a:r>
              <a:rPr lang="en-US" sz="2400" i="1" dirty="0" smtClean="0"/>
              <a:t>] [state]</a:t>
            </a:r>
          </a:p>
          <a:p>
            <a:r>
              <a:rPr lang="en-US" sz="2400" b="1" dirty="0"/>
              <a:t>a</a:t>
            </a:r>
            <a:r>
              <a:rPr lang="en-US" sz="2400" b="1" dirty="0" smtClean="0"/>
              <a:t>ction</a:t>
            </a:r>
            <a:r>
              <a:rPr lang="en-US" sz="2400" dirty="0" smtClean="0"/>
              <a:t> – pass or block</a:t>
            </a:r>
          </a:p>
          <a:p>
            <a:r>
              <a:rPr lang="en-US" sz="2400" b="1" dirty="0"/>
              <a:t>d</a:t>
            </a:r>
            <a:r>
              <a:rPr lang="en-US" sz="2400" b="1" dirty="0" smtClean="0"/>
              <a:t>irection</a:t>
            </a:r>
            <a:r>
              <a:rPr lang="en-US" sz="2400" dirty="0" smtClean="0"/>
              <a:t> – in or out</a:t>
            </a:r>
          </a:p>
          <a:p>
            <a:r>
              <a:rPr lang="en-US" sz="2400" b="1" dirty="0"/>
              <a:t>l</a:t>
            </a:r>
            <a:r>
              <a:rPr lang="en-US" sz="2400" b="1" dirty="0" smtClean="0"/>
              <a:t>og</a:t>
            </a:r>
            <a:r>
              <a:rPr lang="en-US" sz="2400" dirty="0" smtClean="0"/>
              <a:t> – should this be logged or not</a:t>
            </a:r>
          </a:p>
          <a:p>
            <a:r>
              <a:rPr lang="en-US" sz="2400" b="1" dirty="0"/>
              <a:t>q</a:t>
            </a:r>
            <a:r>
              <a:rPr lang="en-US" sz="2400" b="1" dirty="0" smtClean="0"/>
              <a:t>uick</a:t>
            </a:r>
            <a:r>
              <a:rPr lang="en-US" sz="2400" dirty="0" smtClean="0"/>
              <a:t> – specified action is taken immediately</a:t>
            </a:r>
          </a:p>
          <a:p>
            <a:r>
              <a:rPr lang="en-US" sz="2400" b="1" dirty="0"/>
              <a:t>o</a:t>
            </a:r>
            <a:r>
              <a:rPr lang="en-US" sz="2400" b="1" dirty="0" smtClean="0"/>
              <a:t>n interface </a:t>
            </a:r>
            <a:r>
              <a:rPr lang="en-US" sz="2400" dirty="0" smtClean="0"/>
              <a:t>– name of the interface</a:t>
            </a:r>
          </a:p>
          <a:p>
            <a:r>
              <a:rPr lang="en-US" sz="2400" b="1" dirty="0" err="1"/>
              <a:t>i</a:t>
            </a:r>
            <a:r>
              <a:rPr lang="en-US" sz="2400" b="1" dirty="0" err="1" smtClean="0"/>
              <a:t>net</a:t>
            </a:r>
            <a:r>
              <a:rPr lang="en-US" sz="2400" dirty="0" smtClean="0"/>
              <a:t> – address family, inet6 for ipv6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rotocol</a:t>
            </a:r>
            <a:r>
              <a:rPr lang="en-US" sz="2400" dirty="0" smtClean="0"/>
              <a:t> – </a:t>
            </a:r>
            <a:r>
              <a:rPr lang="en-US" sz="2400" dirty="0" err="1" smtClean="0"/>
              <a:t>tcp</a:t>
            </a:r>
            <a:r>
              <a:rPr lang="en-US" sz="2400" dirty="0" smtClean="0"/>
              <a:t>, </a:t>
            </a:r>
            <a:r>
              <a:rPr lang="en-US" sz="2400" dirty="0" err="1" smtClean="0"/>
              <a:t>udp</a:t>
            </a:r>
            <a:r>
              <a:rPr lang="en-US" sz="2400" dirty="0" smtClean="0"/>
              <a:t>, </a:t>
            </a:r>
            <a:r>
              <a:rPr lang="en-US" sz="2400" dirty="0" err="1" smtClean="0"/>
              <a:t>icmp</a:t>
            </a:r>
            <a:r>
              <a:rPr lang="en-US" sz="2400" dirty="0" smtClean="0"/>
              <a:t>, icmp6 or others in </a:t>
            </a:r>
            <a:r>
              <a:rPr lang="en-US" sz="2400" b="1" dirty="0" smtClean="0"/>
              <a:t>/etc/protocols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rc_addr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dst_addr</a:t>
            </a:r>
            <a:r>
              <a:rPr lang="en-US" sz="2400" b="1" dirty="0" smtClean="0"/>
              <a:t> </a:t>
            </a:r>
            <a:r>
              <a:rPr lang="en-US" sz="2400" dirty="0" smtClean="0"/>
              <a:t>– source port or destination address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rc_port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dst_port</a:t>
            </a:r>
            <a:r>
              <a:rPr lang="en-US" sz="2400" b="1" dirty="0" smtClean="0"/>
              <a:t> </a:t>
            </a:r>
            <a:r>
              <a:rPr lang="en-US" sz="2400" dirty="0" smtClean="0"/>
              <a:t>– Number between 1 – 65535 (</a:t>
            </a:r>
            <a:r>
              <a:rPr lang="en-US" sz="2400" b="1" dirty="0" smtClean="0"/>
              <a:t>/etc/services</a:t>
            </a:r>
          </a:p>
          <a:p>
            <a:r>
              <a:rPr lang="en-US" sz="2400" b="1" dirty="0" err="1"/>
              <a:t>t</a:t>
            </a:r>
            <a:r>
              <a:rPr lang="en-US" sz="2400" b="1" dirty="0" err="1" smtClean="0"/>
              <a:t>cp_flags</a:t>
            </a:r>
            <a:r>
              <a:rPr lang="en-US" sz="2400" dirty="0" smtClean="0"/>
              <a:t> – </a:t>
            </a:r>
            <a:r>
              <a:rPr lang="en-US" sz="2400" dirty="0" err="1" smtClean="0"/>
              <a:t>eg</a:t>
            </a:r>
            <a:r>
              <a:rPr lang="en-US" sz="2400" dirty="0" smtClean="0"/>
              <a:t> flags S/SA look only for SYN and ACK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tate</a:t>
            </a:r>
            <a:r>
              <a:rPr lang="en-US" sz="2400" dirty="0" smtClean="0"/>
              <a:t> – whether to check state. PF checks state by default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/>
          <a:lstStyle/>
          <a:p>
            <a:r>
              <a:rPr lang="en-US" b="1" dirty="0" smtClean="0"/>
              <a:t>Good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858"/>
            <a:ext cx="8229600" cy="49643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Recommended to have default deny at the beginning of the file so that what you do not specify is denied by default.</a:t>
            </a:r>
          </a:p>
          <a:p>
            <a:pPr lvl="1"/>
            <a:r>
              <a:rPr lang="en-US" dirty="0" smtClean="0"/>
              <a:t>i.e. to make it an exclusive firewall</a:t>
            </a:r>
          </a:p>
          <a:p>
            <a:r>
              <a:rPr lang="en-US" dirty="0" smtClean="0"/>
              <a:t>This is to counter the default pass rule</a:t>
            </a:r>
          </a:p>
          <a:p>
            <a:r>
              <a:rPr lang="en-US" dirty="0" smtClean="0"/>
              <a:t>Done by adding the below at the top of the file</a:t>
            </a:r>
          </a:p>
          <a:p>
            <a:pPr lvl="1"/>
            <a:r>
              <a:rPr lang="en-US" b="1" dirty="0" smtClean="0"/>
              <a:t>block in all</a:t>
            </a:r>
          </a:p>
          <a:p>
            <a:r>
              <a:rPr lang="en-US" dirty="0" smtClean="0"/>
              <a:t>Also good idea to leave out the loopback interface</a:t>
            </a:r>
          </a:p>
          <a:p>
            <a:pPr lvl="1"/>
            <a:r>
              <a:rPr lang="en-US" b="1" dirty="0" smtClean="0"/>
              <a:t>set skip on lo0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in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Keeping state has many advantages including simpler </a:t>
            </a:r>
            <a:r>
              <a:rPr lang="en-US" dirty="0" err="1" smtClean="0"/>
              <a:t>rulesets</a:t>
            </a:r>
            <a:r>
              <a:rPr lang="en-US" dirty="0" smtClean="0"/>
              <a:t> and better packet filtering performance. </a:t>
            </a:r>
          </a:p>
          <a:p>
            <a:r>
              <a:rPr lang="en-US" dirty="0" smtClean="0"/>
              <a:t>PF is able to match packets moving in </a:t>
            </a:r>
            <a:r>
              <a:rPr lang="en-US" i="1" dirty="0" smtClean="0"/>
              <a:t>either</a:t>
            </a:r>
            <a:r>
              <a:rPr lang="en-US" dirty="0" smtClean="0"/>
              <a:t> direction to state table entries meaning that filter rules which pass returning traffic don't need to be written. </a:t>
            </a:r>
          </a:p>
          <a:p>
            <a:r>
              <a:rPr lang="en-US" dirty="0" smtClean="0"/>
              <a:t>Since packets matching </a:t>
            </a:r>
            <a:r>
              <a:rPr lang="en-US" dirty="0" err="1" smtClean="0"/>
              <a:t>stateful</a:t>
            </a:r>
            <a:r>
              <a:rPr lang="en-US" dirty="0" smtClean="0"/>
              <a:t> connections don't go through </a:t>
            </a:r>
            <a:r>
              <a:rPr lang="en-US" dirty="0" err="1" smtClean="0"/>
              <a:t>ruleset</a:t>
            </a:r>
            <a:r>
              <a:rPr lang="en-US" dirty="0" smtClean="0"/>
              <a:t> evaluation, the time PF spends processing those packets can be greatly lessened.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rule creates state, the first packet matching the rule creates a "state" between the sender and receiver. </a:t>
            </a:r>
          </a:p>
          <a:p>
            <a:r>
              <a:rPr lang="en-US" dirty="0" smtClean="0"/>
              <a:t>Not only do packets going from the sender to receiver match the state entry and bypass </a:t>
            </a:r>
            <a:r>
              <a:rPr lang="en-US" dirty="0" err="1" smtClean="0"/>
              <a:t>ruleset</a:t>
            </a:r>
            <a:r>
              <a:rPr lang="en-US" dirty="0" smtClean="0"/>
              <a:t> evaluation, but so do the reply packets from receiver to sender. </a:t>
            </a:r>
          </a:p>
          <a:p>
            <a:r>
              <a:rPr lang="en-US" dirty="0" smtClean="0"/>
              <a:t>All </a:t>
            </a:r>
            <a:r>
              <a:rPr lang="en-US" i="1" dirty="0" smtClean="0"/>
              <a:t>pass</a:t>
            </a:r>
            <a:r>
              <a:rPr lang="en-US" dirty="0" smtClean="0"/>
              <a:t> rules automatically create a state entry when a packet matches the rule. This can be explicitly disabled by using the no state option.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04"/>
            <a:ext cx="8229600" cy="1143000"/>
          </a:xfrm>
        </p:spPr>
        <p:txBody>
          <a:bodyPr/>
          <a:lstStyle/>
          <a:p>
            <a:r>
              <a:rPr lang="en-US" b="1" dirty="0" smtClean="0"/>
              <a:t>Passing Traffic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21" y="986228"/>
            <a:ext cx="8633581" cy="5139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on dc0 from 192.168.0.0/24 to 192.168.0.1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dc0 from 192.168.0.1 to 192.168.0.0/24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from 172.16.1.1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em0 from any to 172.16.1.1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icmp</a:t>
            </a:r>
            <a:r>
              <a:rPr lang="en-US" sz="1600" dirty="0" smtClean="0">
                <a:latin typeface="Courier"/>
                <a:cs typeface="Courier"/>
              </a:rPr>
              <a:t> from any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rl0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udp</a:t>
            </a:r>
            <a:r>
              <a:rPr lang="en-US" sz="1600" dirty="0" smtClean="0">
                <a:latin typeface="Courier"/>
                <a:cs typeface="Courier"/>
              </a:rPr>
              <a:t> from any port 53 to 192.168.0.1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dirty="0" smtClean="0"/>
              <a:t>What will the above rules do?</a:t>
            </a:r>
            <a:endParaRPr lang="en-US" b="1" i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a Firewall?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network security device to protect devices, or restrict access to or from a network</a:t>
            </a:r>
          </a:p>
          <a:p>
            <a:r>
              <a:rPr lang="en-US" dirty="0" smtClean="0"/>
              <a:t>Analyzes traffic coming in or going out (or through it) and determines a course of action based on a pre-defined rule set</a:t>
            </a:r>
          </a:p>
          <a:p>
            <a:r>
              <a:rPr lang="en-US" dirty="0" smtClean="0"/>
              <a:t>Firewalls can be found anywhere:</a:t>
            </a:r>
          </a:p>
          <a:p>
            <a:pPr lvl="1"/>
            <a:r>
              <a:rPr lang="en-US" dirty="0" smtClean="0"/>
              <a:t>On your laptop OS</a:t>
            </a:r>
          </a:p>
          <a:p>
            <a:pPr lvl="1"/>
            <a:r>
              <a:rPr lang="en-US" dirty="0" smtClean="0"/>
              <a:t>On routers</a:t>
            </a:r>
          </a:p>
          <a:p>
            <a:pPr lvl="1"/>
            <a:r>
              <a:rPr lang="en-US" dirty="0" smtClean="0"/>
              <a:t>On server OS</a:t>
            </a:r>
          </a:p>
          <a:p>
            <a:pPr lvl="1"/>
            <a:r>
              <a:rPr lang="en-US" dirty="0" smtClean="0"/>
              <a:t>On network hardware appliances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in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out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  <a:br>
              <a:rPr lang="en-US" dirty="0" smtClean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Will UDP traffic pass? Why?</a:t>
            </a:r>
          </a:p>
          <a:p>
            <a:r>
              <a:rPr lang="en-US" dirty="0" smtClean="0"/>
              <a:t>Will ICMP Traffic pass? Why?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Rules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192.168.0.1 80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all</a:t>
            </a:r>
          </a:p>
          <a:p>
            <a:r>
              <a:rPr lang="en-US" dirty="0" smtClean="0"/>
              <a:t>What happens here?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79" y="1417638"/>
            <a:ext cx="836252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macros to make rules simpler. Macros are usually identified at the top of the file </a:t>
            </a:r>
            <a:r>
              <a:rPr lang="en-US" dirty="0" err="1" smtClean="0"/>
              <a:t>ruleset</a:t>
            </a:r>
            <a:r>
              <a:rPr lang="en-US" dirty="0" smtClean="0"/>
              <a:t>. Sample Macros: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ext_if</a:t>
            </a:r>
            <a:r>
              <a:rPr lang="en-US" sz="1600" dirty="0" smtClean="0">
                <a:latin typeface="Courier"/>
                <a:cs typeface="Courier"/>
              </a:rPr>
              <a:t>=“em0”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int_if</a:t>
            </a:r>
            <a:r>
              <a:rPr lang="en-US" sz="1600" dirty="0" smtClean="0">
                <a:latin typeface="Courier"/>
                <a:cs typeface="Courier"/>
              </a:rPr>
              <a:t>=“em1”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LAN=“192.168.0.0/24”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good_ports</a:t>
            </a:r>
            <a:r>
              <a:rPr lang="en-US" sz="1600" dirty="0" smtClean="0">
                <a:latin typeface="Courier"/>
                <a:cs typeface="Courier"/>
              </a:rPr>
              <a:t>=“{ 80, 22, 110}”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bad_ips</a:t>
            </a:r>
            <a:r>
              <a:rPr lang="en-US" sz="1600" dirty="0" smtClean="0">
                <a:latin typeface="Courier"/>
                <a:cs typeface="Courier"/>
              </a:rPr>
              <a:t>=“{ 172.16.0.0/23, 10.10.0.0/16,}”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my_pc</a:t>
            </a:r>
            <a:r>
              <a:rPr lang="en-US" sz="1600" dirty="0" smtClean="0">
                <a:latin typeface="Courier"/>
                <a:cs typeface="Courier"/>
              </a:rPr>
              <a:t>=“172.16.1.1”</a:t>
            </a:r>
          </a:p>
          <a:p>
            <a:r>
              <a:rPr lang="en-US" dirty="0"/>
              <a:t>Macros cannot contain a </a:t>
            </a:r>
            <a:r>
              <a:rPr lang="en-US" dirty="0" smtClean="0"/>
              <a:t>hyphen however</a:t>
            </a:r>
          </a:p>
          <a:p>
            <a:pPr lvl="1"/>
            <a:r>
              <a:rPr lang="en-US" dirty="0" smtClean="0"/>
              <a:t>so </a:t>
            </a:r>
            <a:r>
              <a:rPr lang="en-US" b="1" dirty="0" err="1" smtClean="0"/>
              <a:t>ext</a:t>
            </a:r>
            <a:r>
              <a:rPr lang="en-US" b="1" dirty="0" smtClean="0"/>
              <a:t>-if=“em0” </a:t>
            </a:r>
            <a:r>
              <a:rPr lang="en-US" dirty="0" smtClean="0"/>
              <a:t>will not 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Macros are then called using the $ sign in the </a:t>
            </a:r>
            <a:r>
              <a:rPr lang="en-US" dirty="0" err="1" smtClean="0"/>
              <a:t>ruleset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$</a:t>
            </a:r>
            <a:r>
              <a:rPr lang="en-US" sz="2000" dirty="0" err="1" smtClean="0">
                <a:latin typeface="Courier"/>
                <a:cs typeface="Courier"/>
              </a:rPr>
              <a:t>int_if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any\ $</a:t>
            </a:r>
            <a:r>
              <a:rPr lang="en-US" sz="2000" dirty="0" err="1" smtClean="0">
                <a:latin typeface="Courier"/>
                <a:cs typeface="Courier"/>
              </a:rPr>
              <a:t>good_ports</a:t>
            </a:r>
            <a:r>
              <a:rPr lang="en-US" sz="2000" dirty="0" smtClean="0">
                <a:latin typeface="Courier"/>
                <a:cs typeface="Courier"/>
              </a:rPr>
              <a:t>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$</a:t>
            </a:r>
            <a:r>
              <a:rPr lang="en-US" sz="2000" dirty="0" err="1" smtClean="0">
                <a:latin typeface="Courier"/>
                <a:cs typeface="Courier"/>
              </a:rPr>
              <a:t>ext_if</a:t>
            </a:r>
            <a:r>
              <a:rPr lang="en-US" sz="2000" dirty="0" smtClean="0">
                <a:latin typeface="Courier"/>
                <a:cs typeface="Courier"/>
              </a:rPr>
              <a:t> from any $</a:t>
            </a:r>
            <a:r>
              <a:rPr lang="en-US" sz="2000" dirty="0" err="1" smtClean="0">
                <a:latin typeface="Courier"/>
                <a:cs typeface="Courier"/>
              </a:rPr>
              <a:t>bad_ips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activate logging, a new virtual interface will be created called </a:t>
            </a:r>
            <a:r>
              <a:rPr lang="en-US" b="1" i="1" dirty="0" smtClean="0"/>
              <a:t>pflog0</a:t>
            </a:r>
          </a:p>
          <a:p>
            <a:r>
              <a:rPr lang="en-US" dirty="0" smtClean="0"/>
              <a:t>Doing a </a:t>
            </a:r>
            <a:r>
              <a:rPr lang="en-US" dirty="0" err="1" smtClean="0"/>
              <a:t>tcpdump</a:t>
            </a:r>
            <a:r>
              <a:rPr lang="en-US" dirty="0" smtClean="0"/>
              <a:t> on this interface will provide details of all traffic that you have chosen to log</a:t>
            </a:r>
          </a:p>
          <a:p>
            <a:r>
              <a:rPr lang="en-US" dirty="0" smtClean="0"/>
              <a:t>You can also direct all logs to </a:t>
            </a:r>
            <a:r>
              <a:rPr lang="en-US" b="1" dirty="0" smtClean="0"/>
              <a:t>/</a:t>
            </a:r>
            <a:r>
              <a:rPr lang="en-US" b="1" dirty="0" err="1" smtClean="0"/>
              <a:t>var</a:t>
            </a:r>
            <a:r>
              <a:rPr lang="en-US" b="1" dirty="0" smtClean="0"/>
              <a:t>/logs/</a:t>
            </a:r>
            <a:r>
              <a:rPr lang="en-US" b="1" dirty="0" err="1" smtClean="0"/>
              <a:t>pflog</a:t>
            </a:r>
            <a:r>
              <a:rPr lang="en-US" b="1" dirty="0" smtClean="0"/>
              <a:t> </a:t>
            </a:r>
            <a:r>
              <a:rPr lang="en-US" dirty="0" smtClean="0"/>
              <a:t>by adding the following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rc.conf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err="1"/>
              <a:t>pflog_logfile</a:t>
            </a:r>
            <a:r>
              <a:rPr lang="en-US" b="1" dirty="0"/>
              <a:t>="/</a:t>
            </a:r>
            <a:r>
              <a:rPr lang="en-US" b="1" dirty="0" err="1"/>
              <a:t>var</a:t>
            </a:r>
            <a:r>
              <a:rPr lang="en-US" b="1" dirty="0"/>
              <a:t>/log/</a:t>
            </a:r>
            <a:r>
              <a:rPr lang="en-US" b="1" dirty="0" err="1"/>
              <a:t>pflog</a:t>
            </a:r>
            <a:r>
              <a:rPr lang="en-US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74323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PF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6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Antispoofing</a:t>
            </a:r>
            <a:r>
              <a:rPr lang="en-US" dirty="0" smtClean="0"/>
              <a:t> - when a malicious user fakes the source IP address in packets they transmit in order to either hide their real address or to impersonate another node on the network</a:t>
            </a:r>
          </a:p>
          <a:p>
            <a:r>
              <a:rPr lang="en-US" b="1" dirty="0" smtClean="0"/>
              <a:t>Anti-SPAM – </a:t>
            </a:r>
            <a:r>
              <a:rPr lang="en-US" dirty="0" smtClean="0"/>
              <a:t>when used with a software called </a:t>
            </a:r>
            <a:r>
              <a:rPr lang="en-US" b="1" dirty="0" err="1" smtClean="0"/>
              <a:t>spamd</a:t>
            </a:r>
            <a:r>
              <a:rPr lang="en-US" dirty="0" smtClean="0"/>
              <a:t> which downloads a list a blacklisted IP Addresses which can be fed to PF to block (</a:t>
            </a:r>
            <a:r>
              <a:rPr lang="en-US" dirty="0" err="1" smtClean="0"/>
              <a:t>spamd</a:t>
            </a:r>
            <a:r>
              <a:rPr lang="en-US" dirty="0" smtClean="0"/>
              <a:t> is not </a:t>
            </a:r>
            <a:r>
              <a:rPr lang="en-US" dirty="0" err="1" smtClean="0"/>
              <a:t>spamassassin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b="1" dirty="0" smtClean="0"/>
              <a:t>Gateway Firewall – </a:t>
            </a:r>
            <a:r>
              <a:rPr lang="en-US" dirty="0" smtClean="0"/>
              <a:t>add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smtClean="0"/>
              <a:t>rc.conf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sz="2400" dirty="0" err="1"/>
              <a:t>gateway_enable</a:t>
            </a:r>
            <a:r>
              <a:rPr lang="en-US" sz="2400" dirty="0"/>
              <a:t>="YES" </a:t>
            </a:r>
            <a:r>
              <a:rPr lang="en-US" sz="2400" dirty="0" smtClean="0"/>
              <a:t>		#</a:t>
            </a:r>
            <a:r>
              <a:rPr lang="en-US" sz="2400" dirty="0"/>
              <a:t>for </a:t>
            </a:r>
            <a:r>
              <a:rPr lang="en-US" sz="2400" dirty="0" smtClean="0"/>
              <a:t>ipv4 </a:t>
            </a:r>
            <a:br>
              <a:rPr lang="en-US" sz="2400" dirty="0" smtClean="0"/>
            </a:br>
            <a:r>
              <a:rPr lang="en-US" sz="2400" dirty="0" smtClean="0"/>
              <a:t>ipv6_gateway_enable</a:t>
            </a:r>
            <a:r>
              <a:rPr lang="en-US" sz="2400" dirty="0"/>
              <a:t>="YES" #for ipv6</a:t>
            </a:r>
            <a:endParaRPr lang="en-US" sz="26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http://en.wikipedia.org/wiki/PF_%28firewall%29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http://www.openbsd.org/faq/pf/filter.html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http://www.freebsd.org/doc/en_US.ISO8859-1/books/handbook/firewalls-pf.html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http://en.wikipedia.org/wiki/Firewall_%28computing%29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firewalls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Packet Filters – analyze network packets and decide a course of action based on configuration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Filters – track network “conversations” and maintain a table of which connections are in an active conversations</a:t>
            </a:r>
          </a:p>
          <a:p>
            <a:r>
              <a:rPr lang="en-US" dirty="0" smtClean="0"/>
              <a:t>Application layer – aka Layer 7 firewalls are able to detect if an unwanted protocol is attempting to bypass the firewall on an allowed 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</a:t>
            </a:r>
            <a:r>
              <a:rPr lang="en-US" b="1" dirty="0" err="1" smtClean="0"/>
              <a:t>vs</a:t>
            </a:r>
            <a:r>
              <a:rPr lang="en-US" b="1" dirty="0" smtClean="0"/>
              <a:t> Stateless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Stateful</a:t>
            </a:r>
            <a:r>
              <a:rPr lang="en-US" dirty="0" smtClean="0"/>
              <a:t> inspection refers to ability to track the state, or progress, of a network connection</a:t>
            </a:r>
          </a:p>
          <a:p>
            <a:r>
              <a:rPr lang="en-US" dirty="0" smtClean="0"/>
              <a:t>By storing information about each connection in a state table, a firewall is able to quickly determine if a packet passing through the firewall belongs to an already established connection.</a:t>
            </a:r>
          </a:p>
          <a:p>
            <a:r>
              <a:rPr lang="en-US" dirty="0" smtClean="0"/>
              <a:t>If it does, it is passed through the firewall without going through </a:t>
            </a:r>
            <a:r>
              <a:rPr lang="en-US" dirty="0" err="1" smtClean="0"/>
              <a:t>ruleset</a:t>
            </a:r>
            <a:r>
              <a:rPr lang="en-US" dirty="0" smtClean="0"/>
              <a:t> evaluation saving time and avoiding extra processing.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Typical features of a Firewall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38"/>
            <a:ext cx="8229600" cy="48562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Rule Syntax</a:t>
            </a:r>
          </a:p>
          <a:p>
            <a:r>
              <a:rPr lang="en-US" dirty="0" smtClean="0"/>
              <a:t>NAT control</a:t>
            </a:r>
          </a:p>
          <a:p>
            <a:r>
              <a:rPr lang="en-US" dirty="0" smtClean="0"/>
              <a:t>Able to pass, redirect or drop traffic based on the rules</a:t>
            </a:r>
          </a:p>
          <a:p>
            <a:r>
              <a:rPr lang="en-US" dirty="0" smtClean="0"/>
              <a:t>Logging feature – to allow audit of activities and of traffic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inspection - not all and may need to be enabled with extra </a:t>
            </a:r>
            <a:r>
              <a:rPr lang="en-US" dirty="0" err="1" smtClean="0"/>
              <a:t>config</a:t>
            </a:r>
            <a:r>
              <a:rPr lang="en-US" dirty="0" smtClean="0"/>
              <a:t> options</a:t>
            </a:r>
          </a:p>
          <a:p>
            <a:r>
              <a:rPr lang="en-US" dirty="0" smtClean="0"/>
              <a:t>Ability to be either inclusive or exclusive - An exclusive firewall allows all traffic through except for the traffic matching the </a:t>
            </a:r>
            <a:r>
              <a:rPr lang="en-US" dirty="0" err="1" smtClean="0"/>
              <a:t>ruleset</a:t>
            </a:r>
            <a:r>
              <a:rPr lang="en-US" dirty="0" smtClean="0"/>
              <a:t> (default is to allow). Inclusive firewall does the reverse (default is to block)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FreeBSD ships with 3 Main firewalls:</a:t>
            </a:r>
          </a:p>
          <a:p>
            <a:pPr lvl="1"/>
            <a:r>
              <a:rPr lang="en-US" dirty="0" smtClean="0"/>
              <a:t>IPFW – IP </a:t>
            </a:r>
            <a:r>
              <a:rPr lang="en-US" dirty="0" err="1" smtClean="0"/>
              <a:t>FireWall</a:t>
            </a:r>
            <a:r>
              <a:rPr lang="en-US" dirty="0" smtClean="0"/>
              <a:t> is (by default) a stateless firewall. FreeBSD sponsored firewall software application authored and maintained by FreeBSD volunteer staff members. </a:t>
            </a:r>
          </a:p>
          <a:p>
            <a:pPr lvl="1"/>
            <a:r>
              <a:rPr lang="en-US" dirty="0" smtClean="0"/>
              <a:t>IPF – IP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 Open source application and has been ported to FreeBSD, </a:t>
            </a:r>
            <a:r>
              <a:rPr lang="en-US" dirty="0" err="1" smtClean="0"/>
              <a:t>NetBSD</a:t>
            </a:r>
            <a:r>
              <a:rPr lang="en-US" dirty="0" smtClean="0"/>
              <a:t>, </a:t>
            </a:r>
            <a:r>
              <a:rPr lang="en-US" dirty="0" err="1" smtClean="0"/>
              <a:t>OpenBSD</a:t>
            </a:r>
            <a:r>
              <a:rPr lang="en-US" dirty="0" smtClean="0"/>
              <a:t>, SunOS™, HP/UX, and Solaris™ operating systems. IPFILTER is actively being supported and maintained, with updated versions being released regularly.</a:t>
            </a:r>
          </a:p>
          <a:p>
            <a:pPr lvl="1"/>
            <a:r>
              <a:rPr lang="en-US" dirty="0" smtClean="0"/>
              <a:t>PF – Packet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Maintained by </a:t>
            </a:r>
            <a:r>
              <a:rPr lang="en-US" dirty="0" err="1" smtClean="0"/>
              <a:t>OpenBSD</a:t>
            </a:r>
            <a:r>
              <a:rPr lang="en-US" dirty="0" smtClean="0"/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PF (Packet Filter)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initially developed for </a:t>
            </a:r>
            <a:r>
              <a:rPr lang="en-US" dirty="0" err="1" smtClean="0"/>
              <a:t>OpenBSD</a:t>
            </a:r>
            <a:endParaRPr lang="en-US" dirty="0" smtClean="0"/>
          </a:p>
          <a:p>
            <a:r>
              <a:rPr lang="en-US" dirty="0" smtClean="0"/>
              <a:t>Has been successfully ported to many other operating systems including all the other BSDs and Mac OS X</a:t>
            </a:r>
          </a:p>
          <a:p>
            <a:r>
              <a:rPr lang="en-US" dirty="0" smtClean="0"/>
              <a:t>Written by Daniel </a:t>
            </a:r>
            <a:r>
              <a:rPr lang="en-US" dirty="0" err="1" smtClean="0"/>
              <a:t>Hartmeier</a:t>
            </a:r>
            <a:endParaRPr lang="en-US" dirty="0" smtClean="0"/>
          </a:p>
          <a:p>
            <a:r>
              <a:rPr lang="en-US" dirty="0" smtClean="0"/>
              <a:t>Derived its rule syntax from </a:t>
            </a:r>
            <a:r>
              <a:rPr lang="en-US" dirty="0" err="1" smtClean="0"/>
              <a:t>IPFilter</a:t>
            </a:r>
            <a:endParaRPr lang="en-US" dirty="0" smtClean="0"/>
          </a:p>
          <a:p>
            <a:r>
              <a:rPr lang="en-US" dirty="0" smtClean="0"/>
              <a:t>Has many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do both stateless or state-full firewalling</a:t>
            </a:r>
          </a:p>
          <a:p>
            <a:r>
              <a:rPr lang="en-US" dirty="0" smtClean="0"/>
              <a:t>Can do Network Address Translation</a:t>
            </a:r>
          </a:p>
          <a:p>
            <a:pPr lvl="1"/>
            <a:r>
              <a:rPr lang="en-US" dirty="0" smtClean="0"/>
              <a:t>Additionally can do Bidirectional NAT aka One to One NAT</a:t>
            </a:r>
          </a:p>
          <a:p>
            <a:r>
              <a:rPr lang="en-US" dirty="0" smtClean="0"/>
              <a:t>Combined with ALTQ (</a:t>
            </a:r>
            <a:r>
              <a:rPr lang="en-US" dirty="0" err="1" smtClean="0"/>
              <a:t>ALTernate</a:t>
            </a:r>
            <a:r>
              <a:rPr lang="en-US" dirty="0" smtClean="0"/>
              <a:t> </a:t>
            </a:r>
            <a:r>
              <a:rPr lang="en-US" dirty="0" err="1" smtClean="0"/>
              <a:t>Queueing</a:t>
            </a:r>
            <a:r>
              <a:rPr lang="en-US" dirty="0" smtClean="0"/>
              <a:t> framework for BSD) can perform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Priority queuing – assign certain traffic a higher priority than others before forwarding</a:t>
            </a:r>
          </a:p>
          <a:p>
            <a:pPr lvl="1"/>
            <a:r>
              <a:rPr lang="en-US" dirty="0" smtClean="0"/>
              <a:t>Class Based Queuing – assigning bandwidth to certain queues and reducing bandwidth for others</a:t>
            </a:r>
          </a:p>
          <a:p>
            <a:r>
              <a:rPr lang="en-US" dirty="0" smtClean="0"/>
              <a:t>Can be configured for automatic fail-over between 2 boxes using CARP – Common Address Redundancy Protocol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FTP-proxy integration to handle FTP firewalling</a:t>
            </a:r>
          </a:p>
          <a:p>
            <a:r>
              <a:rPr lang="en-US" dirty="0" smtClean="0"/>
              <a:t>Configurable logging per rule to </a:t>
            </a:r>
            <a:r>
              <a:rPr lang="en-US" dirty="0" err="1" smtClean="0"/>
              <a:t>pflogd</a:t>
            </a:r>
            <a:endParaRPr lang="en-US" dirty="0" smtClean="0"/>
          </a:p>
          <a:p>
            <a:pPr lvl="1"/>
            <a:r>
              <a:rPr lang="en-US" dirty="0" smtClean="0"/>
              <a:t>Logs can be further monitored with 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Simple IP Filter rule syntax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pass in quick on em0 </a:t>
            </a:r>
            <a:r>
              <a:rPr lang="en-US" i="1" dirty="0" err="1" smtClean="0"/>
              <a:t>inet</a:t>
            </a:r>
            <a:r>
              <a:rPr lang="en-US" i="1" dirty="0" smtClean="0"/>
              <a:t> proto </a:t>
            </a:r>
            <a:r>
              <a:rPr lang="en-US" i="1" dirty="0" err="1" smtClean="0"/>
              <a:t>tcp</a:t>
            </a:r>
            <a:r>
              <a:rPr lang="en-US" i="1" dirty="0" smtClean="0"/>
              <a:t> all</a:t>
            </a:r>
            <a:endParaRPr lang="en-US" dirty="0" smtClean="0"/>
          </a:p>
          <a:p>
            <a:r>
              <a:rPr lang="en-US" dirty="0" smtClean="0"/>
              <a:t>Macro definition – to simplify rule creation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identify an interface as “LAN” instead of “em0”</a:t>
            </a:r>
          </a:p>
          <a:p>
            <a:r>
              <a:rPr lang="en-US" dirty="0" smtClean="0"/>
              <a:t>Support for transparent </a:t>
            </a:r>
            <a:r>
              <a:rPr lang="en-US" dirty="0" err="1" smtClean="0"/>
              <a:t>proxying</a:t>
            </a:r>
            <a:r>
              <a:rPr lang="en-US" dirty="0" smtClean="0"/>
              <a:t> with SQUID</a:t>
            </a:r>
          </a:p>
          <a:p>
            <a:pPr lvl="1"/>
            <a:r>
              <a:rPr lang="en-US" dirty="0" smtClean="0"/>
              <a:t>Redirect all traffic destined for a port 80 to the Squid port 8080 for Squid to process</a:t>
            </a:r>
          </a:p>
          <a:p>
            <a:r>
              <a:rPr lang="en-US" dirty="0" smtClean="0"/>
              <a:t>Among many others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1733</Words>
  <Application>Microsoft Macintosh PowerPoint</Application>
  <PresentationFormat>On-screen Show (4:3)</PresentationFormat>
  <Paragraphs>177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FreeBSD Firewalls SS-E 2014</vt:lpstr>
      <vt:lpstr>What’s a Firewall?</vt:lpstr>
      <vt:lpstr>Types of firewalls </vt:lpstr>
      <vt:lpstr>Keeping State vs Stateless</vt:lpstr>
      <vt:lpstr>Typical features of a Firewall </vt:lpstr>
      <vt:lpstr>FreeBSD Firewalls</vt:lpstr>
      <vt:lpstr>PF (Packet Filter)</vt:lpstr>
      <vt:lpstr>Features</vt:lpstr>
      <vt:lpstr>Features cont’d</vt:lpstr>
      <vt:lpstr>Working with PF</vt:lpstr>
      <vt:lpstr>Options in rc.conf</vt:lpstr>
      <vt:lpstr>Working with PF</vt:lpstr>
      <vt:lpstr>Packet Filtering with PF</vt:lpstr>
      <vt:lpstr>Packet Filtering with PF cont’d</vt:lpstr>
      <vt:lpstr>Rule Syntax</vt:lpstr>
      <vt:lpstr>Good practice</vt:lpstr>
      <vt:lpstr>Keeping state in PF</vt:lpstr>
      <vt:lpstr>Keeping state cont’d</vt:lpstr>
      <vt:lpstr>Passing Traffic</vt:lpstr>
      <vt:lpstr>Sample File</vt:lpstr>
      <vt:lpstr>Sample Rules 2</vt:lpstr>
      <vt:lpstr>Macros</vt:lpstr>
      <vt:lpstr>Macros cont’d</vt:lpstr>
      <vt:lpstr>Logging</vt:lpstr>
      <vt:lpstr>Other PF Features</vt:lpstr>
      <vt:lpstr>References and more reading</vt:lpstr>
    </vt:vector>
  </TitlesOfParts>
  <Company>Internet Society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FreeBSD Firewalls</dc:title>
  <dc:creator>Kevin G. Chege</dc:creator>
  <cp:lastModifiedBy>Kevin G. Chege</cp:lastModifiedBy>
  <cp:revision>21</cp:revision>
  <dcterms:created xsi:type="dcterms:W3CDTF">2012-07-25T05:31:08Z</dcterms:created>
  <dcterms:modified xsi:type="dcterms:W3CDTF">2014-05-28T09:43:51Z</dcterms:modified>
</cp:coreProperties>
</file>