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16" r:id="rId2"/>
    <p:sldId id="256" r:id="rId3"/>
    <p:sldId id="257" r:id="rId4"/>
    <p:sldId id="258" r:id="rId5"/>
    <p:sldId id="259" r:id="rId6"/>
    <p:sldId id="260" r:id="rId7"/>
    <p:sldId id="315" r:id="rId8"/>
    <p:sldId id="261" r:id="rId9"/>
    <p:sldId id="262" r:id="rId10"/>
    <p:sldId id="263" r:id="rId11"/>
    <p:sldId id="264" r:id="rId12"/>
    <p:sldId id="265" r:id="rId13"/>
    <p:sldId id="266" r:id="rId14"/>
    <p:sldId id="267" r:id="rId15"/>
    <p:sldId id="268" r:id="rId16"/>
    <p:sldId id="269" r:id="rId17"/>
    <p:sldId id="270" r:id="rId18"/>
    <p:sldId id="271" r:id="rId19"/>
    <p:sldId id="304" r:id="rId20"/>
    <p:sldId id="305" r:id="rId21"/>
    <p:sldId id="306" r:id="rId22"/>
    <p:sldId id="307" r:id="rId23"/>
    <p:sldId id="308" r:id="rId24"/>
    <p:sldId id="309" r:id="rId25"/>
    <p:sldId id="310" r:id="rId26"/>
    <p:sldId id="311" r:id="rId27"/>
    <p:sldId id="312" r:id="rId28"/>
    <p:sldId id="313" r:id="rId29"/>
    <p:sldId id="322" r:id="rId30"/>
    <p:sldId id="314" r:id="rId31"/>
    <p:sldId id="323" r:id="rId32"/>
    <p:sldId id="294" r:id="rId33"/>
    <p:sldId id="318" r:id="rId34"/>
    <p:sldId id="296" r:id="rId35"/>
    <p:sldId id="299" r:id="rId36"/>
    <p:sldId id="297" r:id="rId37"/>
    <p:sldId id="295" r:id="rId38"/>
    <p:sldId id="320" r:id="rId39"/>
    <p:sldId id="319" r:id="rId40"/>
    <p:sldId id="298" r:id="rId41"/>
    <p:sldId id="301" r:id="rId42"/>
    <p:sldId id="302" r:id="rId43"/>
    <p:sldId id="303" r:id="rId44"/>
    <p:sldId id="317" r:id="rId45"/>
    <p:sldId id="300" r:id="rId46"/>
    <p:sldId id="32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3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dirty="0" smtClean="0"/>
            <a:t>Email from the Internet </a:t>
          </a:r>
          <a:endParaRPr lang="en-US" dirty="0"/>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smtClean="0"/>
            <a:t>Mail Gateway </a:t>
          </a:r>
          <a:r>
            <a:rPr lang="en-US" dirty="0" smtClean="0"/>
            <a:t>receives Email and filters out based on criteria. Forwards the clean email to the mail server</a:t>
          </a:r>
          <a:endParaRPr lang="en-US" dirty="0"/>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smtClean="0"/>
            <a:t>Mail Server</a:t>
          </a:r>
        </a:p>
        <a:p>
          <a:r>
            <a:rPr lang="en-US" dirty="0" smtClean="0"/>
            <a:t>with mailboxes delivers the emails to the mailboxes.</a:t>
          </a:r>
          <a:endParaRPr lang="en-US" dirty="0"/>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t>
        <a:bodyPr/>
        <a:lstStyle/>
        <a:p>
          <a:endParaRPr lang="en-US"/>
        </a:p>
      </dgm:t>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t>
        <a:bodyPr/>
        <a:lstStyle/>
        <a:p>
          <a:endParaRPr lang="en-US"/>
        </a:p>
      </dgm:t>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t>
        <a:bodyPr/>
        <a:lstStyle/>
        <a:p>
          <a:endParaRPr lang="en-US"/>
        </a:p>
      </dgm:t>
    </dgm:pt>
  </dgm:ptLst>
  <dgm:cxnLst>
    <dgm:cxn modelId="{DC0C98EC-C6B3-064F-B3E2-ABB91805FC41}" type="presOf" srcId="{4798B297-9114-894C-9B8F-2E96288EDA2C}" destId="{5C967061-79C4-754D-8EF4-86849A0E6BCA}" srcOrd="0" destOrd="0" presId="urn:microsoft.com/office/officeart/2005/8/layout/hProcess9"/>
    <dgm:cxn modelId="{6267ACD8-DBB4-ED49-B3C4-458ECD3A7762}" type="presOf" srcId="{9DCE777F-6D93-9F4D-A5D7-CA695438E3A2}" destId="{682DA700-7F11-F946-9152-E14849C44F1F}" srcOrd="0" destOrd="0" presId="urn:microsoft.com/office/officeart/2005/8/layout/hProcess9"/>
    <dgm:cxn modelId="{A70F3497-9598-4741-8101-DE7D3007BE9C}" srcId="{4798B297-9114-894C-9B8F-2E96288EDA2C}" destId="{9DCE777F-6D93-9F4D-A5D7-CA695438E3A2}" srcOrd="2" destOrd="0" parTransId="{F30D6353-D944-5846-8685-607DE1A20773}" sibTransId="{ABE61A53-5B27-734B-A688-5DB70124FE7F}"/>
    <dgm:cxn modelId="{0ADF6A15-6A1A-8E4F-A2C7-7342A18376CB}" srcId="{4798B297-9114-894C-9B8F-2E96288EDA2C}" destId="{70FA06E0-FFAD-1C4A-B04E-A723828C8076}" srcOrd="1" destOrd="0" parTransId="{C0FA63CF-6EED-834D-8112-E05AECD58D4A}" sibTransId="{A0B33129-B340-2145-B57D-447265199797}"/>
    <dgm:cxn modelId="{B0488D0F-C707-FF42-B190-F2A8CA0D898B}" srcId="{4798B297-9114-894C-9B8F-2E96288EDA2C}" destId="{1B8F92C8-F6B3-474A-8993-C749F3035106}" srcOrd="0" destOrd="0" parTransId="{51DDF737-DF25-9B41-A64A-7D2704574C04}" sibTransId="{A2821B89-FAA9-3B43-BE5C-3208CE0716B3}"/>
    <dgm:cxn modelId="{5D9B9945-E5C0-3F41-AD87-FC698F92E3A8}" type="presOf" srcId="{70FA06E0-FFAD-1C4A-B04E-A723828C8076}" destId="{70F893B0-9B5A-4144-8C7F-4AD18F77B86A}" srcOrd="0" destOrd="0" presId="urn:microsoft.com/office/officeart/2005/8/layout/hProcess9"/>
    <dgm:cxn modelId="{322C1EA4-39E4-5F40-933E-1E787D15555E}" type="presOf" srcId="{1B8F92C8-F6B3-474A-8993-C749F3035106}" destId="{5F662B8F-5520-894B-9F02-7957E6730D0C}" srcOrd="0" destOrd="0" presId="urn:microsoft.com/office/officeart/2005/8/layout/hProcess9"/>
    <dgm:cxn modelId="{26C55309-463D-4846-A56B-2FD31028C29D}" type="presParOf" srcId="{5C967061-79C4-754D-8EF4-86849A0E6BCA}" destId="{4030645B-6379-394B-B5A6-AC5F13CC0ADA}" srcOrd="0" destOrd="0" presId="urn:microsoft.com/office/officeart/2005/8/layout/hProcess9"/>
    <dgm:cxn modelId="{45A9384E-FE99-4541-9932-7914D35F5B1F}" type="presParOf" srcId="{5C967061-79C4-754D-8EF4-86849A0E6BCA}" destId="{B2D9B6C1-1538-2041-A0FE-8007D696CF4F}" srcOrd="1" destOrd="0" presId="urn:microsoft.com/office/officeart/2005/8/layout/hProcess9"/>
    <dgm:cxn modelId="{C097433E-6782-1742-AC97-26EDA425A035}" type="presParOf" srcId="{B2D9B6C1-1538-2041-A0FE-8007D696CF4F}" destId="{5F662B8F-5520-894B-9F02-7957E6730D0C}" srcOrd="0" destOrd="0" presId="urn:microsoft.com/office/officeart/2005/8/layout/hProcess9"/>
    <dgm:cxn modelId="{12464297-AA42-2845-A21A-D390FFC18566}" type="presParOf" srcId="{B2D9B6C1-1538-2041-A0FE-8007D696CF4F}" destId="{1E04CAE0-12E7-2840-A02E-AAA5BCCD4F4E}" srcOrd="1" destOrd="0" presId="urn:microsoft.com/office/officeart/2005/8/layout/hProcess9"/>
    <dgm:cxn modelId="{D2990BC9-089C-CC4B-A5AB-40ED45A74B7B}" type="presParOf" srcId="{B2D9B6C1-1538-2041-A0FE-8007D696CF4F}" destId="{70F893B0-9B5A-4144-8C7F-4AD18F77B86A}" srcOrd="2" destOrd="0" presId="urn:microsoft.com/office/officeart/2005/8/layout/hProcess9"/>
    <dgm:cxn modelId="{3F57B834-2477-B447-9608-B3EF23E9AD94}" type="presParOf" srcId="{B2D9B6C1-1538-2041-A0FE-8007D696CF4F}" destId="{A7C695E8-4B3F-F443-96CA-5EE6FF33E965}" srcOrd="3" destOrd="0" presId="urn:microsoft.com/office/officeart/2005/8/layout/hProcess9"/>
    <dgm:cxn modelId="{7ED25814-646E-DE4E-B005-DA4DFBE77090}"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284325"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Email from the Internet </a:t>
          </a:r>
          <a:endParaRPr lang="en-US" sz="1900" kern="1200" dirty="0"/>
        </a:p>
      </dsp:txBody>
      <dsp:txXfrm>
        <a:off x="378008" y="1533016"/>
        <a:ext cx="2329774" cy="1731745"/>
      </dsp:txXfrm>
    </dsp:sp>
    <dsp:sp modelId="{70F893B0-9B5A-4144-8C7F-4AD18F77B86A}">
      <dsp:nvSpPr>
        <dsp:cNvPr id="0" name=""/>
        <dsp:cNvSpPr/>
      </dsp:nvSpPr>
      <dsp:spPr>
        <a:xfrm>
          <a:off x="2936663"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Gateway </a:t>
          </a:r>
          <a:r>
            <a:rPr lang="en-US" sz="1900" kern="1200" dirty="0" smtClean="0"/>
            <a:t>receives Email and filters out based on criteria. Forwards the clean email to the mail server</a:t>
          </a:r>
          <a:endParaRPr lang="en-US" sz="1900" kern="1200" dirty="0"/>
        </a:p>
      </dsp:txBody>
      <dsp:txXfrm>
        <a:off x="3030346" y="1533016"/>
        <a:ext cx="2329774" cy="1731745"/>
      </dsp:txXfrm>
    </dsp:sp>
    <dsp:sp modelId="{682DA700-7F11-F946-9152-E14849C44F1F}">
      <dsp:nvSpPr>
        <dsp:cNvPr id="0" name=""/>
        <dsp:cNvSpPr/>
      </dsp:nvSpPr>
      <dsp:spPr>
        <a:xfrm>
          <a:off x="5589002"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Server</a:t>
          </a:r>
        </a:p>
        <a:p>
          <a:pPr lvl="0" algn="ctr" defTabSz="844550">
            <a:lnSpc>
              <a:spcPct val="90000"/>
            </a:lnSpc>
            <a:spcBef>
              <a:spcPct val="0"/>
            </a:spcBef>
            <a:spcAft>
              <a:spcPct val="35000"/>
            </a:spcAft>
          </a:pPr>
          <a:r>
            <a:rPr lang="en-US" sz="1900" kern="1200" dirty="0" smtClean="0"/>
            <a:t>with mailboxes delivers the emails to the mailboxes.</a:t>
          </a:r>
          <a:endParaRPr lang="en-US" sz="1900" kern="1200" dirty="0"/>
        </a:p>
      </dsp:txBody>
      <dsp:txXfrm>
        <a:off x="5682685" y="1533016"/>
        <a:ext cx="2329774"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31/05/16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14193-F031-4A4D-824E-4E1E45C225ED}" type="slidenum">
              <a:rPr lang="en-US" smtClean="0"/>
              <a:t>38</a:t>
            </a:fld>
            <a:endParaRPr lang="en-US"/>
          </a:p>
        </p:txBody>
      </p:sp>
    </p:spTree>
    <p:extLst>
      <p:ext uri="{BB962C8B-B14F-4D97-AF65-F5344CB8AC3E}">
        <p14:creationId xmlns:p14="http://schemas.microsoft.com/office/powerpoint/2010/main" val="100450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31/05/16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31/05/16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31/05/16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31/05/16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6" Type="http://schemas.openxmlformats.org/officeDocument/2006/relationships/hyperlink" Target="https://www.barracuda.com/products/emailsecuritygateway"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MailScanner.conf.index.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Email: Postfix and Anti-SPAM</a:t>
            </a:r>
            <a:endParaRPr lang="en-US" b="1" dirty="0"/>
          </a:p>
        </p:txBody>
      </p:sp>
      <p:sp>
        <p:nvSpPr>
          <p:cNvPr id="3" name="Content Placeholder 2"/>
          <p:cNvSpPr>
            <a:spLocks noGrp="1"/>
          </p:cNvSpPr>
          <p:nvPr>
            <p:ph idx="1"/>
          </p:nvPr>
        </p:nvSpPr>
        <p:spPr>
          <a:xfrm>
            <a:off x="457200" y="1257557"/>
            <a:ext cx="8229600" cy="5030227"/>
          </a:xfrm>
        </p:spPr>
        <p:txBody>
          <a:bodyPr>
            <a:normAutofit lnSpcReduction="10000"/>
          </a:bodyPr>
          <a:lstStyle/>
          <a:p>
            <a:r>
              <a:rPr lang="en-US" dirty="0" smtClean="0"/>
              <a:t>What we will cover</a:t>
            </a:r>
          </a:p>
          <a:p>
            <a:pPr lvl="1"/>
            <a:r>
              <a:rPr lang="en-US" b="1" dirty="0" smtClean="0"/>
              <a:t>Email in General </a:t>
            </a:r>
            <a:r>
              <a:rPr lang="en-US" dirty="0" smtClean="0"/>
              <a:t>– How it works</a:t>
            </a:r>
          </a:p>
          <a:p>
            <a:pPr lvl="1"/>
            <a:r>
              <a:rPr lang="en-US" b="1" dirty="0" smtClean="0"/>
              <a:t>The Postfix Email server</a:t>
            </a:r>
          </a:p>
          <a:p>
            <a:pPr lvl="2"/>
            <a:r>
              <a:rPr lang="en-US" dirty="0" smtClean="0"/>
              <a:t>We will install a simplified configuration of the Postfix email server </a:t>
            </a:r>
          </a:p>
          <a:p>
            <a:pPr lvl="2"/>
            <a:r>
              <a:rPr lang="en-US" dirty="0" smtClean="0"/>
              <a:t>Send emails from the Internet and </a:t>
            </a:r>
            <a:r>
              <a:rPr lang="en-US" dirty="0"/>
              <a:t>r</a:t>
            </a:r>
            <a:r>
              <a:rPr lang="en-US" dirty="0" smtClean="0"/>
              <a:t>eceive emails to our </a:t>
            </a:r>
            <a:r>
              <a:rPr lang="en-US" i="1" dirty="0" err="1" smtClean="0"/>
              <a:t>afnog</a:t>
            </a:r>
            <a:r>
              <a:rPr lang="en-US" dirty="0" smtClean="0"/>
              <a:t> user accounts</a:t>
            </a:r>
          </a:p>
          <a:p>
            <a:pPr lvl="1"/>
            <a:r>
              <a:rPr lang="en-US" b="1" dirty="0" smtClean="0"/>
              <a:t>Cover some email best practices</a:t>
            </a:r>
          </a:p>
          <a:p>
            <a:pPr lvl="1"/>
            <a:r>
              <a:rPr lang="en-US" b="1" dirty="0" smtClean="0"/>
              <a:t>Setup an Anti-SPAM and Anti-Virus solution</a:t>
            </a:r>
          </a:p>
          <a:p>
            <a:pPr lvl="2"/>
            <a:r>
              <a:rPr lang="en-US" dirty="0" smtClean="0"/>
              <a:t>Filter incoming emails </a:t>
            </a:r>
          </a:p>
          <a:p>
            <a:pPr lvl="2"/>
            <a:r>
              <a:rPr lang="en-US" dirty="0" smtClean="0"/>
              <a:t>View logs via the shell and web browser of emails</a:t>
            </a:r>
            <a:endParaRPr lang="en-US" dirty="0"/>
          </a:p>
        </p:txBody>
      </p:sp>
    </p:spTree>
    <p:extLst>
      <p:ext uri="{BB962C8B-B14F-4D97-AF65-F5344CB8AC3E}">
        <p14:creationId xmlns:p14="http://schemas.microsoft.com/office/powerpoint/2010/main" val="4142743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From</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b="1" i="1" dirty="0" smtClean="0"/>
              <a:t>/</a:t>
            </a:r>
            <a:r>
              <a:rPr lang="en-US" b="1" i="1" dirty="0" err="1" smtClean="0"/>
              <a:t>var</a:t>
            </a:r>
            <a:r>
              <a:rPr lang="en-US" b="1" i="1" dirty="0" smtClean="0"/>
              <a:t>/log/</a:t>
            </a:r>
            <a:r>
              <a:rPr lang="en-US" b="1" i="1" dirty="0" err="1" smtClean="0"/>
              <a:t>mail.log</a:t>
            </a:r>
            <a:endParaRPr lang="en-US" b="1" i="1"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Starting/Stopping</a:t>
            </a:r>
            <a:br>
              <a:rPr lang="en-US" b="1"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br>
              <a:rPr lang="en-US" dirty="0" smtClean="0"/>
            </a:br>
            <a:endParaRPr lang="en-US" dirty="0" smtClean="0"/>
          </a:p>
          <a:p>
            <a:r>
              <a:rPr lang="en-US" b="1" dirty="0" smtClean="0"/>
              <a:t>Reloading rules</a:t>
            </a:r>
            <a:br>
              <a:rPr lang="en-US" b="1" dirty="0" smtClean="0"/>
            </a:br>
            <a:r>
              <a:rPr lang="en-US" dirty="0" smtClean="0"/>
              <a:t>$</a:t>
            </a:r>
            <a:r>
              <a:rPr lang="en-US" dirty="0" err="1" smtClean="0"/>
              <a:t>sudo</a:t>
            </a:r>
            <a:r>
              <a:rPr lang="en-US" dirty="0" smtClean="0"/>
              <a:t> postfix reload</a:t>
            </a:r>
            <a:br>
              <a:rPr lang="en-US" dirty="0" smtClean="0"/>
            </a:br>
            <a:endParaRPr lang="en-US" dirty="0" smtClean="0"/>
          </a:p>
          <a:p>
            <a:r>
              <a:rPr lang="en-US" b="1" dirty="0" smtClean="0"/>
              <a:t>Checking logs</a:t>
            </a:r>
            <a:br>
              <a:rPr lang="en-US" b="1"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Best 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2368887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27934615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01414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573759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9003679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24071186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19945626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19692446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a:p>
        </p:txBody>
      </p:sp>
    </p:spTree>
    <p:extLst>
      <p:ext uri="{BB962C8B-B14F-4D97-AF65-F5344CB8AC3E}">
        <p14:creationId xmlns:p14="http://schemas.microsoft.com/office/powerpoint/2010/main" val="887515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only one 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4837819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question of Ethics</a:t>
            </a:r>
            <a:endParaRPr lang="en-US" b="1" dirty="0"/>
          </a:p>
        </p:txBody>
      </p:sp>
      <p:sp>
        <p:nvSpPr>
          <p:cNvPr id="3" name="Content Placeholder 2"/>
          <p:cNvSpPr>
            <a:spLocks noGrp="1"/>
          </p:cNvSpPr>
          <p:nvPr>
            <p:ph idx="1"/>
          </p:nvPr>
        </p:nvSpPr>
        <p:spPr/>
        <p:txBody>
          <a:bodyPr/>
          <a:lstStyle/>
          <a:p>
            <a:r>
              <a:rPr lang="en-US" dirty="0" smtClean="0"/>
              <a:t>As an email administrator, its easy to view other people’s email at any time with </a:t>
            </a:r>
            <a:r>
              <a:rPr lang="en-US" smtClean="0"/>
              <a:t>admin rights</a:t>
            </a:r>
          </a:p>
          <a:p>
            <a:endParaRPr lang="en-US" dirty="0" smtClean="0"/>
          </a:p>
          <a:p>
            <a:endParaRPr lang="en-US" dirty="0"/>
          </a:p>
        </p:txBody>
      </p:sp>
    </p:spTree>
    <p:extLst>
      <p:ext uri="{BB962C8B-B14F-4D97-AF65-F5344CB8AC3E}">
        <p14:creationId xmlns:p14="http://schemas.microsoft.com/office/powerpoint/2010/main" val="316817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a:t>
            </a:r>
          </a:p>
          <a:p>
            <a:r>
              <a:rPr lang="en-US" dirty="0" smtClean="0">
                <a:hlinkClick r:id="rId2"/>
              </a:rPr>
              <a:t>http://www.linuxmagic.com/best_practices</a:t>
            </a:r>
            <a:r>
              <a:rPr lang="en-US" dirty="0" smtClean="0"/>
              <a:t> </a:t>
            </a:r>
            <a:endParaRPr lang="en-US" dirty="0"/>
          </a:p>
        </p:txBody>
      </p:sp>
    </p:spTree>
    <p:extLst>
      <p:ext uri="{BB962C8B-B14F-4D97-AF65-F5344CB8AC3E}">
        <p14:creationId xmlns:p14="http://schemas.microsoft.com/office/powerpoint/2010/main" val="35763550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746624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447427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it flows</a:t>
            </a:r>
            <a:endParaRPr lang="en-US" b="1" dirty="0"/>
          </a:p>
        </p:txBody>
      </p:sp>
      <p:graphicFrame>
        <p:nvGraphicFramePr>
          <p:cNvPr id="5" name="Diagram 4"/>
          <p:cNvGraphicFramePr/>
          <p:nvPr>
            <p:extLst>
              <p:ext uri="{D42A27DB-BD31-4B8C-83A1-F6EECF244321}">
                <p14:modId xmlns:p14="http://schemas.microsoft.com/office/powerpoint/2010/main" val="322025755"/>
              </p:ext>
            </p:extLst>
          </p:nvPr>
        </p:nvGraphicFramePr>
        <p:xfrm>
          <a:off x="457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92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i="1" u="sng"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i="1" u="sng"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i="1" u="sng"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i="1" u="sng"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193"/>
            <a:ext cx="8229600" cy="1143000"/>
          </a:xfrm>
        </p:spPr>
        <p:txBody>
          <a:bodyPr/>
          <a:lstStyle/>
          <a:p>
            <a:r>
              <a:rPr lang="en-US" b="1" dirty="0" smtClean="0"/>
              <a:t>Mail Gateway Appliances</a:t>
            </a:r>
            <a:endParaRPr lang="en-US" b="1" dirty="0"/>
          </a:p>
        </p:txBody>
      </p:sp>
      <p:sp>
        <p:nvSpPr>
          <p:cNvPr id="3" name="Content Placeholder 2"/>
          <p:cNvSpPr>
            <a:spLocks noGrp="1"/>
          </p:cNvSpPr>
          <p:nvPr>
            <p:ph idx="1"/>
          </p:nvPr>
        </p:nvSpPr>
        <p:spPr>
          <a:xfrm>
            <a:off x="211667" y="1171222"/>
            <a:ext cx="8475133" cy="4954941"/>
          </a:xfrm>
        </p:spPr>
        <p:txBody>
          <a:bodyPr>
            <a:normAutofit fontScale="92500" lnSpcReduction="20000"/>
          </a:bodyPr>
          <a:lstStyle/>
          <a:p>
            <a:pPr marL="0" indent="0">
              <a:buNone/>
            </a:pPr>
            <a:r>
              <a:rPr lang="en-US" dirty="0" smtClean="0"/>
              <a:t>These are solutions that can be installed on servers and provide Mail Gateway services</a:t>
            </a:r>
          </a:p>
          <a:p>
            <a:r>
              <a:rPr lang="en-US" dirty="0" smtClean="0"/>
              <a:t>Software:</a:t>
            </a:r>
          </a:p>
          <a:p>
            <a:pPr lvl="1"/>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pPr lvl="1"/>
            <a:r>
              <a:rPr lang="en-US" dirty="0"/>
              <a:t>Mail Border -  </a:t>
            </a:r>
            <a:r>
              <a:rPr lang="en-US" dirty="0">
                <a:hlinkClick r:id="rId3"/>
              </a:rPr>
              <a:t>http://www.mailborder.com</a:t>
            </a:r>
            <a:r>
              <a:rPr lang="en-US" dirty="0" smtClean="0">
                <a:hlinkClick r:id="rId3"/>
              </a:rPr>
              <a:t>/</a:t>
            </a:r>
            <a:r>
              <a:rPr lang="en-US" dirty="0" smtClean="0"/>
              <a:t> </a:t>
            </a:r>
          </a:p>
          <a:p>
            <a:pPr lvl="1"/>
            <a:r>
              <a:rPr lang="en-US" dirty="0"/>
              <a:t>ScrolloutF1 - </a:t>
            </a:r>
            <a:r>
              <a:rPr lang="en-US" dirty="0">
                <a:hlinkClick r:id="rId4"/>
              </a:rPr>
              <a:t>http://www.scrolloutf1.com</a:t>
            </a:r>
            <a:r>
              <a:rPr lang="en-US" dirty="0" smtClean="0">
                <a:hlinkClick r:id="rId4"/>
              </a:rPr>
              <a:t>/</a:t>
            </a:r>
            <a:r>
              <a:rPr lang="en-US" dirty="0" smtClean="0"/>
              <a:t> </a:t>
            </a:r>
          </a:p>
          <a:p>
            <a:pPr lvl="1"/>
            <a:r>
              <a:rPr lang="en-US" dirty="0" err="1" smtClean="0"/>
              <a:t>Xeams</a:t>
            </a:r>
            <a:r>
              <a:rPr lang="en-US" dirty="0"/>
              <a:t> - </a:t>
            </a:r>
            <a:r>
              <a:rPr lang="en-US" dirty="0">
                <a:hlinkClick r:id="rId5"/>
              </a:rPr>
              <a:t>http://www.xeams.com</a:t>
            </a:r>
            <a:r>
              <a:rPr lang="en-US" dirty="0" smtClean="0">
                <a:hlinkClick r:id="rId5"/>
              </a:rPr>
              <a:t>/</a:t>
            </a:r>
            <a:r>
              <a:rPr lang="en-US" dirty="0" smtClean="0"/>
              <a:t> </a:t>
            </a:r>
          </a:p>
          <a:p>
            <a:r>
              <a:rPr lang="en-US" dirty="0" smtClean="0"/>
              <a:t>Hardware (</a:t>
            </a:r>
            <a:r>
              <a:rPr lang="en-US" dirty="0" err="1" smtClean="0"/>
              <a:t>Blackbox</a:t>
            </a:r>
            <a:r>
              <a:rPr lang="en-US" dirty="0" smtClean="0"/>
              <a:t>):</a:t>
            </a:r>
          </a:p>
          <a:p>
            <a:pPr lvl="1"/>
            <a:r>
              <a:rPr lang="en-US" dirty="0"/>
              <a:t>Barracuda - </a:t>
            </a:r>
            <a:r>
              <a:rPr lang="en-US" dirty="0">
                <a:hlinkClick r:id="rId6"/>
              </a:rPr>
              <a:t>https://www.barracuda.com/products/</a:t>
            </a:r>
            <a:r>
              <a:rPr lang="en-US" dirty="0" smtClean="0">
                <a:hlinkClick r:id="rId6"/>
              </a:rPr>
              <a:t>emailsecuritygateway</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
            <a:ext cx="8229600" cy="1143000"/>
          </a:xfrm>
        </p:spPr>
        <p:txBody>
          <a:bodyPr/>
          <a:lstStyle/>
          <a:p>
            <a:r>
              <a:rPr lang="en-US" b="1" dirty="0" err="1" smtClean="0"/>
              <a:t>MailScanner</a:t>
            </a:r>
            <a:endParaRPr lang="en-US" b="1" dirty="0"/>
          </a:p>
        </p:txBody>
      </p:sp>
      <p:sp>
        <p:nvSpPr>
          <p:cNvPr id="3" name="Content Placeholder 2"/>
          <p:cNvSpPr>
            <a:spLocks noGrp="1"/>
          </p:cNvSpPr>
          <p:nvPr>
            <p:ph idx="1"/>
          </p:nvPr>
        </p:nvSpPr>
        <p:spPr>
          <a:xfrm>
            <a:off x="457200" y="1016000"/>
            <a:ext cx="8229600" cy="5616222"/>
          </a:xfrm>
        </p:spPr>
        <p:txBody>
          <a:bodyPr>
            <a:normAutofit fontScale="85000" lnSpcReduction="20000"/>
          </a:bodyPr>
          <a:lstStyle/>
          <a:p>
            <a:r>
              <a:rPr lang="en-US" dirty="0" err="1"/>
              <a:t>MailScanner</a:t>
            </a:r>
            <a:r>
              <a:rPr lang="en-US" dirty="0"/>
              <a:t> is a highly respected open source email security system design for Linux-based email gateways. </a:t>
            </a:r>
            <a:endParaRPr lang="en-US" dirty="0" smtClean="0"/>
          </a:p>
          <a:p>
            <a:pPr lvl="1"/>
            <a:r>
              <a:rPr lang="en-US" dirty="0" smtClean="0"/>
              <a:t>It </a:t>
            </a:r>
            <a:r>
              <a:rPr lang="en-US" dirty="0"/>
              <a:t>is used at over 30,000 sites around the </a:t>
            </a:r>
            <a:r>
              <a:rPr lang="en-US" dirty="0" smtClean="0"/>
              <a:t>world</a:t>
            </a:r>
            <a:endParaRPr lang="en-US" dirty="0"/>
          </a:p>
          <a:p>
            <a:pPr lvl="1"/>
            <a:r>
              <a:rPr lang="en-US" dirty="0" smtClean="0"/>
              <a:t>Has fast </a:t>
            </a:r>
            <a:r>
              <a:rPr lang="en-US" dirty="0"/>
              <a:t>become the standard email solution at many ISP sites for virus protection and spam filtering</a:t>
            </a:r>
            <a:r>
              <a:rPr lang="en-US" dirty="0" smtClean="0"/>
              <a:t>.</a:t>
            </a:r>
          </a:p>
          <a:p>
            <a:r>
              <a:rPr lang="en-US" dirty="0" err="1"/>
              <a:t>MailScanner</a:t>
            </a:r>
            <a:r>
              <a:rPr lang="en-US" dirty="0"/>
              <a:t> scans email for viruses, spam, phishing, malware, and other attacks against security vulnerabilities and plays a major part in the security of a network</a:t>
            </a:r>
            <a:r>
              <a:rPr lang="en-US" dirty="0" smtClean="0"/>
              <a:t>.</a:t>
            </a:r>
          </a:p>
          <a:p>
            <a:r>
              <a:rPr lang="en-US" dirty="0" err="1"/>
              <a:t>MailScanner</a:t>
            </a:r>
            <a:r>
              <a:rPr lang="en-US" dirty="0"/>
              <a:t> supports a wide range of MTAs and virus scanners to include the popular open source Clam AV. Spam detection is accomplished via </a:t>
            </a:r>
            <a:r>
              <a:rPr lang="en-US" dirty="0" err="1"/>
              <a:t>Spamassassin</a:t>
            </a:r>
            <a:r>
              <a:rPr lang="en-US" dirty="0"/>
              <a:t>, which is by far the most popular and standardized spam detection engine</a:t>
            </a:r>
            <a:r>
              <a:rPr lang="en-US" dirty="0" smtClean="0"/>
              <a:t>.</a:t>
            </a:r>
          </a:p>
          <a:p>
            <a:r>
              <a:rPr lang="en-US" dirty="0" smtClean="0"/>
              <a:t>Written and Founded by: Julian Field</a:t>
            </a:r>
            <a:endParaRPr lang="en-US" dirty="0"/>
          </a:p>
        </p:txBody>
      </p:sp>
    </p:spTree>
    <p:extLst>
      <p:ext uri="{BB962C8B-B14F-4D97-AF65-F5344CB8AC3E}">
        <p14:creationId xmlns:p14="http://schemas.microsoft.com/office/powerpoint/2010/main" val="217540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9111" y="0"/>
            <a:ext cx="7112000" cy="6448778"/>
          </a:xfrm>
          <a:prstGeom prst="rect">
            <a:avLst/>
          </a:prstGeom>
        </p:spPr>
      </p:pic>
    </p:spTree>
    <p:extLst>
      <p:ext uri="{BB962C8B-B14F-4D97-AF65-F5344CB8AC3E}">
        <p14:creationId xmlns:p14="http://schemas.microsoft.com/office/powerpoint/2010/main" val="35773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normAutofit lnSpcReduction="10000"/>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p>
          <a:p>
            <a:r>
              <a:rPr lang="en-US" dirty="0" smtClean="0"/>
              <a:t>Able to process thousands </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powerful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Mailscanner</a:t>
            </a:r>
            <a:r>
              <a:rPr lang="en-US" b="1" dirty="0" smtClean="0"/>
              <a:t> has hundreds of Knobs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https://www.mailscanner.info/</a:t>
            </a:r>
            <a:r>
              <a:rPr lang="en-US" dirty="0" smtClean="0">
                <a:hlinkClick r:id="rId2"/>
              </a:rPr>
              <a:t>MailScanner.conf.index.html</a:t>
            </a:r>
            <a:r>
              <a:rPr lang="en-US" dirty="0" smtClean="0"/>
              <a:t> </a:t>
            </a:r>
          </a:p>
          <a:p>
            <a:r>
              <a:rPr lang="en-US" dirty="0" smtClean="0"/>
              <a:t>All have implications on how legitimate emails, SPAM emails and emails containing viruses will be treated</a:t>
            </a:r>
          </a:p>
          <a:p>
            <a:pPr lvl="1"/>
            <a:r>
              <a:rPr lang="en-US" dirty="0" smtClean="0"/>
              <a:t>Defaults are safe to start with but you should read and understand</a:t>
            </a:r>
            <a:endParaRPr lang="en-US" dirty="0" smtClean="0"/>
          </a:p>
          <a:p>
            <a:r>
              <a:rPr lang="en-US" dirty="0" smtClean="0"/>
              <a:t>We will install with basic features of</a:t>
            </a:r>
          </a:p>
          <a:p>
            <a:pPr lvl="1"/>
            <a:r>
              <a:rPr lang="en-US" dirty="0" smtClean="0"/>
              <a:t>Log all emails to MySQL (SPAM and Not SPAM)</a:t>
            </a:r>
          </a:p>
          <a:p>
            <a:pPr lvl="1"/>
            <a:r>
              <a:rPr lang="en-US" dirty="0" smtClean="0"/>
              <a:t>Store all emails in the quarantine</a:t>
            </a:r>
          </a:p>
          <a:p>
            <a:pPr lvl="1"/>
            <a:endParaRPr lang="en-US" dirty="0"/>
          </a:p>
        </p:txBody>
      </p:sp>
    </p:spTree>
    <p:extLst>
      <p:ext uri="{BB962C8B-B14F-4D97-AF65-F5344CB8AC3E}">
        <p14:creationId xmlns:p14="http://schemas.microsoft.com/office/powerpoint/2010/main" val="3758282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a:t>
            </a:r>
            <a:r>
              <a:rPr lang="en-US" smtClean="0"/>
              <a:t>disabling.</a:t>
            </a:r>
          </a:p>
          <a:p>
            <a:r>
              <a:rPr lang="en-US" smtClean="0"/>
              <a:t>Preconfigured </a:t>
            </a:r>
            <a:r>
              <a:rPr lang="en-US" dirty="0" smtClean="0"/>
              <a:t>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www.mailscanner.info</a:t>
            </a:r>
            <a:r>
              <a:rPr lang="en-US" dirty="0" smtClean="0"/>
              <a:t> </a:t>
            </a:r>
            <a:endParaRPr lang="en-US" dirty="0"/>
          </a:p>
        </p:txBody>
      </p:sp>
    </p:spTree>
    <p:extLst>
      <p:ext uri="{BB962C8B-B14F-4D97-AF65-F5344CB8AC3E}">
        <p14:creationId xmlns:p14="http://schemas.microsoft.com/office/powerpoint/2010/main" val="276098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t>
            </a:r>
            <a:r>
              <a:rPr lang="en-US" b="1" dirty="0" err="1" smtClean="0"/>
              <a:t>aster.cf</a:t>
            </a:r>
            <a:endParaRPr lang="en-US" b="1" dirty="0"/>
          </a:p>
        </p:txBody>
      </p:sp>
      <p:sp>
        <p:nvSpPr>
          <p:cNvPr id="3" name="Content Placeholder 2"/>
          <p:cNvSpPr>
            <a:spLocks noGrp="1"/>
          </p:cNvSpPr>
          <p:nvPr>
            <p:ph idx="1"/>
          </p:nvPr>
        </p:nvSpPr>
        <p:spPr/>
        <p:txBody>
          <a:bodyPr/>
          <a:lstStyle/>
          <a:p>
            <a:r>
              <a:rPr lang="en-US" dirty="0"/>
              <a:t>defines how a client program connects to a service, </a:t>
            </a:r>
            <a:r>
              <a:rPr lang="en-US" dirty="0" smtClean="0"/>
              <a:t>and what </a:t>
            </a:r>
            <a:r>
              <a:rPr lang="en-US" dirty="0"/>
              <a:t>daemon program runs when a service is requested.  </a:t>
            </a:r>
            <a:endParaRPr lang="en-US" dirty="0" smtClean="0"/>
          </a:p>
          <a:p>
            <a:r>
              <a:rPr lang="en-US" dirty="0" smtClean="0"/>
              <a:t>For </a:t>
            </a:r>
            <a:r>
              <a:rPr lang="en-US" dirty="0" err="1" smtClean="0"/>
              <a:t>exampleMost</a:t>
            </a:r>
            <a:r>
              <a:rPr lang="en-US" dirty="0" smtClean="0"/>
              <a:t> </a:t>
            </a:r>
            <a:r>
              <a:rPr lang="en-US" dirty="0"/>
              <a:t>daemon pro-</a:t>
            </a:r>
          </a:p>
          <a:p>
            <a:r>
              <a:rPr lang="en-US" dirty="0"/>
              <a:t>       </a:t>
            </a:r>
            <a:r>
              <a:rPr lang="en-US" dirty="0" err="1"/>
              <a:t>cesses</a:t>
            </a:r>
            <a:r>
              <a:rPr lang="en-US" dirty="0"/>
              <a:t>  are short-lived and terminate voluntarily after serving </a:t>
            </a:r>
            <a:r>
              <a:rPr lang="en-US" dirty="0" err="1"/>
              <a:t>max_use</a:t>
            </a:r>
            <a:endParaRPr lang="en-US" dirty="0"/>
          </a:p>
          <a:p>
            <a:r>
              <a:rPr lang="en-US" dirty="0"/>
              <a:t>       clients, or after inactivity for </a:t>
            </a:r>
            <a:r>
              <a:rPr lang="en-US" dirty="0" err="1"/>
              <a:t>max_idle</a:t>
            </a:r>
            <a:r>
              <a:rPr lang="en-US" dirty="0"/>
              <a:t> or more units of time.</a:t>
            </a:r>
          </a:p>
        </p:txBody>
      </p:sp>
    </p:spTree>
    <p:extLst>
      <p:ext uri="{BB962C8B-B14F-4D97-AF65-F5344CB8AC3E}">
        <p14:creationId xmlns:p14="http://schemas.microsoft.com/office/powerpoint/2010/main" val="22502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2118</TotalTime>
  <Words>2610</Words>
  <Application>Microsoft Macintosh PowerPoint</Application>
  <PresentationFormat>On-screen Show (4:3)</PresentationFormat>
  <Paragraphs>251</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Email: Postfix and Anti-SPAM</vt:lpstr>
      <vt:lpstr>Postfix Mail Server</vt:lpstr>
      <vt:lpstr>What is Postfix?</vt:lpstr>
      <vt:lpstr>Postfix</vt:lpstr>
      <vt:lpstr>Some Key Features</vt:lpstr>
      <vt:lpstr>Postfix on Debian</vt:lpstr>
      <vt:lpstr>master.cf</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Email Best Practices</vt:lpstr>
      <vt:lpstr>SPF</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The question of Ethics</vt:lpstr>
      <vt:lpstr>References</vt:lpstr>
      <vt:lpstr>Building a Mail Gateway aka Mail Firewall or Mail Filter appliance</vt:lpstr>
      <vt:lpstr>What is a Mail Gateway?</vt:lpstr>
      <vt:lpstr>How it flows</vt:lpstr>
      <vt:lpstr>Advantages</vt:lpstr>
      <vt:lpstr>Disadvantage</vt:lpstr>
      <vt:lpstr>Common tools used in Mail Gateways</vt:lpstr>
      <vt:lpstr>Mail Gateway Appliances</vt:lpstr>
      <vt:lpstr>MailScanner</vt:lpstr>
      <vt:lpstr>PowerPoint Presentation</vt:lpstr>
      <vt:lpstr>MailScanner as an Appliance</vt:lpstr>
      <vt:lpstr>PowerPoint Presentation</vt:lpstr>
      <vt:lpstr>PowerPoint Presentation</vt:lpstr>
      <vt:lpstr>PowerPoint Presentation</vt:lpstr>
      <vt:lpstr>Mailscanner has hundreds of Knobs</vt:lpstr>
      <vt:lpstr>Let us build our Mail Gateway</vt:lpstr>
      <vt:lpstr>Reference</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51</cp:revision>
  <dcterms:created xsi:type="dcterms:W3CDTF">2014-05-28T10:11:16Z</dcterms:created>
  <dcterms:modified xsi:type="dcterms:W3CDTF">2016-05-31T11:03:51Z</dcterms:modified>
</cp:coreProperties>
</file>