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lvl1pPr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1pPr>
    <a:lvl2pPr indent="457200"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2pPr>
    <a:lvl3pPr indent="914400"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3pPr>
    <a:lvl4pPr indent="1371600"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4pPr>
    <a:lvl5pPr indent="1828800"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5pPr>
    <a:lvl6pPr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6pPr>
    <a:lvl7pPr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7pPr>
    <a:lvl8pPr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8pPr>
    <a:lvl9pPr defTabSz="457200">
      <a:lnSpc>
        <a:spcPct val="93000"/>
      </a:lnSpc>
      <a:defRPr sz="2400">
        <a:latin typeface="Tahoma"/>
        <a:ea typeface="Tahoma"/>
        <a:cs typeface="Tahoma"/>
        <a:sym typeface="Tahom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" name="Shape 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329117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spcBef>
                <a:spcPts val="3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400" b="1">
                <a:latin typeface="Times New Roman"/>
                <a:ea typeface="Times New Roman"/>
                <a:cs typeface="Times New Roman"/>
                <a:sym typeface="Times New Roman"/>
              </a:rPr>
              <a:t>Really Basic Lists (the quick &amp; dirty way)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>
              <a:lnSpc>
                <a:spcPct val="100000"/>
              </a:lnSpc>
              <a:spcBef>
                <a:spcPts val="3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 u="sng">
                <a:latin typeface="Times New Roman"/>
                <a:ea typeface="Times New Roman"/>
                <a:cs typeface="Times New Roman"/>
                <a:sym typeface="Times New Roman"/>
              </a:rPr>
              <a:t>Addressbook</a:t>
            </a:r>
          </a:p>
          <a:p>
            <a:pPr lvl="1" indent="457200">
              <a:lnSpc>
                <a:spcPct val="100000"/>
              </a:lnSpc>
              <a:spcBef>
                <a:spcPts val="3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This is where most mailing lists start - a single user enters a list of addresses into their  favorite mail client in order to send messages to a group of friends without typing all the addresses each time they want to send a message: </a:t>
            </a:r>
          </a:p>
          <a:p>
            <a:pPr lvl="0">
              <a:lnSpc>
                <a:spcPct val="100000"/>
              </a:lnSpc>
              <a:spcBef>
                <a:spcPts val="3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   nus   Us - NANOG     (hak@darkwing.uoregon.edu, hugi@oregon.uoregon.edu, 	                   jad@ns.uoregon.edu, joelja@darkwing.uoregon.edu)</a:t>
            </a:r>
          </a:p>
          <a:p>
            <a:pPr lvl="0">
              <a:lnSpc>
                <a:spcPct val="100000"/>
              </a:lnSpc>
              <a:spcBef>
                <a:spcPts val="3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Bef>
                <a:spcPts val="3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 u="sng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</a:p>
          <a:p>
            <a:pPr lvl="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quick to implement</a:t>
            </a:r>
          </a:p>
          <a:p>
            <a:pPr lvl="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 requires no interaction with any outside agent (listmaster, MLM software, etc.)</a:t>
            </a:r>
          </a:p>
          <a:p>
            <a:pPr lvl="0">
              <a:lnSpc>
                <a:spcPct val="100000"/>
              </a:lnSpc>
              <a:spcBef>
                <a:spcPts val="3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Bef>
                <a:spcPts val="3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 u="sng"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</a:p>
          <a:p>
            <a:pPr lvl="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It can quickly become a pain to keep updated</a:t>
            </a:r>
          </a:p>
          <a:p>
            <a:pPr lvl="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If the full list is displayed in headers, users replying to a message may end up talking to many more people than they intended to. </a:t>
            </a:r>
          </a:p>
          <a:p>
            <a:pPr lvl="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Individual members have no control over their participation, so they must depend on the address book owner to remove them or update their address if it changes. </a:t>
            </a:r>
          </a:p>
          <a:p>
            <a:pPr lvl="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 Does not scale well.</a:t>
            </a:r>
          </a:p>
        </p:txBody>
      </p:sp>
    </p:spTree>
    <p:extLst>
      <p:ext uri="{BB962C8B-B14F-4D97-AF65-F5344CB8AC3E}">
        <p14:creationId xmlns:p14="http://schemas.microsoft.com/office/powerpoint/2010/main" val="2119927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85799" y="1219200"/>
            <a:ext cx="7772402" cy="1587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1pPr>
      <a:lvl2pPr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2pPr>
      <a:lvl3pPr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3pPr>
      <a:lvl4pPr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4pPr>
      <a:lvl5pPr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5pPr>
      <a:lvl6pPr indent="457200"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6pPr>
      <a:lvl7pPr indent="914400"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7pPr>
      <a:lvl8pPr indent="1371600"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8pPr>
      <a:lvl9pPr indent="1828800" defTabSz="457200">
        <a:lnSpc>
          <a:spcPct val="85000"/>
        </a:lnSpc>
        <a:defRPr sz="3400">
          <a:latin typeface="Baekmuk Headline"/>
          <a:ea typeface="Baekmuk Headline"/>
          <a:cs typeface="Baekmuk Headline"/>
          <a:sym typeface="Baekmuk Headline"/>
        </a:defRPr>
      </a:lvl9pPr>
    </p:titleStyle>
    <p:bodyStyle>
      <a:lvl1pPr marL="320675" indent="-320675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»"/>
        <a:defRPr sz="2800">
          <a:latin typeface="Tahoma"/>
          <a:ea typeface="Tahoma"/>
          <a:cs typeface="Tahoma"/>
          <a:sym typeface="Tahoma"/>
        </a:defRPr>
      </a:lvl1pPr>
      <a:lvl2pPr marL="764645" indent="-307445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–"/>
        <a:defRPr sz="2800">
          <a:latin typeface="Tahoma"/>
          <a:ea typeface="Tahoma"/>
          <a:cs typeface="Tahoma"/>
          <a:sym typeface="Tahoma"/>
        </a:defRPr>
      </a:lvl2pPr>
      <a:lvl3pPr marL="1270000" indent="-355600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•"/>
        <a:defRPr sz="2800">
          <a:latin typeface="Tahoma"/>
          <a:ea typeface="Tahoma"/>
          <a:cs typeface="Tahoma"/>
          <a:sym typeface="Tahoma"/>
        </a:defRPr>
      </a:lvl3pPr>
      <a:lvl4pPr marL="1691639" indent="-320039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–"/>
        <a:defRPr sz="2800">
          <a:latin typeface="Tahoma"/>
          <a:ea typeface="Tahoma"/>
          <a:cs typeface="Tahoma"/>
          <a:sym typeface="Tahoma"/>
        </a:defRPr>
      </a:lvl4pPr>
      <a:lvl5pPr marL="2184400" indent="-355600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»"/>
        <a:defRPr sz="2800">
          <a:latin typeface="Tahoma"/>
          <a:ea typeface="Tahoma"/>
          <a:cs typeface="Tahoma"/>
          <a:sym typeface="Tahoma"/>
        </a:defRPr>
      </a:lvl5pPr>
      <a:lvl6pPr marL="2641600" indent="-355600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•"/>
        <a:defRPr sz="2800">
          <a:latin typeface="Tahoma"/>
          <a:ea typeface="Tahoma"/>
          <a:cs typeface="Tahoma"/>
          <a:sym typeface="Tahoma"/>
        </a:defRPr>
      </a:lvl6pPr>
      <a:lvl7pPr marL="3098800" indent="-355600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•"/>
        <a:defRPr sz="2800">
          <a:latin typeface="Tahoma"/>
          <a:ea typeface="Tahoma"/>
          <a:cs typeface="Tahoma"/>
          <a:sym typeface="Tahoma"/>
        </a:defRPr>
      </a:lvl7pPr>
      <a:lvl8pPr marL="3556000" indent="-355600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•"/>
        <a:defRPr sz="2800">
          <a:latin typeface="Tahoma"/>
          <a:ea typeface="Tahoma"/>
          <a:cs typeface="Tahoma"/>
          <a:sym typeface="Tahoma"/>
        </a:defRPr>
      </a:lvl8pPr>
      <a:lvl9pPr marL="4013200" indent="-355600" defTabSz="457200">
        <a:lnSpc>
          <a:spcPct val="125000"/>
        </a:lnSpc>
        <a:spcBef>
          <a:spcPts val="500"/>
        </a:spcBef>
        <a:buClr>
          <a:srgbClr val="000000"/>
        </a:buClr>
        <a:buSzPct val="100000"/>
        <a:buFont typeface="Times New Roman"/>
        <a:buChar char="•"/>
        <a:defRPr sz="2800">
          <a:latin typeface="Tahoma"/>
          <a:ea typeface="Tahoma"/>
          <a:cs typeface="Tahoma"/>
          <a:sym typeface="Tahoma"/>
        </a:defRPr>
      </a:lvl9pPr>
    </p:bodyStyle>
    <p:otherStyle>
      <a:lvl1pPr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1pPr>
      <a:lvl2pPr indent="457200"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2pPr>
      <a:lvl3pPr indent="914400"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3pPr>
      <a:lvl4pPr indent="1371600"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4pPr>
      <a:lvl5pPr indent="1828800"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5pPr>
      <a:lvl6pPr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6pPr>
      <a:lvl7pPr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7pPr>
      <a:lvl8pPr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8pPr>
      <a:lvl9pPr algn="r" defTabSz="457200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609600" y="371506"/>
            <a:ext cx="7772400" cy="7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799" tIns="46799" rIns="46799" bIns="46799" anchor="ctr">
            <a:spAutoFit/>
          </a:bodyPr>
          <a:lstStyle>
            <a:lvl1pPr algn="ctr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000">
                <a:latin typeface="Baekmuk Headline"/>
                <a:ea typeface="Baekmuk Headline"/>
                <a:cs typeface="Baekmuk Headline"/>
                <a:sym typeface="Baekmuk Headline"/>
              </a:defRPr>
            </a:lvl1pPr>
          </a:lstStyle>
          <a:p>
            <a:pPr lvl="0">
              <a:defRPr sz="1800"/>
            </a:pPr>
            <a:r>
              <a:rPr sz="4000"/>
              <a:t>Domain Name System (DNS)</a:t>
            </a:r>
          </a:p>
        </p:txBody>
      </p:sp>
      <p:sp>
        <p:nvSpPr>
          <p:cNvPr id="9" name="Shape 9"/>
          <p:cNvSpPr/>
          <p:nvPr/>
        </p:nvSpPr>
        <p:spPr>
          <a:xfrm>
            <a:off x="1371600" y="5410200"/>
            <a:ext cx="6400800" cy="985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 algn="ctr" defTabSz="914400">
              <a:lnSpc>
                <a:spcPct val="96000"/>
              </a:lnSpc>
              <a:spcBef>
                <a:spcPts val="5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Michuki Mwangi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lvl="0" algn="ctr" defTabSz="914400">
              <a:lnSpc>
                <a:spcPct val="96000"/>
              </a:lnSpc>
              <a:spcBef>
                <a:spcPts val="5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 dirty="0">
                <a:latin typeface="Calibri"/>
                <a:ea typeface="Calibri"/>
                <a:cs typeface="Calibri"/>
                <a:sym typeface="Calibri"/>
              </a:rPr>
              <a:t>AfNOG Workshop, AIS 201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sz="2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Dakar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1768936" y="2838911"/>
            <a:ext cx="608568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marL="263525" lvl="1" indent="193675" defTabSz="914400">
              <a:lnSpc>
                <a:spcPct val="96000"/>
              </a:lnSpc>
              <a:spcBef>
                <a:spcPts val="200"/>
              </a:spcBef>
              <a:tabLst>
                <a:tab pos="711200" algn="l"/>
                <a:tab pos="1625600" algn="l"/>
                <a:tab pos="2540000" algn="l"/>
                <a:tab pos="3454400" algn="l"/>
                <a:tab pos="4368800" algn="l"/>
                <a:tab pos="5283200" algn="l"/>
                <a:tab pos="6197600" algn="l"/>
                <a:tab pos="7112000" algn="l"/>
                <a:tab pos="8026400" algn="l"/>
                <a:tab pos="8940800" algn="l"/>
                <a:tab pos="9855200" algn="l"/>
                <a:tab pos="10769600" algn="l"/>
              </a:tabLst>
              <a:defRPr sz="1800"/>
            </a:pPr>
            <a:r>
              <a:rPr sz="4000"/>
              <a:t>Session-1: Fundamentals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 idx="4294967295"/>
          </p:nvPr>
        </p:nvSpPr>
        <p:spPr>
          <a:xfrm>
            <a:off x="598487" y="381000"/>
            <a:ext cx="8164513" cy="449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388620">
              <a:lnSpc>
                <a:spcPct val="86000"/>
              </a:lnSpc>
              <a:tabLst>
                <a:tab pos="381000" algn="l"/>
                <a:tab pos="774700" algn="l"/>
                <a:tab pos="1155700" algn="l"/>
                <a:tab pos="1549400" algn="l"/>
                <a:tab pos="1943100" algn="l"/>
                <a:tab pos="2324100" algn="l"/>
                <a:tab pos="2717800" algn="l"/>
                <a:tab pos="3098800" algn="l"/>
                <a:tab pos="3492500" algn="l"/>
                <a:tab pos="3886200" algn="l"/>
                <a:tab pos="4267200" algn="l"/>
                <a:tab pos="4660900" algn="l"/>
                <a:tab pos="5041900" algn="l"/>
                <a:tab pos="5435600" algn="l"/>
                <a:tab pos="5829300" algn="l"/>
                <a:tab pos="6210300" algn="l"/>
                <a:tab pos="6604000" algn="l"/>
                <a:tab pos="6985000" algn="l"/>
                <a:tab pos="7378700" algn="l"/>
                <a:tab pos="7772400" algn="l"/>
              </a:tabLst>
              <a:defRPr sz="2890"/>
            </a:lvl1pPr>
          </a:lstStyle>
          <a:p>
            <a:pPr lvl="0">
              <a:defRPr sz="1800"/>
            </a:pPr>
            <a:r>
              <a:rPr sz="2890" dirty="0"/>
              <a:t>Commonly seen Resource Record</a:t>
            </a:r>
            <a:r>
              <a:rPr lang="en-US" sz="2890" dirty="0"/>
              <a:t> Type</a:t>
            </a:r>
            <a:r>
              <a:rPr sz="2890" dirty="0"/>
              <a:t>s (RR</a:t>
            </a:r>
            <a:r>
              <a:rPr lang="en-US" sz="2890" dirty="0"/>
              <a:t>TYPE</a:t>
            </a:r>
            <a:r>
              <a:rPr sz="2890" dirty="0"/>
              <a:t>s)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4294967295"/>
          </p:nvPr>
        </p:nvSpPr>
        <p:spPr>
          <a:xfrm>
            <a:off x="609600" y="1447800"/>
            <a:ext cx="7769225" cy="419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97769" lvl="0" indent="-297769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600" dirty="0"/>
              <a:t>A (address): map hostname to IPv4 address</a:t>
            </a:r>
          </a:p>
          <a:p>
            <a:pPr marL="297769" lvl="0" indent="-297769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600" dirty="0"/>
              <a:t>AAAA (quad A): map a hostname to IPv6 address</a:t>
            </a:r>
          </a:p>
          <a:p>
            <a:pPr marL="297769" lvl="0" indent="-297769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600" dirty="0"/>
              <a:t>PTR (pointer): map IP address to hostname</a:t>
            </a:r>
          </a:p>
          <a:p>
            <a:pPr marL="297769" lvl="0" indent="-297769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600" dirty="0"/>
              <a:t>MX (mail exchanger): where to deliver mail for </a:t>
            </a:r>
            <a:r>
              <a:rPr lang="en-US" sz="2600" dirty="0"/>
              <a:t>a mail domain</a:t>
            </a:r>
            <a:endParaRPr sz="2600" dirty="0"/>
          </a:p>
          <a:p>
            <a:pPr marL="297769" lvl="0" indent="-297769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600" dirty="0"/>
              <a:t>CNAME (canonical name): map alternative hostname to real hostname</a:t>
            </a:r>
          </a:p>
          <a:p>
            <a:pPr marL="297769" lvl="0" indent="-297769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600" dirty="0"/>
              <a:t>TXT (text): any descriptive text</a:t>
            </a:r>
          </a:p>
          <a:p>
            <a:pPr marL="297769" lvl="0" indent="-297769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600" dirty="0"/>
              <a:t>NS (name server), SOA (start of authority): used for delegation and management of the DNS itself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 idx="4294967295"/>
          </p:nvPr>
        </p:nvSpPr>
        <p:spPr>
          <a:xfrm>
            <a:off x="685800" y="34925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A Simple Example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4294967295"/>
          </p:nvPr>
        </p:nvSpPr>
        <p:spPr>
          <a:xfrm>
            <a:off x="685800" y="1447800"/>
            <a:ext cx="7772400" cy="3811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06400" algn="l"/>
                <a:tab pos="850900" algn="l"/>
                <a:tab pos="1308100" algn="l"/>
                <a:tab pos="1752600" algn="l"/>
                <a:tab pos="2197100" algn="l"/>
                <a:tab pos="2654300" algn="l"/>
                <a:tab pos="3098800" algn="l"/>
                <a:tab pos="3556000" algn="l"/>
                <a:tab pos="4000500" algn="l"/>
                <a:tab pos="4445000" algn="l"/>
                <a:tab pos="4902200" algn="l"/>
                <a:tab pos="5346700" algn="l"/>
                <a:tab pos="5803900" algn="l"/>
                <a:tab pos="6261100" algn="l"/>
                <a:tab pos="6692900" algn="l"/>
                <a:tab pos="7150100" algn="l"/>
                <a:tab pos="7594600" algn="l"/>
                <a:tab pos="8039100" algn="l"/>
                <a:tab pos="8496300" algn="l"/>
                <a:tab pos="8940800" algn="l"/>
                <a:tab pos="8940800" algn="l"/>
                <a:tab pos="9398000" algn="l"/>
                <a:tab pos="9842500" algn="l"/>
                <a:tab pos="10287000" algn="l"/>
                <a:tab pos="10744200" algn="l"/>
                <a:tab pos="10744200" algn="l"/>
                <a:tab pos="10744200" algn="l"/>
                <a:tab pos="10756900" algn="l"/>
                <a:tab pos="10756900" algn="l"/>
                <a:tab pos="10756900" algn="l"/>
                <a:tab pos="10756900" algn="l"/>
              </a:tabLst>
              <a:defRPr sz="1800"/>
            </a:pPr>
            <a:r>
              <a:rPr sz="2800" dirty="0"/>
              <a:t>Query: 			</a:t>
            </a:r>
            <a:r>
              <a:rPr sz="2800" b="1" dirty="0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www.afnog.org.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06400" algn="l"/>
                <a:tab pos="850900" algn="l"/>
                <a:tab pos="1308100" algn="l"/>
                <a:tab pos="1752600" algn="l"/>
                <a:tab pos="2197100" algn="l"/>
                <a:tab pos="2654300" algn="l"/>
                <a:tab pos="3098800" algn="l"/>
                <a:tab pos="3556000" algn="l"/>
                <a:tab pos="4000500" algn="l"/>
                <a:tab pos="4445000" algn="l"/>
                <a:tab pos="4902200" algn="l"/>
                <a:tab pos="5346700" algn="l"/>
                <a:tab pos="5803900" algn="l"/>
                <a:tab pos="6261100" algn="l"/>
                <a:tab pos="6692900" algn="l"/>
                <a:tab pos="7150100" algn="l"/>
                <a:tab pos="7594600" algn="l"/>
                <a:tab pos="8039100" algn="l"/>
                <a:tab pos="8496300" algn="l"/>
                <a:tab pos="8940800" algn="l"/>
                <a:tab pos="8940800" algn="l"/>
                <a:tab pos="9398000" algn="l"/>
                <a:tab pos="9842500" algn="l"/>
                <a:tab pos="10287000" algn="l"/>
                <a:tab pos="10744200" algn="l"/>
                <a:tab pos="10744200" algn="l"/>
                <a:tab pos="10744200" algn="l"/>
                <a:tab pos="10756900" algn="l"/>
                <a:tab pos="10756900" algn="l"/>
                <a:tab pos="10756900" algn="l"/>
                <a:tab pos="10756900" algn="l"/>
              </a:tabLst>
              <a:defRPr sz="1800"/>
            </a:pPr>
            <a:r>
              <a:rPr sz="2800" dirty="0"/>
              <a:t>Query type: </a:t>
            </a:r>
            <a:r>
              <a:rPr sz="2800" dirty="0">
                <a:solidFill>
                  <a:srgbClr val="4700B8"/>
                </a:solidFill>
              </a:rPr>
              <a:t>	</a:t>
            </a:r>
            <a:r>
              <a:rPr sz="2800" b="1" dirty="0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06400" algn="l"/>
                <a:tab pos="850900" algn="l"/>
                <a:tab pos="1308100" algn="l"/>
                <a:tab pos="1752600" algn="l"/>
                <a:tab pos="2197100" algn="l"/>
                <a:tab pos="2654300" algn="l"/>
                <a:tab pos="3098800" algn="l"/>
                <a:tab pos="3556000" algn="l"/>
                <a:tab pos="4000500" algn="l"/>
                <a:tab pos="4445000" algn="l"/>
                <a:tab pos="4902200" algn="l"/>
                <a:tab pos="5346700" algn="l"/>
                <a:tab pos="5803900" algn="l"/>
                <a:tab pos="6261100" algn="l"/>
                <a:tab pos="6692900" algn="l"/>
                <a:tab pos="7150100" algn="l"/>
                <a:tab pos="7594600" algn="l"/>
                <a:tab pos="8039100" algn="l"/>
                <a:tab pos="8496300" algn="l"/>
                <a:tab pos="8940800" algn="l"/>
                <a:tab pos="8940800" algn="l"/>
                <a:tab pos="9398000" algn="l"/>
                <a:tab pos="9842500" algn="l"/>
                <a:tab pos="10287000" algn="l"/>
                <a:tab pos="10744200" algn="l"/>
                <a:tab pos="10744200" algn="l"/>
                <a:tab pos="10744200" algn="l"/>
                <a:tab pos="10756900" algn="l"/>
                <a:tab pos="10756900" algn="l"/>
                <a:tab pos="10756900" algn="l"/>
                <a:tab pos="10756900" algn="l"/>
              </a:tabLst>
              <a:defRPr sz="1800"/>
            </a:pPr>
            <a:r>
              <a:rPr sz="2800" dirty="0"/>
              <a:t>Result:</a:t>
            </a:r>
          </a:p>
          <a:p>
            <a:pPr lvl="0">
              <a:lnSpc>
                <a:spcPct val="91000"/>
              </a:lnSpc>
              <a:spcBef>
                <a:spcPts val="300"/>
              </a:spcBef>
              <a:buSzTx/>
              <a:buNone/>
              <a:tabLst>
                <a:tab pos="406400" algn="l"/>
                <a:tab pos="850900" algn="l"/>
                <a:tab pos="1308100" algn="l"/>
                <a:tab pos="1752600" algn="l"/>
                <a:tab pos="2197100" algn="l"/>
                <a:tab pos="2654300" algn="l"/>
                <a:tab pos="3098800" algn="l"/>
                <a:tab pos="3556000" algn="l"/>
                <a:tab pos="4000500" algn="l"/>
                <a:tab pos="4445000" algn="l"/>
                <a:tab pos="4902200" algn="l"/>
                <a:tab pos="5346700" algn="l"/>
                <a:tab pos="5803900" algn="l"/>
                <a:tab pos="6261100" algn="l"/>
                <a:tab pos="6692900" algn="l"/>
                <a:tab pos="7150100" algn="l"/>
                <a:tab pos="7594600" algn="l"/>
                <a:tab pos="8039100" algn="l"/>
                <a:tab pos="8496300" algn="l"/>
                <a:tab pos="8940800" algn="l"/>
                <a:tab pos="8940800" algn="l"/>
                <a:tab pos="9398000" algn="l"/>
                <a:tab pos="9842500" algn="l"/>
                <a:tab pos="10287000" algn="l"/>
                <a:tab pos="10744200" algn="l"/>
                <a:tab pos="10744200" algn="l"/>
                <a:tab pos="10744200" algn="l"/>
                <a:tab pos="10756900" algn="l"/>
                <a:tab pos="10756900" algn="l"/>
                <a:tab pos="10756900" algn="l"/>
                <a:tab pos="10756900" algn="l"/>
              </a:tabLst>
              <a:defRPr sz="1800"/>
            </a:pPr>
            <a:endParaRPr sz="2200" b="1" i="1" dirty="0">
              <a:solidFill>
                <a:srgbClr val="4700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1000"/>
              </a:lnSpc>
              <a:spcBef>
                <a:spcPts val="300"/>
              </a:spcBef>
              <a:buSzTx/>
              <a:buNone/>
              <a:tabLst>
                <a:tab pos="406400" algn="l"/>
                <a:tab pos="850900" algn="l"/>
                <a:tab pos="1308100" algn="l"/>
                <a:tab pos="1752600" algn="l"/>
                <a:tab pos="2197100" algn="l"/>
                <a:tab pos="2654300" algn="l"/>
                <a:tab pos="3098800" algn="l"/>
                <a:tab pos="3556000" algn="l"/>
                <a:tab pos="4000500" algn="l"/>
                <a:tab pos="4445000" algn="l"/>
                <a:tab pos="4902200" algn="l"/>
                <a:tab pos="5346700" algn="l"/>
                <a:tab pos="5803900" algn="l"/>
                <a:tab pos="6261100" algn="l"/>
                <a:tab pos="6692900" algn="l"/>
                <a:tab pos="7150100" algn="l"/>
                <a:tab pos="7594600" algn="l"/>
                <a:tab pos="8039100" algn="l"/>
                <a:tab pos="8496300" algn="l"/>
                <a:tab pos="8940800" algn="l"/>
                <a:tab pos="8940800" algn="l"/>
                <a:tab pos="9398000" algn="l"/>
                <a:tab pos="9842500" algn="l"/>
                <a:tab pos="10287000" algn="l"/>
                <a:tab pos="10744200" algn="l"/>
                <a:tab pos="10744200" algn="l"/>
                <a:tab pos="10744200" algn="l"/>
                <a:tab pos="10756900" algn="l"/>
                <a:tab pos="10756900" algn="l"/>
                <a:tab pos="10756900" algn="l"/>
                <a:tab pos="10756900" algn="l"/>
              </a:tabLst>
              <a:defRPr sz="1800"/>
            </a:pPr>
            <a:r>
              <a:rPr sz="2200" b="1" i="1" dirty="0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www.afnog.org.  14400   IN   A    196.216.2.</a:t>
            </a:r>
            <a:r>
              <a:rPr lang="en-US" sz="2200" b="1" i="1" dirty="0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36</a:t>
            </a:r>
            <a:r>
              <a:rPr sz="2200" b="1" i="1" dirty="0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SzTx/>
              <a:buNone/>
              <a:tabLst>
                <a:tab pos="406400" algn="l"/>
                <a:tab pos="850900" algn="l"/>
                <a:tab pos="1308100" algn="l"/>
                <a:tab pos="1752600" algn="l"/>
                <a:tab pos="2197100" algn="l"/>
                <a:tab pos="2654300" algn="l"/>
                <a:tab pos="3098800" algn="l"/>
                <a:tab pos="3556000" algn="l"/>
                <a:tab pos="4000500" algn="l"/>
                <a:tab pos="4445000" algn="l"/>
                <a:tab pos="4902200" algn="l"/>
                <a:tab pos="5346700" algn="l"/>
                <a:tab pos="5803900" algn="l"/>
                <a:tab pos="6261100" algn="l"/>
                <a:tab pos="6692900" algn="l"/>
                <a:tab pos="7150100" algn="l"/>
                <a:tab pos="7594600" algn="l"/>
                <a:tab pos="8039100" algn="l"/>
                <a:tab pos="8496300" algn="l"/>
                <a:tab pos="8940800" algn="l"/>
                <a:tab pos="8940800" algn="l"/>
                <a:tab pos="9398000" algn="l"/>
                <a:tab pos="9842500" algn="l"/>
                <a:tab pos="10287000" algn="l"/>
                <a:tab pos="10744200" algn="l"/>
                <a:tab pos="10744200" algn="l"/>
                <a:tab pos="10744200" algn="l"/>
                <a:tab pos="10756900" algn="l"/>
                <a:tab pos="10756900" algn="l"/>
                <a:tab pos="10756900" algn="l"/>
                <a:tab pos="10756900" algn="l"/>
              </a:tabLst>
              <a:defRPr sz="1800"/>
            </a:pPr>
            <a:endParaRPr sz="2200" b="1" i="1" dirty="0">
              <a:solidFill>
                <a:srgbClr val="FF0000"/>
              </a:solidFill>
              <a:latin typeface="Swiss"/>
              <a:ea typeface="Swiss"/>
              <a:cs typeface="Swiss"/>
              <a:sym typeface="Swiss"/>
            </a:endParaRPr>
          </a:p>
          <a:p>
            <a:pPr marL="297769" lvl="0" indent="-297769">
              <a:lnSpc>
                <a:spcPct val="101000"/>
              </a:lnSpc>
              <a:spcBef>
                <a:spcPts val="300"/>
              </a:spcBef>
              <a:buChar char="•"/>
              <a:tabLst>
                <a:tab pos="406400" algn="l"/>
                <a:tab pos="850900" algn="l"/>
                <a:tab pos="1308100" algn="l"/>
                <a:tab pos="1752600" algn="l"/>
                <a:tab pos="2197100" algn="l"/>
                <a:tab pos="2654300" algn="l"/>
                <a:tab pos="3098800" algn="l"/>
                <a:tab pos="3556000" algn="l"/>
                <a:tab pos="4000500" algn="l"/>
                <a:tab pos="4445000" algn="l"/>
                <a:tab pos="4902200" algn="l"/>
                <a:tab pos="5346700" algn="l"/>
                <a:tab pos="5803900" algn="l"/>
                <a:tab pos="6261100" algn="l"/>
                <a:tab pos="6692900" algn="l"/>
                <a:tab pos="7150100" algn="l"/>
                <a:tab pos="7594600" algn="l"/>
                <a:tab pos="8039100" algn="l"/>
                <a:tab pos="8496300" algn="l"/>
                <a:tab pos="8940800" algn="l"/>
                <a:tab pos="8940800" algn="l"/>
                <a:tab pos="9398000" algn="l"/>
                <a:tab pos="9842500" algn="l"/>
                <a:tab pos="10287000" algn="l"/>
                <a:tab pos="10744200" algn="l"/>
                <a:tab pos="10744200" algn="l"/>
                <a:tab pos="10744200" algn="l"/>
                <a:tab pos="10756900" algn="l"/>
                <a:tab pos="10756900" algn="l"/>
                <a:tab pos="10756900" algn="l"/>
                <a:tab pos="10756900" algn="l"/>
              </a:tabLst>
              <a:defRPr sz="1800"/>
            </a:pPr>
            <a:r>
              <a:rPr sz="2600" dirty="0"/>
              <a:t>In this case a single RR is found, </a:t>
            </a:r>
            <a:r>
              <a:rPr sz="2800" dirty="0"/>
              <a:t>but </a:t>
            </a:r>
            <a:r>
              <a:rPr lang="en-US" sz="2800" dirty="0"/>
              <a:t>a set of</a:t>
            </a:r>
            <a:r>
              <a:rPr sz="2800" dirty="0"/>
              <a:t> multiple RRs may be returned.</a:t>
            </a:r>
          </a:p>
          <a:p>
            <a:pPr marL="742685" lvl="1" indent="-285485">
              <a:lnSpc>
                <a:spcPct val="101000"/>
              </a:lnSpc>
              <a:spcBef>
                <a:spcPts val="400"/>
              </a:spcBef>
              <a:tabLst>
                <a:tab pos="406400" algn="l"/>
                <a:tab pos="850900" algn="l"/>
                <a:tab pos="1308100" algn="l"/>
                <a:tab pos="1752600" algn="l"/>
                <a:tab pos="2197100" algn="l"/>
                <a:tab pos="2654300" algn="l"/>
                <a:tab pos="3098800" algn="l"/>
                <a:tab pos="3556000" algn="l"/>
                <a:tab pos="4000500" algn="l"/>
                <a:tab pos="4445000" algn="l"/>
                <a:tab pos="4902200" algn="l"/>
                <a:tab pos="5346700" algn="l"/>
                <a:tab pos="5803900" algn="l"/>
                <a:tab pos="6261100" algn="l"/>
                <a:tab pos="6692900" algn="l"/>
                <a:tab pos="7150100" algn="l"/>
                <a:tab pos="7594600" algn="l"/>
                <a:tab pos="8039100" algn="l"/>
                <a:tab pos="8496300" algn="l"/>
                <a:tab pos="8940800" algn="l"/>
                <a:tab pos="8940800" algn="l"/>
                <a:tab pos="9398000" algn="l"/>
                <a:tab pos="9842500" algn="l"/>
                <a:tab pos="10287000" algn="l"/>
                <a:tab pos="10744200" algn="l"/>
                <a:tab pos="10744200" algn="l"/>
                <a:tab pos="10744200" algn="l"/>
                <a:tab pos="10756900" algn="l"/>
                <a:tab pos="10756900" algn="l"/>
                <a:tab pos="10756900" algn="l"/>
                <a:tab pos="10756900" algn="l"/>
              </a:tabLst>
              <a:defRPr sz="1800"/>
            </a:pPr>
            <a:r>
              <a:rPr sz="2600" dirty="0"/>
              <a:t>(IN is the "class" for INTERNET use of the DNS)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Possible results from a Query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4294967295"/>
          </p:nvPr>
        </p:nvSpPr>
        <p:spPr>
          <a:xfrm>
            <a:off x="587375" y="1447800"/>
            <a:ext cx="7769225" cy="518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POSITIVE (“NOERROR”)</a:t>
            </a:r>
          </a:p>
          <a:p>
            <a:pPr lvl="1">
              <a:lnSpc>
                <a:spcPct val="101000"/>
              </a:lnSpc>
              <a:spcBef>
                <a:spcPts val="4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>
                <a:solidFill>
                  <a:srgbClr val="2300DC"/>
                </a:solidFill>
              </a:rPr>
              <a:t>the name exists, and has zero or more RR</a:t>
            </a:r>
            <a:r>
              <a:rPr lang="en-US" sz="2800" dirty="0">
                <a:solidFill>
                  <a:srgbClr val="2300DC"/>
                </a:solidFill>
              </a:rPr>
              <a:t>Set</a:t>
            </a:r>
            <a:r>
              <a:rPr sz="2800" dirty="0">
                <a:solidFill>
                  <a:srgbClr val="2300DC"/>
                </a:solidFill>
              </a:rPr>
              <a:t>s associated with it</a:t>
            </a:r>
            <a:endParaRPr sz="2400" dirty="0">
              <a:solidFill>
                <a:srgbClr val="2300DC"/>
              </a:solidFill>
            </a:endParaRP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NEGATIVE (“NXDOMAIN”)</a:t>
            </a:r>
          </a:p>
          <a:p>
            <a:pPr lvl="1">
              <a:lnSpc>
                <a:spcPct val="101000"/>
              </a:lnSpc>
              <a:spcBef>
                <a:spcPts val="4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>
                <a:solidFill>
                  <a:srgbClr val="2300DC"/>
                </a:solidFill>
              </a:rPr>
              <a:t>the name does not exist</a:t>
            </a:r>
            <a:endParaRPr sz="2400" dirty="0">
              <a:solidFill>
                <a:srgbClr val="2300DC"/>
              </a:solidFill>
            </a:endParaRPr>
          </a:p>
          <a:p>
            <a:pPr lvl="0">
              <a:lnSpc>
                <a:spcPct val="101000"/>
              </a:lnSpc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SERVER FAILURE (“SERVFAIL”)</a:t>
            </a:r>
          </a:p>
          <a:p>
            <a:pPr lvl="1">
              <a:lnSpc>
                <a:spcPct val="101000"/>
              </a:lnSpc>
              <a:spcBef>
                <a:spcPts val="4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>
                <a:solidFill>
                  <a:srgbClr val="2300DC"/>
                </a:solidFill>
              </a:rPr>
              <a:t>server is having bad hair day</a:t>
            </a:r>
            <a:endParaRPr sz="3200" dirty="0">
              <a:solidFill>
                <a:srgbClr val="2300DC"/>
              </a:solidFill>
            </a:endParaRP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FORMAT ERROR (“FORMERR”)</a:t>
            </a:r>
          </a:p>
          <a:p>
            <a:pPr marL="720725" lvl="1" indent="-263525">
              <a:lnSpc>
                <a:spcPct val="101000"/>
              </a:lnSpc>
              <a:spcBef>
                <a:spcPts val="3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dirty="0">
                <a:solidFill>
                  <a:srgbClr val="2300DC"/>
                </a:solidFill>
              </a:rPr>
              <a:t>the query you sent was broken in some way</a:t>
            </a:r>
            <a:endParaRPr sz="2400" dirty="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REFUSED (“REFUSED”)</a:t>
            </a:r>
          </a:p>
          <a:p>
            <a:pPr lvl="1">
              <a:lnSpc>
                <a:spcPct val="101000"/>
              </a:lnSpc>
              <a:spcBef>
                <a:spcPts val="4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lang="en-US" sz="2800" dirty="0">
                <a:solidFill>
                  <a:srgbClr val="2300DC"/>
                </a:solidFill>
              </a:rPr>
              <a:t>You are </a:t>
            </a:r>
            <a:r>
              <a:rPr sz="2800" dirty="0">
                <a:solidFill>
                  <a:srgbClr val="2300DC"/>
                </a:solidFill>
              </a:rPr>
              <a:t>not allowed to query the server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 idx="4294967295"/>
          </p:nvPr>
        </p:nvSpPr>
        <p:spPr>
          <a:xfrm>
            <a:off x="685800" y="287337"/>
            <a:ext cx="7769225" cy="89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25195">
              <a:lnSpc>
                <a:spcPct val="86000"/>
              </a:lnSpc>
              <a:tabLst>
                <a:tab pos="419100" algn="l"/>
                <a:tab pos="838200" algn="l"/>
                <a:tab pos="1270000" algn="l"/>
                <a:tab pos="1689100" algn="l"/>
                <a:tab pos="2120900" algn="l"/>
                <a:tab pos="2540000" algn="l"/>
                <a:tab pos="2971800" algn="l"/>
                <a:tab pos="3390900" algn="l"/>
                <a:tab pos="3822700" algn="l"/>
                <a:tab pos="4241800" algn="l"/>
                <a:tab pos="4673600" algn="l"/>
                <a:tab pos="5092700" algn="l"/>
                <a:tab pos="5524500" algn="l"/>
                <a:tab pos="5943600" algn="l"/>
                <a:tab pos="6375400" algn="l"/>
                <a:tab pos="6794500" algn="l"/>
                <a:tab pos="7226300" algn="l"/>
                <a:tab pos="7645400" algn="l"/>
                <a:tab pos="8077200" algn="l"/>
                <a:tab pos="8496300" algn="l"/>
              </a:tabLst>
              <a:defRPr sz="3162"/>
            </a:lvl1pPr>
          </a:lstStyle>
          <a:p>
            <a:pPr lvl="0">
              <a:defRPr sz="1800"/>
            </a:pPr>
            <a:r>
              <a:rPr sz="3162"/>
              <a:t>How do you use an IP address as the key for a DNS query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4294967295"/>
          </p:nvPr>
        </p:nvSpPr>
        <p:spPr>
          <a:xfrm>
            <a:off x="576262" y="1433512"/>
            <a:ext cx="7769226" cy="4959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Convert the IP address to dotted-quad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Reverse the four parts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Add ".in-</a:t>
            </a:r>
            <a:r>
              <a:rPr sz="2800" dirty="0" err="1"/>
              <a:t>addr.arpa</a:t>
            </a:r>
            <a:r>
              <a:rPr sz="2800" dirty="0"/>
              <a:t>." to the end; special domain reserved for this purpose</a:t>
            </a:r>
          </a:p>
          <a:p>
            <a:pPr lvl="0">
              <a:lnSpc>
                <a:spcPct val="91000"/>
              </a:lnSpc>
              <a:spcBef>
                <a:spcPts val="300"/>
              </a:spcBef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b="1" dirty="0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e.g. to find name for 193.194.185.25</a:t>
            </a: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b="1" i="1" dirty="0">
                <a:latin typeface="Courier New"/>
                <a:ea typeface="Courier New"/>
                <a:cs typeface="Courier New"/>
                <a:sym typeface="Courier New"/>
              </a:rPr>
              <a:t>Domain name:</a:t>
            </a:r>
            <a:r>
              <a:rPr sz="2400" b="1" i="1" dirty="0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 25.185.194.193.in-addr.arpa. </a:t>
            </a: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b="1" i="1" dirty="0">
                <a:latin typeface="Courier New"/>
                <a:ea typeface="Courier New"/>
                <a:cs typeface="Courier New"/>
                <a:sym typeface="Courier New"/>
              </a:rPr>
              <a:t>Query Type:</a:t>
            </a:r>
            <a:r>
              <a:rPr sz="2400" b="1" i="1" dirty="0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 PTR </a:t>
            </a: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b="1" i="1" dirty="0">
                <a:latin typeface="Courier New"/>
                <a:ea typeface="Courier New"/>
                <a:cs typeface="Courier New"/>
                <a:sym typeface="Courier New"/>
              </a:rPr>
              <a:t>Result:</a:t>
            </a:r>
            <a:r>
              <a:rPr sz="2400" b="1" i="1" dirty="0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400" b="1" i="1" dirty="0" err="1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ashanti.gh.com</a:t>
            </a:r>
            <a:r>
              <a:rPr sz="2400" b="1" i="1" dirty="0">
                <a:solidFill>
                  <a:srgbClr val="4700B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lvl="0">
              <a:lnSpc>
                <a:spcPct val="10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b="1" i="1" dirty="0">
                <a:solidFill>
                  <a:srgbClr val="FF0000"/>
                </a:solidFill>
                <a:latin typeface="Swiss"/>
                <a:ea typeface="Swiss"/>
                <a:cs typeface="Swiss"/>
                <a:sym typeface="Swiss"/>
              </a:rPr>
              <a:t>Known as a "reverse DNS lookup" </a:t>
            </a:r>
            <a:r>
              <a:rPr sz="2800" dirty="0">
                <a:solidFill>
                  <a:srgbClr val="FF0000"/>
                </a:solidFill>
                <a:latin typeface="Swiss"/>
                <a:ea typeface="Swiss"/>
                <a:cs typeface="Swiss"/>
                <a:sym typeface="Swiss"/>
              </a:rPr>
              <a:t>(because we are looking up the name for an IP address, rather than the IP address for a name)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4041775" y="1709737"/>
            <a:ext cx="1565275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0" b="1">
                <a:solidFill>
                  <a:srgbClr val="B80047"/>
                </a:solidFill>
                <a:latin typeface="Swiss"/>
                <a:ea typeface="Swiss"/>
                <a:cs typeface="Swiss"/>
                <a:sym typeface="Swis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0" b="1">
                <a:solidFill>
                  <a:srgbClr val="B80047"/>
                </a:solidFill>
              </a:rPr>
              <a:t>?</a:t>
            </a:r>
          </a:p>
        </p:txBody>
      </p:sp>
      <p:sp>
        <p:nvSpPr>
          <p:cNvPr id="88" name="Shape 88"/>
          <p:cNvSpPr/>
          <p:nvPr/>
        </p:nvSpPr>
        <p:spPr>
          <a:xfrm>
            <a:off x="685800" y="472281"/>
            <a:ext cx="776922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400">
                <a:latin typeface="Baekmuk Headline"/>
                <a:ea typeface="Baekmuk Headline"/>
                <a:cs typeface="Baekmuk Headline"/>
                <a:sym typeface="Baekmuk Headline"/>
              </a:defRPr>
            </a:lvl1pPr>
          </a:lstStyle>
          <a:p>
            <a:pPr lvl="0">
              <a:defRPr sz="1800"/>
            </a:pPr>
            <a:r>
              <a:rPr sz="3400"/>
              <a:t>					Any Questions?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 idx="4294967295"/>
          </p:nvPr>
        </p:nvSpPr>
        <p:spPr>
          <a:xfrm>
            <a:off x="685800" y="385762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DNS is a Client-Server application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4294967295"/>
          </p:nvPr>
        </p:nvSpPr>
        <p:spPr>
          <a:xfrm>
            <a:off x="609600" y="1447800"/>
            <a:ext cx="7769225" cy="4856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(Of course - it runs across a network)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Requests and responses are most frequently carried in UDP packets, port 53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DNS can also use TCP transport, port 53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dirty="0"/>
              <a:t>for large responses</a:t>
            </a:r>
            <a:r>
              <a:rPr lang="en-US" sz="2400" dirty="0"/>
              <a:t> (not just zone transfers)</a:t>
            </a:r>
            <a:endParaRPr sz="2400" dirty="0"/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dirty="0"/>
              <a:t>because you want to exchange more than one query/response on a single session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dirty="0"/>
              <a:t>because a response you received told you to with TC=1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dirty="0"/>
              <a:t>because UDP is being aggressively rate-limited or blocked (e.g. to mitigate a reflection attack)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 idx="4294967295"/>
          </p:nvPr>
        </p:nvSpPr>
        <p:spPr>
          <a:xfrm>
            <a:off x="576262" y="241300"/>
            <a:ext cx="8161338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There are three roles involved in DNS</a:t>
            </a:r>
          </a:p>
        </p:txBody>
      </p:sp>
      <p:sp>
        <p:nvSpPr>
          <p:cNvPr id="94" name="Shape 94"/>
          <p:cNvSpPr/>
          <p:nvPr/>
        </p:nvSpPr>
        <p:spPr>
          <a:xfrm>
            <a:off x="301625" y="3881437"/>
            <a:ext cx="1684338" cy="1273176"/>
          </a:xfrm>
          <a:prstGeom prst="roundRect">
            <a:avLst>
              <a:gd name="adj" fmla="val 120"/>
            </a:avLst>
          </a:prstGeom>
          <a:solidFill>
            <a:srgbClr val="00B8FF"/>
          </a:solidFill>
          <a:ln w="9360">
            <a:solidFill/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3224212" y="3881437"/>
            <a:ext cx="2108201" cy="1273176"/>
          </a:xfrm>
          <a:prstGeom prst="roundRect">
            <a:avLst>
              <a:gd name="adj" fmla="val 120"/>
            </a:avLst>
          </a:prstGeom>
          <a:solidFill>
            <a:srgbClr val="00B8FF"/>
          </a:solidFill>
          <a:ln w="9360">
            <a:solidFill/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6462712" y="3881437"/>
            <a:ext cx="2303463" cy="1273176"/>
          </a:xfrm>
          <a:prstGeom prst="roundRect">
            <a:avLst>
              <a:gd name="adj" fmla="val 120"/>
            </a:avLst>
          </a:prstGeom>
          <a:solidFill>
            <a:srgbClr val="00B8FF"/>
          </a:solidFill>
          <a:ln w="9360">
            <a:solidFill/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5332412" y="4478337"/>
            <a:ext cx="1119188" cy="17463"/>
          </a:xfrm>
          <a:prstGeom prst="line">
            <a:avLst/>
          </a:prstGeom>
          <a:ln w="72000">
            <a:solidFill/>
            <a:miter/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07408" y="4344408"/>
            <a:ext cx="1415827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>
                <a:latin typeface="Baekmuk Headline"/>
                <a:ea typeface="Baekmuk Headline"/>
                <a:cs typeface="Baekmuk Headline"/>
                <a:sym typeface="Baekmuk Headline"/>
              </a:rPr>
              <a:t>Stub</a:t>
            </a:r>
          </a:p>
          <a:p>
            <a:pPr lvl="0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>
                <a:latin typeface="Baekmuk Headline"/>
                <a:ea typeface="Baekmuk Headline"/>
                <a:cs typeface="Baekmuk Headline"/>
                <a:sym typeface="Baekmuk Headline"/>
              </a:rPr>
              <a:t>Resolver</a:t>
            </a:r>
          </a:p>
        </p:txBody>
      </p:sp>
      <p:sp>
        <p:nvSpPr>
          <p:cNvPr id="99" name="Shape 99"/>
          <p:cNvSpPr/>
          <p:nvPr/>
        </p:nvSpPr>
        <p:spPr>
          <a:xfrm>
            <a:off x="3601975" y="4235932"/>
            <a:ext cx="1416175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>
                <a:latin typeface="Baekmuk Headline"/>
                <a:ea typeface="Baekmuk Headline"/>
                <a:cs typeface="Baekmuk Headline"/>
                <a:sym typeface="Baekmuk Headline"/>
              </a:rPr>
              <a:t>Caching</a:t>
            </a:r>
          </a:p>
          <a:p>
            <a:pPr lvl="0" algn="ctr" defTabSz="914400">
              <a:lnSpc>
                <a:spcPct val="84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>
                <a:latin typeface="Baekmuk Headline"/>
                <a:ea typeface="Baekmuk Headline"/>
                <a:cs typeface="Baekmuk Headline"/>
                <a:sym typeface="Baekmuk Headline"/>
              </a:rPr>
              <a:t>Resolver</a:t>
            </a:r>
          </a:p>
        </p:txBody>
      </p:sp>
      <p:sp>
        <p:nvSpPr>
          <p:cNvPr id="100" name="Shape 100"/>
          <p:cNvSpPr/>
          <p:nvPr/>
        </p:nvSpPr>
        <p:spPr>
          <a:xfrm>
            <a:off x="6582283" y="4235921"/>
            <a:ext cx="2088134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>
                <a:latin typeface="Baekmuk Headline"/>
                <a:ea typeface="Baekmuk Headline"/>
                <a:cs typeface="Baekmuk Headline"/>
                <a:sym typeface="Baekmuk Headline"/>
              </a:rPr>
              <a:t>Authoritative</a:t>
            </a:r>
          </a:p>
          <a:p>
            <a:pPr lvl="0" algn="ctr" defTabSz="914400">
              <a:lnSpc>
                <a:spcPct val="84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>
                <a:latin typeface="Baekmuk Headline"/>
                <a:ea typeface="Baekmuk Headline"/>
                <a:cs typeface="Baekmuk Headline"/>
                <a:sym typeface="Baekmuk Headline"/>
              </a:rPr>
              <a:t>Nameserver</a:t>
            </a:r>
          </a:p>
        </p:txBody>
      </p:sp>
      <p:sp>
        <p:nvSpPr>
          <p:cNvPr id="101" name="Shape 101"/>
          <p:cNvSpPr/>
          <p:nvPr/>
        </p:nvSpPr>
        <p:spPr>
          <a:xfrm>
            <a:off x="85725" y="1555750"/>
            <a:ext cx="2046288" cy="1243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00"/>
          </a:solidFill>
          <a:ln w="9360">
            <a:solidFill/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02" name="Shape 102"/>
          <p:cNvSpPr/>
          <p:nvPr/>
        </p:nvSpPr>
        <p:spPr>
          <a:xfrm flipH="1">
            <a:off x="1066799" y="2805112"/>
            <a:ext cx="46039" cy="1081088"/>
          </a:xfrm>
          <a:prstGeom prst="line">
            <a:avLst/>
          </a:prstGeom>
          <a:ln w="72000">
            <a:solidFill/>
            <a:prstDash val="sysDot"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47786" y="2003919"/>
            <a:ext cx="175232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latin typeface="Baekmuk Headline"/>
                <a:ea typeface="Baekmuk Headline"/>
                <a:cs typeface="Baekmuk Headline"/>
                <a:sym typeface="Baekmuk Headline"/>
              </a:defRPr>
            </a:lvl1pPr>
          </a:lstStyle>
          <a:p>
            <a:pPr lvl="0">
              <a:defRPr sz="1800"/>
            </a:pPr>
            <a:r>
              <a:rPr sz="2800"/>
              <a:t>Application</a:t>
            </a:r>
          </a:p>
        </p:txBody>
      </p:sp>
      <p:sp>
        <p:nvSpPr>
          <p:cNvPr id="104" name="Shape 104"/>
          <p:cNvSpPr/>
          <p:nvPr/>
        </p:nvSpPr>
        <p:spPr>
          <a:xfrm>
            <a:off x="2634958" y="1735593"/>
            <a:ext cx="940384" cy="547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>
                <a:solidFill>
                  <a:srgbClr val="FF0000"/>
                </a:solidFill>
                <a:latin typeface="Swiss"/>
                <a:ea typeface="Swiss"/>
                <a:cs typeface="Swiss"/>
                <a:sym typeface="Swiss"/>
              </a:rPr>
              <a:t>e.g. web</a:t>
            </a:r>
          </a:p>
          <a:p>
            <a:pPr lvl="0"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>
                <a:solidFill>
                  <a:srgbClr val="FF0000"/>
                </a:solidFill>
                <a:latin typeface="Swiss"/>
                <a:ea typeface="Swiss"/>
                <a:cs typeface="Swiss"/>
                <a:sym typeface="Swiss"/>
              </a:rPr>
              <a:t>browser</a:t>
            </a:r>
          </a:p>
        </p:txBody>
      </p:sp>
      <p:sp>
        <p:nvSpPr>
          <p:cNvPr id="105" name="Shape 105"/>
          <p:cNvSpPr/>
          <p:nvPr/>
        </p:nvSpPr>
        <p:spPr>
          <a:xfrm>
            <a:off x="2057400" y="4478337"/>
            <a:ext cx="1119188" cy="17463"/>
          </a:xfrm>
          <a:prstGeom prst="line">
            <a:avLst/>
          </a:prstGeom>
          <a:ln w="72000">
            <a:solidFill/>
            <a:miter/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Three roles in DNS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4294967295"/>
          </p:nvPr>
        </p:nvSpPr>
        <p:spPr>
          <a:xfrm>
            <a:off x="609600" y="1447800"/>
            <a:ext cx="7769225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STUB RESOLVER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Takes request from application, formats it into UDP packet, sends to recursive resolver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RECURSIVE RESOLVER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Returns the answer if already known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Otherwise searches for an authoritative server which has the information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Caches the result for future queries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AUTHORITATIVE NAMESERVER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Contains the actual information published in the DNS by the domain owner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Three roles in DNS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4294967295"/>
          </p:nvPr>
        </p:nvSpPr>
        <p:spPr>
          <a:xfrm>
            <a:off x="457200" y="1447800"/>
            <a:ext cx="8229600" cy="3557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The SAME protocol is used for stub&lt;-&gt;</a:t>
            </a:r>
            <a:r>
              <a:rPr sz="2800"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sz="2800"/>
              <a:t>resolver and resolver &lt;-&gt;</a:t>
            </a:r>
            <a:r>
              <a:rPr sz="2800"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sz="2800"/>
              <a:t>auth nameserver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It is possible to configure a single name server as both a resolver and an authoritative server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But it still performs only one role for each incoming query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Common but NOT RECOMMENDED to configure in this way (we will see why later).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 idx="4294967295"/>
          </p:nvPr>
        </p:nvSpPr>
        <p:spPr>
          <a:xfrm>
            <a:off x="685800" y="644525"/>
            <a:ext cx="7769225" cy="461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06908">
              <a:lnSpc>
                <a:spcPct val="86000"/>
              </a:lnSpc>
              <a:tabLst>
                <a:tab pos="406400" algn="l"/>
                <a:tab pos="812800" algn="l"/>
                <a:tab pos="1219200" algn="l"/>
                <a:tab pos="1625600" algn="l"/>
                <a:tab pos="2032000" algn="l"/>
                <a:tab pos="2438400" algn="l"/>
                <a:tab pos="2844800" algn="l"/>
                <a:tab pos="3251200" algn="l"/>
                <a:tab pos="3657600" algn="l"/>
                <a:tab pos="4064000" algn="l"/>
                <a:tab pos="4470400" algn="l"/>
                <a:tab pos="4876800" algn="l"/>
                <a:tab pos="5283200" algn="l"/>
                <a:tab pos="5689600" algn="l"/>
                <a:tab pos="6096000" algn="l"/>
                <a:tab pos="6502400" algn="l"/>
                <a:tab pos="6908800" algn="l"/>
                <a:tab pos="7315200" algn="l"/>
                <a:tab pos="7721600" algn="l"/>
                <a:tab pos="8128000" algn="l"/>
              </a:tabLst>
              <a:defRPr sz="3026"/>
            </a:lvl1pPr>
          </a:lstStyle>
          <a:p>
            <a:pPr lvl="0">
              <a:defRPr sz="1800"/>
            </a:pPr>
            <a:r>
              <a:rPr sz="3026"/>
              <a:t>ROLE 1: THE STUB RESOLVER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4294967295"/>
          </p:nvPr>
        </p:nvSpPr>
        <p:spPr>
          <a:xfrm>
            <a:off x="609600" y="1447800"/>
            <a:ext cx="7769225" cy="4425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14261" lvl="0" indent="-314261" defTabSz="448055">
              <a:lnSpc>
                <a:spcPct val="96000"/>
              </a:lnSpc>
              <a:spcBef>
                <a:spcPts val="2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A piece of software which formats a DNS request into a DNS message, sends it to a resolver, and decodes the response when it arrives</a:t>
            </a:r>
          </a:p>
          <a:p>
            <a:pPr marL="314261" lvl="0" indent="-314261" defTabSz="448055">
              <a:lnSpc>
                <a:spcPct val="101000"/>
              </a:lnSpc>
              <a:spcBef>
                <a:spcPts val="200"/>
              </a:spcBef>
              <a:buSzTx/>
              <a:buNone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endParaRPr sz="2744"/>
          </a:p>
          <a:p>
            <a:pPr marL="314261" lvl="0" indent="-314261" defTabSz="448055">
              <a:lnSpc>
                <a:spcPct val="101000"/>
              </a:lnSpc>
              <a:spcBef>
                <a:spcPts val="2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Usually a shared library (e.g. libresolv.so under Unix) because so many applications need it</a:t>
            </a:r>
          </a:p>
          <a:p>
            <a:pPr marL="314261" lvl="0" indent="-314261" defTabSz="448055">
              <a:lnSpc>
                <a:spcPct val="101000"/>
              </a:lnSpc>
              <a:spcBef>
                <a:spcPts val="200"/>
              </a:spcBef>
              <a:buSzTx/>
              <a:buNone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endParaRPr sz="2744"/>
          </a:p>
          <a:p>
            <a:pPr marL="314261" lvl="0" indent="-314261" defTabSz="448055">
              <a:lnSpc>
                <a:spcPct val="101000"/>
              </a:lnSpc>
              <a:spcBef>
                <a:spcPts val="2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EVERY host needs a stub resolver - e.g. every Windows workstation has one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 idx="4294967295"/>
          </p:nvPr>
        </p:nvSpPr>
        <p:spPr>
          <a:xfrm>
            <a:off x="685800" y="198437"/>
            <a:ext cx="7772400" cy="1096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3400"/>
              <a:t>Computers use IP addresses. </a:t>
            </a:r>
            <a:br>
              <a:rPr sz="3400"/>
            </a:br>
            <a:r>
              <a:rPr sz="3400"/>
              <a:t>Why do we need names?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4294967295"/>
          </p:nvPr>
        </p:nvSpPr>
        <p:spPr>
          <a:xfrm>
            <a:off x="685800" y="1447800"/>
            <a:ext cx="7772400" cy="324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Names are easier for people to remember</a:t>
            </a:r>
          </a:p>
          <a:p>
            <a:pPr lvl="0">
              <a:lnSpc>
                <a:spcPct val="96000"/>
              </a:lnSpc>
              <a:spcBef>
                <a:spcPts val="200"/>
              </a:spcBef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endParaRPr sz="2800"/>
          </a:p>
          <a:p>
            <a:pPr lvl="0">
              <a:lnSpc>
                <a:spcPct val="101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Computers may be moved between networks, in which case their IP addresses will change.</a:t>
            </a:r>
          </a:p>
          <a:p>
            <a:pPr lvl="0">
              <a:lnSpc>
                <a:spcPct val="101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endParaRPr sz="2800"/>
          </a:p>
          <a:p>
            <a:pPr lvl="0">
              <a:lnSpc>
                <a:spcPct val="101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Services might move between computers, in which case their IP addresses will change.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 idx="4294967295"/>
          </p:nvPr>
        </p:nvSpPr>
        <p:spPr>
          <a:xfrm>
            <a:off x="685800" y="169862"/>
            <a:ext cx="7769225" cy="911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34340">
              <a:lnSpc>
                <a:spcPct val="86000"/>
              </a:lnSpc>
              <a:tabLst>
                <a:tab pos="431800" algn="l"/>
                <a:tab pos="863600" algn="l"/>
                <a:tab pos="1295400" algn="l"/>
                <a:tab pos="1727200" algn="l"/>
                <a:tab pos="2159000" algn="l"/>
                <a:tab pos="2603500" algn="l"/>
                <a:tab pos="3035300" algn="l"/>
                <a:tab pos="3467100" algn="l"/>
                <a:tab pos="3898900" algn="l"/>
                <a:tab pos="4330700" algn="l"/>
                <a:tab pos="4775200" algn="l"/>
                <a:tab pos="5207000" algn="l"/>
                <a:tab pos="5638800" algn="l"/>
                <a:tab pos="6070600" algn="l"/>
                <a:tab pos="6502400" algn="l"/>
                <a:tab pos="6946900" algn="l"/>
                <a:tab pos="7378700" algn="l"/>
                <a:tab pos="7810500" algn="l"/>
                <a:tab pos="8242300" algn="l"/>
                <a:tab pos="8674100" algn="l"/>
              </a:tabLst>
              <a:defRPr sz="3230"/>
            </a:lvl1pPr>
          </a:lstStyle>
          <a:p>
            <a:pPr lvl="0">
              <a:defRPr sz="1800"/>
            </a:pPr>
            <a:r>
              <a:rPr sz="3230"/>
              <a:t>How does the stub resolver find a recursive nameserver?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4294967295"/>
          </p:nvPr>
        </p:nvSpPr>
        <p:spPr>
          <a:xfrm>
            <a:off x="609600" y="1447799"/>
            <a:ext cx="7769225" cy="4645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It has to be explicitly configured (statically, or via DHCP etc)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endParaRPr sz="2800" dirty="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Must be configured with the IP ADDRESS of a cache (why not </a:t>
            </a:r>
            <a:r>
              <a:rPr lang="en-US" sz="2800" dirty="0"/>
              <a:t>its </a:t>
            </a:r>
            <a:r>
              <a:rPr sz="2800" dirty="0"/>
              <a:t>name?)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endParaRPr sz="2800" dirty="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Good idea to configure more than one </a:t>
            </a:r>
            <a:r>
              <a:rPr lang="en-US" sz="2800" dirty="0"/>
              <a:t>recursive nameserver</a:t>
            </a:r>
            <a:r>
              <a:rPr sz="2800" dirty="0"/>
              <a:t>, in case the first one fails</a:t>
            </a:r>
            <a:endParaRPr lang="en-US" sz="2800" dirty="0"/>
          </a:p>
          <a:p>
            <a:pPr lvl="1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lang="en-US" dirty="0"/>
              <a:t>But failover between them might not be quick</a:t>
            </a:r>
            <a:endParaRPr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 idx="4294967295"/>
          </p:nvPr>
        </p:nvSpPr>
        <p:spPr>
          <a:xfrm>
            <a:off x="685800" y="276225"/>
            <a:ext cx="7769225" cy="91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34340">
              <a:lnSpc>
                <a:spcPct val="86000"/>
              </a:lnSpc>
              <a:tabLst>
                <a:tab pos="431800" algn="l"/>
                <a:tab pos="863600" algn="l"/>
                <a:tab pos="1295400" algn="l"/>
                <a:tab pos="1727200" algn="l"/>
                <a:tab pos="2159000" algn="l"/>
                <a:tab pos="2603500" algn="l"/>
                <a:tab pos="3035300" algn="l"/>
                <a:tab pos="3467100" algn="l"/>
                <a:tab pos="3898900" algn="l"/>
                <a:tab pos="4330700" algn="l"/>
                <a:tab pos="4775200" algn="l"/>
                <a:tab pos="5207000" algn="l"/>
                <a:tab pos="5638800" algn="l"/>
                <a:tab pos="6070600" algn="l"/>
                <a:tab pos="6502400" algn="l"/>
                <a:tab pos="6946900" algn="l"/>
                <a:tab pos="7378700" algn="l"/>
                <a:tab pos="7810500" algn="l"/>
                <a:tab pos="8242300" algn="l"/>
                <a:tab pos="8674100" algn="l"/>
              </a:tabLst>
              <a:defRPr sz="3230"/>
            </a:lvl1pPr>
          </a:lstStyle>
          <a:p>
            <a:pPr lvl="0">
              <a:defRPr sz="1800"/>
            </a:pPr>
            <a:r>
              <a:rPr sz="3230"/>
              <a:t>How do you choose which recursive resolver(s) to configure?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4294967295"/>
          </p:nvPr>
        </p:nvSpPr>
        <p:spPr>
          <a:xfrm>
            <a:off x="609600" y="1447800"/>
            <a:ext cx="7769225" cy="4032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Must have PERMISSION to use it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dirty="0"/>
              <a:t>e.g. </a:t>
            </a:r>
            <a:r>
              <a:rPr lang="en-US" sz="2400" dirty="0"/>
              <a:t>recursive resolver </a:t>
            </a:r>
            <a:r>
              <a:rPr sz="2400" dirty="0"/>
              <a:t>at your ISP, or your own, or a </a:t>
            </a:r>
            <a:r>
              <a:rPr lang="en-US" sz="2400" dirty="0"/>
              <a:t>deliberately-</a:t>
            </a:r>
            <a:r>
              <a:rPr sz="2400" dirty="0"/>
              <a:t>public one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Prefer a nearby </a:t>
            </a:r>
            <a:r>
              <a:rPr lang="en-US" sz="2800" dirty="0"/>
              <a:t>recursive resolver</a:t>
            </a:r>
            <a:endParaRPr sz="2800" dirty="0"/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dirty="0"/>
              <a:t>Minimises round-trip time and packet loss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dirty="0"/>
              <a:t>Can reduce traffic on your external link, since often the cache can answer without contacting other servers</a:t>
            </a:r>
            <a:endParaRPr lang="en-US" dirty="0"/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Prefer a reliable </a:t>
            </a:r>
            <a:r>
              <a:rPr lang="en-US" sz="2800" dirty="0"/>
              <a:t>recursive resolver</a:t>
            </a:r>
            <a:endParaRPr sz="2800" dirty="0"/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dirty="0"/>
              <a:t>Perhaps your own?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 idx="4294967295"/>
          </p:nvPr>
        </p:nvSpPr>
        <p:spPr>
          <a:xfrm>
            <a:off x="685800" y="239712"/>
            <a:ext cx="7769225" cy="91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34340">
              <a:lnSpc>
                <a:spcPct val="86000"/>
              </a:lnSpc>
              <a:tabLst>
                <a:tab pos="431800" algn="l"/>
                <a:tab pos="863600" algn="l"/>
                <a:tab pos="1295400" algn="l"/>
                <a:tab pos="1727200" algn="l"/>
                <a:tab pos="2159000" algn="l"/>
                <a:tab pos="2603500" algn="l"/>
                <a:tab pos="3035300" algn="l"/>
                <a:tab pos="3467100" algn="l"/>
                <a:tab pos="3898900" algn="l"/>
                <a:tab pos="4330700" algn="l"/>
                <a:tab pos="4775200" algn="l"/>
                <a:tab pos="5207000" algn="l"/>
                <a:tab pos="5638800" algn="l"/>
                <a:tab pos="6070600" algn="l"/>
                <a:tab pos="6502400" algn="l"/>
                <a:tab pos="6946900" algn="l"/>
                <a:tab pos="7378700" algn="l"/>
                <a:tab pos="7810500" algn="l"/>
                <a:tab pos="8242300" algn="l"/>
                <a:tab pos="8674100" algn="l"/>
              </a:tabLst>
              <a:defRPr sz="3230"/>
            </a:lvl1pPr>
          </a:lstStyle>
          <a:p>
            <a:pPr lvl="0">
              <a:defRPr sz="1800"/>
            </a:pPr>
            <a:r>
              <a:rPr sz="3230" dirty="0"/>
              <a:t>Stub resolvers can be configured with </a:t>
            </a:r>
            <a:r>
              <a:rPr lang="en-US" sz="3230" dirty="0"/>
              <a:t>search </a:t>
            </a:r>
            <a:r>
              <a:rPr sz="3230" dirty="0"/>
              <a:t>domain(s)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4294967295"/>
          </p:nvPr>
        </p:nvSpPr>
        <p:spPr>
          <a:xfrm>
            <a:off x="609600" y="1447799"/>
            <a:ext cx="7769225" cy="4645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If "foo.bar" fails, then retry query as "foo.bar.mydomain.com"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Can save typing but adds confusion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May generate extra unnecessary traffic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Usually best avoided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 idx="4294967295"/>
          </p:nvPr>
        </p:nvSpPr>
        <p:spPr>
          <a:xfrm>
            <a:off x="685800" y="419100"/>
            <a:ext cx="7769225" cy="91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43484">
              <a:lnSpc>
                <a:spcPct val="86000"/>
              </a:lnSpc>
              <a:tabLst>
                <a:tab pos="431800" algn="l"/>
                <a:tab pos="876300" algn="l"/>
                <a:tab pos="1320800" algn="l"/>
                <a:tab pos="1765300" algn="l"/>
                <a:tab pos="2209800" algn="l"/>
                <a:tab pos="2654300" algn="l"/>
                <a:tab pos="3098800" algn="l"/>
                <a:tab pos="3543300" algn="l"/>
                <a:tab pos="3987800" algn="l"/>
                <a:tab pos="4432300" algn="l"/>
                <a:tab pos="4876800" algn="l"/>
                <a:tab pos="5321300" algn="l"/>
                <a:tab pos="5753100" algn="l"/>
                <a:tab pos="6197600" algn="l"/>
                <a:tab pos="6642100" algn="l"/>
                <a:tab pos="7086600" algn="l"/>
                <a:tab pos="7531100" algn="l"/>
                <a:tab pos="7975600" algn="l"/>
                <a:tab pos="8420100" algn="l"/>
                <a:tab pos="8864600" algn="l"/>
              </a:tabLst>
              <a:defRPr sz="3298"/>
            </a:lvl1pPr>
          </a:lstStyle>
          <a:p>
            <a:pPr lvl="0">
              <a:defRPr sz="1800"/>
            </a:pPr>
            <a:r>
              <a:rPr sz="3298"/>
              <a:t>Example: Unix stub resolver configuration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4294967295"/>
          </p:nvPr>
        </p:nvSpPr>
        <p:spPr>
          <a:xfrm>
            <a:off x="609600" y="1447800"/>
            <a:ext cx="7769225" cy="327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23850" lvl="0" indent="-323850">
              <a:lnSpc>
                <a:spcPct val="96000"/>
              </a:lnSpc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2800" dirty="0"/>
              <a:t>/</a:t>
            </a:r>
            <a:r>
              <a:rPr sz="2800" dirty="0" err="1"/>
              <a:t>etc</a:t>
            </a:r>
            <a:r>
              <a:rPr sz="2800" dirty="0"/>
              <a:t>/</a:t>
            </a:r>
            <a:r>
              <a:rPr sz="2800" dirty="0" err="1"/>
              <a:t>resolv.conf</a:t>
            </a:r>
            <a:endParaRPr sz="2800" dirty="0"/>
          </a:p>
          <a:p>
            <a:pPr marL="323850" lvl="0" indent="-323850">
              <a:lnSpc>
                <a:spcPct val="101000"/>
              </a:lnSpc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endParaRPr sz="2800" dirty="0"/>
          </a:p>
          <a:p>
            <a:pPr marL="323850" lvl="0" indent="-323850">
              <a:lnSpc>
                <a:spcPct val="91000"/>
              </a:lnSpc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2800" b="1" i="1" dirty="0">
                <a:latin typeface="Courier New"/>
                <a:ea typeface="Courier New"/>
                <a:cs typeface="Courier New"/>
                <a:sym typeface="Courier New"/>
              </a:rPr>
              <a:t>search </a:t>
            </a:r>
            <a:r>
              <a:rPr sz="2800" b="1" i="1" dirty="0" err="1">
                <a:latin typeface="Courier New"/>
                <a:ea typeface="Courier New"/>
                <a:cs typeface="Courier New"/>
                <a:sym typeface="Courier New"/>
              </a:rPr>
              <a:t>sse.ws.afnog.org</a:t>
            </a:r>
            <a:endParaRPr sz="2800" b="1" i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23850" lvl="0" indent="-323850">
              <a:lnSpc>
                <a:spcPct val="91000"/>
              </a:lnSpc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2800" b="1" i="1" dirty="0">
                <a:latin typeface="Courier New"/>
                <a:ea typeface="Courier New"/>
                <a:cs typeface="Courier New"/>
                <a:sym typeface="Courier New"/>
              </a:rPr>
              <a:t>nameserver 196.200.2</a:t>
            </a:r>
            <a:r>
              <a:rPr lang="en-US" sz="2800" b="1" i="1" dirty="0"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sz="2800" b="1" i="1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800" b="1" i="1" dirty="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2800" b="1" i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23850" lvl="0" indent="-323850">
              <a:lnSpc>
                <a:spcPct val="91000"/>
              </a:lnSpc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2800" b="1" i="1" dirty="0">
                <a:latin typeface="Courier New"/>
                <a:ea typeface="Courier New"/>
                <a:cs typeface="Courier New"/>
                <a:sym typeface="Courier New"/>
              </a:rPr>
              <a:t>nameserver 196.200.223.</a:t>
            </a:r>
            <a:r>
              <a:rPr lang="en-US" sz="2800" b="1" i="1" dirty="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sz="2800" b="1" i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23850" lvl="0" indent="-323850">
              <a:lnSpc>
                <a:spcPct val="91000"/>
              </a:lnSpc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endParaRPr sz="2800" b="1" i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23850" lvl="0" indent="-323850">
              <a:lnSpc>
                <a:spcPct val="101000"/>
              </a:lnSpc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2800" b="1" i="1" dirty="0">
                <a:solidFill>
                  <a:srgbClr val="FF0000"/>
                </a:solidFill>
                <a:latin typeface="Swiss"/>
                <a:ea typeface="Swiss"/>
                <a:cs typeface="Swiss"/>
                <a:sym typeface="Swiss"/>
              </a:rPr>
              <a:t>That's all you need to configure a resolver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Testing DNS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4294967295"/>
          </p:nvPr>
        </p:nvSpPr>
        <p:spPr>
          <a:xfrm>
            <a:off x="609600" y="1447799"/>
            <a:ext cx="7769225" cy="4645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Just put "www.yahoo.com" in a web browser?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Why is this not a good test?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Testing DNS with "dig"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4294967295"/>
          </p:nvPr>
        </p:nvSpPr>
        <p:spPr>
          <a:xfrm>
            <a:off x="609600" y="1447800"/>
            <a:ext cx="7769225" cy="434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"dig" is a program which just makes DNS queries and displays the results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Better than "nslookup", "host" because it shows the raw information in full</a:t>
            </a:r>
          </a:p>
          <a:p>
            <a:pPr lvl="0">
              <a:lnSpc>
                <a:spcPct val="91000"/>
              </a:lnSpc>
              <a:spcBef>
                <a:spcPts val="300"/>
              </a:spcBef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200" b="1" i="1">
                <a:latin typeface="Courier New"/>
                <a:ea typeface="Courier New"/>
                <a:cs typeface="Courier New"/>
                <a:sym typeface="Courier New"/>
              </a:rPr>
              <a:t>dig ws.afnog.org.</a:t>
            </a: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2200" b="1">
                <a:solidFill>
                  <a:srgbClr val="FF3333"/>
                </a:solidFill>
                <a:latin typeface="Courier New"/>
                <a:ea typeface="Courier New"/>
                <a:cs typeface="Courier New"/>
                <a:sym typeface="Courier New"/>
              </a:rPr>
              <a:t>-- defaults to query type "A"</a:t>
            </a: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200" b="1" i="1">
                <a:latin typeface="Courier New"/>
                <a:ea typeface="Courier New"/>
                <a:cs typeface="Courier New"/>
                <a:sym typeface="Courier New"/>
              </a:rPr>
              <a:t>dig afnog.org. mx</a:t>
            </a: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2200" b="1">
                <a:solidFill>
                  <a:srgbClr val="FF3333"/>
                </a:solidFill>
                <a:latin typeface="Courier New"/>
                <a:ea typeface="Courier New"/>
                <a:cs typeface="Courier New"/>
                <a:sym typeface="Courier New"/>
              </a:rPr>
              <a:t>-- specified query type</a:t>
            </a: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200" b="1" i="1">
                <a:latin typeface="Courier New"/>
                <a:ea typeface="Courier New"/>
                <a:cs typeface="Courier New"/>
                <a:sym typeface="Courier New"/>
              </a:rPr>
              <a:t>dig @196.200.223.1 afnog.org. mx</a:t>
            </a: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2200" b="1">
                <a:solidFill>
                  <a:srgbClr val="FF3333"/>
                </a:solidFill>
                <a:latin typeface="Courier New"/>
                <a:ea typeface="Courier New"/>
                <a:cs typeface="Courier New"/>
                <a:sym typeface="Courier New"/>
              </a:rPr>
              <a:t>-- send to particular cache (overrides</a:t>
            </a:r>
          </a:p>
          <a:p>
            <a:pPr lvl="0">
              <a:lnSpc>
                <a:spcPct val="91000"/>
              </a:lnSpc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200" b="1">
                <a:solidFill>
                  <a:srgbClr val="FF3333"/>
                </a:solidFill>
                <a:latin typeface="Courier New"/>
                <a:ea typeface="Courier New"/>
                <a:cs typeface="Courier New"/>
                <a:sym typeface="Courier New"/>
              </a:rPr>
              <a:t>     /etc/resolv.conf)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The trailing dot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4294967295"/>
          </p:nvPr>
        </p:nvSpPr>
        <p:spPr>
          <a:xfrm>
            <a:off x="609600" y="1447800"/>
            <a:ext cx="7769225" cy="347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143129" lvl="0" indent="-143129" defTabSz="448055">
              <a:lnSpc>
                <a:spcPct val="90000"/>
              </a:lnSpc>
              <a:spcBef>
                <a:spcPts val="400"/>
              </a:spcBef>
              <a:buSzTx/>
              <a:buNone/>
              <a:tabLst>
                <a:tab pos="266700" algn="l"/>
                <a:tab pos="711200" algn="l"/>
                <a:tab pos="1168400" algn="l"/>
                <a:tab pos="1612900" algn="l"/>
                <a:tab pos="2057400" algn="l"/>
                <a:tab pos="2501900" algn="l"/>
                <a:tab pos="2959100" algn="l"/>
                <a:tab pos="3403600" algn="l"/>
                <a:tab pos="3848100" algn="l"/>
                <a:tab pos="4305300" algn="l"/>
                <a:tab pos="4749800" algn="l"/>
                <a:tab pos="5194300" algn="l"/>
                <a:tab pos="5638800" algn="l"/>
                <a:tab pos="6096000" algn="l"/>
                <a:tab pos="6540500" algn="l"/>
                <a:tab pos="6985000" algn="l"/>
                <a:tab pos="7442200" algn="l"/>
                <a:tab pos="7886700" algn="l"/>
                <a:tab pos="8331200" algn="l"/>
                <a:tab pos="8775700" algn="l"/>
              </a:tabLst>
              <a:defRPr sz="1800"/>
            </a:pPr>
            <a:r>
              <a:rPr sz="2744" b="1">
                <a:latin typeface="Courier New"/>
                <a:ea typeface="Courier New"/>
                <a:cs typeface="Courier New"/>
                <a:sym typeface="Courier New"/>
              </a:rPr>
              <a:t># dig ws.afnog.org</a:t>
            </a:r>
            <a:r>
              <a:rPr sz="3528" b="1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143129" lvl="0" indent="-143129" defTabSz="448055">
              <a:lnSpc>
                <a:spcPct val="115000"/>
              </a:lnSpc>
              <a:spcBef>
                <a:spcPts val="400"/>
              </a:spcBef>
              <a:buSzTx/>
              <a:buNone/>
              <a:tabLst>
                <a:tab pos="266700" algn="l"/>
                <a:tab pos="711200" algn="l"/>
                <a:tab pos="1168400" algn="l"/>
                <a:tab pos="1612900" algn="l"/>
                <a:tab pos="2057400" algn="l"/>
                <a:tab pos="2501900" algn="l"/>
                <a:tab pos="2959100" algn="l"/>
                <a:tab pos="3403600" algn="l"/>
                <a:tab pos="3848100" algn="l"/>
                <a:tab pos="4305300" algn="l"/>
                <a:tab pos="4749800" algn="l"/>
                <a:tab pos="5194300" algn="l"/>
                <a:tab pos="5638800" algn="l"/>
                <a:tab pos="6096000" algn="l"/>
                <a:tab pos="6540500" algn="l"/>
                <a:tab pos="6985000" algn="l"/>
                <a:tab pos="7442200" algn="l"/>
                <a:tab pos="7886700" algn="l"/>
                <a:tab pos="8331200" algn="l"/>
                <a:tab pos="8775700" algn="l"/>
              </a:tabLst>
              <a:defRPr sz="1800"/>
            </a:pPr>
            <a:endParaRPr sz="3528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43129" lvl="0" indent="-143129" defTabSz="448055">
              <a:lnSpc>
                <a:spcPct val="115000"/>
              </a:lnSpc>
              <a:spcBef>
                <a:spcPts val="400"/>
              </a:spcBef>
              <a:buClr>
                <a:srgbClr val="C37D05"/>
              </a:buClr>
              <a:buSzPct val="45000"/>
              <a:buFont typeface="Helvetica"/>
              <a:buChar char="●"/>
              <a:tabLst>
                <a:tab pos="266700" algn="l"/>
                <a:tab pos="711200" algn="l"/>
                <a:tab pos="1168400" algn="l"/>
                <a:tab pos="1612900" algn="l"/>
                <a:tab pos="2057400" algn="l"/>
                <a:tab pos="2501900" algn="l"/>
                <a:tab pos="2959100" algn="l"/>
                <a:tab pos="3403600" algn="l"/>
                <a:tab pos="3848100" algn="l"/>
                <a:tab pos="4305300" algn="l"/>
                <a:tab pos="4749800" algn="l"/>
                <a:tab pos="5194300" algn="l"/>
                <a:tab pos="5638800" algn="l"/>
                <a:tab pos="6096000" algn="l"/>
                <a:tab pos="6540500" algn="l"/>
                <a:tab pos="6985000" algn="l"/>
                <a:tab pos="7442200" algn="l"/>
                <a:tab pos="7886700" algn="l"/>
                <a:tab pos="8331200" algn="l"/>
                <a:tab pos="8775700" algn="l"/>
              </a:tabLst>
              <a:defRPr sz="1800"/>
            </a:pPr>
            <a:r>
              <a:rPr sz="2744"/>
              <a:t>Prevents any default domain being appended</a:t>
            </a:r>
          </a:p>
          <a:p>
            <a:pPr marL="143129" lvl="0" indent="-143129" defTabSz="448055">
              <a:lnSpc>
                <a:spcPct val="115000"/>
              </a:lnSpc>
              <a:spcBef>
                <a:spcPts val="400"/>
              </a:spcBef>
              <a:buClr>
                <a:srgbClr val="C37D05"/>
              </a:buClr>
              <a:buSzPct val="45000"/>
              <a:buFont typeface="Helvetica"/>
              <a:buChar char="●"/>
              <a:tabLst>
                <a:tab pos="266700" algn="l"/>
                <a:tab pos="711200" algn="l"/>
                <a:tab pos="1168400" algn="l"/>
                <a:tab pos="1612900" algn="l"/>
                <a:tab pos="2057400" algn="l"/>
                <a:tab pos="2501900" algn="l"/>
                <a:tab pos="2959100" algn="l"/>
                <a:tab pos="3403600" algn="l"/>
                <a:tab pos="3848100" algn="l"/>
                <a:tab pos="4305300" algn="l"/>
                <a:tab pos="4749800" algn="l"/>
                <a:tab pos="5194300" algn="l"/>
                <a:tab pos="5638800" algn="l"/>
                <a:tab pos="6096000" algn="l"/>
                <a:tab pos="6540500" algn="l"/>
                <a:tab pos="6985000" algn="l"/>
                <a:tab pos="7442200" algn="l"/>
                <a:tab pos="7886700" algn="l"/>
                <a:tab pos="8331200" algn="l"/>
                <a:tab pos="8775700" algn="l"/>
              </a:tabLst>
              <a:defRPr sz="1800"/>
            </a:pPr>
            <a:r>
              <a:rPr sz="2744"/>
              <a:t>Get into the habit of using it always when testing DNS</a:t>
            </a:r>
          </a:p>
          <a:p>
            <a:pPr marL="706310" lvl="1" indent="-258254" defTabSz="448055">
              <a:lnSpc>
                <a:spcPct val="101000"/>
              </a:lnSpc>
              <a:spcBef>
                <a:spcPts val="0"/>
              </a:spcBef>
              <a:tabLst>
                <a:tab pos="266700" algn="l"/>
                <a:tab pos="711200" algn="l"/>
                <a:tab pos="1168400" algn="l"/>
                <a:tab pos="1612900" algn="l"/>
                <a:tab pos="2057400" algn="l"/>
                <a:tab pos="2501900" algn="l"/>
                <a:tab pos="2959100" algn="l"/>
                <a:tab pos="3403600" algn="l"/>
                <a:tab pos="3848100" algn="l"/>
                <a:tab pos="4305300" algn="l"/>
                <a:tab pos="4749800" algn="l"/>
                <a:tab pos="5194300" algn="l"/>
                <a:tab pos="5638800" algn="l"/>
                <a:tab pos="6096000" algn="l"/>
                <a:tab pos="6540500" algn="l"/>
                <a:tab pos="6985000" algn="l"/>
                <a:tab pos="7442200" algn="l"/>
                <a:tab pos="7886700" algn="l"/>
                <a:tab pos="8331200" algn="l"/>
                <a:tab pos="8775700" algn="l"/>
              </a:tabLst>
              <a:defRPr sz="1800"/>
            </a:pPr>
            <a:r>
              <a:rPr sz="2352"/>
              <a:t>only on domain names, not IP addresses or e-mail addresses</a:t>
            </a:r>
          </a:p>
        </p:txBody>
      </p:sp>
      <p:sp>
        <p:nvSpPr>
          <p:cNvPr id="136" name="Shape 136"/>
          <p:cNvSpPr/>
          <p:nvPr/>
        </p:nvSpPr>
        <p:spPr>
          <a:xfrm flipH="1" flipV="1">
            <a:off x="4571999" y="1828799"/>
            <a:ext cx="533402" cy="533402"/>
          </a:xfrm>
          <a:prstGeom prst="line">
            <a:avLst/>
          </a:prstGeom>
          <a:ln w="5715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381000" y="207962"/>
            <a:ext cx="8534400" cy="54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[field@term /usr/home/field]$ dig @zoe.dns.gh. downloads.dns.gh. a 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; &lt;&lt;&gt;&gt; DiG 9.3.1 &lt;&lt;&gt;&gt; @zoe.dns.gh. downloads.dns.gh. a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; (1 server found)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;; global options:  printcmd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34963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;; flags: qr aa rd ra; QUERY: 1, ANSWER: 2, AUTHORITY: 3, ADDITIONAL: 0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;downloads.dns.gh.              IN      A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;; ANSWER SECTION: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downloads.dns.gh.       3600    IN      CNAME   zoe.dns.gh.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zoe.dns.gh.             3600    IN      A       147.28.0.23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;; AUTHORITY SECTION: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dns.gh.                 3600    IN      NS      zoe.dns.gh.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dns.gh.                 3600    IN      NS      mantse.gh.com.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dns.gh.                 3600    IN      NS      snshq902.ghanatel.com.gh.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;; Query time: 275 msec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;; SERVER: 147.28.0.23#53(147.28.0.23)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;; WHEN: Sat May 24 00:17:53 2008</a:t>
            </a:r>
          </a:p>
          <a:p>
            <a:pPr lvl="0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;; MSG SIZE  rcvd: 145</a:t>
            </a:r>
          </a:p>
        </p:txBody>
      </p:sp>
      <p:sp>
        <p:nvSpPr>
          <p:cNvPr id="139" name="Shape 139"/>
          <p:cNvSpPr/>
          <p:nvPr/>
        </p:nvSpPr>
        <p:spPr>
          <a:xfrm>
            <a:off x="3962400" y="1524000"/>
            <a:ext cx="1828800" cy="228600"/>
          </a:xfrm>
          <a:prstGeom prst="roundRect">
            <a:avLst>
              <a:gd name="adj" fmla="val 694"/>
            </a:avLst>
          </a:prstGeom>
          <a:ln w="9360">
            <a:solidFill>
              <a:srgbClr val="CC3300"/>
            </a:solidFill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609600" y="1752600"/>
            <a:ext cx="2514600" cy="228600"/>
          </a:xfrm>
          <a:prstGeom prst="roundRect">
            <a:avLst>
              <a:gd name="adj" fmla="val 694"/>
            </a:avLst>
          </a:prstGeom>
          <a:ln w="9360">
            <a:solidFill>
              <a:srgbClr val="CC3300"/>
            </a:solidFill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3124200" y="3048000"/>
            <a:ext cx="609600" cy="1600200"/>
          </a:xfrm>
          <a:prstGeom prst="roundRect">
            <a:avLst>
              <a:gd name="adj" fmla="val 519"/>
            </a:avLst>
          </a:prstGeom>
          <a:ln w="9360">
            <a:solidFill>
              <a:srgbClr val="CC3300"/>
            </a:solidFill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457200" y="4876800"/>
            <a:ext cx="2743200" cy="228600"/>
          </a:xfrm>
          <a:prstGeom prst="roundRect">
            <a:avLst>
              <a:gd name="adj" fmla="val 694"/>
            </a:avLst>
          </a:prstGeom>
          <a:ln w="9360">
            <a:solidFill>
              <a:srgbClr val="CC3300"/>
            </a:solidFill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457200" y="5105400"/>
            <a:ext cx="4419600" cy="228600"/>
          </a:xfrm>
          <a:prstGeom prst="roundRect">
            <a:avLst>
              <a:gd name="adj" fmla="val 694"/>
            </a:avLst>
          </a:prstGeom>
          <a:ln w="9360">
            <a:solidFill>
              <a:srgbClr val="CC3300"/>
            </a:solidFill>
            <a:miter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Understanding output from dig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4294967295"/>
          </p:nvPr>
        </p:nvSpPr>
        <p:spPr>
          <a:xfrm>
            <a:off x="609600" y="1447800"/>
            <a:ext cx="7769225" cy="4933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STATUS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NOERROR: 0 or more RRs returned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NXDOMAIN: non-existent domain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SERVFAIL: cache could not locate answer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REFUSED: query not available on cache server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FLAGS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AA: Authoritative answer (not from cache)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You can ignore the others</a:t>
            </a:r>
          </a:p>
          <a:p>
            <a:pPr marL="1143000" lvl="2" indent="-228600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t>QR: Query/Response (1 = Response)</a:t>
            </a:r>
          </a:p>
          <a:p>
            <a:pPr marL="1143000" lvl="2" indent="-228600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t>RD: Recursion Desired</a:t>
            </a:r>
          </a:p>
          <a:p>
            <a:pPr marL="1143000" lvl="2" indent="-228600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t>RA: Recursion Available</a:t>
            </a:r>
          </a:p>
          <a:p>
            <a:pPr lvl="0">
              <a:lnSpc>
                <a:spcPct val="124000"/>
              </a:lnSpc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ANSWER: number of RRs in answer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Understanding output from dig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4294967295"/>
          </p:nvPr>
        </p:nvSpPr>
        <p:spPr>
          <a:xfrm>
            <a:off x="609600" y="1447799"/>
            <a:ext cx="7769225" cy="4924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14261" lvl="0" indent="-314261" defTabSz="448055">
              <a:lnSpc>
                <a:spcPct val="96000"/>
              </a:lnSpc>
              <a:spcBef>
                <a:spcPts val="2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Answer section (RRs requested)</a:t>
            </a:r>
          </a:p>
          <a:p>
            <a:pPr marL="706310" lvl="1" indent="-258254" defTabSz="448055">
              <a:lnSpc>
                <a:spcPct val="101000"/>
              </a:lnSpc>
              <a:spcBef>
                <a:spcPts val="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352"/>
              <a:t>Each record has a Time To Live (TTL)</a:t>
            </a:r>
          </a:p>
          <a:p>
            <a:pPr marL="706310" lvl="1" indent="-258254" defTabSz="448055">
              <a:lnSpc>
                <a:spcPct val="101000"/>
              </a:lnSpc>
              <a:spcBef>
                <a:spcPts val="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352"/>
              <a:t>Says how long the cache will keep it</a:t>
            </a:r>
          </a:p>
          <a:p>
            <a:pPr marL="314261" lvl="0" indent="-314261" defTabSz="448055">
              <a:lnSpc>
                <a:spcPct val="101000"/>
              </a:lnSpc>
              <a:spcBef>
                <a:spcPts val="2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Authority section</a:t>
            </a:r>
          </a:p>
          <a:p>
            <a:pPr marL="706310" lvl="1" indent="-258254" defTabSz="448055">
              <a:lnSpc>
                <a:spcPct val="101000"/>
              </a:lnSpc>
              <a:spcBef>
                <a:spcPts val="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352"/>
              <a:t>Which nameservers are authoritative for this domain</a:t>
            </a:r>
          </a:p>
          <a:p>
            <a:pPr marL="314261" lvl="0" indent="-314261" defTabSz="448055">
              <a:lnSpc>
                <a:spcPct val="101000"/>
              </a:lnSpc>
              <a:spcBef>
                <a:spcPts val="2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Additional section</a:t>
            </a:r>
          </a:p>
          <a:p>
            <a:pPr marL="706310" lvl="1" indent="-258254" defTabSz="448055">
              <a:lnSpc>
                <a:spcPct val="101000"/>
              </a:lnSpc>
              <a:spcBef>
                <a:spcPts val="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352"/>
              <a:t>More RRs (typically IP addresses for the authoritative nameservers)</a:t>
            </a:r>
          </a:p>
          <a:p>
            <a:pPr marL="314261" lvl="0" indent="-314261" defTabSz="448055">
              <a:lnSpc>
                <a:spcPct val="96000"/>
              </a:lnSpc>
              <a:spcBef>
                <a:spcPts val="2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Total query time</a:t>
            </a:r>
          </a:p>
          <a:p>
            <a:pPr marL="314261" lvl="0" indent="-314261" defTabSz="448055">
              <a:lnSpc>
                <a:spcPct val="101000"/>
              </a:lnSpc>
              <a:spcBef>
                <a:spcPts val="2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Check which server gave the response!</a:t>
            </a:r>
          </a:p>
          <a:p>
            <a:pPr marL="706310" lvl="1" indent="-258254" defTabSz="448055">
              <a:lnSpc>
                <a:spcPct val="101000"/>
              </a:lnSpc>
              <a:spcBef>
                <a:spcPts val="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352"/>
              <a:t>If you make a typing error, the query may go to a default server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7240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The old solution: HOSTS.TXT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4294967295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 centrally-maintained file, distributed to all hosts on the Internet</a:t>
            </a:r>
          </a:p>
          <a:p>
            <a:pPr lvl="0">
              <a:lnSpc>
                <a:spcPct val="101000"/>
              </a:lnSpc>
              <a:spcBef>
                <a:spcPts val="200"/>
              </a:spcBef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endParaRPr sz="2800"/>
          </a:p>
          <a:p>
            <a:pPr marL="0" lvl="1" indent="0">
              <a:lnSpc>
                <a:spcPct val="91000"/>
              </a:lnSpc>
              <a:spcBef>
                <a:spcPts val="4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b="1" i="1">
                <a:latin typeface="Courier New"/>
                <a:ea typeface="Courier New"/>
                <a:cs typeface="Courier New"/>
                <a:sym typeface="Courier New"/>
              </a:rPr>
              <a:t>SPARKY                    128.4.13.9</a:t>
            </a:r>
          </a:p>
          <a:p>
            <a:pPr marL="0" lvl="1" indent="0">
              <a:lnSpc>
                <a:spcPct val="91000"/>
              </a:lnSpc>
              <a:spcBef>
                <a:spcPts val="4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b="1" i="1">
                <a:latin typeface="Courier New"/>
                <a:ea typeface="Courier New"/>
                <a:cs typeface="Courier New"/>
                <a:sym typeface="Courier New"/>
              </a:rPr>
              <a:t>UCB-MAILGATE              4.98.133.7</a:t>
            </a:r>
          </a:p>
          <a:p>
            <a:pPr marL="0" lvl="1" indent="0">
              <a:lnSpc>
                <a:spcPct val="91000"/>
              </a:lnSpc>
              <a:spcBef>
                <a:spcPts val="4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b="1" i="1">
                <a:latin typeface="Courier New"/>
                <a:ea typeface="Courier New"/>
                <a:cs typeface="Courier New"/>
                <a:sym typeface="Courier New"/>
              </a:rPr>
              <a:t>FTPHOST                   200.10.194.33</a:t>
            </a:r>
          </a:p>
          <a:p>
            <a:pPr marL="0" lvl="1" indent="0">
              <a:lnSpc>
                <a:spcPct val="91000"/>
              </a:lnSpc>
              <a:spcBef>
                <a:spcPts val="4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... etc</a:t>
            </a:r>
          </a:p>
          <a:p>
            <a:pPr marL="0" lvl="1" indent="0">
              <a:lnSpc>
                <a:spcPct val="91000"/>
              </a:lnSpc>
              <a:spcBef>
                <a:spcPts val="400"/>
              </a:spcBef>
              <a:buSzTx/>
              <a:buNone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1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This feature still exists:</a:t>
            </a:r>
          </a:p>
          <a:p>
            <a:pPr marL="1143000" lvl="2" indent="-228600">
              <a:lnSpc>
                <a:spcPct val="101000"/>
              </a:lnSpc>
              <a:spcBef>
                <a:spcPts val="4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>
                <a:solidFill>
                  <a:srgbClr val="FF0000"/>
                </a:solidFill>
              </a:rPr>
              <a:t>/etc/hosts (UNIX)</a:t>
            </a:r>
          </a:p>
          <a:p>
            <a:pPr marL="1143000" lvl="2" indent="-228600">
              <a:lnSpc>
                <a:spcPct val="101000"/>
              </a:lnSpc>
              <a:spcBef>
                <a:spcPts val="4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t>c:\windows\hosts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7240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hosts.txt does not scale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4294967295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buSzPct val="150000"/>
              <a:buFont typeface="Helvetica"/>
              <a:buChar char="✗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Huge file (traffic and load)</a:t>
            </a:r>
          </a:p>
          <a:p>
            <a:pPr lvl="0">
              <a:lnSpc>
                <a:spcPct val="101000"/>
              </a:lnSpc>
              <a:buSzPct val="150000"/>
              <a:buFont typeface="Helvetica"/>
              <a:buChar char="✗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Name collisions (name uniqueness)</a:t>
            </a:r>
          </a:p>
          <a:p>
            <a:pPr lvl="0">
              <a:lnSpc>
                <a:spcPct val="101000"/>
              </a:lnSpc>
              <a:buSzPct val="150000"/>
              <a:buFont typeface="Helvetica"/>
              <a:buChar char="✗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Consistency</a:t>
            </a:r>
          </a:p>
          <a:p>
            <a:pPr lvl="0">
              <a:lnSpc>
                <a:spcPct val="101000"/>
              </a:lnSpc>
              <a:buSzPct val="150000"/>
              <a:buFont typeface="Helvetica"/>
              <a:buChar char="✗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Always out of date</a:t>
            </a:r>
          </a:p>
          <a:p>
            <a:pPr lvl="0">
              <a:lnSpc>
                <a:spcPct val="101000"/>
              </a:lnSpc>
              <a:buSzPct val="150000"/>
              <a:buFont typeface="Helvetica"/>
              <a:buChar char="✗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Single point of Administration</a:t>
            </a:r>
          </a:p>
          <a:p>
            <a:pPr lvl="0">
              <a:lnSpc>
                <a:spcPct val="101000"/>
              </a:lnSpc>
              <a:buSzPct val="150000"/>
              <a:buFont typeface="Helvetica"/>
              <a:buChar char="✗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Did not scale well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382000" cy="839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The Domain Name System was born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4294967295"/>
          </p:nvPr>
        </p:nvSpPr>
        <p:spPr>
          <a:xfrm>
            <a:off x="609600" y="1295399"/>
            <a:ext cx="7772400" cy="4894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14261" lvl="0" indent="-314261" defTabSz="448055">
              <a:lnSpc>
                <a:spcPct val="89000"/>
              </a:lnSpc>
              <a:spcBef>
                <a:spcPts val="4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DNS is a distributed database for holding name to IP address (and other) information </a:t>
            </a:r>
          </a:p>
          <a:p>
            <a:pPr marL="314261" lvl="0" indent="-314261" defTabSz="448055">
              <a:lnSpc>
                <a:spcPct val="89000"/>
              </a:lnSpc>
              <a:spcBef>
                <a:spcPts val="4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Distributed:</a:t>
            </a:r>
          </a:p>
          <a:p>
            <a:pPr marL="706310" lvl="1" indent="-258254" defTabSz="448055">
              <a:lnSpc>
                <a:spcPct val="101000"/>
              </a:lnSpc>
              <a:spcBef>
                <a:spcPts val="30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352"/>
              <a:t>Shares the Administration</a:t>
            </a:r>
          </a:p>
          <a:p>
            <a:pPr marL="706310" lvl="1" indent="-258254" defTabSz="448055">
              <a:lnSpc>
                <a:spcPct val="101000"/>
              </a:lnSpc>
              <a:spcBef>
                <a:spcPts val="30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352"/>
              <a:t>Shares the Load</a:t>
            </a:r>
          </a:p>
          <a:p>
            <a:pPr marL="314261" lvl="0" indent="-314261" defTabSz="448055">
              <a:lnSpc>
                <a:spcPct val="89000"/>
              </a:lnSpc>
              <a:spcBef>
                <a:spcPts val="4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Robustness and improved performance achieved through </a:t>
            </a:r>
          </a:p>
          <a:p>
            <a:pPr marL="749352" lvl="1" indent="-301296" defTabSz="448055">
              <a:lnSpc>
                <a:spcPct val="101000"/>
              </a:lnSpc>
              <a:spcBef>
                <a:spcPts val="30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replication </a:t>
            </a:r>
          </a:p>
          <a:p>
            <a:pPr marL="749352" lvl="1" indent="-301296" defTabSz="448055">
              <a:lnSpc>
                <a:spcPct val="101000"/>
              </a:lnSpc>
              <a:spcBef>
                <a:spcPts val="300"/>
              </a:spcBef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and caching</a:t>
            </a:r>
          </a:p>
          <a:p>
            <a:pPr marL="314261" lvl="0" indent="-314261" defTabSz="448055">
              <a:lnSpc>
                <a:spcPct val="89000"/>
              </a:lnSpc>
              <a:spcBef>
                <a:spcPts val="4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Employs a client-server architecture</a:t>
            </a:r>
          </a:p>
          <a:p>
            <a:pPr marL="314261" lvl="0" indent="-314261" defTabSz="448055">
              <a:lnSpc>
                <a:spcPct val="89000"/>
              </a:lnSpc>
              <a:spcBef>
                <a:spcPts val="400"/>
              </a:spcBef>
              <a:buChar char="•"/>
              <a:tabLst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11500" algn="l"/>
                <a:tab pos="3568700" algn="l"/>
                <a:tab pos="4013200" algn="l"/>
                <a:tab pos="4457700" algn="l"/>
                <a:tab pos="4914900" algn="l"/>
                <a:tab pos="5359400" algn="l"/>
                <a:tab pos="5803900" algn="l"/>
                <a:tab pos="6248400" algn="l"/>
                <a:tab pos="6705600" algn="l"/>
                <a:tab pos="7150100" algn="l"/>
                <a:tab pos="7594600" algn="l"/>
                <a:tab pos="8051800" algn="l"/>
                <a:tab pos="8496300" algn="l"/>
                <a:tab pos="8940800" algn="l"/>
              </a:tabLst>
              <a:defRPr sz="1800"/>
            </a:pPr>
            <a:r>
              <a:rPr sz="2744"/>
              <a:t>A critical piece of the Internet's infrastructure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 idx="4294967295"/>
          </p:nvPr>
        </p:nvSpPr>
        <p:spPr>
          <a:xfrm>
            <a:off x="696912" y="292100"/>
            <a:ext cx="7772401" cy="954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DNS is Hierarchical</a:t>
            </a:r>
          </a:p>
        </p:txBody>
      </p:sp>
      <p:sp>
        <p:nvSpPr>
          <p:cNvPr id="27" name="Shape 27"/>
          <p:cNvSpPr/>
          <p:nvPr/>
        </p:nvSpPr>
        <p:spPr>
          <a:xfrm flipH="1">
            <a:off x="1273175" y="1828799"/>
            <a:ext cx="1122363" cy="609602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2514599" y="1828799"/>
            <a:ext cx="1589" cy="685802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649537" y="1828800"/>
            <a:ext cx="1084264" cy="609600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" name="Shape 30"/>
          <p:cNvSpPr/>
          <p:nvPr/>
        </p:nvSpPr>
        <p:spPr>
          <a:xfrm flipH="1">
            <a:off x="684212" y="2863850"/>
            <a:ext cx="460376" cy="793750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2465852" y="1251383"/>
            <a:ext cx="859496" cy="52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lvl="0" algn="ctr" defTabSz="914400">
              <a:lnSpc>
                <a:spcPct val="124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800"/>
              <a:t>.</a:t>
            </a:r>
            <a:r>
              <a:rPr sz="2000"/>
              <a:t>(root)</a:t>
            </a:r>
          </a:p>
        </p:txBody>
      </p:sp>
      <p:sp>
        <p:nvSpPr>
          <p:cNvPr id="32" name="Shape 32"/>
          <p:cNvSpPr/>
          <p:nvPr/>
        </p:nvSpPr>
        <p:spPr>
          <a:xfrm>
            <a:off x="1071914" y="2434089"/>
            <a:ext cx="426334" cy="389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lang="en-US" sz="2000" dirty="0" err="1"/>
              <a:t>bw</a:t>
            </a:r>
            <a:endParaRPr sz="2000" dirty="0"/>
          </a:p>
        </p:txBody>
      </p:sp>
      <p:sp>
        <p:nvSpPr>
          <p:cNvPr id="33" name="Shape 33"/>
          <p:cNvSpPr/>
          <p:nvPr/>
        </p:nvSpPr>
        <p:spPr>
          <a:xfrm>
            <a:off x="2266038" y="2434085"/>
            <a:ext cx="474899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org</a:t>
            </a:r>
          </a:p>
        </p:txBody>
      </p:sp>
      <p:sp>
        <p:nvSpPr>
          <p:cNvPr id="34" name="Shape 34"/>
          <p:cNvSpPr/>
          <p:nvPr/>
        </p:nvSpPr>
        <p:spPr>
          <a:xfrm>
            <a:off x="3540094" y="2407098"/>
            <a:ext cx="574737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com</a:t>
            </a:r>
          </a:p>
        </p:txBody>
      </p:sp>
      <p:sp>
        <p:nvSpPr>
          <p:cNvPr id="35" name="Shape 35"/>
          <p:cNvSpPr/>
          <p:nvPr/>
        </p:nvSpPr>
        <p:spPr>
          <a:xfrm>
            <a:off x="266731" y="5521767"/>
            <a:ext cx="2678051" cy="58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lvl1pPr>
          </a:lstStyle>
          <a:p>
            <a:pPr lvl="0">
              <a:defRPr sz="1800"/>
            </a:pPr>
            <a:r>
              <a:rPr sz="3200"/>
              <a:t>DNS Database</a:t>
            </a:r>
          </a:p>
        </p:txBody>
      </p:sp>
      <p:sp>
        <p:nvSpPr>
          <p:cNvPr id="36" name="Shape 36"/>
          <p:cNvSpPr/>
          <p:nvPr/>
        </p:nvSpPr>
        <p:spPr>
          <a:xfrm flipH="1">
            <a:off x="6170612" y="1804987"/>
            <a:ext cx="688976" cy="709614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7015162" y="1792287"/>
            <a:ext cx="757239" cy="722313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6885167" y="1359513"/>
            <a:ext cx="928328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124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/ (root)</a:t>
            </a:r>
          </a:p>
        </p:txBody>
      </p:sp>
      <p:sp>
        <p:nvSpPr>
          <p:cNvPr id="39" name="Shape 39"/>
          <p:cNvSpPr/>
          <p:nvPr/>
        </p:nvSpPr>
        <p:spPr>
          <a:xfrm>
            <a:off x="5980491" y="2470598"/>
            <a:ext cx="442156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etc</a:t>
            </a:r>
          </a:p>
        </p:txBody>
      </p:sp>
      <p:sp>
        <p:nvSpPr>
          <p:cNvPr id="40" name="Shape 40"/>
          <p:cNvSpPr/>
          <p:nvPr/>
        </p:nvSpPr>
        <p:spPr>
          <a:xfrm>
            <a:off x="7599964" y="2446785"/>
            <a:ext cx="452822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usr</a:t>
            </a:r>
          </a:p>
        </p:txBody>
      </p:sp>
      <p:sp>
        <p:nvSpPr>
          <p:cNvPr id="41" name="Shape 41"/>
          <p:cNvSpPr/>
          <p:nvPr/>
        </p:nvSpPr>
        <p:spPr>
          <a:xfrm>
            <a:off x="6738795" y="2481710"/>
            <a:ext cx="446373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bin</a:t>
            </a:r>
          </a:p>
        </p:txBody>
      </p:sp>
      <p:sp>
        <p:nvSpPr>
          <p:cNvPr id="42" name="Shape 42"/>
          <p:cNvSpPr/>
          <p:nvPr/>
        </p:nvSpPr>
        <p:spPr>
          <a:xfrm>
            <a:off x="5988279" y="5521767"/>
            <a:ext cx="2888792" cy="58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/>
            </a:lvl1pPr>
          </a:lstStyle>
          <a:p>
            <a:pPr lvl="0">
              <a:defRPr sz="1800"/>
            </a:pPr>
            <a:r>
              <a:rPr sz="3200"/>
              <a:t>Unix Filesystem</a:t>
            </a:r>
          </a:p>
        </p:txBody>
      </p:sp>
      <p:sp>
        <p:nvSpPr>
          <p:cNvPr id="43" name="Shape 43"/>
          <p:cNvSpPr/>
          <p:nvPr/>
        </p:nvSpPr>
        <p:spPr>
          <a:xfrm>
            <a:off x="5029200" y="1295400"/>
            <a:ext cx="1588" cy="4648200"/>
          </a:xfrm>
          <a:prstGeom prst="line">
            <a:avLst/>
          </a:prstGeom>
          <a:ln w="9360">
            <a:solidFill/>
            <a:prstDash val="dash"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2792642" y="6040879"/>
            <a:ext cx="4100054" cy="58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00FF"/>
                </a:solidFill>
              </a:rPr>
              <a:t>Forms a tree structure</a:t>
            </a:r>
          </a:p>
        </p:txBody>
      </p:sp>
      <p:sp>
        <p:nvSpPr>
          <p:cNvPr id="45" name="Shape 45"/>
          <p:cNvSpPr/>
          <p:nvPr/>
        </p:nvSpPr>
        <p:spPr>
          <a:xfrm>
            <a:off x="252244" y="3650114"/>
            <a:ext cx="862351" cy="389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lang="en-US" dirty="0" err="1"/>
              <a:t>o</a:t>
            </a:r>
            <a:r>
              <a:rPr lang="en-US" sz="2000" dirty="0" err="1"/>
              <a:t>rg.bw</a:t>
            </a:r>
            <a:endParaRPr sz="2000" dirty="0"/>
          </a:p>
        </p:txBody>
      </p:sp>
      <p:sp>
        <p:nvSpPr>
          <p:cNvPr id="46" name="Shape 46"/>
          <p:cNvSpPr/>
          <p:nvPr/>
        </p:nvSpPr>
        <p:spPr>
          <a:xfrm>
            <a:off x="0" y="4756601"/>
            <a:ext cx="1557388" cy="389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lang="en-US" dirty="0" err="1"/>
              <a:t>b</a:t>
            </a:r>
            <a:r>
              <a:rPr lang="en-US" sz="2000" dirty="0" err="1"/>
              <a:t>ocra.org.bw</a:t>
            </a:r>
            <a:endParaRPr sz="2000" dirty="0"/>
          </a:p>
        </p:txBody>
      </p:sp>
      <p:sp>
        <p:nvSpPr>
          <p:cNvPr id="47" name="Shape 47"/>
          <p:cNvSpPr/>
          <p:nvPr/>
        </p:nvSpPr>
        <p:spPr>
          <a:xfrm flipH="1">
            <a:off x="1984374" y="2863850"/>
            <a:ext cx="460376" cy="793750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1199945" y="3650110"/>
            <a:ext cx="1184685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afnog.org</a:t>
            </a:r>
          </a:p>
        </p:txBody>
      </p:sp>
      <p:sp>
        <p:nvSpPr>
          <p:cNvPr id="49" name="Shape 49"/>
          <p:cNvSpPr/>
          <p:nvPr/>
        </p:nvSpPr>
        <p:spPr>
          <a:xfrm flipH="1" flipV="1">
            <a:off x="2559049" y="2862262"/>
            <a:ext cx="460376" cy="796926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2582930" y="3650110"/>
            <a:ext cx="1014277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nsrc.org</a:t>
            </a:r>
          </a:p>
        </p:txBody>
      </p:sp>
      <p:sp>
        <p:nvSpPr>
          <p:cNvPr id="51" name="Shape 51"/>
          <p:cNvSpPr/>
          <p:nvPr/>
        </p:nvSpPr>
        <p:spPr>
          <a:xfrm>
            <a:off x="3742798" y="3631060"/>
            <a:ext cx="1321854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yahoo.com</a:t>
            </a:r>
          </a:p>
        </p:txBody>
      </p:sp>
      <p:sp>
        <p:nvSpPr>
          <p:cNvPr id="52" name="Shape 52"/>
          <p:cNvSpPr/>
          <p:nvPr/>
        </p:nvSpPr>
        <p:spPr>
          <a:xfrm flipH="1" flipV="1">
            <a:off x="3856037" y="2862262"/>
            <a:ext cx="460376" cy="796926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 flipH="1" flipV="1">
            <a:off x="1947862" y="4014787"/>
            <a:ext cx="460376" cy="796926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1732080" y="4766123"/>
            <a:ext cx="1563452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 dirty="0"/>
              <a:t>ws.afnog.org</a:t>
            </a:r>
          </a:p>
        </p:txBody>
      </p:sp>
      <p:sp>
        <p:nvSpPr>
          <p:cNvPr id="55" name="Shape 55"/>
          <p:cNvSpPr/>
          <p:nvPr/>
        </p:nvSpPr>
        <p:spPr>
          <a:xfrm flipH="1">
            <a:off x="255587" y="4016375"/>
            <a:ext cx="460376" cy="793750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6942137" y="1828799"/>
            <a:ext cx="1589" cy="685802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5603875" y="2819400"/>
            <a:ext cx="501651" cy="609600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 flipH="1" flipV="1">
            <a:off x="7872412" y="2817812"/>
            <a:ext cx="501651" cy="612776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 flipH="1">
            <a:off x="7259637" y="2819400"/>
            <a:ext cx="501651" cy="609600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6868139" y="3381823"/>
            <a:ext cx="1054460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usr/local</a:t>
            </a:r>
          </a:p>
        </p:txBody>
      </p:sp>
      <p:sp>
        <p:nvSpPr>
          <p:cNvPr id="61" name="Shape 61"/>
          <p:cNvSpPr/>
          <p:nvPr/>
        </p:nvSpPr>
        <p:spPr>
          <a:xfrm>
            <a:off x="8011287" y="3381823"/>
            <a:ext cx="1003363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usr/sbin</a:t>
            </a:r>
          </a:p>
        </p:txBody>
      </p:sp>
      <p:sp>
        <p:nvSpPr>
          <p:cNvPr id="62" name="Shape 62"/>
          <p:cNvSpPr/>
          <p:nvPr/>
        </p:nvSpPr>
        <p:spPr>
          <a:xfrm>
            <a:off x="5101871" y="3381823"/>
            <a:ext cx="1061158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/etc/rc.d</a:t>
            </a:r>
          </a:p>
        </p:txBody>
      </p:sp>
      <p:sp>
        <p:nvSpPr>
          <p:cNvPr id="63" name="Shape 63"/>
          <p:cNvSpPr/>
          <p:nvPr/>
        </p:nvSpPr>
        <p:spPr>
          <a:xfrm flipH="1">
            <a:off x="6864350" y="3756025"/>
            <a:ext cx="501651" cy="609600"/>
          </a:xfrm>
          <a:prstGeom prst="line">
            <a:avLst/>
          </a:prstGeom>
          <a:ln w="28440">
            <a:solidFill/>
            <a:miter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6264665" y="4318448"/>
            <a:ext cx="1472420" cy="3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 defTabSz="914400">
              <a:lnSpc>
                <a:spcPct val="9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usr/local/src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 idx="4294967295"/>
          </p:nvPr>
        </p:nvSpPr>
        <p:spPr>
          <a:xfrm>
            <a:off x="685800" y="230187"/>
            <a:ext cx="7772400" cy="95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 DNS is Hierarchical (contd.)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4294967295"/>
          </p:nvPr>
        </p:nvSpPr>
        <p:spPr>
          <a:xfrm>
            <a:off x="609600" y="1447800"/>
            <a:ext cx="7772400" cy="3511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Globally unique names</a:t>
            </a:r>
          </a:p>
          <a:p>
            <a:pPr lvl="0">
              <a:lnSpc>
                <a:spcPct val="101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Administered in zones (parts of the tree)</a:t>
            </a:r>
          </a:p>
          <a:p>
            <a:pPr lvl="0">
              <a:lnSpc>
                <a:spcPct val="101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You can give away ("delegate") control of part of the tree underneath you</a:t>
            </a:r>
          </a:p>
          <a:p>
            <a:pPr lvl="0">
              <a:lnSpc>
                <a:spcPct val="101000"/>
              </a:lnSpc>
              <a:spcBef>
                <a:spcPts val="2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Example:</a:t>
            </a:r>
          </a:p>
          <a:p>
            <a:pPr marL="720725" lvl="1" indent="-263525">
              <a:lnSpc>
                <a:spcPct val="101000"/>
              </a:lnSpc>
              <a:spcBef>
                <a:spcPts val="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org on one set of nameservers</a:t>
            </a:r>
          </a:p>
          <a:p>
            <a:pPr marL="720725" lvl="1" indent="-263525">
              <a:lnSpc>
                <a:spcPct val="101000"/>
              </a:lnSpc>
              <a:spcBef>
                <a:spcPts val="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afnog.org on a different set</a:t>
            </a:r>
          </a:p>
          <a:p>
            <a:pPr marL="720725" lvl="1" indent="-263525">
              <a:lnSpc>
                <a:spcPct val="101000"/>
              </a:lnSpc>
              <a:spcBef>
                <a:spcPts val="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ws.afnog.org on a different set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 idx="4294967295"/>
          </p:nvPr>
        </p:nvSpPr>
        <p:spPr>
          <a:xfrm>
            <a:off x="547687" y="385762"/>
            <a:ext cx="788035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Domain Names are (almost) unlimited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4294967295"/>
          </p:nvPr>
        </p:nvSpPr>
        <p:spPr>
          <a:xfrm>
            <a:off x="790575" y="1600200"/>
            <a:ext cx="8499475" cy="3432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79" tIns="46079" rIns="46079" bIns="46079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Max 255 characters total length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Max 63 characters in each label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dirty="0"/>
              <a:t>RFC 1034, RFC 1035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If a domain name is being used as a host name, you should abide by some restrictions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dirty="0"/>
              <a:t>RFC 952 (old!)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dirty="0"/>
              <a:t>a-z 0-9 and minus (-) only</a:t>
            </a:r>
          </a:p>
          <a:p>
            <a:pPr marL="720725" lvl="1" indent="-263525">
              <a:lnSpc>
                <a:spcPct val="101000"/>
              </a:lnSpc>
              <a:spcBef>
                <a:spcPts val="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 dirty="0"/>
              <a:t>No underscores ( _ 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7769225" cy="836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3400"/>
              <a:t>Using the DNS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4294967295"/>
          </p:nvPr>
        </p:nvSpPr>
        <p:spPr>
          <a:xfrm>
            <a:off x="609600" y="1447799"/>
            <a:ext cx="7769225" cy="4645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6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A Domain Name (like www.ws.afnog.org) is the KEY to look up information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The result is </a:t>
            </a:r>
            <a:r>
              <a:rPr lang="en-US" sz="2800" dirty="0"/>
              <a:t>zero </a:t>
            </a:r>
            <a:r>
              <a:rPr sz="2800" dirty="0"/>
              <a:t>or more RESOURCE RECORD</a:t>
            </a:r>
            <a:r>
              <a:rPr lang="en-US" sz="2800" dirty="0"/>
              <a:t> </a:t>
            </a:r>
            <a:r>
              <a:rPr sz="2800" dirty="0"/>
              <a:t>S</a:t>
            </a:r>
            <a:r>
              <a:rPr lang="en-US" sz="2800" dirty="0"/>
              <a:t>ETS</a:t>
            </a:r>
            <a:r>
              <a:rPr sz="2800" dirty="0"/>
              <a:t> (RR</a:t>
            </a:r>
            <a:r>
              <a:rPr lang="en-US" sz="2800" dirty="0"/>
              <a:t>Set</a:t>
            </a:r>
            <a:r>
              <a:rPr sz="2800" dirty="0"/>
              <a:t>s)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There are different RR</a:t>
            </a:r>
            <a:r>
              <a:rPr lang="en-US" sz="2800" dirty="0"/>
              <a:t>TYPEs</a:t>
            </a:r>
            <a:r>
              <a:rPr sz="2800" dirty="0"/>
              <a:t> for different types of information</a:t>
            </a:r>
          </a:p>
          <a:p>
            <a:pPr lvl="0">
              <a:lnSpc>
                <a:spcPct val="101000"/>
              </a:lnSpc>
              <a:spcBef>
                <a:spcPts val="300"/>
              </a:spcBef>
              <a:buChar char="•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You can ask for the specific type you want, or ask for "any" RRs associated with the domain name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1776</Words>
  <Application>Microsoft Macintosh PowerPoint</Application>
  <PresentationFormat>On-screen Show (4:3)</PresentationFormat>
  <Paragraphs>268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Baekmuk Headline</vt:lpstr>
      <vt:lpstr>Calibri</vt:lpstr>
      <vt:lpstr>Courier New</vt:lpstr>
      <vt:lpstr>Helvetica</vt:lpstr>
      <vt:lpstr>Helvetica Neue</vt:lpstr>
      <vt:lpstr>Swiss</vt:lpstr>
      <vt:lpstr>Tahoma</vt:lpstr>
      <vt:lpstr>Times New Roman</vt:lpstr>
      <vt:lpstr>Zapf Dingbats</vt:lpstr>
      <vt:lpstr>Default</vt:lpstr>
      <vt:lpstr>PowerPoint Presentation</vt:lpstr>
      <vt:lpstr>Computers use IP addresses.  Why do we need names?</vt:lpstr>
      <vt:lpstr>The old solution: HOSTS.TXT</vt:lpstr>
      <vt:lpstr>hosts.txt does not scale</vt:lpstr>
      <vt:lpstr>The Domain Name System was born</vt:lpstr>
      <vt:lpstr>DNS is Hierarchical</vt:lpstr>
      <vt:lpstr> DNS is Hierarchical (contd.)</vt:lpstr>
      <vt:lpstr>Domain Names are (almost) unlimited</vt:lpstr>
      <vt:lpstr>Using the DNS</vt:lpstr>
      <vt:lpstr>Commonly seen Resource Record Types (RRTYPEs)</vt:lpstr>
      <vt:lpstr>A Simple Example</vt:lpstr>
      <vt:lpstr>Possible results from a Query</vt:lpstr>
      <vt:lpstr>How do you use an IP address as the key for a DNS query</vt:lpstr>
      <vt:lpstr>PowerPoint Presentation</vt:lpstr>
      <vt:lpstr>DNS is a Client-Server application</vt:lpstr>
      <vt:lpstr>There are three roles involved in DNS</vt:lpstr>
      <vt:lpstr>Three roles in DNS</vt:lpstr>
      <vt:lpstr>Three roles in DNS</vt:lpstr>
      <vt:lpstr>ROLE 1: THE STUB RESOLVER</vt:lpstr>
      <vt:lpstr>How does the stub resolver find a recursive nameserver?</vt:lpstr>
      <vt:lpstr>How do you choose which recursive resolver(s) to configure?</vt:lpstr>
      <vt:lpstr>Stub resolvers can be configured with search domain(s)</vt:lpstr>
      <vt:lpstr>Example: Unix stub resolver configuration</vt:lpstr>
      <vt:lpstr>Testing DNS</vt:lpstr>
      <vt:lpstr>Testing DNS with "dig"</vt:lpstr>
      <vt:lpstr>The trailing dot</vt:lpstr>
      <vt:lpstr>PowerPoint Presentation</vt:lpstr>
      <vt:lpstr>Understanding output from dig</vt:lpstr>
      <vt:lpstr>Understanding output from dig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Michuki Mwangi</cp:lastModifiedBy>
  <cp:revision>6</cp:revision>
  <dcterms:modified xsi:type="dcterms:W3CDTF">2018-04-30T09:35:45Z</dcterms:modified>
</cp:coreProperties>
</file>