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1"/>
  </p:sldMasterIdLst>
  <p:notesMasterIdLst>
    <p:notesMasterId r:id="rId27"/>
  </p:notesMasterIdLst>
  <p:sldIdLst>
    <p:sldId id="256" r:id="rId2"/>
    <p:sldId id="259" r:id="rId3"/>
    <p:sldId id="257" r:id="rId4"/>
    <p:sldId id="260" r:id="rId5"/>
    <p:sldId id="258" r:id="rId6"/>
    <p:sldId id="261" r:id="rId7"/>
    <p:sldId id="266" r:id="rId8"/>
    <p:sldId id="262" r:id="rId9"/>
    <p:sldId id="263" r:id="rId10"/>
    <p:sldId id="264" r:id="rId11"/>
    <p:sldId id="277" r:id="rId12"/>
    <p:sldId id="265" r:id="rId13"/>
    <p:sldId id="267" r:id="rId14"/>
    <p:sldId id="270" r:id="rId15"/>
    <p:sldId id="268" r:id="rId16"/>
    <p:sldId id="276" r:id="rId17"/>
    <p:sldId id="269" r:id="rId18"/>
    <p:sldId id="272" r:id="rId19"/>
    <p:sldId id="273" r:id="rId20"/>
    <p:sldId id="274" r:id="rId21"/>
    <p:sldId id="278" r:id="rId22"/>
    <p:sldId id="282" r:id="rId23"/>
    <p:sldId id="280" r:id="rId24"/>
    <p:sldId id="281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/>
    <p:restoredTop sz="99486" autoAdjust="0"/>
  </p:normalViewPr>
  <p:slideViewPr>
    <p:cSldViewPr snapToGrid="0" snapToObjects="1">
      <p:cViewPr varScale="1">
        <p:scale>
          <a:sx n="99" d="100"/>
          <a:sy n="99" d="100"/>
        </p:scale>
        <p:origin x="2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904DE-5373-004A-BC9C-B0A175A4A2D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00E9E-DDBB-C84F-82DA-DC9EFE93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00E9E-DDBB-C84F-82DA-DC9EFE93A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ClrTx/>
              <a:buFont typeface="Wingdings" charset="2"/>
              <a:buChar char="§"/>
              <a:defRPr/>
            </a:lvl1pPr>
            <a:lvl2pPr marL="457200" indent="-182880">
              <a:buClrTx/>
              <a:buFont typeface="Wingdings" charset="2"/>
              <a:buChar char="§"/>
              <a:defRPr/>
            </a:lvl2pPr>
            <a:lvl3pPr marL="731520" indent="-182880">
              <a:buClrTx/>
              <a:buFont typeface="Wingdings" charset="2"/>
              <a:buChar char="§"/>
              <a:defRPr/>
            </a:lvl3pPr>
            <a:lvl4pPr marL="1005840" indent="-182880">
              <a:buClrTx/>
              <a:buFont typeface="Wingdings" charset="2"/>
              <a:buChar char="§"/>
              <a:defRPr/>
            </a:lvl4pPr>
            <a:lvl5pPr marL="1188720" indent="-137160">
              <a:buClrTx/>
              <a:buFont typeface="Wingdings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April 30,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s.afnog.org/afnog2016/unix-intro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ssh@pcX.sse.ws.afnog.or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fnog.org/mailman/listinfo/afnog/" TargetMode="External"/><Relationship Id="rId2" Type="http://schemas.openxmlformats.org/officeDocument/2006/relationships/hyperlink" Target="http://www.ws.afnog.org/afnog2018/sse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bian.org/doc/manuals/securing-debian-howto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Welcome to </a:t>
            </a:r>
            <a:r>
              <a:rPr lang="en-US" dirty="0" err="1"/>
              <a:t>ss</a:t>
            </a:r>
            <a:r>
              <a:rPr lang="en-US" dirty="0"/>
              <a:t>-e</a:t>
            </a:r>
            <a:br>
              <a:rPr lang="en-US" dirty="0"/>
            </a:br>
            <a:r>
              <a:rPr lang="en-US" dirty="0" err="1"/>
              <a:t>AfNOG</a:t>
            </a:r>
            <a:r>
              <a:rPr lang="en-US" dirty="0"/>
              <a:t> - 2018</a:t>
            </a:r>
            <a:br>
              <a:rPr lang="en-US" dirty="0"/>
            </a:br>
            <a:r>
              <a:rPr lang="en-US" dirty="0" err="1"/>
              <a:t>DaKAR</a:t>
            </a:r>
            <a:r>
              <a:rPr lang="en-US" dirty="0"/>
              <a:t>, SENEGAL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Scalable Services – English </a:t>
            </a:r>
          </a:p>
        </p:txBody>
      </p:sp>
    </p:spTree>
    <p:extLst>
      <p:ext uri="{BB962C8B-B14F-4D97-AF65-F5344CB8AC3E}">
        <p14:creationId xmlns:p14="http://schemas.microsoft.com/office/powerpoint/2010/main" val="44091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Install putty from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http://www.ws.afnog.org/afnog2016/unix-intro/downloads/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60" y="2450633"/>
            <a:ext cx="4491396" cy="4212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2" y="2450633"/>
            <a:ext cx="1365390" cy="10954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30707" y="3961073"/>
            <a:ext cx="3792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After downloading you will see the above icon. Double click on it and you should see a window similar to the one on the right</a:t>
            </a:r>
          </a:p>
        </p:txBody>
      </p:sp>
    </p:spTree>
    <p:extLst>
      <p:ext uri="{BB962C8B-B14F-4D97-AF65-F5344CB8AC3E}">
        <p14:creationId xmlns:p14="http://schemas.microsoft.com/office/powerpoint/2010/main" val="351080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Unix, Linux and OS X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default Secure Shell (SSH) client is already installed in Unix, Linux and OS X</a:t>
            </a:r>
          </a:p>
          <a:p>
            <a:r>
              <a:rPr lang="en-US" dirty="0"/>
              <a:t>To access the default SSH </a:t>
            </a:r>
          </a:p>
          <a:p>
            <a:pPr lvl="1"/>
            <a:r>
              <a:rPr lang="en-US" dirty="0"/>
              <a:t>Open:  Terminal application</a:t>
            </a:r>
          </a:p>
          <a:p>
            <a:pPr lvl="1"/>
            <a:r>
              <a:rPr lang="en-US" dirty="0"/>
              <a:t>From Terminal prompt type the following; </a:t>
            </a:r>
          </a:p>
          <a:p>
            <a:pPr lvl="1"/>
            <a:r>
              <a:rPr lang="en-US" dirty="0">
                <a:hlinkClick r:id="rId2"/>
              </a:rPr>
              <a:t>ssh afnog@pcX.sse.ws.afnog.org</a:t>
            </a:r>
            <a:r>
              <a:rPr lang="en-US" dirty="0"/>
              <a:t> where X is the pc number.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/>
              <a:t>Web site</a:t>
            </a:r>
            <a:r>
              <a:rPr lang="en-US" sz="2600" dirty="0"/>
              <a:t>:  </a:t>
            </a:r>
            <a:r>
              <a:rPr lang="en-US" sz="2600" dirty="0">
                <a:hlinkClick r:id="rId2"/>
              </a:rPr>
              <a:t>http://www.ws.afnog.org/afnog2018/sse/index.html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en-US" sz="2600" b="1" dirty="0" err="1"/>
              <a:t>AfNOG</a:t>
            </a:r>
            <a:r>
              <a:rPr lang="en-US" sz="2600" b="1" dirty="0"/>
              <a:t> Mailing List:</a:t>
            </a:r>
          </a:p>
          <a:p>
            <a:pPr lvl="1"/>
            <a:r>
              <a:rPr lang="en-US" sz="2600" dirty="0"/>
              <a:t>Q&amp;A on Internet operational and technical issues.</a:t>
            </a:r>
          </a:p>
          <a:p>
            <a:pPr lvl="1"/>
            <a:r>
              <a:rPr lang="en-US" sz="2600" dirty="0"/>
              <a:t>No foul language or disrespect for other participants.</a:t>
            </a:r>
          </a:p>
          <a:p>
            <a:pPr lvl="1"/>
            <a:r>
              <a:rPr lang="en-US" sz="2600" dirty="0"/>
              <a:t>No blatant product marketing.</a:t>
            </a:r>
          </a:p>
          <a:p>
            <a:pPr lvl="1"/>
            <a:r>
              <a:rPr lang="en-US" sz="2600" dirty="0"/>
              <a:t>No political postings.</a:t>
            </a:r>
          </a:p>
          <a:p>
            <a:pPr marL="0" indent="0">
              <a:buNone/>
            </a:pPr>
            <a:r>
              <a:rPr lang="en-US" sz="2600" b="1" dirty="0"/>
              <a:t>Please </a:t>
            </a:r>
            <a:r>
              <a:rPr lang="en-US" sz="2600" b="1" dirty="0">
                <a:hlinkClick r:id="rId3"/>
              </a:rPr>
              <a:t>subscribe</a:t>
            </a:r>
            <a:r>
              <a:rPr lang="en-US" sz="2600" b="1" dirty="0"/>
              <a:t> while at the Workshop:</a:t>
            </a:r>
          </a:p>
          <a:p>
            <a:pPr lvl="1"/>
            <a:r>
              <a:rPr lang="en-US" sz="2600" dirty="0"/>
              <a:t>So we can help you if you have problems subscribing.</a:t>
            </a:r>
          </a:p>
          <a:p>
            <a:pPr marL="0" lvl="0" indent="0">
              <a:buNone/>
            </a:pPr>
            <a:r>
              <a:rPr lang="en-US" sz="2600" b="1" dirty="0"/>
              <a:t>Please raise any questions related to the workshop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Please be careful in class:</a:t>
            </a:r>
          </a:p>
          <a:p>
            <a:pPr lvl="0"/>
            <a:r>
              <a:rPr lang="en-US" sz="3200" dirty="0"/>
              <a:t>trip on power cords</a:t>
            </a:r>
          </a:p>
          <a:p>
            <a:pPr lvl="0"/>
            <a:r>
              <a:rPr lang="en-US" sz="3200" dirty="0"/>
              <a:t>pull cables out of sockets</a:t>
            </a:r>
          </a:p>
          <a:p>
            <a:pPr lvl="0"/>
            <a:r>
              <a:rPr lang="en-US" sz="3200" dirty="0"/>
              <a:t>knock equipment off tables</a:t>
            </a:r>
          </a:p>
          <a:p>
            <a:pPr lvl="0"/>
            <a:r>
              <a:rPr lang="en-US" sz="3200" dirty="0"/>
              <a:t>fall from leaning back too far in your chair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1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topics to be covered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800" b="1" dirty="0"/>
              <a:t>DNS</a:t>
            </a:r>
          </a:p>
          <a:p>
            <a:pPr lvl="1"/>
            <a:r>
              <a:rPr lang="en-US" dirty="0"/>
              <a:t>Resolver</a:t>
            </a:r>
          </a:p>
          <a:p>
            <a:pPr lvl="1"/>
            <a:r>
              <a:rPr lang="en-US" dirty="0"/>
              <a:t>Authoritative DNS</a:t>
            </a:r>
          </a:p>
          <a:p>
            <a:pPr lvl="0"/>
            <a:r>
              <a:rPr lang="en-US" sz="2800" b="1" dirty="0"/>
              <a:t>Firewalls and Network Security</a:t>
            </a:r>
          </a:p>
          <a:p>
            <a:pPr lvl="1"/>
            <a:r>
              <a:rPr lang="en-US" dirty="0"/>
              <a:t>Host security using </a:t>
            </a:r>
            <a:r>
              <a:rPr lang="en-US" dirty="0" err="1"/>
              <a:t>IPtables</a:t>
            </a:r>
            <a:endParaRPr lang="en-US" dirty="0"/>
          </a:p>
          <a:p>
            <a:pPr lvl="0"/>
            <a:r>
              <a:rPr lang="en-US" sz="2800" b="1" dirty="0"/>
              <a:t>Mail Services</a:t>
            </a:r>
          </a:p>
          <a:p>
            <a:pPr lvl="1"/>
            <a:r>
              <a:rPr lang="en-US" dirty="0"/>
              <a:t>How to setup mail services </a:t>
            </a:r>
          </a:p>
          <a:p>
            <a:pPr lvl="0"/>
            <a:r>
              <a:rPr lang="en-US" sz="2800" b="1" dirty="0"/>
              <a:t>Hosting Web services</a:t>
            </a:r>
          </a:p>
          <a:p>
            <a:pPr lvl="1"/>
            <a:r>
              <a:rPr lang="en-US" dirty="0"/>
              <a:t>Web server using Apache</a:t>
            </a:r>
          </a:p>
          <a:p>
            <a:pPr lvl="0"/>
            <a:r>
              <a:rPr lang="en-US" sz="2800" b="1" dirty="0"/>
              <a:t>RADIUS &amp; LDAP</a:t>
            </a:r>
          </a:p>
          <a:p>
            <a:pPr lvl="1"/>
            <a:r>
              <a:rPr lang="en-US" dirty="0"/>
              <a:t>For centralizing authentication</a:t>
            </a:r>
          </a:p>
          <a:p>
            <a:pPr lvl="0"/>
            <a:r>
              <a:rPr lang="en-US" sz="2800" b="1" dirty="0"/>
              <a:t>Virtualization</a:t>
            </a:r>
          </a:p>
          <a:p>
            <a:pPr lvl="1"/>
            <a:r>
              <a:rPr lang="en-US" dirty="0"/>
              <a:t>How to build virtual servers</a:t>
            </a:r>
          </a:p>
        </p:txBody>
      </p:sp>
    </p:spTree>
    <p:extLst>
      <p:ext uri="{BB962C8B-B14F-4D97-AF65-F5344CB8AC3E}">
        <p14:creationId xmlns:p14="http://schemas.microsoft.com/office/powerpoint/2010/main" val="186262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/>
              <a:t>Rough agenda for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Monday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Session: intro, </a:t>
            </a:r>
            <a:r>
              <a:rPr lang="en-US" dirty="0" err="1"/>
              <a:t>nano</a:t>
            </a:r>
            <a:r>
              <a:rPr lang="en-US" dirty="0"/>
              <a:t> </a:t>
            </a:r>
            <a:r>
              <a:rPr lang="en-US" dirty="0" err="1"/>
              <a:t>bootcamp</a:t>
            </a:r>
            <a:r>
              <a:rPr lang="en-US" dirty="0"/>
              <a:t>, Post-installation Best Practices</a:t>
            </a:r>
          </a:p>
          <a:p>
            <a:pPr lvl="1"/>
            <a:r>
              <a:rPr lang="en-US" dirty="0"/>
              <a:t>Second Session: DNS (Intro)</a:t>
            </a:r>
          </a:p>
          <a:p>
            <a:pPr lvl="1"/>
            <a:r>
              <a:rPr lang="en-US" dirty="0"/>
              <a:t>Third Session: Firewalls and Network Security</a:t>
            </a:r>
          </a:p>
          <a:p>
            <a:pPr lvl="1"/>
            <a:r>
              <a:rPr lang="en-US" dirty="0"/>
              <a:t>Fourth Session: DNS (Resolver)</a:t>
            </a:r>
          </a:p>
          <a:p>
            <a:r>
              <a:rPr lang="en-US" b="1" dirty="0"/>
              <a:t>Tuesday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Session: Security (Public Key, SSL, PGP, Crypto)</a:t>
            </a:r>
          </a:p>
          <a:p>
            <a:pPr lvl="1"/>
            <a:r>
              <a:rPr lang="en-US" dirty="0"/>
              <a:t>Second : DNS (Authoritative)</a:t>
            </a:r>
          </a:p>
          <a:p>
            <a:pPr lvl="1"/>
            <a:r>
              <a:rPr lang="en-US" dirty="0"/>
              <a:t>Third Session: Apache + PHP</a:t>
            </a:r>
          </a:p>
          <a:p>
            <a:pPr lvl="1"/>
            <a:r>
              <a:rPr lang="en-US" dirty="0"/>
              <a:t>Fourth Session: Postfix</a:t>
            </a:r>
          </a:p>
          <a:p>
            <a:pPr lvl="0"/>
            <a:r>
              <a:rPr lang="en-US" b="1" dirty="0"/>
              <a:t>Wednesday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and Second Session: Postfix</a:t>
            </a:r>
          </a:p>
          <a:p>
            <a:pPr lvl="1"/>
            <a:r>
              <a:rPr lang="en-US" dirty="0"/>
              <a:t>Third and Fourth Session: Open LDAP Directory</a:t>
            </a:r>
          </a:p>
        </p:txBody>
      </p:sp>
    </p:spTree>
    <p:extLst>
      <p:ext uri="{BB962C8B-B14F-4D97-AF65-F5344CB8AC3E}">
        <p14:creationId xmlns:p14="http://schemas.microsoft.com/office/powerpoint/2010/main" val="394252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/>
              <a:t>Rough agenda for the week 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Thursday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and Second Session: RADIUS</a:t>
            </a:r>
          </a:p>
          <a:p>
            <a:pPr lvl="1"/>
            <a:r>
              <a:rPr lang="en-US" dirty="0"/>
              <a:t>Third Session: Dovecot IMAP</a:t>
            </a:r>
          </a:p>
          <a:p>
            <a:pPr lvl="1"/>
            <a:r>
              <a:rPr lang="en-US" dirty="0"/>
              <a:t>Fourth Session: Webmail</a:t>
            </a:r>
          </a:p>
          <a:p>
            <a:r>
              <a:rPr lang="en-US" b="1" dirty="0"/>
              <a:t>Friday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and Session: Load Balancing</a:t>
            </a:r>
          </a:p>
          <a:p>
            <a:pPr lvl="1"/>
            <a:r>
              <a:rPr lang="en-US" dirty="0"/>
              <a:t>Third and Fourth : Virtualization</a:t>
            </a:r>
          </a:p>
          <a:p>
            <a:pPr lvl="1"/>
            <a:r>
              <a:rPr lang="en-US" dirty="0"/>
              <a:t>Closing Survey</a:t>
            </a:r>
          </a:p>
        </p:txBody>
      </p:sp>
    </p:spTree>
    <p:extLst>
      <p:ext uri="{BB962C8B-B14F-4D97-AF65-F5344CB8AC3E}">
        <p14:creationId xmlns:p14="http://schemas.microsoft.com/office/powerpoint/2010/main" val="4011480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7" y="2545374"/>
            <a:ext cx="8229600" cy="990600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15516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Nano </a:t>
            </a:r>
            <a:r>
              <a:rPr lang="en-US" dirty="0" err="1"/>
              <a:t>bootcamp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will use an editor called “</a:t>
            </a:r>
            <a:r>
              <a:rPr lang="en-US" dirty="0" err="1"/>
              <a:t>nano</a:t>
            </a:r>
            <a:r>
              <a:rPr lang="en-US" dirty="0"/>
              <a:t>” on the </a:t>
            </a:r>
            <a:r>
              <a:rPr lang="en-US" dirty="0" err="1"/>
              <a:t>Debian</a:t>
            </a:r>
            <a:r>
              <a:rPr lang="en-US" dirty="0"/>
              <a:t> machines</a:t>
            </a:r>
          </a:p>
          <a:p>
            <a:r>
              <a:rPr lang="en-US" dirty="0"/>
              <a:t>However, you should learn “vi” as it has way more features than most editors</a:t>
            </a:r>
          </a:p>
          <a:p>
            <a:r>
              <a:rPr lang="en-US" dirty="0"/>
              <a:t>Install </a:t>
            </a:r>
            <a:r>
              <a:rPr lang="en-US" dirty="0" err="1"/>
              <a:t>nano</a:t>
            </a:r>
            <a:r>
              <a:rPr lang="en-US" dirty="0"/>
              <a:t>: 	 </a:t>
            </a: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20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nano</a:t>
            </a:r>
            <a:endParaRPr lang="en-US" b="1" dirty="0"/>
          </a:p>
          <a:p>
            <a:r>
              <a:rPr lang="en-US" dirty="0"/>
              <a:t>For </a:t>
            </a:r>
            <a:r>
              <a:rPr lang="en-US" dirty="0" err="1"/>
              <a:t>nano</a:t>
            </a:r>
            <a:r>
              <a:rPr lang="en-US" dirty="0"/>
              <a:t> you can open a file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2000" dirty="0"/>
              <a:t>~$</a:t>
            </a:r>
            <a:r>
              <a:rPr lang="en-US" b="1" dirty="0" err="1"/>
              <a:t>nano</a:t>
            </a:r>
            <a:r>
              <a:rPr lang="en-US" b="1" dirty="0"/>
              <a:t> /path/to/filename</a:t>
            </a:r>
            <a:br>
              <a:rPr lang="en-US" b="1" dirty="0"/>
            </a:br>
            <a:r>
              <a:rPr lang="en-US" dirty="0"/>
              <a:t>OR</a:t>
            </a:r>
            <a:r>
              <a:rPr lang="en-US" b="1" dirty="0"/>
              <a:t> 	</a:t>
            </a: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2000" dirty="0"/>
              <a:t>~$</a:t>
            </a:r>
            <a:r>
              <a:rPr lang="en-US" b="1" dirty="0" err="1"/>
              <a:t>nano</a:t>
            </a:r>
            <a:r>
              <a:rPr lang="en-US" b="1" dirty="0"/>
              <a:t> filename</a:t>
            </a:r>
          </a:p>
          <a:p>
            <a:pPr marL="0" indent="0">
              <a:buNone/>
            </a:pPr>
            <a:r>
              <a:rPr lang="en-US" dirty="0"/>
              <a:t>Save the changes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ctrl X</a:t>
            </a:r>
          </a:p>
          <a:p>
            <a:pPr marL="0" indent="0">
              <a:buNone/>
            </a:pPr>
            <a:r>
              <a:rPr lang="en-US" dirty="0"/>
              <a:t>	answer “y”</a:t>
            </a:r>
          </a:p>
          <a:p>
            <a:pPr marL="0" indent="0">
              <a:buNone/>
            </a:pPr>
            <a:r>
              <a:rPr lang="en-US" dirty="0"/>
              <a:t>Search the file for a specific word: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ctrl W</a:t>
            </a:r>
            <a:r>
              <a:rPr lang="en-US" dirty="0"/>
              <a:t> &lt;then the search term&gt;</a:t>
            </a:r>
          </a:p>
        </p:txBody>
      </p:sp>
    </p:spTree>
    <p:extLst>
      <p:ext uri="{BB962C8B-B14F-4D97-AF65-F5344CB8AC3E}">
        <p14:creationId xmlns:p14="http://schemas.microsoft.com/office/powerpoint/2010/main" val="3508196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</a:t>
            </a:r>
            <a:r>
              <a:rPr lang="en-US" dirty="0" err="1"/>
              <a:t>nano</a:t>
            </a:r>
            <a:r>
              <a:rPr lang="en-US" dirty="0"/>
              <a:t>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7495"/>
            <a:ext cx="8446968" cy="50737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Go to your home directory</a:t>
            </a:r>
          </a:p>
          <a:p>
            <a:pPr marL="274320" lvl="1" indent="0">
              <a:buNone/>
            </a:pPr>
            <a:r>
              <a:rPr lang="en-US" sz="2600" dirty="0"/>
              <a:t>	 </a:t>
            </a:r>
            <a:r>
              <a:rPr lang="en-US" sz="2600" dirty="0" err="1"/>
              <a:t>afnog@pcX</a:t>
            </a:r>
            <a:r>
              <a:rPr lang="en-US" sz="2600" dirty="0"/>
              <a:t> :</a:t>
            </a:r>
            <a:r>
              <a:rPr lang="en-US" sz="2300" dirty="0"/>
              <a:t>~$</a:t>
            </a:r>
            <a:r>
              <a:rPr lang="en-US" sz="2400" b="1" dirty="0"/>
              <a:t>cd /home/</a:t>
            </a:r>
            <a:r>
              <a:rPr lang="en-US" sz="2400" b="1" dirty="0" err="1"/>
              <a:t>afnog</a:t>
            </a:r>
            <a:endParaRPr lang="en-US" dirty="0"/>
          </a:p>
          <a:p>
            <a:r>
              <a:rPr lang="en-US" dirty="0"/>
              <a:t>Open a file:</a:t>
            </a:r>
            <a:br>
              <a:rPr lang="en-US" dirty="0"/>
            </a:br>
            <a:r>
              <a:rPr lang="en-US" sz="2600" dirty="0"/>
              <a:t>	 </a:t>
            </a:r>
            <a:r>
              <a:rPr lang="en-US" sz="2600" dirty="0" err="1"/>
              <a:t>afnog@pcX</a:t>
            </a:r>
            <a:r>
              <a:rPr lang="en-US" sz="2600" dirty="0"/>
              <a:t> :~$</a:t>
            </a:r>
            <a:r>
              <a:rPr lang="en-US" b="1" dirty="0" err="1"/>
              <a:t>nano</a:t>
            </a:r>
            <a:r>
              <a:rPr lang="en-US" b="1" dirty="0"/>
              <a:t> test-</a:t>
            </a:r>
            <a:r>
              <a:rPr lang="en-US" b="1" dirty="0" err="1"/>
              <a:t>script.sh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Type the following 4 lines in the 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#!/bin/bash</a:t>
            </a:r>
          </a:p>
          <a:p>
            <a:pPr marL="0" indent="0">
              <a:buNone/>
            </a:pPr>
            <a:r>
              <a:rPr lang="en-US" b="1" dirty="0"/>
              <a:t>	# SSE Test Script</a:t>
            </a:r>
          </a:p>
          <a:p>
            <a:pPr marL="0" indent="0">
              <a:buNone/>
            </a:pPr>
            <a:r>
              <a:rPr lang="en-US" b="1" dirty="0"/>
              <a:t>	echo "Welcome $HOSTNAME to </a:t>
            </a:r>
            <a:r>
              <a:rPr lang="en-US" b="1" dirty="0" err="1"/>
              <a:t>AfNOG</a:t>
            </a:r>
            <a:r>
              <a:rPr lang="en-US" b="1" dirty="0"/>
              <a:t> SSE 2017!”</a:t>
            </a:r>
          </a:p>
          <a:p>
            <a:pPr marL="0" indent="0">
              <a:buNone/>
            </a:pPr>
            <a:r>
              <a:rPr lang="en-US" b="1" dirty="0"/>
              <a:t>	echo “</a:t>
            </a:r>
            <a:r>
              <a:rPr lang="en-US" b="1" dirty="0" err="1"/>
              <a:t>AfNOG</a:t>
            </a:r>
            <a:r>
              <a:rPr lang="en-US" b="1" dirty="0"/>
              <a:t>!, Success!”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Then Save and Exit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Ctrl X</a:t>
            </a:r>
            <a:r>
              <a:rPr lang="en-US" dirty="0"/>
              <a:t> and Then answer </a:t>
            </a:r>
            <a:r>
              <a:rPr lang="en-US" b="1" dirty="0"/>
              <a:t>y</a:t>
            </a:r>
            <a:r>
              <a:rPr lang="en-US" dirty="0"/>
              <a:t>. </a:t>
            </a:r>
            <a:r>
              <a:rPr lang="en-US" b="1" dirty="0"/>
              <a:t>Maintain the same filename (press enter)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Change the files permissions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afnog@pcX</a:t>
            </a:r>
            <a:r>
              <a:rPr lang="en-US" dirty="0"/>
              <a:t> :~$ </a:t>
            </a:r>
            <a:r>
              <a:rPr lang="en-US" b="1" dirty="0" err="1"/>
              <a:t>chmod</a:t>
            </a:r>
            <a:r>
              <a:rPr lang="en-US" b="1" dirty="0"/>
              <a:t> +x test-</a:t>
            </a:r>
            <a:r>
              <a:rPr lang="en-US" b="1" dirty="0" err="1"/>
              <a:t>script.sh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Run the file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afnog@pcX</a:t>
            </a:r>
            <a:r>
              <a:rPr lang="en-US" dirty="0"/>
              <a:t> :~$ </a:t>
            </a:r>
            <a:r>
              <a:rPr lang="en-US" b="1" dirty="0"/>
              <a:t>./test-</a:t>
            </a:r>
            <a:r>
              <a:rPr lang="en-US" b="1" dirty="0" err="1"/>
              <a:t>script.sh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445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SS-E?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Scalable Services – English is a track that teaches advanced topics on designing, configuring and managing large scale Internet Services run on UNIX/Linux servers</a:t>
            </a:r>
          </a:p>
          <a:p>
            <a:r>
              <a:rPr lang="en-US" dirty="0"/>
              <a:t>It builds on Track Zero which covered introductory topics on UNIX/Linux and Internet Services</a:t>
            </a:r>
          </a:p>
          <a:p>
            <a:r>
              <a:rPr lang="en-US" b="1" dirty="0"/>
              <a:t>What sort of services? </a:t>
            </a:r>
          </a:p>
          <a:p>
            <a:pPr lvl="1"/>
            <a:r>
              <a:rPr lang="en-US" dirty="0"/>
              <a:t>DNS, Web, Email</a:t>
            </a:r>
          </a:p>
          <a:p>
            <a:pPr lvl="1"/>
            <a:r>
              <a:rPr lang="en-US" dirty="0"/>
              <a:t>Monitoring, Authentication</a:t>
            </a:r>
          </a:p>
          <a:p>
            <a:pPr lvl="1"/>
            <a:r>
              <a:rPr lang="en-US" dirty="0"/>
              <a:t>Many Others</a:t>
            </a:r>
          </a:p>
          <a:p>
            <a:r>
              <a:rPr lang="en-US" b="1" dirty="0"/>
              <a:t>Basically any service that can be offered on a Linux/UNIX server over the Internet</a:t>
            </a:r>
          </a:p>
        </p:txBody>
      </p:sp>
    </p:spTree>
    <p:extLst>
      <p:ext uri="{BB962C8B-B14F-4D97-AF65-F5344CB8AC3E}">
        <p14:creationId xmlns:p14="http://schemas.microsoft.com/office/powerpoint/2010/main" val="3434675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Ctrl y – previous Page</a:t>
            </a:r>
          </a:p>
          <a:p>
            <a:r>
              <a:rPr lang="en-US" sz="2800" dirty="0"/>
              <a:t>Ctrl v – next page</a:t>
            </a:r>
          </a:p>
          <a:p>
            <a:pPr marL="0" indent="0">
              <a:buNone/>
            </a:pPr>
            <a:r>
              <a:rPr lang="en-US" sz="2800" dirty="0"/>
              <a:t>Nano provides a menu at the bottom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5-05-25 at 10.40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1" y="3149600"/>
            <a:ext cx="7466583" cy="8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79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Post-Install best practices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1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post-install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7503" cy="4876800"/>
          </a:xfrm>
        </p:spPr>
        <p:txBody>
          <a:bodyPr>
            <a:normAutofit/>
          </a:bodyPr>
          <a:lstStyle/>
          <a:p>
            <a:r>
              <a:rPr lang="en-US" dirty="0"/>
              <a:t>1. Update the System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/apt/</a:t>
            </a:r>
            <a:r>
              <a:rPr lang="en-US" b="1" dirty="0" err="1"/>
              <a:t>sources.list</a:t>
            </a:r>
            <a:endParaRPr lang="en-US" b="1" dirty="0"/>
          </a:p>
          <a:p>
            <a:pPr lvl="1"/>
            <a:endParaRPr lang="en-US" b="1" dirty="0"/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Find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292934"/>
                </a:solidFill>
              </a:rPr>
              <a:t>deb http://</a:t>
            </a:r>
            <a:r>
              <a:rPr lang="en-US" b="1" dirty="0" err="1">
                <a:solidFill>
                  <a:srgbClr val="292934"/>
                </a:solidFill>
              </a:rPr>
              <a:t>ftp.uk.debian.org</a:t>
            </a:r>
            <a:r>
              <a:rPr lang="en-US" b="1" dirty="0">
                <a:solidFill>
                  <a:srgbClr val="292934"/>
                </a:solidFill>
              </a:rPr>
              <a:t>/</a:t>
            </a:r>
            <a:r>
              <a:rPr lang="en-US" b="1" dirty="0" err="1">
                <a:solidFill>
                  <a:srgbClr val="292934"/>
                </a:solidFill>
              </a:rPr>
              <a:t>debian</a:t>
            </a:r>
            <a:r>
              <a:rPr lang="en-US" b="1" dirty="0">
                <a:solidFill>
                  <a:srgbClr val="292934"/>
                </a:solidFill>
              </a:rPr>
              <a:t>/          stretch         main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000" dirty="0"/>
              <a:t>deb</a:t>
            </a:r>
            <a:r>
              <a:rPr lang="en-US" sz="2000" b="1" dirty="0"/>
              <a:t> http://</a:t>
            </a:r>
            <a:r>
              <a:rPr lang="en-US" sz="2000" b="1" dirty="0" err="1"/>
              <a:t>security.debian.org</a:t>
            </a:r>
            <a:r>
              <a:rPr lang="en-US" sz="2000" b="1" dirty="0"/>
              <a:t>/</a:t>
            </a:r>
            <a:r>
              <a:rPr lang="en-US" sz="2000" b="1" dirty="0" err="1"/>
              <a:t>debian</a:t>
            </a:r>
            <a:r>
              <a:rPr lang="en-US" sz="2000" b="1" dirty="0"/>
              <a:t>-security stretch/updates main</a:t>
            </a:r>
            <a:endParaRPr lang="en-US" sz="2000" dirty="0"/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Add “</a:t>
            </a:r>
            <a:r>
              <a:rPr lang="en-US" b="1" dirty="0" err="1">
                <a:solidFill>
                  <a:srgbClr val="0000FF"/>
                </a:solidFill>
              </a:rPr>
              <a:t>contrib</a:t>
            </a:r>
            <a:r>
              <a:rPr lang="en-US" b="1" dirty="0">
                <a:solidFill>
                  <a:srgbClr val="0000FF"/>
                </a:solidFill>
              </a:rPr>
              <a:t>” and “non-free” repositories to look as follows (use tab key);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600" dirty="0"/>
              <a:t>      deb</a:t>
            </a:r>
            <a:r>
              <a:rPr lang="en-US" sz="1600" b="1" dirty="0"/>
              <a:t> http://</a:t>
            </a:r>
            <a:r>
              <a:rPr lang="en-US" sz="1600" b="1" dirty="0" err="1"/>
              <a:t>ftp.uk.debian.org</a:t>
            </a:r>
            <a:r>
              <a:rPr lang="en-US" sz="1600" b="1" dirty="0"/>
              <a:t>/</a:t>
            </a:r>
            <a:r>
              <a:rPr lang="en-US" sz="1600" b="1" dirty="0" err="1"/>
              <a:t>debian</a:t>
            </a:r>
            <a:r>
              <a:rPr lang="en-US" sz="1600" b="1" dirty="0"/>
              <a:t>/ stretch main </a:t>
            </a:r>
            <a:r>
              <a:rPr lang="en-US" sz="1600" b="1" dirty="0" err="1"/>
              <a:t>contrib</a:t>
            </a:r>
            <a:r>
              <a:rPr lang="en-US" sz="1600" b="1" dirty="0"/>
              <a:t> non-free</a:t>
            </a:r>
            <a:endParaRPr lang="en-US" sz="1600" dirty="0"/>
          </a:p>
          <a:p>
            <a:pPr marL="274320" lvl="1" indent="0">
              <a:buNone/>
            </a:pPr>
            <a:r>
              <a:rPr lang="en-US" sz="1600" dirty="0"/>
              <a:t>deb</a:t>
            </a:r>
            <a:r>
              <a:rPr lang="en-US" sz="1600" b="1" dirty="0"/>
              <a:t> http://</a:t>
            </a:r>
            <a:r>
              <a:rPr lang="en-US" sz="1600" b="1" dirty="0" err="1"/>
              <a:t>security.debian.org</a:t>
            </a:r>
            <a:r>
              <a:rPr lang="en-US" sz="1600" b="1" dirty="0"/>
              <a:t>/</a:t>
            </a:r>
            <a:r>
              <a:rPr lang="en-US" sz="1600" b="1" dirty="0" err="1"/>
              <a:t>debian</a:t>
            </a:r>
            <a:r>
              <a:rPr lang="en-US" sz="1600" b="1" dirty="0"/>
              <a:t>-security stretch/updates main </a:t>
            </a:r>
            <a:r>
              <a:rPr lang="en-US" sz="1600" b="1" dirty="0" err="1"/>
              <a:t>contrib</a:t>
            </a:r>
            <a:r>
              <a:rPr lang="en-US" sz="1600" b="1" dirty="0"/>
              <a:t> non-free</a:t>
            </a:r>
            <a:endParaRPr lang="en-US" sz="1600" dirty="0"/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Save the file and exit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8695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post-install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2. Update the System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update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upgrade</a:t>
            </a:r>
          </a:p>
          <a:p>
            <a:pPr lvl="1"/>
            <a:endParaRPr lang="en-US" b="1" dirty="0"/>
          </a:p>
          <a:p>
            <a:r>
              <a:rPr lang="en-US" dirty="0"/>
              <a:t>3. Install SSH (If it was not installed during system installation)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openssh</a:t>
            </a:r>
            <a:r>
              <a:rPr lang="en-US" b="1" dirty="0"/>
              <a:t>-server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4. Check Listening Network Ports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netstat</a:t>
            </a:r>
            <a:r>
              <a:rPr lang="en-US" b="1" dirty="0"/>
              <a:t> –</a:t>
            </a:r>
            <a:r>
              <a:rPr lang="en-US" b="1" dirty="0" err="1"/>
              <a:t>tulpn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3403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post-install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6. Disable Remote SSH Root User Login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ssh</a:t>
            </a:r>
            <a:r>
              <a:rPr lang="en-US" b="1" dirty="0"/>
              <a:t>/</a:t>
            </a:r>
            <a:r>
              <a:rPr lang="en-US" b="1" dirty="0" err="1"/>
              <a:t>sshd_config</a:t>
            </a:r>
            <a:endParaRPr lang="en-US" b="1" dirty="0"/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Find the line </a:t>
            </a:r>
          </a:p>
          <a:p>
            <a:pPr lvl="1"/>
            <a:r>
              <a:rPr lang="en-US" dirty="0" err="1"/>
              <a:t>PermitRootLogin</a:t>
            </a:r>
            <a:r>
              <a:rPr lang="en-US" dirty="0"/>
              <a:t> prohibit-password</a:t>
            </a:r>
          </a:p>
          <a:p>
            <a:pPr lvl="1"/>
            <a:r>
              <a:rPr lang="en-US" dirty="0">
                <a:solidFill>
                  <a:srgbClr val="0000FF"/>
                </a:solidFill>
                <a:sym typeface="Wingdings"/>
              </a:rPr>
              <a:t>Change to </a:t>
            </a:r>
            <a:r>
              <a:rPr lang="en-US" dirty="0">
                <a:sym typeface="Wingdings"/>
              </a:rPr>
              <a:t>        </a:t>
            </a:r>
            <a:r>
              <a:rPr lang="en-US" dirty="0" err="1"/>
              <a:t>PermitRootLogin</a:t>
            </a:r>
            <a:r>
              <a:rPr lang="en-US" dirty="0"/>
              <a:t> no</a:t>
            </a:r>
          </a:p>
          <a:p>
            <a:pPr lvl="1"/>
            <a:r>
              <a:rPr lang="en-US" dirty="0"/>
              <a:t>Save and Exit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/>
              <a:t>sshd</a:t>
            </a:r>
            <a:r>
              <a:rPr lang="en-US" b="1" dirty="0"/>
              <a:t> restart</a:t>
            </a:r>
          </a:p>
          <a:p>
            <a:pPr lvl="1"/>
            <a:endParaRPr lang="en-US" b="1" dirty="0"/>
          </a:p>
          <a:p>
            <a:r>
              <a:rPr lang="en-US" dirty="0"/>
              <a:t>7. Configure NTP Server</a:t>
            </a:r>
          </a:p>
          <a:p>
            <a:pPr marL="274320" lvl="1" indent="0">
              <a:buNone/>
            </a:pPr>
            <a:r>
              <a:rPr lang="en-US" dirty="0"/>
              <a:t>afnog@debian9: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ntp</a:t>
            </a:r>
            <a:endParaRPr lang="en-US" b="1" dirty="0"/>
          </a:p>
          <a:p>
            <a:pPr lvl="1"/>
            <a:r>
              <a:rPr lang="en-US" dirty="0"/>
              <a:t>(optional but necessary) Edit </a:t>
            </a:r>
            <a:r>
              <a:rPr lang="en-US" dirty="0" err="1"/>
              <a:t>ntp</a:t>
            </a:r>
            <a:r>
              <a:rPr lang="en-US" dirty="0"/>
              <a:t> servers and put local ones</a:t>
            </a:r>
          </a:p>
          <a:p>
            <a:pPr marL="274320" lvl="1" indent="0">
              <a:buNone/>
            </a:pPr>
            <a:r>
              <a:rPr lang="en-US" dirty="0"/>
              <a:t>afnog@debian9: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ntp.conf</a:t>
            </a:r>
            <a:endParaRPr lang="en-US" b="1" dirty="0"/>
          </a:p>
          <a:p>
            <a:pPr lvl="2"/>
            <a:r>
              <a:rPr lang="en-US" dirty="0"/>
              <a:t>Comment “server” sections or replace server with a local/internal one</a:t>
            </a:r>
          </a:p>
          <a:p>
            <a:pPr marL="274320" lvl="1" indent="0">
              <a:buNone/>
            </a:pPr>
            <a:r>
              <a:rPr lang="en-US" dirty="0"/>
              <a:t>afnog@debian9: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/>
              <a:t>ntp</a:t>
            </a:r>
            <a:r>
              <a:rPr lang="en-US" b="1" dirty="0"/>
              <a:t> start</a:t>
            </a:r>
          </a:p>
          <a:p>
            <a:pPr marL="274320" lvl="1" indent="0">
              <a:buNone/>
            </a:pPr>
            <a:r>
              <a:rPr lang="en-US" dirty="0"/>
              <a:t>afnog@debian9:</a:t>
            </a:r>
            <a:r>
              <a:rPr lang="en-US" sz="1800" dirty="0"/>
              <a:t>~$</a:t>
            </a:r>
            <a:r>
              <a:rPr lang="en-US" b="1" dirty="0" err="1"/>
              <a:t>ntpdc</a:t>
            </a:r>
            <a:r>
              <a:rPr lang="en-US" b="1" dirty="0"/>
              <a:t> –</a:t>
            </a:r>
            <a:r>
              <a:rPr lang="en-US" b="1" dirty="0" err="1"/>
              <a:t>pn</a:t>
            </a:r>
            <a:endParaRPr lang="en-US" b="1" dirty="0"/>
          </a:p>
          <a:p>
            <a:pPr marL="274320" lvl="1" indent="0">
              <a:buNone/>
            </a:pPr>
            <a:r>
              <a:rPr lang="en-US" dirty="0"/>
              <a:t>afnog@debian9:</a:t>
            </a:r>
            <a:r>
              <a:rPr lang="en-US" sz="1800" dirty="0"/>
              <a:t>~$</a:t>
            </a:r>
            <a:r>
              <a:rPr lang="en-US" b="1" dirty="0" err="1"/>
              <a:t>ntpq</a:t>
            </a:r>
            <a:r>
              <a:rPr lang="en-US" b="1" dirty="0"/>
              <a:t> –</a:t>
            </a:r>
            <a:r>
              <a:rPr lang="en-US" b="1" dirty="0" err="1"/>
              <a:t>pn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More here: </a:t>
            </a:r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https://www.debian.org/doc/manuals/securing-debian-howto/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16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8" y="244477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247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instructors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Isabella </a:t>
            </a:r>
            <a:r>
              <a:rPr lang="en-US" dirty="0" err="1"/>
              <a:t>Odida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Uganda </a:t>
            </a:r>
          </a:p>
          <a:p>
            <a:r>
              <a:rPr lang="en-US" dirty="0"/>
              <a:t>Frank </a:t>
            </a:r>
            <a:r>
              <a:rPr lang="en-US" dirty="0" err="1"/>
              <a:t>Kuse</a:t>
            </a:r>
            <a:r>
              <a:rPr lang="en-US" dirty="0"/>
              <a:t> – Ghana</a:t>
            </a:r>
          </a:p>
          <a:p>
            <a:r>
              <a:rPr lang="en-US" dirty="0"/>
              <a:t>Kevin Chege – Kenya</a:t>
            </a:r>
          </a:p>
          <a:p>
            <a:r>
              <a:rPr lang="en-US" dirty="0"/>
              <a:t>Michuki Mwangi – from Kenya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9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you….?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Introduce yourself:</a:t>
            </a:r>
          </a:p>
          <a:p>
            <a:r>
              <a:rPr lang="en-US" sz="2800" b="1" dirty="0"/>
              <a:t>Name</a:t>
            </a:r>
          </a:p>
          <a:p>
            <a:r>
              <a:rPr lang="en-US" sz="2800" b="1" dirty="0"/>
              <a:t>Country</a:t>
            </a:r>
          </a:p>
          <a:p>
            <a:r>
              <a:rPr lang="en-US" sz="2800" b="1" dirty="0"/>
              <a:t>Work </a:t>
            </a:r>
          </a:p>
          <a:p>
            <a:r>
              <a:rPr lang="en-US" sz="2800" b="1" dirty="0"/>
              <a:t>Hobbies </a:t>
            </a:r>
            <a:r>
              <a:rPr lang="en-US" sz="2800" b="1" dirty="0">
                <a:sym typeface="Wingdings"/>
              </a:rPr>
              <a:t> </a:t>
            </a:r>
          </a:p>
          <a:p>
            <a:r>
              <a:rPr lang="en-US" sz="2800" b="1" dirty="0">
                <a:sym typeface="Wingdings"/>
              </a:rPr>
              <a:t>How did you fly to get to Dakar?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teaching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Theory explained first then followed by a practical session</a:t>
            </a:r>
          </a:p>
          <a:p>
            <a:r>
              <a:rPr lang="en-US" sz="2800" dirty="0"/>
              <a:t>Each of you has been assigned a Virtual Machine running </a:t>
            </a:r>
            <a:r>
              <a:rPr lang="en-US" sz="2800" dirty="0" err="1"/>
              <a:t>Debian</a:t>
            </a:r>
            <a:r>
              <a:rPr lang="en-US" sz="2800" dirty="0"/>
              <a:t> 9 (Stretch) that </a:t>
            </a:r>
            <a:r>
              <a:rPr lang="en-US" sz="2800" b="1" dirty="0"/>
              <a:t>you will access from your laptop</a:t>
            </a:r>
          </a:p>
          <a:p>
            <a:r>
              <a:rPr lang="en-US" sz="2800" b="1" dirty="0"/>
              <a:t>Feel free to ask questions anytime</a:t>
            </a:r>
          </a:p>
          <a:p>
            <a:r>
              <a:rPr lang="en-US" sz="2800" dirty="0"/>
              <a:t>If you need help during the practical labs, </a:t>
            </a:r>
            <a:r>
              <a:rPr lang="en-US" sz="2800" b="1" dirty="0"/>
              <a:t>raise your hand </a:t>
            </a:r>
            <a:r>
              <a:rPr lang="en-US" sz="2800" dirty="0"/>
              <a:t>so the instructors can assist</a:t>
            </a:r>
          </a:p>
          <a:p>
            <a:r>
              <a:rPr lang="en-US" sz="2800" b="1" dirty="0"/>
              <a:t>Kindly mute your phones </a:t>
            </a:r>
            <a:r>
              <a:rPr lang="en-US" sz="2800" dirty="0"/>
              <a:t>during classes </a:t>
            </a:r>
            <a:r>
              <a:rPr lang="en-US" sz="2800" dirty="0">
                <a:sym typeface="Wingdings"/>
              </a:rPr>
              <a:t></a:t>
            </a:r>
          </a:p>
          <a:p>
            <a:r>
              <a:rPr lang="en-US" sz="2800" dirty="0">
                <a:sym typeface="Wingdings"/>
              </a:rPr>
              <a:t>Please pay during theory sessions   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7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Timetable – please keep time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Breakfast at the hotel starts at 6am*</a:t>
            </a:r>
            <a:endParaRPr lang="en-US" b="1" dirty="0"/>
          </a:p>
          <a:p>
            <a:r>
              <a:rPr lang="en-US" b="1" dirty="0"/>
              <a:t>First Session 09:00 to 11:00</a:t>
            </a:r>
          </a:p>
          <a:p>
            <a:pPr lvl="1"/>
            <a:r>
              <a:rPr lang="en-US" dirty="0"/>
              <a:t>Tea break 11:00 to 11:00</a:t>
            </a:r>
          </a:p>
          <a:p>
            <a:r>
              <a:rPr lang="en-US" b="1" dirty="0"/>
              <a:t>Second Session from 11:30 to 13:00</a:t>
            </a:r>
          </a:p>
          <a:p>
            <a:pPr lvl="1"/>
            <a:r>
              <a:rPr lang="en-US" dirty="0"/>
              <a:t>Lunch from 13:00 to 14:00</a:t>
            </a:r>
          </a:p>
          <a:p>
            <a:r>
              <a:rPr lang="en-US" b="1" dirty="0"/>
              <a:t>Third Session-  from 14:00 to 16:00</a:t>
            </a:r>
          </a:p>
          <a:p>
            <a:pPr lvl="1"/>
            <a:r>
              <a:rPr lang="en-US" dirty="0"/>
              <a:t>Tea break – 16:00 to 16:30</a:t>
            </a:r>
          </a:p>
          <a:p>
            <a:r>
              <a:rPr lang="en-US" b="1" dirty="0"/>
              <a:t>Fourth Session – 16:30 to 18:30</a:t>
            </a:r>
          </a:p>
          <a:p>
            <a:pPr lvl="1"/>
            <a:r>
              <a:rPr lang="en-US"/>
              <a:t>Dinner</a:t>
            </a:r>
            <a:br>
              <a:rPr lang="en-US"/>
            </a:br>
            <a:endParaRPr lang="en-US" dirty="0"/>
          </a:p>
          <a:p>
            <a:pPr marL="0" indent="0">
              <a:buNone/>
            </a:pPr>
            <a:r>
              <a:rPr lang="en-US" dirty="0"/>
              <a:t>Breakfast: </a:t>
            </a:r>
            <a:r>
              <a:rPr lang="en-US" b="1" dirty="0"/>
              <a:t>At your hotel</a:t>
            </a:r>
          </a:p>
          <a:p>
            <a:pPr marL="0" indent="0">
              <a:buNone/>
            </a:pPr>
            <a:r>
              <a:rPr lang="en-US" dirty="0"/>
              <a:t>Lunch and dinner: </a:t>
            </a:r>
            <a:r>
              <a:rPr lang="en-US" b="1" dirty="0"/>
              <a:t>On the ground floor of the conference facility</a:t>
            </a:r>
          </a:p>
          <a:p>
            <a:pPr marL="0" indent="0">
              <a:buNone/>
            </a:pPr>
            <a:r>
              <a:rPr lang="en-US" dirty="0"/>
              <a:t>Tea break: </a:t>
            </a:r>
            <a:r>
              <a:rPr lang="en-US" b="1" dirty="0"/>
              <a:t>In the corridor outside the lecture rooms</a:t>
            </a:r>
          </a:p>
          <a:p>
            <a:pPr marL="0" indent="0">
              <a:buNone/>
            </a:pPr>
            <a:r>
              <a:rPr lang="en-US" dirty="0"/>
              <a:t>Washrooms:  </a:t>
            </a:r>
            <a:r>
              <a:rPr lang="en-US" b="1" dirty="0"/>
              <a:t>To the left when you exit from the room (past the secretariat)</a:t>
            </a:r>
          </a:p>
        </p:txBody>
      </p:sp>
    </p:spTree>
    <p:extLst>
      <p:ext uri="{BB962C8B-B14F-4D97-AF65-F5344CB8AC3E}">
        <p14:creationId xmlns:p14="http://schemas.microsoft.com/office/powerpoint/2010/main" val="120626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You should have received:</a:t>
            </a:r>
          </a:p>
          <a:p>
            <a:pPr lvl="1"/>
            <a:r>
              <a:rPr lang="en-US" sz="3000" dirty="0"/>
              <a:t>Name badges</a:t>
            </a:r>
          </a:p>
          <a:p>
            <a:pPr lvl="1"/>
            <a:r>
              <a:rPr lang="en-US" sz="3000" dirty="0"/>
              <a:t>Folder with notepad, pen, information pack</a:t>
            </a:r>
          </a:p>
          <a:p>
            <a:pPr marL="0" indent="0">
              <a:buNone/>
            </a:pPr>
            <a:r>
              <a:rPr lang="en-US" sz="3600" b="1" dirty="0"/>
              <a:t>Keep your name badge with you</a:t>
            </a:r>
          </a:p>
          <a:p>
            <a:pPr marL="0" indent="0">
              <a:buNone/>
            </a:pPr>
            <a:r>
              <a:rPr lang="en-US" sz="3200" b="1" dirty="0"/>
              <a:t>At the end of the week you will receive:</a:t>
            </a:r>
          </a:p>
          <a:p>
            <a:pPr lvl="1"/>
            <a:r>
              <a:rPr lang="en-US" sz="3000" dirty="0"/>
              <a:t>A USB stick with some O'Reilly eBooks</a:t>
            </a:r>
          </a:p>
          <a:p>
            <a:pPr marL="0" indent="0">
              <a:buNone/>
            </a:pPr>
            <a:r>
              <a:rPr lang="en-US" sz="3600" b="1" dirty="0"/>
              <a:t>Please share with your colleagues back at home.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5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/>
              <a:t>Use your own laptops for:</a:t>
            </a:r>
          </a:p>
          <a:p>
            <a:pPr lvl="1"/>
            <a:r>
              <a:rPr lang="en-US" sz="2800" dirty="0"/>
              <a:t>Web browsing</a:t>
            </a:r>
          </a:p>
          <a:p>
            <a:pPr lvl="1"/>
            <a:r>
              <a:rPr lang="en-US" sz="2800" dirty="0"/>
              <a:t>Control your virtual machines</a:t>
            </a:r>
          </a:p>
          <a:p>
            <a:pPr lvl="1"/>
            <a:r>
              <a:rPr lang="en-US" sz="2800" dirty="0"/>
              <a:t>Virtualization exercises</a:t>
            </a:r>
          </a:p>
          <a:p>
            <a:pPr lvl="0"/>
            <a:r>
              <a:rPr lang="en-US" sz="2800" b="1" dirty="0"/>
              <a:t>Wireless Internet</a:t>
            </a:r>
          </a:p>
          <a:p>
            <a:pPr lvl="1"/>
            <a:r>
              <a:rPr lang="en-US" sz="2800" dirty="0"/>
              <a:t>Use the </a:t>
            </a:r>
            <a:r>
              <a:rPr lang="en-US" sz="2800" b="1" dirty="0"/>
              <a:t>AIS </a:t>
            </a:r>
            <a:r>
              <a:rPr lang="en-US" sz="2800" dirty="0"/>
              <a:t>or you course network SSID</a:t>
            </a:r>
            <a:endParaRPr lang="en-US" sz="2800" b="1" dirty="0"/>
          </a:p>
          <a:p>
            <a:pPr lvl="1"/>
            <a:r>
              <a:rPr lang="en-US" sz="2800" dirty="0"/>
              <a:t>Password for both is "</a:t>
            </a:r>
            <a:r>
              <a:rPr lang="en-US" sz="2800" b="1" dirty="0"/>
              <a:t>success!</a:t>
            </a:r>
            <a:r>
              <a:rPr lang="en-US" sz="2800" dirty="0"/>
              <a:t>”</a:t>
            </a:r>
          </a:p>
          <a:p>
            <a:r>
              <a:rPr lang="en-US" sz="3200" b="1" dirty="0"/>
              <a:t>Hotel </a:t>
            </a:r>
            <a:r>
              <a:rPr lang="en-US" sz="3200" b="1" dirty="0" err="1"/>
              <a:t>wifi</a:t>
            </a:r>
            <a:r>
              <a:rPr lang="en-US" sz="3200" b="1" dirty="0"/>
              <a:t> is available in your rooms</a:t>
            </a:r>
          </a:p>
          <a:p>
            <a:pPr marL="274320" lvl="1" indent="0">
              <a:buNone/>
            </a:pPr>
            <a:endParaRPr lang="en-US" sz="2800" b="1" dirty="0"/>
          </a:p>
          <a:p>
            <a:pPr lvl="1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472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Your Virtual Machines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Virtual servers (named pc1 – pc30)</a:t>
            </a:r>
          </a:p>
          <a:p>
            <a:pPr lvl="1"/>
            <a:r>
              <a:rPr lang="en-US" sz="2400" dirty="0"/>
              <a:t>DNS names are </a:t>
            </a:r>
            <a:r>
              <a:rPr lang="en-US" sz="2400" b="1" dirty="0"/>
              <a:t>pc1.sse.ws.afnog.org </a:t>
            </a:r>
            <a:r>
              <a:rPr lang="en-US" sz="2400" dirty="0"/>
              <a:t>(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PC Assignment exercise</a:t>
            </a:r>
          </a:p>
          <a:p>
            <a:pPr lvl="0"/>
            <a:r>
              <a:rPr lang="en-US" b="1" dirty="0" err="1"/>
              <a:t>Debian</a:t>
            </a:r>
            <a:r>
              <a:rPr lang="en-US" b="1" dirty="0"/>
              <a:t> 9 OS installed</a:t>
            </a:r>
          </a:p>
          <a:p>
            <a:pPr lvl="0"/>
            <a:r>
              <a:rPr lang="en-US" b="1" dirty="0"/>
              <a:t>Use SSH to access your server (e.g. Putty for Windows)</a:t>
            </a:r>
          </a:p>
          <a:p>
            <a:pPr lvl="0"/>
            <a:r>
              <a:rPr lang="en-US" b="1" dirty="0"/>
              <a:t>Login with </a:t>
            </a:r>
            <a:r>
              <a:rPr lang="en-US" b="1" dirty="0" err="1"/>
              <a:t>afnog</a:t>
            </a:r>
            <a:r>
              <a:rPr lang="en-US" b="1" dirty="0"/>
              <a:t>/</a:t>
            </a:r>
            <a:r>
              <a:rPr lang="en-US" b="1" dirty="0" err="1"/>
              <a:t>afnog</a:t>
            </a:r>
            <a:endParaRPr lang="en-US" b="1" dirty="0"/>
          </a:p>
          <a:p>
            <a:pPr lvl="0"/>
            <a:r>
              <a:rPr lang="en-US" b="1" dirty="0"/>
              <a:t>Use </a:t>
            </a:r>
            <a:r>
              <a:rPr lang="en-US" b="1" dirty="0" err="1"/>
              <a:t>sudo</a:t>
            </a:r>
            <a:r>
              <a:rPr lang="en-US" b="1" dirty="0"/>
              <a:t> to execute commands as root</a:t>
            </a:r>
          </a:p>
          <a:p>
            <a:pPr lvl="0"/>
            <a:r>
              <a:rPr lang="en-US" b="1" dirty="0"/>
              <a:t>Don't change passwords</a:t>
            </a:r>
          </a:p>
          <a:p>
            <a:pPr lvl="0"/>
            <a:r>
              <a:rPr lang="en-US" b="1" dirty="0"/>
              <a:t>Don't "close security holes"</a:t>
            </a:r>
          </a:p>
          <a:p>
            <a:pPr lvl="0"/>
            <a:r>
              <a:rPr lang="en-US" b="1" dirty="0"/>
              <a:t>Don't shutdown your server (there's no power button!)</a:t>
            </a:r>
          </a:p>
          <a:p>
            <a:r>
              <a:rPr lang="en-US" b="1" dirty="0"/>
              <a:t>Your servers are accessible over the Internet </a:t>
            </a:r>
          </a:p>
        </p:txBody>
      </p:sp>
    </p:spTree>
    <p:extLst>
      <p:ext uri="{BB962C8B-B14F-4D97-AF65-F5344CB8AC3E}">
        <p14:creationId xmlns:p14="http://schemas.microsoft.com/office/powerpoint/2010/main" val="178038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4028</TotalTime>
  <Words>1024</Words>
  <Application>Microsoft Macintosh PowerPoint</Application>
  <PresentationFormat>On-screen Show (4:3)</PresentationFormat>
  <Paragraphs>219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</vt:lpstr>
      <vt:lpstr>Mangal</vt:lpstr>
      <vt:lpstr>Wingdings</vt:lpstr>
      <vt:lpstr>Clarity</vt:lpstr>
      <vt:lpstr>Welcome to ss-e AfNOG - 2018 DaKAR, SENEGAL</vt:lpstr>
      <vt:lpstr>What is SS-E?</vt:lpstr>
      <vt:lpstr>Your instructors</vt:lpstr>
      <vt:lpstr>How about you….?</vt:lpstr>
      <vt:lpstr>Course teaching style</vt:lpstr>
      <vt:lpstr>Timetable – please keep time </vt:lpstr>
      <vt:lpstr>Inventory</vt:lpstr>
      <vt:lpstr>Connectivity</vt:lpstr>
      <vt:lpstr>Access Your Virtual Machines </vt:lpstr>
      <vt:lpstr>Windows Users</vt:lpstr>
      <vt:lpstr>Unix, Linux and OS X Users</vt:lpstr>
      <vt:lpstr>Online Resources</vt:lpstr>
      <vt:lpstr>Safety</vt:lpstr>
      <vt:lpstr>Core topics to be covered this week</vt:lpstr>
      <vt:lpstr>Rough agenda for the week</vt:lpstr>
      <vt:lpstr>Rough agenda for the week …</vt:lpstr>
      <vt:lpstr>Any questions?</vt:lpstr>
      <vt:lpstr>Nano bootcamp</vt:lpstr>
      <vt:lpstr>Short nano exercise</vt:lpstr>
      <vt:lpstr>More commands</vt:lpstr>
      <vt:lpstr>Post-Install best practices</vt:lpstr>
      <vt:lpstr>Things to do post-install</vt:lpstr>
      <vt:lpstr>Things to do post-install</vt:lpstr>
      <vt:lpstr>Things to do post-install</vt:lpstr>
      <vt:lpstr>Thank you!   Questions?</vt:lpstr>
    </vt:vector>
  </TitlesOfParts>
  <Company>ISOC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sse 2015 – AfNOG  TUNIS</dc:title>
  <dc:creator>Kevin G. Chege</dc:creator>
  <cp:lastModifiedBy>Kevin Chege</cp:lastModifiedBy>
  <cp:revision>84</cp:revision>
  <cp:lastPrinted>2018-04-30T09:51:15Z</cp:lastPrinted>
  <dcterms:created xsi:type="dcterms:W3CDTF">2015-05-24T17:28:11Z</dcterms:created>
  <dcterms:modified xsi:type="dcterms:W3CDTF">2018-04-30T10:16:41Z</dcterms:modified>
</cp:coreProperties>
</file>