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76" r:id="rId4"/>
    <p:sldId id="263" r:id="rId5"/>
    <p:sldId id="267" r:id="rId6"/>
    <p:sldId id="277" r:id="rId7"/>
    <p:sldId id="268" r:id="rId8"/>
    <p:sldId id="269" r:id="rId9"/>
    <p:sldId id="264" r:id="rId10"/>
    <p:sldId id="278" r:id="rId11"/>
    <p:sldId id="265" r:id="rId12"/>
    <p:sldId id="279" r:id="rId13"/>
    <p:sldId id="280" r:id="rId14"/>
    <p:sldId id="262" r:id="rId15"/>
    <p:sldId id="270" r:id="rId16"/>
    <p:sldId id="272" r:id="rId17"/>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1"/>
    <p:restoredTop sz="94674"/>
  </p:normalViewPr>
  <p:slideViewPr>
    <p:cSldViewPr>
      <p:cViewPr varScale="1">
        <p:scale>
          <a:sx n="67" d="100"/>
          <a:sy n="67" d="100"/>
        </p:scale>
        <p:origin x="192" y="11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10</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14</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15</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8</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9</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ntp.org/rfc.html"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Network Time Protocol (NTP)</a:t>
            </a:r>
            <a:endParaRPr lang="en-GB" dirty="0" smtClean="0"/>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a:t>
            </a:r>
            <a:r>
              <a:rPr lang="en-GB" altLang="x-none" dirty="0" smtClean="0"/>
              <a:t>2017</a:t>
            </a: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smtClean="0"/>
              <a:t>(</a:t>
            </a:r>
            <a:r>
              <a:rPr lang="en-GB" altLang="x-none" sz="2400" dirty="0" err="1" smtClean="0"/>
              <a:t>Ayitey</a:t>
            </a:r>
            <a:r>
              <a:rPr lang="en-GB" altLang="x-none" sz="2400" dirty="0" smtClean="0"/>
              <a:t> Bulley)</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ar-SA" altLang="x-none" sz="2400" dirty="0">
              <a:latin typeface="DejaVu Sans"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endParaRPr lang="en-US" sz="4400" b="1" dirty="0" smtClean="0">
              <a:latin typeface="Trebuchet MS" charset="0"/>
            </a:endParaRP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smtClean="0">
                <a:solidFill>
                  <a:srgbClr val="000000"/>
                </a:solidFill>
                <a:ea typeface="Arial" charset="0"/>
                <a:cs typeface="Arial" charset="0"/>
              </a:rPr>
              <a:t>http://</a:t>
            </a:r>
            <a:r>
              <a:rPr lang="en-US" altLang="x-none" dirty="0" err="1" smtClean="0">
                <a:solidFill>
                  <a:srgbClr val="000000"/>
                </a:solidFill>
                <a:ea typeface="Arial" charset="0"/>
                <a:cs typeface="Arial" charset="0"/>
              </a:rPr>
              <a:t>tf.nist.gov</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tf-cgi</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servers.cgi</a:t>
            </a:r>
            <a:endParaRPr lang="en-US" altLang="x-none" dirty="0" smtClean="0">
              <a:solidFill>
                <a:srgbClr val="000000"/>
              </a:solidFill>
              <a:ea typeface="Arial" charset="0"/>
              <a:cs typeface="Arial" charset="0"/>
            </a:endParaRPr>
          </a:p>
        </p:txBody>
      </p:sp>
      <p:sp>
        <p:nvSpPr>
          <p:cNvPr id="2" name="TextBox 1"/>
          <p:cNvSpPr txBox="1"/>
          <p:nvPr/>
        </p:nvSpPr>
        <p:spPr>
          <a:xfrm>
            <a:off x="1154112" y="21796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smtClean="0">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230119"/>
            <a:ext cx="7932738" cy="1510670"/>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server 0.pool.ntp.org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1.pool.ntp.org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2.pool.ntp.org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3.pool.ntp.org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NTP restrictions </a:t>
            </a:r>
            <a:r>
              <a:rPr lang="en-US" sz="2800" dirty="0">
                <a:ea typeface="Arial" charset="0"/>
                <a:cs typeface="Arial" charset="0"/>
              </a:rPr>
              <a:t>are used to allow or dis-allow hosts to interact with the NTP server. </a:t>
            </a: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a:t>
            </a:r>
            <a:r>
              <a:rPr lang="en-US" sz="2800" dirty="0">
                <a:ea typeface="Arial" charset="0"/>
                <a:cs typeface="Arial" charset="0"/>
              </a:rPr>
              <a:t>default for NTP is serve time to anyone but do not allow configuration on both IPv4 and IPv6 connections</a:t>
            </a:r>
            <a:r>
              <a:rPr lang="en-US" sz="2800" dirty="0" smtClean="0">
                <a:ea typeface="Arial" charset="0"/>
                <a:cs typeface="Arial" charset="0"/>
              </a:rPr>
              <a:t>.</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Now restrict who is allowed to query the server for time </a:t>
            </a:r>
            <a:r>
              <a:rPr lang="en-US" sz="2800" dirty="0">
                <a:ea typeface="Arial" charset="0"/>
                <a:cs typeface="Arial" charset="0"/>
              </a:rPr>
              <a:t>and what else they are allowed to do with the NTP server</a:t>
            </a:r>
            <a:endParaRPr lang="en-US" sz="2800" dirty="0" smtClean="0">
              <a:ea typeface="Arial" charset="0"/>
              <a:cs typeface="Arial" charset="0"/>
            </a:endParaRPr>
          </a:p>
        </p:txBody>
      </p:sp>
      <p:sp>
        <p:nvSpPr>
          <p:cNvPr id="4" name="TextBox 3"/>
          <p:cNvSpPr txBox="1"/>
          <p:nvPr/>
        </p:nvSpPr>
        <p:spPr>
          <a:xfrm>
            <a:off x="925512" y="4262437"/>
            <a:ext cx="8648701" cy="978729"/>
          </a:xfrm>
          <a:prstGeom prst="rect">
            <a:avLst/>
          </a:prstGeom>
          <a:solidFill>
            <a:schemeClr val="bg2"/>
          </a:solidFill>
        </p:spPr>
        <p:txBody>
          <a:bodyPr wrap="square" rtlCol="0">
            <a:spAutoFit/>
          </a:bodyPr>
          <a:lstStyle/>
          <a:p>
            <a:r>
              <a:rPr lang="en-US" sz="2000" dirty="0"/>
              <a:t># By default, exchange time with everybody, but don't allow configuration.</a:t>
            </a:r>
          </a:p>
          <a:p>
            <a:r>
              <a:rPr lang="en-US" sz="2000" dirty="0"/>
              <a:t>restrict -4 default </a:t>
            </a:r>
            <a:r>
              <a:rPr lang="en-US" sz="2000" dirty="0" err="1"/>
              <a:t>kod</a:t>
            </a:r>
            <a:r>
              <a:rPr lang="en-US" sz="2000" dirty="0"/>
              <a:t> </a:t>
            </a:r>
            <a:r>
              <a:rPr lang="en-US" sz="2000" dirty="0" err="1"/>
              <a:t>notrap</a:t>
            </a:r>
            <a:r>
              <a:rPr lang="en-US" sz="2000" dirty="0"/>
              <a:t> </a:t>
            </a:r>
            <a:r>
              <a:rPr lang="en-US" sz="2000" dirty="0" err="1"/>
              <a:t>nomodify</a:t>
            </a:r>
            <a:r>
              <a:rPr lang="en-US" sz="2000" dirty="0"/>
              <a:t> </a:t>
            </a:r>
            <a:r>
              <a:rPr lang="en-US" sz="2000" dirty="0" err="1"/>
              <a:t>nopeer</a:t>
            </a:r>
            <a:r>
              <a:rPr lang="en-US" sz="2000" dirty="0"/>
              <a:t> </a:t>
            </a:r>
            <a:r>
              <a:rPr lang="en-US" sz="2000" dirty="0" err="1"/>
              <a:t>noquery</a:t>
            </a:r>
            <a:endParaRPr lang="en-US" sz="2000" dirty="0"/>
          </a:p>
          <a:p>
            <a:r>
              <a:rPr lang="en-US" sz="2000" dirty="0"/>
              <a:t>restrict -6 default </a:t>
            </a:r>
            <a:r>
              <a:rPr lang="en-US" sz="2000" dirty="0" err="1"/>
              <a:t>kod</a:t>
            </a:r>
            <a:r>
              <a:rPr lang="en-US" sz="2000" dirty="0"/>
              <a:t> </a:t>
            </a:r>
            <a:r>
              <a:rPr lang="en-US" sz="2000" dirty="0" err="1"/>
              <a:t>notrap</a:t>
            </a:r>
            <a:r>
              <a:rPr lang="en-US" sz="2000" dirty="0"/>
              <a:t> </a:t>
            </a:r>
            <a:r>
              <a:rPr lang="en-US" sz="2000" dirty="0" err="1"/>
              <a:t>nomodify</a:t>
            </a:r>
            <a:r>
              <a:rPr lang="en-US" sz="2000" dirty="0"/>
              <a:t> </a:t>
            </a:r>
            <a:r>
              <a:rPr lang="en-US" sz="2000" dirty="0" err="1"/>
              <a:t>nopeer</a:t>
            </a:r>
            <a:r>
              <a:rPr lang="en-US" sz="2000" dirty="0"/>
              <a:t> </a:t>
            </a:r>
            <a:r>
              <a:rPr lang="en-US" sz="2000" dirty="0" err="1"/>
              <a:t>noquer</a:t>
            </a:r>
            <a:endParaRPr lang="en-US" sz="2000"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a:t>
            </a:r>
            <a:r>
              <a:rPr lang="en-US" sz="2800" dirty="0" smtClean="0">
                <a:ea typeface="Arial" charset="0"/>
                <a:cs typeface="Arial" charset="0"/>
              </a:rPr>
              <a:t>server.</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3170237"/>
            <a:ext cx="8648701" cy="1569660"/>
          </a:xfrm>
          <a:prstGeom prst="rect">
            <a:avLst/>
          </a:prstGeom>
          <a:solidFill>
            <a:schemeClr val="bg2"/>
          </a:solidFill>
        </p:spPr>
        <p:txBody>
          <a:bodyPr wrap="square" rtlCol="0">
            <a:spAutoFit/>
          </a:bodyPr>
          <a:lstStyle/>
          <a:p>
            <a:r>
              <a:rPr lang="en-US" sz="2000" dirty="0" smtClean="0"/>
              <a:t>restrict 196.200.219.0 mask 255.255.255.0 limited </a:t>
            </a:r>
            <a:r>
              <a:rPr lang="en-US" sz="2000" dirty="0" err="1" smtClean="0"/>
              <a:t>kod</a:t>
            </a:r>
            <a:r>
              <a:rPr lang="en-US" sz="2000" dirty="0" smtClean="0"/>
              <a:t> </a:t>
            </a:r>
            <a:r>
              <a:rPr lang="en-US" sz="2000" dirty="0" err="1"/>
              <a:t>notrap</a:t>
            </a:r>
            <a:r>
              <a:rPr lang="en-US" sz="2000" dirty="0"/>
              <a:t> </a:t>
            </a:r>
            <a:r>
              <a:rPr lang="en-US" sz="2000" dirty="0" err="1"/>
              <a:t>nomodify</a:t>
            </a:r>
            <a:r>
              <a:rPr lang="en-US" sz="2000" dirty="0"/>
              <a:t> </a:t>
            </a:r>
            <a:r>
              <a:rPr lang="en-US" sz="2000" dirty="0" err="1"/>
              <a:t>nopeer</a:t>
            </a:r>
            <a:r>
              <a:rPr lang="en-US" sz="2000" dirty="0"/>
              <a:t> </a:t>
            </a:r>
            <a:r>
              <a:rPr lang="en-US" sz="2000" dirty="0" err="1" smtClean="0"/>
              <a:t>noquery</a:t>
            </a:r>
            <a:endParaRPr lang="en-US" sz="2000" dirty="0" smtClean="0"/>
          </a:p>
          <a:p>
            <a:r>
              <a:rPr lang="en-US" sz="2000" dirty="0"/>
              <a:t>restrict </a:t>
            </a:r>
            <a:r>
              <a:rPr lang="en-US" sz="2000" dirty="0" smtClean="0"/>
              <a:t>2001:43f8:0220:219:: </a:t>
            </a:r>
            <a:r>
              <a:rPr lang="en-US" sz="2000" dirty="0"/>
              <a:t>mask </a:t>
            </a:r>
            <a:r>
              <a:rPr lang="en-US" sz="2000" dirty="0" err="1" smtClean="0"/>
              <a:t>ffff:ffff:ffff:ffff</a:t>
            </a:r>
            <a:r>
              <a:rPr lang="en-US" sz="2000" dirty="0" smtClean="0"/>
              <a:t>:: limited </a:t>
            </a:r>
            <a:r>
              <a:rPr lang="en-US" sz="2000" dirty="0" err="1" smtClean="0"/>
              <a:t>kod</a:t>
            </a:r>
            <a:r>
              <a:rPr lang="en-US" sz="2000" dirty="0" smtClean="0"/>
              <a:t> </a:t>
            </a:r>
            <a:r>
              <a:rPr lang="en-US" sz="2000" dirty="0" err="1" smtClean="0"/>
              <a:t>notrap</a:t>
            </a:r>
            <a:r>
              <a:rPr lang="en-US" sz="2000" dirty="0" smtClean="0"/>
              <a:t> </a:t>
            </a:r>
            <a:r>
              <a:rPr lang="en-US" sz="2000" dirty="0" err="1" smtClean="0"/>
              <a:t>nomodify</a:t>
            </a:r>
            <a:r>
              <a:rPr lang="en-US" sz="2000" dirty="0" smtClean="0"/>
              <a:t> </a:t>
            </a:r>
            <a:r>
              <a:rPr lang="en-US" sz="2000" dirty="0" err="1" smtClean="0"/>
              <a:t>nopeer</a:t>
            </a:r>
            <a:r>
              <a:rPr lang="en-US" sz="2000" dirty="0" smtClean="0"/>
              <a:t> </a:t>
            </a:r>
            <a:r>
              <a:rPr lang="en-US" sz="2000" dirty="0" err="1" smtClean="0"/>
              <a:t>noquery</a:t>
            </a:r>
            <a:endParaRPr lang="en-US" sz="2000" dirty="0"/>
          </a:p>
          <a:p>
            <a:endParaRPr lang="en-US" sz="2000" dirty="0"/>
          </a:p>
        </p:txBody>
      </p:sp>
    </p:spTree>
    <p:extLst>
      <p:ext uri="{BB962C8B-B14F-4D97-AF65-F5344CB8AC3E}">
        <p14:creationId xmlns:p14="http://schemas.microsoft.com/office/powerpoint/2010/main" val="171881871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t>l</a:t>
            </a:r>
            <a:r>
              <a:rPr lang="en-US" sz="2000" b="1" dirty="0" smtClean="0"/>
              <a:t>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smtClean="0"/>
              <a:t>kod</a:t>
            </a:r>
            <a:r>
              <a:rPr lang="en-US" sz="2000" b="1" dirty="0" smtClean="0"/>
              <a:t>: </a:t>
            </a:r>
            <a:r>
              <a:rPr lang="en-US" sz="2000" dirty="0"/>
              <a:t>Kiss of Death. If a host violates the limit of packets to the server, the server will respond with s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smtClean="0"/>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smtClean="0"/>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smtClean="0"/>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smtClean="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4: Starting NTP</a:t>
            </a:r>
            <a:endParaRPr lang="en-GB" sz="4400" b="1" dirty="0" smtClean="0">
              <a:latin typeface="Trebuchet MS" charset="0"/>
            </a:endParaRP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smtClean="0">
                <a:solidFill>
                  <a:srgbClr val="000000"/>
                </a:solidFill>
                <a:latin typeface="Courier New" charset="0"/>
              </a:rPr>
              <a:t>etc</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init.d</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smtClean="0">
                <a:solidFill>
                  <a:srgbClr val="000000"/>
                </a:solidFill>
                <a:latin typeface="Trebuchet MS" charset="0"/>
              </a:rPr>
              <a:t>startup</a:t>
            </a:r>
            <a:r>
              <a:rPr lang="en-GB" altLang="x-none" sz="2700" b="1" dirty="0" smtClean="0">
                <a:solidFill>
                  <a:srgbClr val="000000"/>
                </a:solidFill>
                <a:latin typeface="Trebuchet MS" charset="0"/>
              </a:rPr>
              <a:t> i.e. </a:t>
            </a:r>
            <a:r>
              <a:rPr lang="en-GB" altLang="x-none" sz="2700" b="1" dirty="0" err="1" smtClean="0">
                <a:solidFill>
                  <a:srgbClr val="000000"/>
                </a:solidFill>
                <a:latin typeface="Trebuchet MS" charset="0"/>
              </a:rPr>
              <a:t>ntp</a:t>
            </a:r>
            <a:r>
              <a:rPr lang="en-GB" altLang="x-none" sz="2700" b="1" dirty="0" smtClean="0">
                <a:solidFill>
                  <a:srgbClr val="000000"/>
                </a:solidFill>
                <a:latin typeface="Trebuchet MS" charset="0"/>
              </a:rPr>
              <a:t> to start up on boot</a:t>
            </a: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endParaRPr lang="en-GB" altLang="x-none" sz="2700" b="1" dirty="0" smtClean="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Run </a:t>
            </a:r>
            <a:r>
              <a:rPr lang="en-GB" altLang="x-none" sz="2700" b="1" dirty="0" err="1">
                <a:solidFill>
                  <a:srgbClr val="000000"/>
                </a:solidFill>
                <a:latin typeface="Trebuchet MS" charset="0"/>
              </a:rPr>
              <a:t>ntp</a:t>
            </a:r>
            <a:r>
              <a:rPr lang="en-GB" altLang="x-none" dirty="0">
                <a:solidFill>
                  <a:srgbClr val="000000"/>
                </a:solidFill>
                <a:latin typeface="Courier New" charset="0"/>
              </a:rPr>
              <a:t/>
            </a:r>
            <a:br>
              <a:rPr lang="en-GB" altLang="x-none" dirty="0">
                <a:solidFill>
                  <a:srgbClr val="000000"/>
                </a:solidFill>
                <a:latin typeface="Courier New" charset="0"/>
              </a:rPr>
            </a:br>
            <a:endParaRPr lang="en-GB" altLang="x-none" dirty="0" smtClean="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Restart </a:t>
            </a:r>
            <a:r>
              <a:rPr lang="en-GB" altLang="x-none" sz="2700" b="1" dirty="0" err="1" smtClean="0">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update-</a:t>
            </a:r>
            <a:r>
              <a:rPr lang="en-US" dirty="0" err="1" smtClean="0">
                <a:latin typeface="Courier" charset="0"/>
                <a:ea typeface="Courier" charset="0"/>
                <a:cs typeface="Courier" charset="0"/>
              </a:rPr>
              <a:t>rc.d</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restart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5: Start NTP!</a:t>
            </a:r>
            <a:endParaRPr lang="en-GB" sz="4400" b="1" dirty="0" smtClean="0">
              <a:latin typeface="Trebuchet MS" charset="0"/>
            </a:endParaRP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smtClean="0">
                <a:latin typeface="Courier New" charset="0"/>
              </a:rPr>
              <a:t>/</a:t>
            </a:r>
            <a:r>
              <a:rPr lang="en-GB" sz="3200" dirty="0" err="1" smtClean="0">
                <a:latin typeface="Courier New" charset="0"/>
              </a:rPr>
              <a:t>etc</a:t>
            </a:r>
            <a:r>
              <a:rPr lang="en-GB" sz="3200" dirty="0" smtClean="0">
                <a:latin typeface="Courier New" charset="0"/>
              </a:rPr>
              <a:t>/</a:t>
            </a:r>
            <a:r>
              <a:rPr lang="en-GB" sz="3200" dirty="0" err="1" smtClean="0">
                <a:latin typeface="Courier New" charset="0"/>
              </a:rPr>
              <a:t>init.d</a:t>
            </a:r>
            <a:r>
              <a:rPr lang="en-GB" sz="3200" dirty="0" smtClean="0">
                <a:latin typeface="Courier New" charset="0"/>
              </a:rPr>
              <a:t>/</a:t>
            </a:r>
            <a:r>
              <a:rPr lang="en-GB" sz="3200" dirty="0" err="1" smtClean="0">
                <a:latin typeface="Courier New" charset="0"/>
              </a:rPr>
              <a:t>ntp</a:t>
            </a:r>
            <a:r>
              <a:rPr lang="en-GB" sz="3200" dirty="0" smtClean="0">
                <a:latin typeface="Courier New" charset="0"/>
              </a:rPr>
              <a:t> </a:t>
            </a:r>
            <a:r>
              <a:rPr lang="en-GB" sz="3200" dirty="0" smtClean="0">
                <a:latin typeface="Courier New" charset="0"/>
              </a:rPr>
              <a:t>start</a:t>
            </a:r>
          </a:p>
          <a:p>
            <a:pPr>
              <a:lnSpc>
                <a:spcPct val="97000"/>
              </a:lnSpc>
              <a:spcAft>
                <a:spcPts val="1413"/>
              </a:spcAft>
              <a:buClr>
                <a:srgbClr val="FF6309"/>
              </a:buClr>
              <a:buSzPct val="45000"/>
              <a:buFont typeface="Wingdings" charset="0"/>
              <a:buChar char=""/>
              <a:defRPr/>
            </a:pPr>
            <a:r>
              <a:rPr lang="en-GB" sz="3200" dirty="0" smtClean="0">
                <a:latin typeface="Trebuchet MS" charset="0"/>
              </a:rPr>
              <a:t>Check that </a:t>
            </a:r>
            <a:r>
              <a:rPr lang="en-GB" sz="3200" dirty="0" smtClean="0">
                <a:latin typeface="Trebuchet MS" charset="0"/>
              </a:rPr>
              <a:t>your server is synchronized with the </a:t>
            </a:r>
            <a:r>
              <a:rPr lang="en-GB" sz="3200" dirty="0" err="1" smtClean="0">
                <a:latin typeface="Trebuchet MS" charset="0"/>
              </a:rPr>
              <a:t>ntp</a:t>
            </a:r>
            <a:r>
              <a:rPr lang="en-GB" sz="3200" dirty="0" smtClean="0">
                <a:latin typeface="Trebuchet MS" charset="0"/>
              </a:rPr>
              <a:t> servers listed in /</a:t>
            </a:r>
            <a:r>
              <a:rPr lang="en-GB" sz="3200" dirty="0" err="1" smtClean="0">
                <a:latin typeface="Trebuchet MS" charset="0"/>
              </a:rPr>
              <a:t>etc</a:t>
            </a:r>
            <a:r>
              <a:rPr lang="en-GB" sz="3200" dirty="0" smtClean="0">
                <a:latin typeface="Trebuchet MS" charset="0"/>
              </a:rPr>
              <a:t>/</a:t>
            </a:r>
            <a:r>
              <a:rPr lang="en-GB" sz="3200" dirty="0" err="1" smtClean="0">
                <a:latin typeface="Trebuchet MS" charset="0"/>
              </a:rPr>
              <a:t>ntp.conf</a:t>
            </a:r>
            <a:endParaRPr lang="en-GB" sz="3200" dirty="0" smtClean="0">
              <a:latin typeface="Trebuchet MS" charset="0"/>
            </a:endParaRPr>
          </a:p>
        </p:txBody>
      </p:sp>
      <p:sp>
        <p:nvSpPr>
          <p:cNvPr id="4" name="TextBox 3"/>
          <p:cNvSpPr txBox="1"/>
          <p:nvPr/>
        </p:nvSpPr>
        <p:spPr>
          <a:xfrm>
            <a:off x="632617" y="3551237"/>
            <a:ext cx="8973345" cy="2751522"/>
          </a:xfrm>
          <a:prstGeom prst="rect">
            <a:avLst/>
          </a:prstGeom>
          <a:solidFill>
            <a:schemeClr val="bg2"/>
          </a:solidFill>
        </p:spPr>
        <p:txBody>
          <a:bodyPr wrap="square" rtlCol="0">
            <a:spAutoFit/>
          </a:bodyPr>
          <a:lstStyle/>
          <a:p>
            <a:r>
              <a:rPr lang="is-IS" sz="2000" dirty="0"/>
              <a:t>ntpq -p</a:t>
            </a:r>
          </a:p>
          <a:p>
            <a:r>
              <a:rPr lang="is-IS" sz="2000" dirty="0"/>
              <a:t>     remote           refid      st t when poll reach   delay   offset  jitter</a:t>
            </a:r>
          </a:p>
          <a:p>
            <a:r>
              <a:rPr lang="is-IS" sz="2000" dirty="0"/>
              <a:t>==============================================================================</a:t>
            </a:r>
          </a:p>
          <a:p>
            <a:r>
              <a:rPr lang="is-IS" sz="2000" dirty="0"/>
              <a:t>*riditt.de       131.188.3.221    2 u   27   64    1  183.792    0.439   0.079</a:t>
            </a:r>
          </a:p>
          <a:p>
            <a:r>
              <a:rPr lang="is-IS" sz="2000" dirty="0"/>
              <a:t> lofn.fancube.co .INIT.          16 u    -   64    0    0.000    0.000   0.000</a:t>
            </a:r>
          </a:p>
          <a:p>
            <a:r>
              <a:rPr lang="is-IS" sz="2000" dirty="0"/>
              <a:t> service1-eth3.d 228.143.95.23    2 u   28   64    1  200.457   -1.965   0.035</a:t>
            </a:r>
          </a:p>
          <a:p>
            <a:r>
              <a:rPr lang="is-IS" sz="2000" dirty="0"/>
              <a:t> makaki.miuku.ne 218.186.3.36     2 u   28   64    1  377.207   -7.893   0.169</a:t>
            </a:r>
          </a:p>
          <a:p>
            <a:r>
              <a:rPr lang="is-IS" sz="2000" dirty="0"/>
              <a:t> noc.mtg.afnog.o 45.222.43.250    3 u   27   64    1    0.284    1.810   0.040</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smtClean="0">
                <a:latin typeface="Trebuchet MS" charset="0"/>
              </a:rPr>
              <a:t>NTP Exercises</a:t>
            </a:r>
            <a:endParaRPr lang="en-US" sz="4400" b="1" dirty="0" smtClean="0">
              <a:latin typeface="Trebuchet MS" charset="0"/>
            </a:endParaRP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a:t>
            </a:r>
            <a:r>
              <a:rPr lang="en-GB" sz="4400" b="1" dirty="0" smtClean="0">
                <a:latin typeface="Trebuchet MS" charset="0"/>
              </a:rPr>
              <a:t>NTP</a:t>
            </a:r>
            <a:endParaRPr lang="en-GB" sz="4400" b="1" dirty="0" smtClean="0">
              <a:latin typeface="Trebuchet MS" charset="0"/>
            </a:endParaRP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latin typeface="Trebuchet MS" charset="0"/>
              </a:rPr>
              <a:t>Network Time Protocol project</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smtClean="0">
                <a:latin typeface="Trebuchet MS" charset="0"/>
              </a:rPr>
              <a:t>http</a:t>
            </a:r>
            <a:r>
              <a:rPr lang="en-GB" sz="3200" dirty="0" smtClean="0">
                <a:latin typeface="Trebuchet MS" charset="0"/>
              </a:rPr>
              <a:t>://</a:t>
            </a:r>
            <a:r>
              <a:rPr lang="en-GB" sz="3200" dirty="0" err="1" smtClean="0">
                <a:latin typeface="Trebuchet MS" charset="0"/>
              </a:rPr>
              <a:t>ntp.org</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r>
              <a:rPr lang="en-GB" sz="3200" dirty="0" smtClean="0">
                <a:latin typeface="Trebuchet MS" charset="0"/>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a:t>
            </a:r>
            <a:r>
              <a:rPr lang="en-GB" sz="4400" b="1" dirty="0" smtClean="0">
                <a:latin typeface="Trebuchet MS" charset="0"/>
              </a:rPr>
              <a:t>NTP</a:t>
            </a:r>
            <a:endParaRPr lang="en-GB" sz="4400" b="1" dirty="0" smtClean="0">
              <a:latin typeface="Trebuchet MS" charset="0"/>
            </a:endParaRP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t>NTP </a:t>
            </a:r>
            <a:r>
              <a:rPr lang="en-GB" sz="3200" dirty="0"/>
              <a:t>version 4, a significant revision of the previous NTP standard, </a:t>
            </a:r>
            <a:r>
              <a:rPr lang="en-GB" sz="3200" dirty="0"/>
              <a:t>is the current development version. </a:t>
            </a:r>
            <a:r>
              <a:rPr lang="en-GB" sz="3200" dirty="0" smtClean="0"/>
              <a:t>It </a:t>
            </a:r>
            <a:r>
              <a:rPr lang="en-GB" sz="3200" dirty="0"/>
              <a:t>is formalized by </a:t>
            </a:r>
            <a:r>
              <a:rPr lang="en-GB" sz="3200" dirty="0">
                <a:hlinkClick r:id="rId4"/>
              </a:rPr>
              <a:t>RFCs</a:t>
            </a:r>
            <a:r>
              <a:rPr lang="en-GB" sz="3200" dirty="0"/>
              <a:t> released by the IETF</a:t>
            </a:r>
            <a:r>
              <a:rPr lang="en-GB" sz="3200" dirty="0" smtClean="0"/>
              <a:t>.</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a:t>
            </a:r>
            <a:r>
              <a:rPr lang="en-GB" sz="1600" dirty="0" smtClean="0">
                <a:latin typeface="Trebuchet MS" charset="0"/>
              </a:rPr>
              <a:t>DHCPv6</a:t>
            </a:r>
            <a:endParaRPr lang="en-GB" sz="1600" dirty="0">
              <a:latin typeface="Trebuchet MS" charset="0"/>
            </a:endParaRPr>
          </a:p>
        </p:txBody>
      </p:sp>
    </p:spTree>
    <p:extLst>
      <p:ext uri="{BB962C8B-B14F-4D97-AF65-F5344CB8AC3E}">
        <p14:creationId xmlns:p14="http://schemas.microsoft.com/office/powerpoint/2010/main" val="82400837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NTP and Time Synchronization</a:t>
            </a:r>
            <a:endParaRPr lang="en-US" sz="4400" b="1" dirty="0" smtClean="0">
              <a:latin typeface="Trebuchet MS" charset="0"/>
            </a:endParaRP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a:t>
            </a:r>
            <a:r>
              <a:rPr lang="en-US" dirty="0" smtClean="0"/>
              <a:t>is used by organizations to </a:t>
            </a:r>
            <a:r>
              <a:rPr lang="en-US" dirty="0"/>
              <a:t>synchronize the clocks of all </a:t>
            </a:r>
            <a:r>
              <a:rPr lang="en-US" dirty="0" smtClean="0"/>
              <a:t>its systems. </a:t>
            </a:r>
          </a:p>
          <a:p>
            <a:pPr>
              <a:lnSpc>
                <a:spcPct val="97000"/>
              </a:lnSpc>
              <a:spcAft>
                <a:spcPts val="1413"/>
              </a:spcAft>
              <a:buClr>
                <a:srgbClr val="FF6309"/>
              </a:buClr>
              <a:buSzPct val="45000"/>
              <a:buFont typeface="Wingdings" charset="0"/>
              <a:buChar char=""/>
              <a:defRPr/>
            </a:pPr>
            <a:r>
              <a:rPr lang="en-US" dirty="0" smtClean="0"/>
              <a:t>Time </a:t>
            </a:r>
            <a:r>
              <a:rPr lang="en-US" dirty="0"/>
              <a:t>synchronization is important for many </a:t>
            </a:r>
            <a:r>
              <a:rPr lang="en-US" dirty="0" smtClean="0"/>
              <a:t>reasons:</a:t>
            </a:r>
          </a:p>
          <a:p>
            <a:pPr lvl="1">
              <a:lnSpc>
                <a:spcPct val="97000"/>
              </a:lnSpc>
              <a:spcAft>
                <a:spcPts val="1413"/>
              </a:spcAft>
              <a:buClr>
                <a:srgbClr val="FF6309"/>
              </a:buClr>
              <a:buSzPct val="45000"/>
              <a:buFont typeface="Wingdings" charset="0"/>
              <a:buChar char=""/>
              <a:defRPr/>
            </a:pPr>
            <a:r>
              <a:rPr lang="en-US" dirty="0"/>
              <a:t>A</a:t>
            </a:r>
            <a:r>
              <a:rPr lang="en-US" dirty="0" smtClean="0"/>
              <a:t>pplication </a:t>
            </a:r>
            <a:r>
              <a:rPr lang="en-US" dirty="0"/>
              <a:t>time </a:t>
            </a:r>
            <a:r>
              <a:rPr lang="en-US" dirty="0" smtClean="0"/>
              <a:t>stamps</a:t>
            </a:r>
          </a:p>
          <a:p>
            <a:pPr lvl="1">
              <a:lnSpc>
                <a:spcPct val="97000"/>
              </a:lnSpc>
              <a:spcAft>
                <a:spcPts val="1413"/>
              </a:spcAft>
              <a:buClr>
                <a:srgbClr val="FF6309"/>
              </a:buClr>
              <a:buSzPct val="45000"/>
              <a:buFont typeface="Wingdings" charset="0"/>
              <a:buChar char=""/>
              <a:defRPr/>
            </a:pPr>
            <a:r>
              <a:rPr lang="en-US" dirty="0" smtClean="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a:t>
            </a:r>
            <a:r>
              <a:rPr lang="en-US" dirty="0" smtClean="0"/>
              <a:t>same time. This can significantly simplify </a:t>
            </a:r>
            <a:r>
              <a:rPr lang="en-US" dirty="0"/>
              <a:t>the burden on </a:t>
            </a:r>
            <a:r>
              <a:rPr lang="en-US" dirty="0" smtClean="0"/>
              <a:t>system administrators and tech </a:t>
            </a:r>
            <a:r>
              <a:rPr lang="en-US" dirty="0"/>
              <a:t>support.</a:t>
            </a:r>
          </a:p>
          <a:p>
            <a:pPr>
              <a:lnSpc>
                <a:spcPct val="97000"/>
              </a:lnSpc>
              <a:spcAft>
                <a:spcPts val="1413"/>
              </a:spcAft>
              <a:buClr>
                <a:srgbClr val="FF6309"/>
              </a:buClr>
              <a:buSzPct val="45000"/>
              <a:buFont typeface="Wingdings" charset="0"/>
              <a:buChar char=""/>
              <a:defRPr/>
            </a:pPr>
            <a:r>
              <a:rPr lang="en-US" dirty="0" smtClean="0"/>
              <a:t>When </a:t>
            </a:r>
            <a:r>
              <a:rPr lang="en-US" dirty="0"/>
              <a:t>an organization’s systems all maintain different clock times, it becomes very difficult from a troubleshooting standpoint to determine when and under what conditions a particular event might be </a:t>
            </a:r>
            <a:r>
              <a:rPr lang="en-US" dirty="0" smtClean="0"/>
              <a:t>occurring.</a:t>
            </a:r>
            <a:endParaRPr lang="en-US" dirty="0" smtClean="0">
              <a:latin typeface="Trebuchet MS"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endParaRPr lang="en-US" sz="4400" b="1" dirty="0" smtClean="0">
              <a:latin typeface="Trebuchet MS" charset="0"/>
            </a:endParaRP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All </a:t>
            </a:r>
            <a:r>
              <a:rPr lang="en-US" sz="2800" dirty="0"/>
              <a:t>other NTP servers then become a lower level strata server based upon how far they are from a reference server.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The </a:t>
            </a:r>
            <a:r>
              <a:rPr lang="en-US" sz="2800" dirty="0"/>
              <a:t>start of the NTP chain is a stratum 1 server which is always directly connected to a stratum 0 reference clock.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From </a:t>
            </a:r>
            <a:r>
              <a:rPr lang="en-US" sz="2800" dirty="0"/>
              <a:t>here, lower level strata servers are connected via a network connection to a higher strata level server. </a:t>
            </a:r>
            <a:endParaRPr lang="en-US" sz="2800" dirty="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endParaRPr lang="en-US" sz="4400" b="1" dirty="0" smtClean="0">
              <a:latin typeface="Trebuchet MS" charset="0"/>
            </a:endParaRP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smtClean="0"/>
              <a:t>GPS/CDMA</a:t>
            </a:r>
            <a:endParaRPr lang="en-US" sz="2800" dirty="0" smtClean="0"/>
          </a:p>
        </p:txBody>
      </p:sp>
    </p:spTree>
    <p:extLst>
      <p:ext uri="{BB962C8B-B14F-4D97-AF65-F5344CB8AC3E}">
        <p14:creationId xmlns:p14="http://schemas.microsoft.com/office/powerpoint/2010/main" val="142982521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Internal NTP Architecture</a:t>
            </a:r>
            <a:endParaRPr lang="en-US" sz="4400" b="1" dirty="0" smtClean="0">
              <a:latin typeface="Trebuchet MS" charset="0"/>
            </a:endParaRP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smtClean="0">
                <a:solidFill>
                  <a:schemeClr val="tx1"/>
                </a:solidFill>
              </a:rPr>
              <a:t>NTP 1</a:t>
            </a:r>
            <a:endParaRPr lang="en-US" b="1">
              <a:solidFill>
                <a:schemeClr val="tx1"/>
              </a:solidFill>
            </a:endParaRP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smtClean="0">
                <a:solidFill>
                  <a:schemeClr val="tx1"/>
                </a:solidFill>
              </a:rPr>
              <a:t>NTP 2</a:t>
            </a:r>
            <a:endParaRPr lang="en-US" b="1" dirty="0">
              <a:solidFill>
                <a:schemeClr val="tx1"/>
              </a:solidFill>
            </a:endParaRP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smtClean="0">
                <a:solidFill>
                  <a:schemeClr val="tx1"/>
                </a:solidFill>
              </a:rPr>
              <a:t>NTP 3</a:t>
            </a:r>
            <a:endParaRPr lang="en-US" b="1">
              <a:solidFill>
                <a:schemeClr val="tx1"/>
              </a:solidFill>
            </a:endParaRP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smtClean="0">
                <a:solidFill>
                  <a:schemeClr val="tx1"/>
                </a:solidFill>
              </a:rPr>
              <a:t>Internet</a:t>
            </a:r>
            <a:endParaRPr lang="en-US" b="1" dirty="0">
              <a:solidFill>
                <a:schemeClr val="tx1"/>
              </a:solidFill>
            </a:endParaRP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smtClean="0">
                <a:solidFill>
                  <a:srgbClr val="C00000"/>
                </a:solidFill>
              </a:rPr>
              <a:t>Strata 0/1 Servers</a:t>
            </a:r>
            <a:endParaRPr lang="en-US" b="1" dirty="0">
              <a:solidFill>
                <a:srgbClr val="C00000"/>
              </a:solidFill>
            </a:endParaRP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smtClean="0">
                <a:solidFill>
                  <a:srgbClr val="C00000"/>
                </a:solidFill>
              </a:rPr>
              <a:t>Stratum 2 Servers</a:t>
            </a:r>
            <a:endParaRPr lang="en-US" b="1" dirty="0">
              <a:solidFill>
                <a:srgbClr val="C00000"/>
              </a:solidFill>
            </a:endParaRP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smtClean="0">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1: Installation of NTP Server</a:t>
            </a:r>
            <a:endParaRPr lang="en-US" sz="4400" b="1" dirty="0" smtClean="0">
              <a:latin typeface="Trebuchet MS" charset="0"/>
            </a:endParaRP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Update your system clock</a:t>
            </a: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apt-get install </a:t>
            </a:r>
            <a:r>
              <a:rPr lang="en-US" dirty="0" err="1" smtClean="0">
                <a:solidFill>
                  <a:schemeClr val="tx1"/>
                </a:solidFill>
                <a:latin typeface="Courier" charset="0"/>
                <a:ea typeface="Courier" charset="0"/>
                <a:cs typeface="Courier" charset="0"/>
              </a:rPr>
              <a:t>ntp</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--get-selections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r>
              <a:rPr lang="en-US" dirty="0" smtClean="0">
                <a:solidFill>
                  <a:schemeClr val="tx1"/>
                </a:solidFill>
                <a:latin typeface="Courier" charset="0"/>
                <a:ea typeface="Courier" charset="0"/>
                <a:cs typeface="Courier" charset="0"/>
              </a:rPr>
              <a:t> 0.pool.ntp.org</a:t>
            </a:r>
            <a:endParaRPr lang="en-US" dirty="0" smtClean="0">
              <a:solidFill>
                <a:schemeClr val="tx1"/>
              </a:solidFill>
              <a:latin typeface="Courier" charset="0"/>
              <a:ea typeface="Courier" charset="0"/>
              <a:cs typeface="Courier"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endParaRPr lang="en-US" sz="4400" b="1" dirty="0" smtClean="0">
              <a:latin typeface="Trebuchet MS" charset="0"/>
            </a:endParaRP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The configuration file for NTP is stored at ‘/</a:t>
            </a:r>
            <a:r>
              <a:rPr lang="en-US" altLang="x-none" sz="2800" dirty="0" err="1" smtClean="0">
                <a:solidFill>
                  <a:srgbClr val="000000"/>
                </a:solidFill>
                <a:ea typeface="Arial" charset="0"/>
                <a:cs typeface="Arial" charset="0"/>
              </a:rPr>
              <a:t>etc</a:t>
            </a:r>
            <a:r>
              <a:rPr lang="en-US" altLang="x-none" sz="2800" dirty="0" smtClean="0">
                <a:solidFill>
                  <a:srgbClr val="000000"/>
                </a:solidFill>
                <a:ea typeface="Arial" charset="0"/>
                <a:cs typeface="Arial" charset="0"/>
              </a:rPr>
              <a:t>/</a:t>
            </a:r>
            <a:r>
              <a:rPr lang="en-US" altLang="x-none" sz="2800" dirty="0" err="1" smtClean="0">
                <a:solidFill>
                  <a:srgbClr val="000000"/>
                </a:solidFill>
                <a:ea typeface="Arial" charset="0"/>
                <a:cs typeface="Arial" charset="0"/>
              </a:rPr>
              <a:t>ntp.conf</a:t>
            </a:r>
            <a:r>
              <a:rPr lang="en-US" altLang="x-none" sz="2800" dirty="0" smtClean="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NIST’s servers in a round robin fashion (suggested method by NIST).</a:t>
            </a:r>
            <a:endParaRPr lang="en-US" altLang="x-none" sz="2800" dirty="0">
              <a:solidFill>
                <a:srgbClr val="000000"/>
              </a:solidFill>
              <a:ea typeface="Arial" charset="0"/>
              <a:cs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10786</TotalTime>
  <Words>652</Words>
  <Application>Microsoft Macintosh PowerPoint</Application>
  <PresentationFormat>Custom</PresentationFormat>
  <Paragraphs>144</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ＭＳ Ｐゴシック</vt:lpstr>
      <vt:lpstr>Times New Roman</vt:lpstr>
      <vt:lpstr>Trebuchet MS</vt:lpstr>
      <vt:lpstr>DejaVu Sans</vt:lpstr>
      <vt:lpstr>starbats</vt:lpstr>
      <vt:lpstr>Wingdings</vt:lpstr>
      <vt:lpstr>Courier New</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Andrew Bulley</cp:lastModifiedBy>
  <cp:revision>60</cp:revision>
  <cp:lastPrinted>2015-05-25T11:41:08Z</cp:lastPrinted>
  <dcterms:created xsi:type="dcterms:W3CDTF">2013-06-09T14:06:26Z</dcterms:created>
  <dcterms:modified xsi:type="dcterms:W3CDTF">2017-05-24T12:18:35Z</dcterms:modified>
</cp:coreProperties>
</file>