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76" r:id="rId4"/>
    <p:sldId id="263" r:id="rId5"/>
    <p:sldId id="267" r:id="rId6"/>
    <p:sldId id="277" r:id="rId7"/>
    <p:sldId id="268" r:id="rId8"/>
    <p:sldId id="282" r:id="rId9"/>
    <p:sldId id="283" r:id="rId10"/>
    <p:sldId id="284" r:id="rId11"/>
    <p:sldId id="269" r:id="rId12"/>
    <p:sldId id="264" r:id="rId13"/>
    <p:sldId id="278" r:id="rId14"/>
    <p:sldId id="265" r:id="rId15"/>
    <p:sldId id="279" r:id="rId16"/>
    <p:sldId id="281" r:id="rId17"/>
    <p:sldId id="280" r:id="rId18"/>
    <p:sldId id="262" r:id="rId19"/>
    <p:sldId id="270" r:id="rId20"/>
    <p:sldId id="272" r:id="rId21"/>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1pPr>
    <a:lvl2pPr marL="742950" indent="-28575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2pPr>
    <a:lvl3pPr marL="11430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3pPr>
    <a:lvl4pPr marL="16002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4pPr>
    <a:lvl5pPr marL="20574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56"/>
    <p:restoredTop sz="94631"/>
  </p:normalViewPr>
  <p:slideViewPr>
    <p:cSldViewPr>
      <p:cViewPr varScale="1">
        <p:scale>
          <a:sx n="70" d="100"/>
          <a:sy n="70" d="100"/>
        </p:scale>
        <p:origin x="200" y="71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0"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1" name="Rectangle 3"/>
          <p:cNvSpPr>
            <a:spLocks noGrp="1" noRot="1" noChangeAspect="1" noChangeArrowheads="1"/>
          </p:cNvSpPr>
          <p:nvPr>
            <p:ph type="sldImg"/>
          </p:nvPr>
        </p:nvSpPr>
        <p:spPr bwMode="auto">
          <a:xfrm>
            <a:off x="1138238" y="763588"/>
            <a:ext cx="5491162" cy="3767137"/>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p>
      <p:sp>
        <p:nvSpPr>
          <p:cNvPr id="2052"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a:p>
        </p:txBody>
      </p:sp>
      <p:sp>
        <p:nvSpPr>
          <p:cNvPr id="2053"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4"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5"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6"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defRPr>
            </a:lvl1pPr>
          </a:lstStyle>
          <a:p>
            <a:fld id="{663E521F-5257-0B40-B442-8EDD30C01D23}"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12202A1-A85A-654F-B523-2DB9E9297265}" type="slidenum">
              <a:rPr lang="en-GB" altLang="x-none" sz="1400">
                <a:solidFill>
                  <a:srgbClr val="000000"/>
                </a:solidFill>
                <a:latin typeface="Times New Roman" charset="0"/>
              </a:rPr>
              <a:pPr eaLnBrk="1"/>
              <a:t>1</a:t>
            </a:fld>
            <a:endParaRPr lang="en-GB" altLang="x-none" sz="1400">
              <a:solidFill>
                <a:srgbClr val="000000"/>
              </a:solidFill>
              <a:latin typeface="Times New Roman" charset="0"/>
            </a:endParaRPr>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728B17DB-1E73-C642-B7F7-1EAC12F1BCF0}" type="slidenum">
              <a:rPr lang="en-GB" altLang="x-none" sz="1400">
                <a:solidFill>
                  <a:srgbClr val="000000"/>
                </a:solidFill>
                <a:latin typeface="Times New Roman" charset="0"/>
              </a:rPr>
              <a:pPr algn="r" eaLnBrk="1">
                <a:buClrTx/>
                <a:buSzPct val="45000"/>
                <a:buFontTx/>
                <a:buNone/>
              </a:pPr>
              <a:t>1</a:t>
            </a:fld>
            <a:endParaRPr lang="en-GB" altLang="x-none" sz="1400">
              <a:solidFill>
                <a:srgbClr val="000000"/>
              </a:solidFill>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13</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138699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14</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15</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3615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16</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41587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17</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34389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3875310E-DD96-2C4B-8DEB-6F059FC2FE73}" type="slidenum">
              <a:rPr lang="en-GB" altLang="x-none" sz="1400">
                <a:solidFill>
                  <a:srgbClr val="000000"/>
                </a:solidFill>
                <a:latin typeface="Times New Roman" charset="0"/>
              </a:rPr>
              <a:pPr eaLnBrk="1"/>
              <a:t>18</a:t>
            </a:fld>
            <a:endParaRPr lang="en-GB" altLang="x-none" sz="1400">
              <a:solidFill>
                <a:srgbClr val="000000"/>
              </a:solidFill>
              <a:latin typeface="Times New Roman" charset="0"/>
            </a:endParaRPr>
          </a:p>
        </p:txBody>
      </p:sp>
      <p:sp>
        <p:nvSpPr>
          <p:cNvPr id="2662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13F4F43B-5880-0A43-A128-549DD7872921}" type="slidenum">
              <a:rPr lang="en-GB" altLang="x-none" sz="1400">
                <a:solidFill>
                  <a:srgbClr val="000000"/>
                </a:solidFill>
                <a:latin typeface="Times New Roman" charset="0"/>
              </a:rPr>
              <a:pPr algn="r" eaLnBrk="1">
                <a:buClrTx/>
                <a:buSzPct val="45000"/>
                <a:buFontTx/>
                <a:buNone/>
              </a:pPr>
              <a:t>18</a:t>
            </a:fld>
            <a:endParaRPr lang="en-GB" altLang="x-none" sz="1400">
              <a:solidFill>
                <a:srgbClr val="000000"/>
              </a:solidFill>
              <a:latin typeface="Times New Roman" charset="0"/>
            </a:endParaRPr>
          </a:p>
        </p:txBody>
      </p:sp>
      <p:sp>
        <p:nvSpPr>
          <p:cNvPr id="2662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662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38DCD1E-F95F-A74C-9715-6DC3D6DA36D8}" type="slidenum">
              <a:rPr lang="en-GB" altLang="x-none" sz="1400">
                <a:solidFill>
                  <a:srgbClr val="000000"/>
                </a:solidFill>
                <a:latin typeface="Times New Roman" charset="0"/>
              </a:rPr>
              <a:pPr eaLnBrk="1"/>
              <a:t>19</a:t>
            </a:fld>
            <a:endParaRPr lang="en-GB" altLang="x-none" sz="1400">
              <a:solidFill>
                <a:srgbClr val="000000"/>
              </a:solidFill>
              <a:latin typeface="Times New Roman" charset="0"/>
            </a:endParaRPr>
          </a:p>
        </p:txBody>
      </p:sp>
      <p:sp>
        <p:nvSpPr>
          <p:cNvPr id="34817"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4EDEE5CE-047B-FE4E-BC34-C9AB1580A459}" type="slidenum">
              <a:rPr lang="en-GB" altLang="x-none" sz="1400">
                <a:solidFill>
                  <a:srgbClr val="000000"/>
                </a:solidFill>
                <a:latin typeface="Times New Roman" charset="0"/>
              </a:rPr>
              <a:pPr algn="r" eaLnBrk="1">
                <a:buClrTx/>
                <a:buSzPct val="45000"/>
                <a:buFontTx/>
                <a:buNone/>
              </a:pPr>
              <a:t>19</a:t>
            </a:fld>
            <a:endParaRPr lang="en-GB" altLang="x-none" sz="1400">
              <a:solidFill>
                <a:srgbClr val="000000"/>
              </a:solidFill>
              <a:latin typeface="Times New Roman" charset="0"/>
            </a:endParaRPr>
          </a:p>
        </p:txBody>
      </p:sp>
      <p:sp>
        <p:nvSpPr>
          <p:cNvPr id="34818"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4819"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95DFED5D-4EA0-2F4C-A5C8-8A35411637A8}" type="slidenum">
              <a:rPr lang="en-GB" altLang="x-none" sz="1400">
                <a:solidFill>
                  <a:srgbClr val="000000"/>
                </a:solidFill>
                <a:latin typeface="Times New Roman" charset="0"/>
              </a:rPr>
              <a:pPr eaLnBrk="1"/>
              <a:t>20</a:t>
            </a:fld>
            <a:endParaRPr lang="en-GB" altLang="x-none" sz="1400">
              <a:solidFill>
                <a:srgbClr val="000000"/>
              </a:solidFill>
              <a:latin typeface="Times New Roman" charset="0"/>
            </a:endParaRPr>
          </a:p>
        </p:txBody>
      </p:sp>
      <p:sp>
        <p:nvSpPr>
          <p:cNvPr id="3686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686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2</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2</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3</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3</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13415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2F72D11A-A1DB-6647-A274-D54A8679B065}" type="slidenum">
              <a:rPr lang="en-GB" altLang="x-none" sz="1400">
                <a:solidFill>
                  <a:srgbClr val="000000"/>
                </a:solidFill>
                <a:latin typeface="Times New Roman" charset="0"/>
              </a:rPr>
              <a:pPr eaLnBrk="1"/>
              <a:t>4</a:t>
            </a:fld>
            <a:endParaRPr lang="en-GB" altLang="x-none" sz="1400">
              <a:solidFill>
                <a:srgbClr val="000000"/>
              </a:solidFill>
              <a:latin typeface="Times New Roman" charset="0"/>
            </a:endParaRPr>
          </a:p>
        </p:txBody>
      </p:sp>
      <p:sp>
        <p:nvSpPr>
          <p:cNvPr id="2764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765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5</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6</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73034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80717D2-73FB-744F-942C-7A06BC6EFEF8}" type="slidenum">
              <a:rPr lang="en-GB" altLang="x-none" sz="1400">
                <a:solidFill>
                  <a:srgbClr val="000000"/>
                </a:solidFill>
                <a:latin typeface="Times New Roman" charset="0"/>
              </a:rPr>
              <a:pPr eaLnBrk="1"/>
              <a:t>7</a:t>
            </a:fld>
            <a:endParaRPr lang="en-GB" altLang="x-none" sz="1400">
              <a:solidFill>
                <a:srgbClr val="000000"/>
              </a:solidFill>
              <a:latin typeface="Times New Roman" charset="0"/>
            </a:endParaRPr>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B6F530E-38DC-D840-A22D-97455E7DF502}" type="slidenum">
              <a:rPr lang="en-GB" altLang="x-none" sz="1400">
                <a:solidFill>
                  <a:srgbClr val="000000"/>
                </a:solidFill>
                <a:latin typeface="Times New Roman" charset="0"/>
              </a:rPr>
              <a:pPr eaLnBrk="1"/>
              <a:t>11</a:t>
            </a:fld>
            <a:endParaRPr lang="en-GB" altLang="x-none" sz="1400">
              <a:solidFill>
                <a:srgbClr val="000000"/>
              </a:solidFill>
              <a:latin typeface="Times New Roman" charset="0"/>
            </a:endParaRPr>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12</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1B07133A-599E-674B-9FD3-82A24E8D5208}" type="slidenum">
              <a:rPr lang="en-GB" altLang="x-none"/>
              <a:pPr/>
              <a:t>‹#›</a:t>
            </a:fld>
            <a:endParaRPr lang="en-GB" altLang="x-none"/>
          </a:p>
        </p:txBody>
      </p:sp>
    </p:spTree>
    <p:extLst>
      <p:ext uri="{BB962C8B-B14F-4D97-AF65-F5344CB8AC3E}">
        <p14:creationId xmlns:p14="http://schemas.microsoft.com/office/powerpoint/2010/main" val="92213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217CF516-9F5B-9E48-B482-42AFF91B59E8}" type="slidenum">
              <a:rPr lang="en-GB" altLang="x-none"/>
              <a:pPr/>
              <a:t>‹#›</a:t>
            </a:fld>
            <a:endParaRPr lang="en-GB" altLang="x-none"/>
          </a:p>
        </p:txBody>
      </p:sp>
    </p:spTree>
    <p:extLst>
      <p:ext uri="{BB962C8B-B14F-4D97-AF65-F5344CB8AC3E}">
        <p14:creationId xmlns:p14="http://schemas.microsoft.com/office/powerpoint/2010/main" val="51985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0"/>
            <a:ext cx="2274888" cy="6753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0"/>
            <a:ext cx="6675437" cy="6753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0CDBE83-2D65-E541-96B1-749E00971261}" type="slidenum">
              <a:rPr lang="en-GB" altLang="x-none"/>
              <a:pPr/>
              <a:t>‹#›</a:t>
            </a:fld>
            <a:endParaRPr lang="en-GB" altLang="x-none"/>
          </a:p>
        </p:txBody>
      </p:sp>
    </p:spTree>
    <p:extLst>
      <p:ext uri="{BB962C8B-B14F-4D97-AF65-F5344CB8AC3E}">
        <p14:creationId xmlns:p14="http://schemas.microsoft.com/office/powerpoint/2010/main" val="11651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8313" y="0"/>
            <a:ext cx="9067800" cy="1257300"/>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9482C167-DCE7-5F40-91DA-B3F21C250AFD}" type="slidenum">
              <a:rPr lang="en-GB" altLang="x-none"/>
              <a:pPr/>
              <a:t>‹#›</a:t>
            </a:fld>
            <a:endParaRPr lang="en-GB" altLang="x-none"/>
          </a:p>
        </p:txBody>
      </p:sp>
    </p:spTree>
    <p:extLst>
      <p:ext uri="{BB962C8B-B14F-4D97-AF65-F5344CB8AC3E}">
        <p14:creationId xmlns:p14="http://schemas.microsoft.com/office/powerpoint/2010/main" val="11540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C35FFC4-E774-3448-96E1-778687BEC88C}" type="slidenum">
              <a:rPr lang="en-GB" altLang="x-none"/>
              <a:pPr/>
              <a:t>‹#›</a:t>
            </a:fld>
            <a:endParaRPr lang="en-GB" altLang="x-none"/>
          </a:p>
        </p:txBody>
      </p:sp>
    </p:spTree>
    <p:extLst>
      <p:ext uri="{BB962C8B-B14F-4D97-AF65-F5344CB8AC3E}">
        <p14:creationId xmlns:p14="http://schemas.microsoft.com/office/powerpoint/2010/main" val="20588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4FA628F-5178-4049-9290-C25A1253FE77}" type="slidenum">
              <a:rPr lang="en-GB" altLang="x-none"/>
              <a:pPr/>
              <a:t>‹#›</a:t>
            </a:fld>
            <a:endParaRPr lang="en-GB" altLang="x-none"/>
          </a:p>
        </p:txBody>
      </p:sp>
    </p:spTree>
    <p:extLst>
      <p:ext uri="{BB962C8B-B14F-4D97-AF65-F5344CB8AC3E}">
        <p14:creationId xmlns:p14="http://schemas.microsoft.com/office/powerpoint/2010/main" val="35577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319ACC72-0F75-5244-9E14-E4567DBA8D5A}" type="slidenum">
              <a:rPr lang="en-GB" altLang="x-none"/>
              <a:pPr/>
              <a:t>‹#›</a:t>
            </a:fld>
            <a:endParaRPr lang="en-GB" altLang="x-none"/>
          </a:p>
        </p:txBody>
      </p:sp>
    </p:spTree>
    <p:extLst>
      <p:ext uri="{BB962C8B-B14F-4D97-AF65-F5344CB8AC3E}">
        <p14:creationId xmlns:p14="http://schemas.microsoft.com/office/powerpoint/2010/main" val="87126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A8D38A8F-B329-214C-8EFC-DE3CB301DCBF}" type="slidenum">
              <a:rPr lang="en-GB" altLang="x-none"/>
              <a:pPr/>
              <a:t>‹#›</a:t>
            </a:fld>
            <a:endParaRPr lang="en-GB" altLang="x-none"/>
          </a:p>
        </p:txBody>
      </p:sp>
    </p:spTree>
    <p:extLst>
      <p:ext uri="{BB962C8B-B14F-4D97-AF65-F5344CB8AC3E}">
        <p14:creationId xmlns:p14="http://schemas.microsoft.com/office/powerpoint/2010/main" val="175590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897EDDE7-64C9-B847-B776-0D8774CCDED9}" type="slidenum">
              <a:rPr lang="en-GB" altLang="x-none"/>
              <a:pPr/>
              <a:t>‹#›</a:t>
            </a:fld>
            <a:endParaRPr lang="en-GB" altLang="x-none"/>
          </a:p>
        </p:txBody>
      </p:sp>
    </p:spTree>
    <p:extLst>
      <p:ext uri="{BB962C8B-B14F-4D97-AF65-F5344CB8AC3E}">
        <p14:creationId xmlns:p14="http://schemas.microsoft.com/office/powerpoint/2010/main" val="75030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21072FF8-94A5-9241-8FA7-5928EE51FC13}" type="slidenum">
              <a:rPr lang="en-GB" altLang="x-none"/>
              <a:pPr/>
              <a:t>‹#›</a:t>
            </a:fld>
            <a:endParaRPr lang="en-GB" altLang="x-none"/>
          </a:p>
        </p:txBody>
      </p:sp>
    </p:spTree>
    <p:extLst>
      <p:ext uri="{BB962C8B-B14F-4D97-AF65-F5344CB8AC3E}">
        <p14:creationId xmlns:p14="http://schemas.microsoft.com/office/powerpoint/2010/main" val="28854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A405E94A-2A07-8646-A9F3-36E2ECD675EB}" type="slidenum">
              <a:rPr lang="en-GB" altLang="x-none"/>
              <a:pPr/>
              <a:t>‹#›</a:t>
            </a:fld>
            <a:endParaRPr lang="en-GB" altLang="x-none"/>
          </a:p>
        </p:txBody>
      </p:sp>
    </p:spTree>
    <p:extLst>
      <p:ext uri="{BB962C8B-B14F-4D97-AF65-F5344CB8AC3E}">
        <p14:creationId xmlns:p14="http://schemas.microsoft.com/office/powerpoint/2010/main" val="56313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F541D16-3341-5C4E-AA4E-250C3494E92B}" type="slidenum">
              <a:rPr lang="en-GB" altLang="x-none"/>
              <a:pPr/>
              <a:t>‹#›</a:t>
            </a:fld>
            <a:endParaRPr lang="en-GB" altLang="x-none"/>
          </a:p>
        </p:txBody>
      </p:sp>
    </p:spTree>
    <p:extLst>
      <p:ext uri="{BB962C8B-B14F-4D97-AF65-F5344CB8AC3E}">
        <p14:creationId xmlns:p14="http://schemas.microsoft.com/office/powerpoint/2010/main" val="65154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10080625" cy="7559675"/>
          </a:xfrm>
          <a:prstGeom prst="rect">
            <a:avLst/>
          </a:prstGeom>
          <a:solidFill>
            <a:srgbClr val="FFFFFF"/>
          </a:solidFill>
          <a:ln w="36000" cap="sq">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6" name="Rectangle 2"/>
          <p:cNvSpPr>
            <a:spLocks noGrp="1" noChangeArrowheads="1"/>
          </p:cNvSpPr>
          <p:nvPr>
            <p:ph type="title"/>
          </p:nvPr>
        </p:nvSpPr>
        <p:spPr bwMode="auto">
          <a:xfrm>
            <a:off x="468313" y="0"/>
            <a:ext cx="9067800" cy="12573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503238" y="1768475"/>
            <a:ext cx="9067800" cy="49847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8" name="Text Box 4"/>
          <p:cNvSpPr txBox="1">
            <a:spLocks noChangeArrowheads="1"/>
          </p:cNvSpPr>
          <p:nvPr/>
        </p:nvSpPr>
        <p:spPr bwMode="auto">
          <a:xfrm>
            <a:off x="3448050" y="6886575"/>
            <a:ext cx="319405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9" name="Rectangle 5"/>
          <p:cNvSpPr>
            <a:spLocks noGrp="1" noChangeArrowheads="1"/>
          </p:cNvSpPr>
          <p:nvPr>
            <p:ph type="sldNum"/>
          </p:nvPr>
        </p:nvSpPr>
        <p:spPr bwMode="auto">
          <a:xfrm>
            <a:off x="7226300" y="6886575"/>
            <a:ext cx="2343150" cy="51752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31E16646-C2ED-4746-93BD-F0AE6A49AE53}" type="slidenum">
              <a:rPr lang="en-GB" altLang="x-none"/>
              <a:pPr/>
              <a:t>‹#›</a:t>
            </a:fld>
            <a:endParaRPr lang="en-GB" altLang="x-none"/>
          </a:p>
        </p:txBody>
      </p:sp>
      <p:pic>
        <p:nvPicPr>
          <p:cNvPr id="103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15400" y="6629400"/>
            <a:ext cx="1100138" cy="898525"/>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031" name="Text Box 7"/>
          <p:cNvSpPr txBox="1">
            <a:spLocks noChangeArrowheads="1"/>
          </p:cNvSpPr>
          <p:nvPr/>
        </p:nvSpPr>
        <p:spPr bwMode="auto">
          <a:xfrm>
            <a:off x="503238" y="6886575"/>
            <a:ext cx="2346325"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2pPr>
      <a:lvl3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3pPr>
      <a:lvl4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4pPr>
      <a:lvl5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9pPr>
    </p:titleStyle>
    <p:bodyStyle>
      <a:lvl1pPr marL="342900" indent="-342900" algn="l" defTabSz="457200" rtl="0" eaLnBrk="0" fontAlgn="base" hangingPunct="0">
        <a:lnSpc>
          <a:spcPct val="97000"/>
        </a:lnSpc>
        <a:spcBef>
          <a:spcPct val="0"/>
        </a:spcBef>
        <a:spcAft>
          <a:spcPts val="1413"/>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charset="0"/>
        <a:defRPr sz="2800">
          <a:solidFill>
            <a:srgbClr val="000000"/>
          </a:solidFill>
          <a:latin typeface="+mn-lt"/>
          <a:ea typeface="+mn-ea"/>
          <a:cs typeface="ＭＳ Ｐゴシック" charset="0"/>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charset="0"/>
        <a:defRPr sz="2400">
          <a:solidFill>
            <a:srgbClr val="000000"/>
          </a:solidFill>
          <a:latin typeface="+mn-lt"/>
          <a:ea typeface="+mn-ea"/>
          <a:cs typeface="ＭＳ Ｐゴシック" charset="0"/>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charset="0"/>
        <a:defRPr sz="2000">
          <a:solidFill>
            <a:srgbClr val="000000"/>
          </a:solidFill>
          <a:latin typeface="+mn-lt"/>
          <a:ea typeface="+mn-ea"/>
          <a:cs typeface="ＭＳ Ｐゴシック" charset="0"/>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www.ntp.org/rfc.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2JXTXS6is06fXZyCEiGRc-tuko6RBfrf/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68313" y="0"/>
            <a:ext cx="9072562" cy="1263650"/>
          </a:xfrm>
        </p:spPr>
        <p:txBody>
          <a:bodyPr/>
          <a:lstStyle/>
          <a:p>
            <a:pPr algn="ctr" eaLnBrk="1">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Network Time Protocol (NTP)</a:t>
            </a:r>
          </a:p>
        </p:txBody>
      </p:sp>
      <p:sp>
        <p:nvSpPr>
          <p:cNvPr id="3074" name="Rectangle 2"/>
          <p:cNvSpPr>
            <a:spLocks noGrp="1" noChangeArrowheads="1"/>
          </p:cNvSpPr>
          <p:nvPr>
            <p:ph type="subTitle" idx="4294967295"/>
          </p:nvPr>
        </p:nvSpPr>
        <p:spPr>
          <a:xfrm>
            <a:off x="503238" y="1768475"/>
            <a:ext cx="9072562" cy="4989513"/>
          </a:xfrm>
        </p:spPr>
        <p:txBody>
          <a:bodyPr anchor="ctr"/>
          <a:lstStyle/>
          <a:p>
            <a:pPr marL="215900" indent="-215900" algn="ctr" eaLnBrk="1">
              <a:spcAft>
                <a:spcPct val="0"/>
              </a:spcAft>
              <a:buSzPct val="45000"/>
              <a:buFont typeface="starbats" charset="0"/>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Quick and Dirty</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for </a:t>
            </a:r>
            <a:r>
              <a:rPr lang="en-GB" altLang="x-none" dirty="0" err="1"/>
              <a:t>AfNOG</a:t>
            </a:r>
            <a:r>
              <a:rPr lang="en-GB" altLang="x-none" dirty="0"/>
              <a:t> 2018</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sz="2400" dirty="0"/>
              <a:t>(Michuki Mwangi)</a:t>
            </a:r>
            <a:r>
              <a:rPr lang="ar-SA" altLang="x-none" sz="2400" dirty="0">
                <a:latin typeface="DejaVu Sans" charset="0"/>
              </a:rPr>
              <a:t>‏</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x-none" sz="2400" dirty="0">
                <a:latin typeface="DejaVu Sans" charset="0"/>
              </a:rPr>
              <a:t>Original slides by </a:t>
            </a:r>
            <a:r>
              <a:rPr lang="en-US" altLang="x-none" sz="2400" dirty="0" err="1">
                <a:latin typeface="DejaVu Sans" charset="0"/>
              </a:rPr>
              <a:t>Ayitey</a:t>
            </a:r>
            <a:r>
              <a:rPr lang="en-US" altLang="x-none" sz="2400" dirty="0">
                <a:latin typeface="DejaVu Sans" charset="0"/>
              </a:rPr>
              <a:t> Bulley</a:t>
            </a:r>
            <a:endParaRPr lang="ar-SA" altLang="x-none" sz="2400" dirty="0">
              <a:latin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alpha val="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EC8FE9-16F1-7741-9565-B1020A4805B8}"/>
              </a:ext>
            </a:extLst>
          </p:cNvPr>
          <p:cNvPicPr>
            <a:picLocks noChangeAspect="1"/>
          </p:cNvPicPr>
          <p:nvPr/>
        </p:nvPicPr>
        <p:blipFill>
          <a:blip r:embed="rId2"/>
          <a:stretch>
            <a:fillRect/>
          </a:stretch>
        </p:blipFill>
        <p:spPr>
          <a:xfrm>
            <a:off x="125023" y="655637"/>
            <a:ext cx="9792089" cy="5767943"/>
          </a:xfrm>
          <a:prstGeom prst="rect">
            <a:avLst/>
          </a:prstGeom>
        </p:spPr>
      </p:pic>
      <p:sp>
        <p:nvSpPr>
          <p:cNvPr id="4" name="Title 3">
            <a:extLst>
              <a:ext uri="{FF2B5EF4-FFF2-40B4-BE49-F238E27FC236}">
                <a16:creationId xmlns:a16="http://schemas.microsoft.com/office/drawing/2014/main" id="{06561ADB-588E-C640-B77D-F8BD229E8B5B}"/>
              </a:ext>
            </a:extLst>
          </p:cNvPr>
          <p:cNvSpPr>
            <a:spLocks noGrp="1"/>
          </p:cNvSpPr>
          <p:nvPr>
            <p:ph type="title"/>
          </p:nvPr>
        </p:nvSpPr>
        <p:spPr>
          <a:xfrm>
            <a:off x="773112" y="5630862"/>
            <a:ext cx="8567738" cy="1501775"/>
          </a:xfrm>
        </p:spPr>
        <p:txBody>
          <a:bodyPr/>
          <a:lstStyle/>
          <a:p>
            <a:r>
              <a:rPr lang="en-US" dirty="0"/>
              <a:t>building a stratum 2 </a:t>
            </a:r>
            <a:r>
              <a:rPr lang="en-US" dirty="0" err="1"/>
              <a:t>ntp</a:t>
            </a:r>
            <a:r>
              <a:rPr lang="en-US" dirty="0"/>
              <a:t> server</a:t>
            </a:r>
          </a:p>
        </p:txBody>
      </p:sp>
      <p:sp>
        <p:nvSpPr>
          <p:cNvPr id="5" name="Text Placeholder 4">
            <a:extLst>
              <a:ext uri="{FF2B5EF4-FFF2-40B4-BE49-F238E27FC236}">
                <a16:creationId xmlns:a16="http://schemas.microsoft.com/office/drawing/2014/main" id="{2E6014B3-F3FC-E041-AD0C-8605D5DB096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63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1: Installation of NTP Server</a:t>
            </a:r>
          </a:p>
        </p:txBody>
      </p:sp>
      <p:sp>
        <p:nvSpPr>
          <p:cNvPr id="16386"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3600" indent="-284163">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first step to setting up an internal NTP structure is to install the NTP server software. </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Check if the software is installed.</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Update your system clock</a:t>
            </a:r>
          </a:p>
        </p:txBody>
      </p:sp>
      <p:sp>
        <p:nvSpPr>
          <p:cNvPr id="2" name="TextBox 1"/>
          <p:cNvSpPr txBox="1"/>
          <p:nvPr/>
        </p:nvSpPr>
        <p:spPr>
          <a:xfrm>
            <a:off x="925512" y="2789237"/>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apt-get install </a:t>
            </a:r>
            <a:r>
              <a:rPr lang="en-US" dirty="0" err="1">
                <a:solidFill>
                  <a:schemeClr val="tx1"/>
                </a:solidFill>
                <a:latin typeface="Courier" charset="0"/>
                <a:ea typeface="Courier" charset="0"/>
                <a:cs typeface="Courier" charset="0"/>
              </a:rPr>
              <a:t>ntp</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ntpdate</a:t>
            </a:r>
            <a:endParaRPr lang="en-US" dirty="0">
              <a:solidFill>
                <a:schemeClr val="tx1"/>
              </a:solidFill>
              <a:latin typeface="Courier" charset="0"/>
              <a:ea typeface="Courier" charset="0"/>
              <a:cs typeface="Courier" charset="0"/>
            </a:endParaRPr>
          </a:p>
        </p:txBody>
      </p:sp>
      <p:sp>
        <p:nvSpPr>
          <p:cNvPr id="5" name="TextBox 4"/>
          <p:cNvSpPr txBox="1"/>
          <p:nvPr/>
        </p:nvSpPr>
        <p:spPr>
          <a:xfrm>
            <a:off x="925512" y="3856037"/>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dpkg</a:t>
            </a:r>
            <a:r>
              <a:rPr lang="en-US" dirty="0">
                <a:solidFill>
                  <a:schemeClr val="tx1"/>
                </a:solidFill>
                <a:latin typeface="Courier" charset="0"/>
                <a:ea typeface="Courier" charset="0"/>
                <a:cs typeface="Courier" charset="0"/>
              </a:rPr>
              <a:t> --get-selections </a:t>
            </a:r>
            <a:r>
              <a:rPr lang="en-US" dirty="0" err="1">
                <a:solidFill>
                  <a:schemeClr val="tx1"/>
                </a:solidFill>
                <a:latin typeface="Courier" charset="0"/>
                <a:ea typeface="Courier" charset="0"/>
                <a:cs typeface="Courier" charset="0"/>
              </a:rPr>
              <a:t>ntp</a:t>
            </a:r>
            <a:endParaRPr lang="en-US" dirty="0">
              <a:solidFill>
                <a:schemeClr val="tx1"/>
              </a:solidFill>
              <a:latin typeface="Courier" charset="0"/>
              <a:ea typeface="Courier" charset="0"/>
              <a:cs typeface="Courier" charset="0"/>
            </a:endParaRPr>
          </a:p>
        </p:txBody>
      </p:sp>
      <p:sp>
        <p:nvSpPr>
          <p:cNvPr id="6" name="TextBox 5"/>
          <p:cNvSpPr txBox="1"/>
          <p:nvPr/>
        </p:nvSpPr>
        <p:spPr>
          <a:xfrm>
            <a:off x="925512" y="4531554"/>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dpkg</a:t>
            </a:r>
            <a:r>
              <a:rPr lang="en-US" dirty="0">
                <a:solidFill>
                  <a:schemeClr val="tx1"/>
                </a:solidFill>
                <a:latin typeface="Courier" charset="0"/>
                <a:ea typeface="Courier" charset="0"/>
                <a:cs typeface="Courier" charset="0"/>
              </a:rPr>
              <a:t> -s </a:t>
            </a:r>
            <a:r>
              <a:rPr lang="en-US" dirty="0" err="1">
                <a:solidFill>
                  <a:schemeClr val="tx1"/>
                </a:solidFill>
                <a:latin typeface="Courier" charset="0"/>
                <a:ea typeface="Courier" charset="0"/>
                <a:cs typeface="Courier" charset="0"/>
              </a:rPr>
              <a:t>ntp</a:t>
            </a:r>
            <a:endParaRPr lang="en-US" dirty="0">
              <a:solidFill>
                <a:schemeClr val="tx1"/>
              </a:solidFill>
              <a:latin typeface="Courier" charset="0"/>
              <a:ea typeface="Courier" charset="0"/>
              <a:cs typeface="Courier" charset="0"/>
            </a:endParaRPr>
          </a:p>
        </p:txBody>
      </p:sp>
      <p:sp>
        <p:nvSpPr>
          <p:cNvPr id="7" name="TextBox 6"/>
          <p:cNvSpPr txBox="1"/>
          <p:nvPr/>
        </p:nvSpPr>
        <p:spPr>
          <a:xfrm>
            <a:off x="925512" y="5643977"/>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ntpdate</a:t>
            </a:r>
            <a:r>
              <a:rPr lang="en-US" dirty="0">
                <a:solidFill>
                  <a:schemeClr val="tx1"/>
                </a:solidFill>
                <a:latin typeface="Courier" charset="0"/>
                <a:ea typeface="Courier" charset="0"/>
                <a:cs typeface="Courier" charset="0"/>
              </a:rPr>
              <a:t> –u 0.pool.ntp.org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Once NTP is installed, we can now configure our NTP server to synchronize with higher stratum servers. </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The configuration file for NTP is stored at </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etc</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ntp.conf</a:t>
            </a:r>
            <a:r>
              <a:rPr lang="en-US" altLang="x-none" sz="2800" dirty="0">
                <a:solidFill>
                  <a:srgbClr val="000000"/>
                </a:solidFill>
                <a:ea typeface="Arial" charset="0"/>
                <a:cs typeface="Arial" charset="0"/>
              </a:rPr>
              <a:t>’ and can be modified with any text editor.</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To start the configuration process, the higher level servers need to be configured. You can use the:</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specify certain servers. </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NIST’s servers in a round robin fashion (suggested method by NIST).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pick specific servers. </a:t>
            </a:r>
          </a:p>
          <a:p>
            <a:pPr marL="857250" lvl="2" indent="0" eaLnBrk="1">
              <a:lnSpc>
                <a:spcPct val="77000"/>
              </a:lnSpc>
              <a:spcAft>
                <a:spcPts val="1413"/>
              </a:spcAft>
              <a:buClr>
                <a:srgbClr val="FF6309"/>
              </a:buClr>
              <a:buSzPct val="45000"/>
            </a:pPr>
            <a:r>
              <a:rPr lang="en-US" altLang="x-none" dirty="0">
                <a:solidFill>
                  <a:srgbClr val="000000"/>
                </a:solidFill>
                <a:ea typeface="Arial" charset="0"/>
                <a:cs typeface="Arial" charset="0"/>
              </a:rPr>
              <a:t>http://</a:t>
            </a:r>
            <a:r>
              <a:rPr lang="en-US" altLang="x-none" dirty="0" err="1">
                <a:solidFill>
                  <a:srgbClr val="000000"/>
                </a:solidFill>
                <a:ea typeface="Arial" charset="0"/>
                <a:cs typeface="Arial" charset="0"/>
              </a:rPr>
              <a:t>tf.nist.gov</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tf-cgi</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servers.cgi</a:t>
            </a:r>
            <a:endParaRPr lang="en-US" altLang="x-none" dirty="0">
              <a:solidFill>
                <a:srgbClr val="000000"/>
              </a:solidFill>
              <a:ea typeface="Arial" charset="0"/>
              <a:cs typeface="Arial" charset="0"/>
            </a:endParaRPr>
          </a:p>
        </p:txBody>
      </p:sp>
      <p:sp>
        <p:nvSpPr>
          <p:cNvPr id="2" name="TextBox 1"/>
          <p:cNvSpPr txBox="1"/>
          <p:nvPr/>
        </p:nvSpPr>
        <p:spPr>
          <a:xfrm>
            <a:off x="1154112" y="2103437"/>
            <a:ext cx="7924800" cy="1510670"/>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server 0.debian.pool.ntp.org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1.debian.pool.ntp.org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2.debian.pool.ntp.org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3.debian.pool.ntp.org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p:txBody>
      </p:sp>
      <p:sp>
        <p:nvSpPr>
          <p:cNvPr id="3" name="TextBox 2"/>
          <p:cNvSpPr txBox="1"/>
          <p:nvPr/>
        </p:nvSpPr>
        <p:spPr>
          <a:xfrm>
            <a:off x="1146174" y="4160837"/>
            <a:ext cx="7932738" cy="1510670"/>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server 0.pool.ntp.org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1.pool.ntp.org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2.pool.ntp.org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3.pool.ntp.org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298186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NTP restrictions are used to allow or dis-allow hosts to interact with the NTP server. </a:t>
            </a: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default for NTP is serve time to anyone but do not allow configuration on both IPv4 and IPv6 connections.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925512" y="4084637"/>
            <a:ext cx="8648701" cy="1274195"/>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exchange time with everybody, but don't</a:t>
            </a:r>
          </a:p>
          <a:p>
            <a:r>
              <a:rPr lang="en-US" sz="2000" dirty="0">
                <a:solidFill>
                  <a:schemeClr val="tx1"/>
                </a:solidFill>
                <a:latin typeface="Courier" charset="0"/>
                <a:ea typeface="Courier" charset="0"/>
                <a:cs typeface="Courier" charset="0"/>
              </a:rPr>
              <a:t># allow configuration.</a:t>
            </a:r>
          </a:p>
          <a:p>
            <a:r>
              <a:rPr lang="en-US" sz="2000" dirty="0">
                <a:solidFill>
                  <a:schemeClr val="tx1"/>
                </a:solidFill>
                <a:latin typeface="Courier" charset="0"/>
                <a:ea typeface="Courier" charset="0"/>
                <a:cs typeface="Courier" charset="0"/>
              </a:rPr>
              <a:t>restrict -4 default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-6 default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a:t>
            </a:r>
            <a:endParaRPr lang="en-US" sz="2000" dirty="0">
              <a:solidFill>
                <a:schemeClr val="tx1"/>
              </a:solidFill>
              <a:latin typeface="Courier" charset="0"/>
              <a:ea typeface="Courier" charset="0"/>
              <a:cs typeface="Courier"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Now restrict who is allowed to query the server for time and what else they are allowed to do with the NTP server.</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We can also restrict the server from answering </a:t>
            </a:r>
            <a:r>
              <a:rPr lang="en-US" sz="2800" dirty="0" err="1">
                <a:ea typeface="Arial" charset="0"/>
                <a:cs typeface="Arial" charset="0"/>
              </a:rPr>
              <a:t>ntp</a:t>
            </a:r>
            <a:r>
              <a:rPr lang="en-US" sz="2800" dirty="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503237" y="3170237"/>
            <a:ext cx="9185275" cy="1628779"/>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restrict 196.200.219.0 mask 255.255.255.0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2001:43f8:0220:219:: mask </a:t>
            </a:r>
            <a:r>
              <a:rPr lang="en-US" sz="2000" dirty="0" err="1">
                <a:solidFill>
                  <a:schemeClr val="tx1"/>
                </a:solidFill>
                <a:latin typeface="Courier" charset="0"/>
                <a:ea typeface="Courier" charset="0"/>
                <a:cs typeface="Courier" charset="0"/>
              </a:rPr>
              <a:t>ffff:ffff:ffff:ffff</a:t>
            </a:r>
            <a:r>
              <a:rPr lang="en-US" sz="2000" dirty="0">
                <a:solidFill>
                  <a:schemeClr val="tx1"/>
                </a:solidFill>
                <a:latin typeface="Courier" charset="0"/>
                <a:ea typeface="Courier" charset="0"/>
                <a:cs typeface="Courier" charset="0"/>
              </a:rPr>
              <a:t>::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endParaRPr lang="en-US" dirty="0">
              <a:solidFill>
                <a:schemeClr val="tx1"/>
              </a:solidFill>
              <a:latin typeface="Courier" charset="0"/>
              <a:ea typeface="Courier" charset="0"/>
              <a:cs typeface="Courier" charset="0"/>
            </a:endParaRPr>
          </a:p>
        </p:txBody>
      </p:sp>
      <p:sp>
        <p:nvSpPr>
          <p:cNvPr id="6" name="TextBox 5"/>
          <p:cNvSpPr txBox="1"/>
          <p:nvPr/>
        </p:nvSpPr>
        <p:spPr>
          <a:xfrm>
            <a:off x="863599" y="5947760"/>
            <a:ext cx="8648701" cy="978729"/>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don’t answer anything</a:t>
            </a:r>
          </a:p>
          <a:p>
            <a:r>
              <a:rPr lang="en-US" sz="2000" dirty="0">
                <a:solidFill>
                  <a:schemeClr val="tx1"/>
                </a:solidFill>
                <a:latin typeface="Courier" charset="0"/>
                <a:ea typeface="Courier" charset="0"/>
                <a:cs typeface="Courier" charset="0"/>
              </a:rPr>
              <a:t>restrict default ignore</a:t>
            </a:r>
          </a:p>
          <a:p>
            <a:r>
              <a:rPr lang="en-US" sz="2000" dirty="0">
                <a:solidFill>
                  <a:schemeClr val="tx1"/>
                </a:solidFill>
                <a:latin typeface="Courier" charset="0"/>
                <a:ea typeface="Courier" charset="0"/>
                <a:cs typeface="Courier" charset="0"/>
              </a:rPr>
              <a:t>restrict -6 default ignore </a:t>
            </a:r>
          </a:p>
        </p:txBody>
      </p:sp>
    </p:spTree>
    <p:extLst>
      <p:ext uri="{BB962C8B-B14F-4D97-AF65-F5344CB8AC3E}">
        <p14:creationId xmlns:p14="http://schemas.microsoft.com/office/powerpoint/2010/main" val="17188187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Configure the server to unrestricted access to local users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We can also restrict the server from answering </a:t>
            </a:r>
            <a:r>
              <a:rPr lang="en-US" sz="2800" dirty="0" err="1">
                <a:ea typeface="Arial" charset="0"/>
                <a:cs typeface="Arial" charset="0"/>
              </a:rPr>
              <a:t>ntp</a:t>
            </a:r>
            <a:r>
              <a:rPr lang="en-US" sz="2800" dirty="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863599" y="2636837"/>
            <a:ext cx="8648701" cy="1865126"/>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restrict 196.200.219.0 mask 255.255.255.0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2001:43f8:0220:219:: mask </a:t>
            </a:r>
            <a:r>
              <a:rPr lang="en-US" sz="2000" dirty="0" err="1">
                <a:solidFill>
                  <a:schemeClr val="tx1"/>
                </a:solidFill>
                <a:latin typeface="Courier" charset="0"/>
                <a:ea typeface="Courier" charset="0"/>
                <a:cs typeface="Courier" charset="0"/>
              </a:rPr>
              <a:t>ffff:ffff:ffff:ffff</a:t>
            </a:r>
            <a:r>
              <a:rPr lang="en-US" sz="2000" dirty="0">
                <a:solidFill>
                  <a:schemeClr val="tx1"/>
                </a:solidFill>
                <a:latin typeface="Courier" charset="0"/>
                <a:ea typeface="Courier" charset="0"/>
                <a:cs typeface="Courier" charset="0"/>
              </a:rPr>
              <a:t>::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endParaRPr lang="en-US" sz="2000" dirty="0">
              <a:solidFill>
                <a:schemeClr val="tx1"/>
              </a:solidFill>
              <a:latin typeface="Courier" charset="0"/>
              <a:ea typeface="Courier" charset="0"/>
              <a:cs typeface="Courier" charset="0"/>
            </a:endParaRPr>
          </a:p>
        </p:txBody>
      </p:sp>
      <p:sp>
        <p:nvSpPr>
          <p:cNvPr id="6" name="TextBox 5"/>
          <p:cNvSpPr txBox="1"/>
          <p:nvPr/>
        </p:nvSpPr>
        <p:spPr>
          <a:xfrm>
            <a:off x="887411" y="5608637"/>
            <a:ext cx="8648701" cy="978729"/>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don’t answer anything</a:t>
            </a:r>
          </a:p>
          <a:p>
            <a:r>
              <a:rPr lang="en-US" sz="2000" dirty="0">
                <a:solidFill>
                  <a:schemeClr val="tx1"/>
                </a:solidFill>
                <a:latin typeface="Courier" charset="0"/>
                <a:ea typeface="Courier" charset="0"/>
                <a:cs typeface="Courier" charset="0"/>
              </a:rPr>
              <a:t>restrict default ignore</a:t>
            </a:r>
          </a:p>
          <a:p>
            <a:r>
              <a:rPr lang="en-US" sz="2000" dirty="0">
                <a:solidFill>
                  <a:schemeClr val="tx1"/>
                </a:solidFill>
                <a:latin typeface="Courier" charset="0"/>
                <a:ea typeface="Courier" charset="0"/>
                <a:cs typeface="Courier" charset="0"/>
              </a:rPr>
              <a:t>restrict -6 default ignore </a:t>
            </a:r>
          </a:p>
        </p:txBody>
      </p:sp>
    </p:spTree>
    <p:extLst>
      <p:ext uri="{BB962C8B-B14F-4D97-AF65-F5344CB8AC3E}">
        <p14:creationId xmlns:p14="http://schemas.microsoft.com/office/powerpoint/2010/main" val="16931485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000" b="1" dirty="0">
                <a:latin typeface="Courier" charset="0"/>
                <a:ea typeface="Courier" charset="0"/>
                <a:cs typeface="Courier" charset="0"/>
              </a:rPr>
              <a:t>limited</a:t>
            </a:r>
            <a:r>
              <a:rPr lang="en-US" sz="2000" b="1" dirty="0"/>
              <a:t>: </a:t>
            </a:r>
            <a:r>
              <a:rPr lang="en-US" sz="2000" dirty="0"/>
              <a:t>Indicates that if a client should abuse the number of packets rate control, the packets will be discarded by the sever. If the Kiss of Death packet is enabled, it will be sent back to the abusive host. The rates are configurable by an admin but the defaults are assumed here.</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kod</a:t>
            </a:r>
            <a:r>
              <a:rPr lang="en-US" sz="2000" b="1" dirty="0"/>
              <a:t>: </a:t>
            </a:r>
            <a:r>
              <a:rPr lang="en-US" sz="2000" dirty="0"/>
              <a:t>Kiss of Death. If a host violates the limit of packets to the server, the server will respond with </a:t>
            </a:r>
            <a:r>
              <a:rPr lang="en-US" sz="2000" dirty="0" err="1"/>
              <a:t>KoD</a:t>
            </a:r>
            <a:r>
              <a:rPr lang="en-US" sz="2000" dirty="0"/>
              <a:t> packet to the violating host.</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notrap</a:t>
            </a:r>
            <a:r>
              <a:rPr lang="en-US" sz="2000" b="1" dirty="0"/>
              <a:t>: </a:t>
            </a:r>
            <a:r>
              <a:rPr lang="en-US" sz="2000" dirty="0"/>
              <a:t>Decline mode 6 control messages. These control messages are used for remote logging programs.</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nomodify</a:t>
            </a:r>
            <a:r>
              <a:rPr lang="en-US" sz="2000" b="1" dirty="0"/>
              <a:t>: </a:t>
            </a:r>
            <a:r>
              <a:rPr lang="en-US" sz="2000" dirty="0"/>
              <a:t>Prevents </a:t>
            </a:r>
            <a:r>
              <a:rPr lang="en-US" sz="2000" dirty="0" err="1"/>
              <a:t>ntpq</a:t>
            </a:r>
            <a:r>
              <a:rPr lang="en-US" sz="2000" dirty="0"/>
              <a:t> and </a:t>
            </a:r>
            <a:r>
              <a:rPr lang="en-US" sz="2000" dirty="0" err="1"/>
              <a:t>ntpdc</a:t>
            </a:r>
            <a:r>
              <a:rPr lang="en-US" sz="2000" dirty="0"/>
              <a:t> queries that would modify the server’s configuration but informational queries are still permitted.</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noquery</a:t>
            </a:r>
            <a:r>
              <a:rPr lang="en-US" sz="2000" b="1" dirty="0"/>
              <a:t>: </a:t>
            </a:r>
            <a:r>
              <a:rPr lang="en-US" sz="2000" dirty="0"/>
              <a:t>This option prevents hosts from querying the server for information. For example without this option hosts can use </a:t>
            </a:r>
            <a:r>
              <a:rPr lang="en-US" sz="2000" dirty="0" err="1"/>
              <a:t>ntpdc</a:t>
            </a:r>
            <a:r>
              <a:rPr lang="en-US" sz="2000" dirty="0"/>
              <a:t> or </a:t>
            </a:r>
            <a:r>
              <a:rPr lang="en-US" sz="2000" dirty="0" err="1"/>
              <a:t>ntpq</a:t>
            </a:r>
            <a:r>
              <a:rPr lang="en-US" sz="2000" dirty="0"/>
              <a:t> to determine where a particular time server is getting it’s time from or other peer time servers that it may be communicating with.</a:t>
            </a:r>
          </a:p>
          <a:p>
            <a:pPr>
              <a:lnSpc>
                <a:spcPct val="97000"/>
              </a:lnSpc>
              <a:spcAft>
                <a:spcPts val="1413"/>
              </a:spcAft>
              <a:buClr>
                <a:srgbClr val="FF6309"/>
              </a:buClr>
              <a:buSzPct val="45000"/>
              <a:buFont typeface="Wingdings" charset="0"/>
              <a:buChar char=""/>
              <a:defRPr/>
            </a:pPr>
            <a:endParaRPr lang="en-US" sz="3200" dirty="0"/>
          </a:p>
          <a:p>
            <a:pPr>
              <a:lnSpc>
                <a:spcPct val="97000"/>
              </a:lnSpc>
              <a:spcAft>
                <a:spcPts val="1413"/>
              </a:spcAft>
              <a:buClr>
                <a:srgbClr val="FF6309"/>
              </a:buClr>
              <a:buSzPct val="45000"/>
              <a:buFont typeface="Wingdings" charset="0"/>
              <a:buChar char=""/>
              <a:defRPr/>
            </a:pPr>
            <a:endParaRPr lang="en-US" sz="3200" dirty="0">
              <a:latin typeface="Trebuchet MS" charset="0"/>
            </a:endParaRPr>
          </a:p>
        </p:txBody>
      </p:sp>
    </p:spTree>
    <p:extLst>
      <p:ext uri="{BB962C8B-B14F-4D97-AF65-F5344CB8AC3E}">
        <p14:creationId xmlns:p14="http://schemas.microsoft.com/office/powerpoint/2010/main" val="11352904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503238" y="122238"/>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4: Starting NTP</a:t>
            </a:r>
          </a:p>
        </p:txBody>
      </p:sp>
      <p:sp>
        <p:nvSpPr>
          <p:cNvPr id="9218" name="Text Box 2"/>
          <p:cNvSpPr txBox="1">
            <a:spLocks noChangeArrowheads="1"/>
          </p:cNvSpPr>
          <p:nvPr/>
        </p:nvSpPr>
        <p:spPr bwMode="auto">
          <a:xfrm>
            <a:off x="503238" y="1493838"/>
            <a:ext cx="9072562" cy="5264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marL="577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6000"/>
              </a:lnSpc>
              <a:spcAft>
                <a:spcPts val="1413"/>
              </a:spcAft>
              <a:buClr>
                <a:srgbClr val="FF6309"/>
              </a:buClr>
              <a:buSzPct val="45000"/>
              <a:buFont typeface="Wingdings" charset="2"/>
              <a:buChar char=""/>
            </a:pPr>
            <a:r>
              <a:rPr lang="en-GB" altLang="x-none" sz="2700" b="1" dirty="0" err="1">
                <a:solidFill>
                  <a:srgbClr val="000000"/>
                </a:solidFill>
              </a:rPr>
              <a:t>Startup</a:t>
            </a:r>
            <a:r>
              <a:rPr lang="en-GB" altLang="x-none" sz="2700" b="1" dirty="0">
                <a:solidFill>
                  <a:srgbClr val="000000"/>
                </a:solidFill>
              </a:rPr>
              <a:t> scripts are located at</a:t>
            </a:r>
            <a:br>
              <a:rPr lang="en-GB" altLang="x-none" sz="2700" b="1" dirty="0">
                <a:solidFill>
                  <a:srgbClr val="000000"/>
                </a:solidFill>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Take a look in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script</a:t>
            </a:r>
            <a:br>
              <a:rPr lang="en-GB" altLang="x-none" sz="2700" b="1" dirty="0">
                <a:solidFill>
                  <a:srgbClr val="000000"/>
                </a:solidFill>
                <a:latin typeface="Trebuchet MS" charset="0"/>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r>
              <a:rPr lang="en-GB" altLang="x-none" sz="2700" dirty="0" err="1">
                <a:solidFill>
                  <a:srgbClr val="000000"/>
                </a:solidFill>
                <a:latin typeface="Courier New" charset="0"/>
              </a:rPr>
              <a:t>ntp</a:t>
            </a:r>
            <a:endParaRPr lang="en-GB" altLang="x-none" sz="2700"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Add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i.e.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start up on boot</a:t>
            </a:r>
          </a:p>
          <a:p>
            <a:pPr eaLnBrk="1">
              <a:lnSpc>
                <a:spcPct val="77000"/>
              </a:lnSpc>
              <a:spcAft>
                <a:spcPts val="1413"/>
              </a:spcAft>
              <a:buClr>
                <a:srgbClr val="FF6309"/>
              </a:buClr>
              <a:buSzPct val="45000"/>
              <a:buFont typeface="Wingdings" charset="2"/>
              <a:buChar char=""/>
            </a:pPr>
            <a:endParaRPr lang="en-GB" altLang="x-none" sz="2700" b="1" dirty="0">
              <a:solidFill>
                <a:srgbClr val="000000"/>
              </a:solidFill>
              <a:latin typeface="Trebuchet MS"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Run </a:t>
            </a:r>
            <a:r>
              <a:rPr lang="en-GB" altLang="x-none" sz="2700" b="1" dirty="0" err="1">
                <a:solidFill>
                  <a:srgbClr val="000000"/>
                </a:solidFill>
                <a:latin typeface="Trebuchet MS" charset="0"/>
              </a:rPr>
              <a:t>ntp</a:t>
            </a:r>
            <a:br>
              <a:rPr lang="en-GB" altLang="x-none" dirty="0">
                <a:solidFill>
                  <a:srgbClr val="000000"/>
                </a:solidFill>
                <a:latin typeface="Courier New" charset="0"/>
              </a:rPr>
            </a:b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Restart </a:t>
            </a:r>
            <a:r>
              <a:rPr lang="en-GB" altLang="x-none" sz="2700" b="1" dirty="0" err="1">
                <a:solidFill>
                  <a:srgbClr val="000000"/>
                </a:solidFill>
                <a:latin typeface="Trebuchet MS" charset="0"/>
              </a:rPr>
              <a:t>ntp</a:t>
            </a:r>
            <a:endParaRPr lang="en-GB" altLang="x-none" sz="2700" b="1" dirty="0">
              <a:solidFill>
                <a:srgbClr val="000000"/>
              </a:solidFill>
              <a:latin typeface="Trebuchet MS" charset="0"/>
            </a:endParaRPr>
          </a:p>
        </p:txBody>
      </p:sp>
      <p:sp>
        <p:nvSpPr>
          <p:cNvPr id="4" name="TextBox 3"/>
          <p:cNvSpPr txBox="1"/>
          <p:nvPr/>
        </p:nvSpPr>
        <p:spPr>
          <a:xfrm>
            <a:off x="715168" y="34750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update-</a:t>
            </a:r>
            <a:r>
              <a:rPr lang="en-US" dirty="0" err="1">
                <a:latin typeface="Courier" charset="0"/>
                <a:ea typeface="Courier" charset="0"/>
                <a:cs typeface="Courier" charset="0"/>
              </a:rPr>
              <a:t>rc.d</a:t>
            </a:r>
            <a:r>
              <a:rPr lang="en-US" dirty="0">
                <a:latin typeface="Courier" charset="0"/>
                <a:ea typeface="Courier" charset="0"/>
                <a:cs typeface="Courier" charset="0"/>
              </a:rPr>
              <a:t> </a:t>
            </a:r>
            <a:r>
              <a:rPr lang="en-US" dirty="0" err="1">
                <a:latin typeface="Courier" charset="0"/>
                <a:ea typeface="Courier" charset="0"/>
                <a:cs typeface="Courier" charset="0"/>
              </a:rPr>
              <a:t>ntp</a:t>
            </a:r>
            <a:r>
              <a:rPr lang="en-US" dirty="0">
                <a:latin typeface="Courier" charset="0"/>
                <a:ea typeface="Courier" charset="0"/>
                <a:cs typeface="Courier" charset="0"/>
              </a:rPr>
              <a:t> enable</a:t>
            </a:r>
          </a:p>
        </p:txBody>
      </p:sp>
      <p:sp>
        <p:nvSpPr>
          <p:cNvPr id="5" name="TextBox 4"/>
          <p:cNvSpPr txBox="1"/>
          <p:nvPr/>
        </p:nvSpPr>
        <p:spPr>
          <a:xfrm>
            <a:off x="715167" y="44656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start</a:t>
            </a:r>
          </a:p>
        </p:txBody>
      </p:sp>
      <p:sp>
        <p:nvSpPr>
          <p:cNvPr id="6" name="TextBox 5"/>
          <p:cNvSpPr txBox="1"/>
          <p:nvPr/>
        </p:nvSpPr>
        <p:spPr>
          <a:xfrm>
            <a:off x="715167" y="56848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restart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5: Start NTP!</a:t>
            </a:r>
          </a:p>
        </p:txBody>
      </p:sp>
      <p:sp>
        <p:nvSpPr>
          <p:cNvPr id="17410"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etc</a:t>
            </a:r>
            <a:r>
              <a:rPr lang="en-GB" sz="3200" dirty="0">
                <a:latin typeface="Courier" charset="0"/>
                <a:ea typeface="Courier" charset="0"/>
                <a:cs typeface="Courier" charset="0"/>
              </a:rPr>
              <a:t>/</a:t>
            </a:r>
            <a:r>
              <a:rPr lang="en-GB" sz="3200" dirty="0" err="1">
                <a:latin typeface="Courier" charset="0"/>
                <a:ea typeface="Courier" charset="0"/>
                <a:cs typeface="Courier" charset="0"/>
              </a:rPr>
              <a:t>init.d</a:t>
            </a:r>
            <a:r>
              <a:rPr lang="en-GB" sz="3200" dirty="0">
                <a:latin typeface="Courier" charset="0"/>
                <a:ea typeface="Courier" charset="0"/>
                <a:cs typeface="Courier" charset="0"/>
              </a:rPr>
              <a:t>/</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Or</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service </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97000"/>
              </a:lnSpc>
              <a:spcAft>
                <a:spcPts val="1413"/>
              </a:spcAft>
              <a:buClr>
                <a:srgbClr val="FF6309"/>
              </a:buClr>
              <a:buSzPct val="45000"/>
              <a:buFont typeface="Wingdings" charset="0"/>
              <a:buChar char=""/>
              <a:defRPr/>
            </a:pPr>
            <a:r>
              <a:rPr lang="en-GB" sz="3200" dirty="0">
                <a:latin typeface="Trebuchet MS" charset="0"/>
              </a:rPr>
              <a:t>Check that your server is synchronized with the </a:t>
            </a:r>
            <a:r>
              <a:rPr lang="en-GB" sz="3200" dirty="0" err="1">
                <a:latin typeface="Trebuchet MS" charset="0"/>
              </a:rPr>
              <a:t>ntp</a:t>
            </a:r>
            <a:r>
              <a:rPr lang="en-GB" sz="3200" dirty="0">
                <a:latin typeface="Trebuchet MS" charset="0"/>
              </a:rPr>
              <a:t> servers listed in /</a:t>
            </a:r>
            <a:r>
              <a:rPr lang="en-GB" sz="3200" dirty="0" err="1">
                <a:latin typeface="Trebuchet MS" charset="0"/>
              </a:rPr>
              <a:t>etc</a:t>
            </a:r>
            <a:r>
              <a:rPr lang="en-GB" sz="3200" dirty="0">
                <a:latin typeface="Trebuchet MS" charset="0"/>
              </a:rPr>
              <a:t>/</a:t>
            </a:r>
            <a:r>
              <a:rPr lang="en-GB" sz="3200" dirty="0" err="1">
                <a:latin typeface="Trebuchet MS" charset="0"/>
              </a:rPr>
              <a:t>ntp.conf</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ntpq</a:t>
            </a:r>
            <a:r>
              <a:rPr lang="en-GB" sz="3200" dirty="0">
                <a:latin typeface="Courier" charset="0"/>
                <a:ea typeface="Courier" charset="0"/>
                <a:cs typeface="Courier" charset="0"/>
              </a:rPr>
              <a:t> -</a:t>
            </a:r>
            <a:r>
              <a:rPr lang="en-GB" sz="3200" dirty="0" err="1">
                <a:latin typeface="Courier" charset="0"/>
                <a:ea typeface="Courier" charset="0"/>
                <a:cs typeface="Courier" charset="0"/>
              </a:rPr>
              <a:t>pn</a:t>
            </a:r>
            <a:endParaRPr lang="en-GB" sz="3200" dirty="0">
              <a:latin typeface="Courier" charset="0"/>
              <a:ea typeface="Courier" charset="0"/>
              <a:cs typeface="Courier" charset="0"/>
            </a:endParaRPr>
          </a:p>
        </p:txBody>
      </p:sp>
      <p:sp>
        <p:nvSpPr>
          <p:cNvPr id="4" name="TextBox 3"/>
          <p:cNvSpPr txBox="1"/>
          <p:nvPr/>
        </p:nvSpPr>
        <p:spPr>
          <a:xfrm>
            <a:off x="1" y="5227637"/>
            <a:ext cx="10080624" cy="1983107"/>
          </a:xfrm>
          <a:prstGeom prst="rect">
            <a:avLst/>
          </a:prstGeom>
          <a:solidFill>
            <a:schemeClr val="bg2"/>
          </a:solidFill>
        </p:spPr>
        <p:txBody>
          <a:bodyPr wrap="square" rtlCol="0">
            <a:spAutoFit/>
          </a:bodyPr>
          <a:lstStyle/>
          <a:p>
            <a:r>
              <a:rPr lang="is-IS" sz="1600">
                <a:latin typeface="Courier" charset="0"/>
                <a:ea typeface="Courier" charset="0"/>
                <a:cs typeface="Courier" charset="0"/>
              </a:rPr>
              <a:t>$ sudo ntpq </a:t>
            </a:r>
            <a:r>
              <a:rPr lang="is-IS" sz="1600" dirty="0">
                <a:latin typeface="Courier" charset="0"/>
                <a:ea typeface="Courier" charset="0"/>
                <a:cs typeface="Courier" charset="0"/>
              </a:rPr>
              <a:t>-p</a:t>
            </a:r>
          </a:p>
          <a:p>
            <a:r>
              <a:rPr lang="is-IS" sz="1600" dirty="0">
                <a:latin typeface="Courier" charset="0"/>
                <a:ea typeface="Courier" charset="0"/>
                <a:cs typeface="Courier" charset="0"/>
              </a:rPr>
              <a:t>     remote           refid      st t when poll reach   delay   offset  jitter</a:t>
            </a:r>
          </a:p>
          <a:p>
            <a:r>
              <a:rPr lang="is-IS" sz="1600" dirty="0">
                <a:latin typeface="Courier" charset="0"/>
                <a:ea typeface="Courier" charset="0"/>
                <a:cs typeface="Courier" charset="0"/>
              </a:rPr>
              <a:t>==============================================================================</a:t>
            </a:r>
          </a:p>
          <a:p>
            <a:r>
              <a:rPr lang="is-IS" sz="1600" dirty="0">
                <a:latin typeface="Courier" charset="0"/>
                <a:ea typeface="Courier" charset="0"/>
                <a:cs typeface="Courier" charset="0"/>
              </a:rPr>
              <a:t>*riditt.de       131.188.3.221    2 u   27   64    1  183.792    0.439   0.079</a:t>
            </a:r>
          </a:p>
          <a:p>
            <a:r>
              <a:rPr lang="is-IS" sz="1600" dirty="0">
                <a:latin typeface="Courier" charset="0"/>
                <a:ea typeface="Courier" charset="0"/>
                <a:cs typeface="Courier" charset="0"/>
              </a:rPr>
              <a:t> lofn.fancube.co .INIT.          16 u    -   64    0    0.000    0.000   0.000</a:t>
            </a:r>
          </a:p>
          <a:p>
            <a:r>
              <a:rPr lang="is-IS" sz="1600" dirty="0">
                <a:latin typeface="Courier" charset="0"/>
                <a:ea typeface="Courier" charset="0"/>
                <a:cs typeface="Courier" charset="0"/>
              </a:rPr>
              <a:t> service1-eth3.d 228.143.95.23    2 u   28   64    1  200.457   -1.965   0.035</a:t>
            </a:r>
          </a:p>
          <a:p>
            <a:r>
              <a:rPr lang="is-IS" sz="1600" dirty="0">
                <a:latin typeface="Courier" charset="0"/>
                <a:ea typeface="Courier" charset="0"/>
                <a:cs typeface="Courier" charset="0"/>
              </a:rPr>
              <a:t> makaki.miuku.ne 218.186.3.36     2 u   28   64    1  377.207   -7.893   0.169</a:t>
            </a:r>
          </a:p>
          <a:p>
            <a:r>
              <a:rPr lang="is-IS" sz="1600" dirty="0">
                <a:latin typeface="Courier" charset="0"/>
                <a:ea typeface="Courier" charset="0"/>
                <a:cs typeface="Courier" charset="0"/>
              </a:rPr>
              <a:t> noc.mtg.afnog.o 45.222.43.250    3 u   27   64    1    0.284    1.810   0.040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latin typeface="Trebuchet MS" charset="0"/>
              </a:rPr>
              <a:t>Network Time Protocol project</a:t>
            </a:r>
          </a:p>
          <a:p>
            <a:pPr>
              <a:lnSpc>
                <a:spcPct val="97000"/>
              </a:lnSpc>
              <a:spcAft>
                <a:spcPts val="1413"/>
              </a:spcAft>
              <a:buClr>
                <a:srgbClr val="FF6309"/>
              </a:buClr>
              <a:buSzPct val="45000"/>
              <a:buFont typeface="Wingdings" charset="0"/>
              <a:buChar char=""/>
              <a:defRPr/>
            </a:pPr>
            <a:r>
              <a:rPr lang="en-GB" sz="3200" dirty="0">
                <a:latin typeface="Trebuchet MS" charset="0"/>
              </a:rPr>
              <a:t>http://</a:t>
            </a:r>
            <a:r>
              <a:rPr lang="en-GB" sz="3200" dirty="0" err="1">
                <a:latin typeface="Trebuchet MS" charset="0"/>
              </a:rPr>
              <a:t>ntp.org</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Trebuchet MS" charset="0"/>
              </a:rPr>
              <a:t>NTP is a protocol designed to synchronize the clocks of computers over a network.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755650" y="2347913"/>
            <a:ext cx="8569325" cy="16208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9pPr>
          </a:lstStyle>
          <a:p>
            <a:pPr algn="ctr">
              <a:lnSpc>
                <a:spcPct val="97000"/>
              </a:lnSpc>
              <a:buClrTx/>
              <a:buSzPct val="45000"/>
              <a:buFontTx/>
              <a:buNone/>
              <a:defRPr/>
            </a:pPr>
            <a:r>
              <a:rPr lang="en-US" sz="4400" b="1" dirty="0">
                <a:latin typeface="Trebuchet MS" charset="0"/>
              </a:rPr>
              <a:t>NTP Exercises</a:t>
            </a:r>
          </a:p>
        </p:txBody>
      </p:sp>
      <p:sp>
        <p:nvSpPr>
          <p:cNvPr id="19458" name="Text Box 2"/>
          <p:cNvSpPr txBox="1">
            <a:spLocks noChangeArrowheads="1"/>
          </p:cNvSpPr>
          <p:nvPr/>
        </p:nvSpPr>
        <p:spPr bwMode="auto">
          <a:xfrm>
            <a:off x="1512888" y="4160837"/>
            <a:ext cx="7056437" cy="1931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t>NTP version 4, a significant revision of the previous NTP standard, is the current development version. It is formalized by </a:t>
            </a:r>
            <a:r>
              <a:rPr lang="en-GB" sz="3200" dirty="0">
                <a:hlinkClick r:id="rId4"/>
              </a:rPr>
              <a:t>RFCs</a:t>
            </a:r>
            <a:r>
              <a:rPr lang="en-GB" sz="3200" dirty="0"/>
              <a:t> released by the IETF.</a:t>
            </a:r>
          </a:p>
          <a:p>
            <a:pPr lvl="1">
              <a:lnSpc>
                <a:spcPct val="97000"/>
              </a:lnSpc>
              <a:spcAft>
                <a:spcPts val="1413"/>
              </a:spcAft>
              <a:buClr>
                <a:srgbClr val="FF6309"/>
              </a:buClr>
              <a:buSzPct val="45000"/>
              <a:buFont typeface="Wingdings" charset="0"/>
              <a:buChar char=""/>
              <a:defRPr/>
            </a:pPr>
            <a:r>
              <a:rPr lang="en-GB" sz="1600" dirty="0">
                <a:latin typeface="Trebuchet MS" charset="0"/>
              </a:rPr>
              <a:t>RFC 5905: Network Time Protocol Version 4: Protocol and Algorithms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5906: Network Time Protocol Version 4: </a:t>
            </a:r>
            <a:r>
              <a:rPr lang="en-GB" sz="1600" dirty="0" err="1">
                <a:latin typeface="Trebuchet MS" charset="0"/>
              </a:rPr>
              <a:t>Autokey</a:t>
            </a:r>
            <a:r>
              <a:rPr lang="en-GB" sz="1600" dirty="0">
                <a:latin typeface="Trebuchet MS" charset="0"/>
              </a:rPr>
              <a:t>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5907: Definitions of Managed Objects for Network Time Protocol Version 4 (NTPv4)</a:t>
            </a:r>
          </a:p>
          <a:p>
            <a:pPr lvl="1">
              <a:lnSpc>
                <a:spcPct val="97000"/>
              </a:lnSpc>
              <a:spcAft>
                <a:spcPts val="1413"/>
              </a:spcAft>
              <a:buClr>
                <a:srgbClr val="FF6309"/>
              </a:buClr>
              <a:buSzPct val="45000"/>
              <a:buFont typeface="Wingdings" charset="0"/>
              <a:buChar char=""/>
              <a:defRPr/>
            </a:pPr>
            <a:r>
              <a:rPr lang="en-GB" sz="1600" dirty="0">
                <a:latin typeface="Trebuchet MS" charset="0"/>
              </a:rPr>
              <a:t>RFC 5908: Network Time Protocol (NTP) Server Option for DHCPv6</a:t>
            </a:r>
          </a:p>
        </p:txBody>
      </p:sp>
    </p:spTree>
    <p:extLst>
      <p:ext uri="{BB962C8B-B14F-4D97-AF65-F5344CB8AC3E}">
        <p14:creationId xmlns:p14="http://schemas.microsoft.com/office/powerpoint/2010/main" val="8240083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NTP and Time Synchronization</a:t>
            </a:r>
          </a:p>
        </p:txBody>
      </p:sp>
      <p:sp>
        <p:nvSpPr>
          <p:cNvPr id="10242" name="Text Box 2"/>
          <p:cNvSpPr txBox="1">
            <a:spLocks noChangeArrowheads="1"/>
          </p:cNvSpPr>
          <p:nvPr/>
        </p:nvSpPr>
        <p:spPr bwMode="auto">
          <a:xfrm>
            <a:off x="468313" y="1493838"/>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dirty="0"/>
              <a:t>Network Time Protocol (NTP) is used by organizations to synchronize the clocks of all its systems. </a:t>
            </a:r>
          </a:p>
          <a:p>
            <a:pPr>
              <a:lnSpc>
                <a:spcPct val="97000"/>
              </a:lnSpc>
              <a:spcAft>
                <a:spcPts val="1413"/>
              </a:spcAft>
              <a:buClr>
                <a:srgbClr val="FF6309"/>
              </a:buClr>
              <a:buSzPct val="45000"/>
              <a:buFont typeface="Wingdings" charset="0"/>
              <a:buChar char=""/>
              <a:defRPr/>
            </a:pPr>
            <a:r>
              <a:rPr lang="en-US" dirty="0"/>
              <a:t>Time synchronization is important for many reasons:</a:t>
            </a:r>
          </a:p>
          <a:p>
            <a:pPr lvl="1">
              <a:lnSpc>
                <a:spcPct val="97000"/>
              </a:lnSpc>
              <a:spcAft>
                <a:spcPts val="1413"/>
              </a:spcAft>
              <a:buClr>
                <a:srgbClr val="FF6309"/>
              </a:buClr>
              <a:buSzPct val="45000"/>
              <a:buFont typeface="Wingdings" charset="0"/>
              <a:buChar char=""/>
              <a:defRPr/>
            </a:pPr>
            <a:r>
              <a:rPr lang="en-US" dirty="0"/>
              <a:t>Application time stamps</a:t>
            </a:r>
          </a:p>
          <a:p>
            <a:pPr lvl="1">
              <a:lnSpc>
                <a:spcPct val="97000"/>
              </a:lnSpc>
              <a:spcAft>
                <a:spcPts val="1413"/>
              </a:spcAft>
              <a:buClr>
                <a:srgbClr val="FF6309"/>
              </a:buClr>
              <a:buSzPct val="45000"/>
              <a:buFont typeface="Wingdings" charset="0"/>
              <a:buChar char=""/>
              <a:defRPr/>
            </a:pPr>
            <a:r>
              <a:rPr lang="en-US" dirty="0"/>
              <a:t>Time stamps for log entries and audit trails. </a:t>
            </a:r>
          </a:p>
          <a:p>
            <a:pPr>
              <a:lnSpc>
                <a:spcPct val="97000"/>
              </a:lnSpc>
              <a:spcAft>
                <a:spcPts val="1413"/>
              </a:spcAft>
              <a:buClr>
                <a:srgbClr val="FF6309"/>
              </a:buClr>
              <a:buSzPct val="45000"/>
              <a:buFont typeface="Wingdings" charset="0"/>
              <a:buChar char=""/>
              <a:defRPr/>
            </a:pPr>
            <a:r>
              <a:rPr lang="en-US" dirty="0"/>
              <a:t>NTP provides an easy way to ensure that all systems will maintain the same time. This can significantly simplify the burden on system administrators and tech support.</a:t>
            </a:r>
          </a:p>
          <a:p>
            <a:pPr>
              <a:lnSpc>
                <a:spcPct val="97000"/>
              </a:lnSpc>
              <a:spcAft>
                <a:spcPts val="1413"/>
              </a:spcAft>
              <a:buClr>
                <a:srgbClr val="FF6309"/>
              </a:buClr>
              <a:buSzPct val="45000"/>
              <a:buFont typeface="Wingdings" charset="0"/>
              <a:buChar char=""/>
              <a:defRPr/>
            </a:pPr>
            <a:r>
              <a:rPr lang="en-US" dirty="0"/>
              <a:t>When an organization’s systems all maintain different clock times, it becomes very difficult from a troubleshooting standpoint to determine when and under what conditions a particular event might be occurring.</a:t>
            </a:r>
            <a:endParaRPr lang="en-US" dirty="0">
              <a:latin typeface="Trebuchet M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t>NTP works on the premise of synchronization with reference clocks, also known as ‘stratum 0‘ servers. </a:t>
            </a:r>
          </a:p>
          <a:p>
            <a:pPr>
              <a:lnSpc>
                <a:spcPct val="97000"/>
              </a:lnSpc>
              <a:spcAft>
                <a:spcPts val="1413"/>
              </a:spcAft>
              <a:buClr>
                <a:srgbClr val="FF6309"/>
              </a:buClr>
              <a:buSzPct val="45000"/>
              <a:buFont typeface="Wingdings" charset="0"/>
              <a:buChar char=""/>
              <a:defRPr/>
            </a:pPr>
            <a:r>
              <a:rPr lang="en-US" sz="2800" dirty="0"/>
              <a:t>All other NTP servers then become a lower level strata server based upon how far they are from a reference server. </a:t>
            </a:r>
          </a:p>
          <a:p>
            <a:pPr>
              <a:lnSpc>
                <a:spcPct val="97000"/>
              </a:lnSpc>
              <a:spcAft>
                <a:spcPts val="1413"/>
              </a:spcAft>
              <a:buClr>
                <a:srgbClr val="FF6309"/>
              </a:buClr>
              <a:buSzPct val="45000"/>
              <a:buFont typeface="Wingdings" charset="0"/>
              <a:buChar char=""/>
              <a:defRPr/>
            </a:pPr>
            <a:r>
              <a:rPr lang="en-US" sz="2800" dirty="0"/>
              <a:t>The start of the NTP chain is a stratum 1 server which is always directly connected to a stratum 0 reference clock. </a:t>
            </a:r>
          </a:p>
          <a:p>
            <a:pPr>
              <a:lnSpc>
                <a:spcPct val="97000"/>
              </a:lnSpc>
              <a:spcAft>
                <a:spcPts val="1413"/>
              </a:spcAft>
              <a:buClr>
                <a:srgbClr val="FF6309"/>
              </a:buClr>
              <a:buSzPct val="45000"/>
              <a:buFont typeface="Wingdings" charset="0"/>
              <a:buChar char=""/>
              <a:defRPr/>
            </a:pPr>
            <a:r>
              <a:rPr lang="en-US" sz="2800" dirty="0"/>
              <a:t>From here, lower level strata servers are connected via a network connection to a higher strata level server.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427038" y="1768476"/>
            <a:ext cx="1793874"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0</a:t>
            </a:r>
          </a:p>
        </p:txBody>
      </p:sp>
      <p:pic>
        <p:nvPicPr>
          <p:cNvPr id="2" name="Picture 1"/>
          <p:cNvPicPr>
            <a:picLocks noChangeAspect="1"/>
          </p:cNvPicPr>
          <p:nvPr/>
        </p:nvPicPr>
        <p:blipFill>
          <a:blip r:embed="rId4"/>
          <a:stretch>
            <a:fillRect/>
          </a:stretch>
        </p:blipFill>
        <p:spPr>
          <a:xfrm>
            <a:off x="2054224" y="1448309"/>
            <a:ext cx="6262687" cy="5596444"/>
          </a:xfrm>
          <a:prstGeom prst="rect">
            <a:avLst/>
          </a:prstGeom>
        </p:spPr>
      </p:pic>
      <p:sp>
        <p:nvSpPr>
          <p:cNvPr id="5" name="Text Box 2"/>
          <p:cNvSpPr txBox="1">
            <a:spLocks noChangeArrowheads="1"/>
          </p:cNvSpPr>
          <p:nvPr/>
        </p:nvSpPr>
        <p:spPr bwMode="auto">
          <a:xfrm>
            <a:off x="427038" y="3167571"/>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1</a:t>
            </a:r>
          </a:p>
        </p:txBody>
      </p:sp>
      <p:sp>
        <p:nvSpPr>
          <p:cNvPr id="6" name="Text Box 2"/>
          <p:cNvSpPr txBox="1">
            <a:spLocks noChangeArrowheads="1"/>
          </p:cNvSpPr>
          <p:nvPr/>
        </p:nvSpPr>
        <p:spPr bwMode="auto">
          <a:xfrm>
            <a:off x="427038" y="4681581"/>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2</a:t>
            </a:r>
          </a:p>
        </p:txBody>
      </p:sp>
      <p:sp>
        <p:nvSpPr>
          <p:cNvPr id="7" name="Text Box 2"/>
          <p:cNvSpPr txBox="1">
            <a:spLocks noChangeArrowheads="1"/>
          </p:cNvSpPr>
          <p:nvPr/>
        </p:nvSpPr>
        <p:spPr bwMode="auto">
          <a:xfrm>
            <a:off x="427038" y="6208014"/>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3</a:t>
            </a:r>
          </a:p>
        </p:txBody>
      </p:sp>
      <p:sp>
        <p:nvSpPr>
          <p:cNvPr id="9" name="Text Box 2"/>
          <p:cNvSpPr txBox="1">
            <a:spLocks noChangeArrowheads="1"/>
          </p:cNvSpPr>
          <p:nvPr/>
        </p:nvSpPr>
        <p:spPr bwMode="auto">
          <a:xfrm>
            <a:off x="7419974" y="1768475"/>
            <a:ext cx="2119314"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a:t>GPS/CDMA</a:t>
            </a:r>
            <a:endParaRPr lang="en-US" sz="2800" dirty="0"/>
          </a:p>
        </p:txBody>
      </p:sp>
    </p:spTree>
    <p:extLst>
      <p:ext uri="{BB962C8B-B14F-4D97-AF65-F5344CB8AC3E}">
        <p14:creationId xmlns:p14="http://schemas.microsoft.com/office/powerpoint/2010/main" val="14298252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5360" name="Rounded Rectangle 15359"/>
          <p:cNvSpPr/>
          <p:nvPr/>
        </p:nvSpPr>
        <p:spPr bwMode="auto">
          <a:xfrm>
            <a:off x="696912" y="3325433"/>
            <a:ext cx="8305800" cy="4025521"/>
          </a:xfrm>
          <a:prstGeom prst="roundRect">
            <a:avLst/>
          </a:prstGeom>
          <a:solidFill>
            <a:srgbClr val="EBEBEB"/>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1536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Internal NTP Architecture</a:t>
            </a:r>
          </a:p>
        </p:txBody>
      </p:sp>
      <p:sp>
        <p:nvSpPr>
          <p:cNvPr id="2" name="Cloud 1"/>
          <p:cNvSpPr/>
          <p:nvPr/>
        </p:nvSpPr>
        <p:spPr bwMode="auto">
          <a:xfrm>
            <a:off x="2703218" y="1175164"/>
            <a:ext cx="3810000" cy="2057400"/>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 name="Rounded Rectangle 2"/>
          <p:cNvSpPr/>
          <p:nvPr/>
        </p:nvSpPr>
        <p:spPr bwMode="auto">
          <a:xfrm>
            <a:off x="2246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dirty="0">
              <a:ln>
                <a:noFill/>
              </a:ln>
              <a:solidFill>
                <a:schemeClr val="bg1"/>
              </a:solidFill>
              <a:effectLst/>
              <a:latin typeface="Arial" charset="0"/>
              <a:ea typeface="ＭＳ Ｐゴシック" charset="0"/>
              <a:cs typeface="DejaVu Sans" charset="0"/>
            </a:endParaRPr>
          </a:p>
        </p:txBody>
      </p:sp>
      <p:sp>
        <p:nvSpPr>
          <p:cNvPr id="6" name="Rounded Rectangle 5"/>
          <p:cNvSpPr/>
          <p:nvPr/>
        </p:nvSpPr>
        <p:spPr bwMode="auto">
          <a:xfrm>
            <a:off x="3992814"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7" name="Rounded Rectangle 6"/>
          <p:cNvSpPr/>
          <p:nvPr/>
        </p:nvSpPr>
        <p:spPr bwMode="auto">
          <a:xfrm>
            <a:off x="5675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8" name="Rounded Rectangle 7"/>
          <p:cNvSpPr/>
          <p:nvPr/>
        </p:nvSpPr>
        <p:spPr bwMode="auto">
          <a:xfrm>
            <a:off x="3644273"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9" name="Rounded Rectangle 8"/>
          <p:cNvSpPr/>
          <p:nvPr/>
        </p:nvSpPr>
        <p:spPr bwMode="auto">
          <a:xfrm>
            <a:off x="4760618"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5" name="Straight Connector 4"/>
          <p:cNvCxnSpPr/>
          <p:nvPr/>
        </p:nvCxnSpPr>
        <p:spPr bwMode="auto">
          <a:xfrm>
            <a:off x="2855618" y="3435764"/>
            <a:ext cx="3505200"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flipV="1">
            <a:off x="28556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flipV="1">
            <a:off x="63608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flipV="1">
            <a:off x="4619330"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5217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flipV="1">
            <a:off x="4074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TextBox 27"/>
          <p:cNvSpPr txBox="1"/>
          <p:nvPr/>
        </p:nvSpPr>
        <p:spPr>
          <a:xfrm>
            <a:off x="2344742" y="4253597"/>
            <a:ext cx="1051185" cy="446917"/>
          </a:xfrm>
          <a:prstGeom prst="rect">
            <a:avLst/>
          </a:prstGeom>
          <a:noFill/>
        </p:spPr>
        <p:txBody>
          <a:bodyPr wrap="none" rtlCol="0">
            <a:spAutoFit/>
          </a:bodyPr>
          <a:lstStyle/>
          <a:p>
            <a:r>
              <a:rPr lang="en-US" b="1">
                <a:solidFill>
                  <a:schemeClr val="tx1"/>
                </a:solidFill>
              </a:rPr>
              <a:t>NTP 1</a:t>
            </a:r>
          </a:p>
        </p:txBody>
      </p:sp>
      <p:sp>
        <p:nvSpPr>
          <p:cNvPr id="32" name="TextBox 31"/>
          <p:cNvSpPr txBox="1"/>
          <p:nvPr/>
        </p:nvSpPr>
        <p:spPr>
          <a:xfrm>
            <a:off x="4114921" y="4255043"/>
            <a:ext cx="1051185" cy="446917"/>
          </a:xfrm>
          <a:prstGeom prst="rect">
            <a:avLst/>
          </a:prstGeom>
          <a:noFill/>
        </p:spPr>
        <p:txBody>
          <a:bodyPr wrap="none" rtlCol="0">
            <a:spAutoFit/>
          </a:bodyPr>
          <a:lstStyle/>
          <a:p>
            <a:r>
              <a:rPr lang="en-US" b="1" dirty="0">
                <a:solidFill>
                  <a:schemeClr val="tx1"/>
                </a:solidFill>
              </a:rPr>
              <a:t>NTP 2</a:t>
            </a:r>
          </a:p>
        </p:txBody>
      </p:sp>
      <p:sp>
        <p:nvSpPr>
          <p:cNvPr id="33" name="TextBox 32"/>
          <p:cNvSpPr txBox="1"/>
          <p:nvPr/>
        </p:nvSpPr>
        <p:spPr>
          <a:xfrm>
            <a:off x="5797125" y="4253598"/>
            <a:ext cx="1051185" cy="446917"/>
          </a:xfrm>
          <a:prstGeom prst="rect">
            <a:avLst/>
          </a:prstGeom>
          <a:noFill/>
        </p:spPr>
        <p:txBody>
          <a:bodyPr wrap="none" rtlCol="0">
            <a:spAutoFit/>
          </a:bodyPr>
          <a:lstStyle/>
          <a:p>
            <a:r>
              <a:rPr lang="en-US" b="1">
                <a:solidFill>
                  <a:schemeClr val="tx1"/>
                </a:solidFill>
              </a:rPr>
              <a:t>NTP 3</a:t>
            </a:r>
          </a:p>
        </p:txBody>
      </p:sp>
      <p:sp>
        <p:nvSpPr>
          <p:cNvPr id="34" name="TextBox 33"/>
          <p:cNvSpPr txBox="1"/>
          <p:nvPr/>
        </p:nvSpPr>
        <p:spPr>
          <a:xfrm>
            <a:off x="4074818" y="1353344"/>
            <a:ext cx="1313180" cy="446917"/>
          </a:xfrm>
          <a:prstGeom prst="rect">
            <a:avLst/>
          </a:prstGeom>
          <a:noFill/>
        </p:spPr>
        <p:txBody>
          <a:bodyPr wrap="none" rtlCol="0">
            <a:spAutoFit/>
          </a:bodyPr>
          <a:lstStyle/>
          <a:p>
            <a:r>
              <a:rPr lang="en-US" b="1" dirty="0">
                <a:solidFill>
                  <a:schemeClr val="tx1"/>
                </a:solidFill>
              </a:rPr>
              <a:t>Internet</a:t>
            </a:r>
          </a:p>
        </p:txBody>
      </p:sp>
      <p:sp>
        <p:nvSpPr>
          <p:cNvPr id="35" name="Rounded Rectangle 34"/>
          <p:cNvSpPr/>
          <p:nvPr/>
        </p:nvSpPr>
        <p:spPr bwMode="auto">
          <a:xfrm>
            <a:off x="925512"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6" name="Rounded Rectangle 35"/>
          <p:cNvSpPr/>
          <p:nvPr/>
        </p:nvSpPr>
        <p:spPr bwMode="auto">
          <a:xfrm>
            <a:off x="2241173"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7" name="Rounded Rectangle 36"/>
          <p:cNvSpPr/>
          <p:nvPr/>
        </p:nvSpPr>
        <p:spPr bwMode="auto">
          <a:xfrm>
            <a:off x="3556834"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8" name="Rounded Rectangle 37"/>
          <p:cNvSpPr/>
          <p:nvPr/>
        </p:nvSpPr>
        <p:spPr bwMode="auto">
          <a:xfrm>
            <a:off x="4872495"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9" name="Rounded Rectangle 38"/>
          <p:cNvSpPr/>
          <p:nvPr/>
        </p:nvSpPr>
        <p:spPr bwMode="auto">
          <a:xfrm>
            <a:off x="6188156"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40" name="Rounded Rectangle 39"/>
          <p:cNvSpPr/>
          <p:nvPr/>
        </p:nvSpPr>
        <p:spPr bwMode="auto">
          <a:xfrm>
            <a:off x="7503818"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41" name="Straight Connector 40"/>
          <p:cNvCxnSpPr/>
          <p:nvPr/>
        </p:nvCxnSpPr>
        <p:spPr bwMode="auto">
          <a:xfrm flipV="1">
            <a:off x="1399546" y="5507952"/>
            <a:ext cx="6548144" cy="19154"/>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flipV="1">
            <a:off x="1399546"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2685045" y="5535440"/>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V="1">
            <a:off x="4058942"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V="1">
            <a:off x="52940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66656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7947690"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TextBox 52"/>
          <p:cNvSpPr txBox="1"/>
          <p:nvPr/>
        </p:nvSpPr>
        <p:spPr>
          <a:xfrm>
            <a:off x="6513218" y="1112837"/>
            <a:ext cx="2787943" cy="446917"/>
          </a:xfrm>
          <a:prstGeom prst="rect">
            <a:avLst/>
          </a:prstGeom>
          <a:noFill/>
        </p:spPr>
        <p:txBody>
          <a:bodyPr wrap="none" rtlCol="0">
            <a:spAutoFit/>
          </a:bodyPr>
          <a:lstStyle/>
          <a:p>
            <a:r>
              <a:rPr lang="en-US" b="1" dirty="0">
                <a:solidFill>
                  <a:srgbClr val="C00000"/>
                </a:solidFill>
              </a:rPr>
              <a:t>Strata 0/1 Servers</a:t>
            </a:r>
          </a:p>
        </p:txBody>
      </p:sp>
      <p:sp>
        <p:nvSpPr>
          <p:cNvPr id="54" name="TextBox 53"/>
          <p:cNvSpPr txBox="1"/>
          <p:nvPr/>
        </p:nvSpPr>
        <p:spPr>
          <a:xfrm>
            <a:off x="7075901" y="4221472"/>
            <a:ext cx="2821606" cy="446917"/>
          </a:xfrm>
          <a:prstGeom prst="rect">
            <a:avLst/>
          </a:prstGeom>
          <a:noFill/>
        </p:spPr>
        <p:txBody>
          <a:bodyPr wrap="none" rtlCol="0">
            <a:spAutoFit/>
          </a:bodyPr>
          <a:lstStyle/>
          <a:p>
            <a:r>
              <a:rPr lang="en-US" b="1" dirty="0">
                <a:solidFill>
                  <a:srgbClr val="C00000"/>
                </a:solidFill>
              </a:rPr>
              <a:t>Stratum 2 Servers</a:t>
            </a:r>
          </a:p>
        </p:txBody>
      </p:sp>
      <p:cxnSp>
        <p:nvCxnSpPr>
          <p:cNvPr id="55" name="Straight Connector 54"/>
          <p:cNvCxnSpPr/>
          <p:nvPr/>
        </p:nvCxnSpPr>
        <p:spPr bwMode="auto">
          <a:xfrm flipV="1">
            <a:off x="2870334" y="4825837"/>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V="1">
            <a:off x="4619330" y="4815224"/>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6348545" y="4815225"/>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8" name="TextBox 57"/>
          <p:cNvSpPr txBox="1"/>
          <p:nvPr/>
        </p:nvSpPr>
        <p:spPr>
          <a:xfrm>
            <a:off x="1813257" y="6904037"/>
            <a:ext cx="5808000" cy="446917"/>
          </a:xfrm>
          <a:prstGeom prst="rect">
            <a:avLst/>
          </a:prstGeom>
          <a:noFill/>
        </p:spPr>
        <p:txBody>
          <a:bodyPr wrap="none" rtlCol="0">
            <a:spAutoFit/>
          </a:bodyPr>
          <a:lstStyle/>
          <a:p>
            <a:r>
              <a:rPr lang="en-US" b="1">
                <a:solidFill>
                  <a:srgbClr val="C00000"/>
                </a:solidFill>
              </a:rPr>
              <a:t>Hosts and devices on Internal network</a:t>
            </a:r>
            <a:endParaRPr lang="en-US" b="1" dirty="0">
              <a:solidFill>
                <a:srgbClr val="C00000"/>
              </a:solidFill>
            </a:endParaRPr>
          </a:p>
        </p:txBody>
      </p:sp>
      <p:cxnSp>
        <p:nvCxnSpPr>
          <p:cNvPr id="60" name="Straight Connector 59"/>
          <p:cNvCxnSpPr>
            <a:stCxn id="3" idx="3"/>
            <a:endCxn id="6" idx="1"/>
          </p:cNvCxnSpPr>
          <p:nvPr/>
        </p:nvCxnSpPr>
        <p:spPr bwMode="auto">
          <a:xfrm>
            <a:off x="3541418" y="4451764"/>
            <a:ext cx="451396"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Straight Connector 62"/>
          <p:cNvCxnSpPr>
            <a:stCxn id="6" idx="3"/>
            <a:endCxn id="7" idx="1"/>
          </p:cNvCxnSpPr>
          <p:nvPr/>
        </p:nvCxnSpPr>
        <p:spPr bwMode="auto">
          <a:xfrm>
            <a:off x="5288214" y="4451764"/>
            <a:ext cx="386804"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C3EF-142F-0D49-A48C-44B9FAE56124}"/>
              </a:ext>
            </a:extLst>
          </p:cNvPr>
          <p:cNvSpPr>
            <a:spLocks noGrp="1"/>
          </p:cNvSpPr>
          <p:nvPr>
            <p:ph type="title"/>
          </p:nvPr>
        </p:nvSpPr>
        <p:spPr/>
        <p:txBody>
          <a:bodyPr/>
          <a:lstStyle/>
          <a:p>
            <a:r>
              <a:rPr lang="en-US" dirty="0"/>
              <a:t>Stratum 0 time Sources</a:t>
            </a:r>
          </a:p>
        </p:txBody>
      </p:sp>
      <p:sp>
        <p:nvSpPr>
          <p:cNvPr id="3" name="Content Placeholder 2">
            <a:extLst>
              <a:ext uri="{FF2B5EF4-FFF2-40B4-BE49-F238E27FC236}">
                <a16:creationId xmlns:a16="http://schemas.microsoft.com/office/drawing/2014/main" id="{01FDC1A9-AB09-344E-B98A-54DDBD21B7E8}"/>
              </a:ext>
            </a:extLst>
          </p:cNvPr>
          <p:cNvSpPr>
            <a:spLocks noGrp="1"/>
          </p:cNvSpPr>
          <p:nvPr>
            <p:ph idx="1"/>
          </p:nvPr>
        </p:nvSpPr>
        <p:spPr/>
        <p:txBody>
          <a:bodyPr/>
          <a:lstStyle/>
          <a:p>
            <a:pPr marL="457200" indent="-457200">
              <a:buFont typeface="Arial" panose="020B0604020202020204" pitchFamily="34" charset="0"/>
              <a:buChar char="•"/>
            </a:pPr>
            <a:r>
              <a:rPr lang="en-US" dirty="0"/>
              <a:t>Stratum 1 NTP servers use Stratum 0 time sources</a:t>
            </a:r>
          </a:p>
          <a:p>
            <a:pPr marL="457200" indent="-457200">
              <a:buFont typeface="Arial" panose="020B0604020202020204" pitchFamily="34" charset="0"/>
              <a:buChar char="•"/>
            </a:pPr>
            <a:r>
              <a:rPr lang="en-US" dirty="0"/>
              <a:t>Stratum 0 are high precision timekeeping devices also known as reference clocks</a:t>
            </a:r>
          </a:p>
          <a:p>
            <a:pPr marL="457200" indent="-457200">
              <a:buFont typeface="Arial" panose="020B0604020202020204" pitchFamily="34" charset="0"/>
              <a:buChar char="•"/>
            </a:pPr>
            <a:r>
              <a:rPr lang="en-US" dirty="0"/>
              <a:t>The Stratum 0 time transmission sources include;</a:t>
            </a:r>
          </a:p>
          <a:p>
            <a:pPr marL="857250" lvl="1" indent="-457200">
              <a:buFont typeface="Arial" panose="020B0604020202020204" pitchFamily="34" charset="0"/>
              <a:buChar char="•"/>
            </a:pPr>
            <a:r>
              <a:rPr lang="en-US" dirty="0"/>
              <a:t>Atomic clocks</a:t>
            </a:r>
          </a:p>
          <a:p>
            <a:pPr marL="857250" lvl="1" indent="-457200">
              <a:buFont typeface="Arial" panose="020B0604020202020204" pitchFamily="34" charset="0"/>
              <a:buChar char="•"/>
            </a:pPr>
            <a:r>
              <a:rPr lang="en-US" dirty="0"/>
              <a:t>Radio clocks</a:t>
            </a:r>
          </a:p>
          <a:p>
            <a:pPr marL="857250" lvl="1" indent="-457200">
              <a:buFont typeface="Arial" panose="020B0604020202020204" pitchFamily="34" charset="0"/>
              <a:buChar char="•"/>
            </a:pPr>
            <a:r>
              <a:rPr lang="en-US" dirty="0"/>
              <a:t>Global Positioning System (GPS)</a:t>
            </a:r>
          </a:p>
        </p:txBody>
      </p:sp>
    </p:spTree>
    <p:extLst>
      <p:ext uri="{BB962C8B-B14F-4D97-AF65-F5344CB8AC3E}">
        <p14:creationId xmlns:p14="http://schemas.microsoft.com/office/powerpoint/2010/main" val="423678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9221-F9AC-504B-AFCB-26B52AE262A6}"/>
              </a:ext>
            </a:extLst>
          </p:cNvPr>
          <p:cNvSpPr>
            <a:spLocks noGrp="1"/>
          </p:cNvSpPr>
          <p:nvPr>
            <p:ph type="title"/>
          </p:nvPr>
        </p:nvSpPr>
        <p:spPr/>
        <p:txBody>
          <a:bodyPr/>
          <a:lstStyle/>
          <a:p>
            <a:r>
              <a:rPr lang="en-US" dirty="0"/>
              <a:t>Building a Stratum 1 NTP Service</a:t>
            </a:r>
          </a:p>
        </p:txBody>
      </p:sp>
      <p:sp>
        <p:nvSpPr>
          <p:cNvPr id="3" name="Content Placeholder 2">
            <a:extLst>
              <a:ext uri="{FF2B5EF4-FFF2-40B4-BE49-F238E27FC236}">
                <a16:creationId xmlns:a16="http://schemas.microsoft.com/office/drawing/2014/main" id="{49AD7813-B3FF-C64C-B30B-8EF80C6DD26E}"/>
              </a:ext>
            </a:extLst>
          </p:cNvPr>
          <p:cNvSpPr>
            <a:spLocks noGrp="1"/>
          </p:cNvSpPr>
          <p:nvPr>
            <p:ph idx="1"/>
          </p:nvPr>
        </p:nvSpPr>
        <p:spPr>
          <a:xfrm>
            <a:off x="503238" y="1768475"/>
            <a:ext cx="9067800" cy="5287962"/>
          </a:xfrm>
        </p:spPr>
        <p:txBody>
          <a:bodyPr>
            <a:normAutofit fontScale="92500" lnSpcReduction="10000"/>
          </a:bodyPr>
          <a:lstStyle/>
          <a:p>
            <a:pPr marL="457200" indent="-457200">
              <a:buFont typeface="Arial" panose="020B0604020202020204" pitchFamily="34" charset="0"/>
              <a:buChar char="•"/>
            </a:pPr>
            <a:r>
              <a:rPr lang="en-US" dirty="0"/>
              <a:t>Commercial approach</a:t>
            </a:r>
          </a:p>
          <a:p>
            <a:pPr marL="857250" lvl="1" indent="-457200">
              <a:buFont typeface="Arial" panose="020B0604020202020204" pitchFamily="34" charset="0"/>
              <a:buChar char="•"/>
            </a:pPr>
            <a:r>
              <a:rPr lang="en-US" dirty="0"/>
              <a:t>Costs lots of $$$</a:t>
            </a:r>
          </a:p>
          <a:p>
            <a:pPr marL="857250" lvl="1" indent="-457200">
              <a:buFont typeface="Arial" panose="020B0604020202020204" pitchFamily="34" charset="0"/>
              <a:buChar char="•"/>
            </a:pPr>
            <a:r>
              <a:rPr lang="en-US" dirty="0"/>
              <a:t>Plug N Play box on the network</a:t>
            </a:r>
          </a:p>
          <a:p>
            <a:pPr marL="457200" indent="-457200">
              <a:buFont typeface="Arial" panose="020B0604020202020204" pitchFamily="34" charset="0"/>
              <a:buChar char="•"/>
            </a:pPr>
            <a:r>
              <a:rPr lang="en-US" dirty="0"/>
              <a:t>DIY + Open Source approach</a:t>
            </a:r>
          </a:p>
          <a:p>
            <a:pPr marL="857250" lvl="1" indent="-457200">
              <a:buFont typeface="Arial" panose="020B0604020202020204" pitchFamily="34" charset="0"/>
              <a:buChar char="•"/>
            </a:pPr>
            <a:r>
              <a:rPr lang="en-US" dirty="0"/>
              <a:t>Costs less in $ and more of time </a:t>
            </a:r>
            <a:r>
              <a:rPr lang="en-US" dirty="0">
                <a:sym typeface="Wingdings" pitchFamily="2" charset="2"/>
              </a:rPr>
              <a:t></a:t>
            </a:r>
            <a:endParaRPr lang="en-US" dirty="0"/>
          </a:p>
          <a:p>
            <a:pPr marL="857250" lvl="1" indent="-457200">
              <a:buFont typeface="Arial" panose="020B0604020202020204" pitchFamily="34" charset="0"/>
              <a:buChar char="•"/>
            </a:pPr>
            <a:r>
              <a:rPr lang="en-US" dirty="0"/>
              <a:t>Fun building </a:t>
            </a:r>
            <a:r>
              <a:rPr lang="en-US" dirty="0" err="1"/>
              <a:t>execise</a:t>
            </a:r>
            <a:r>
              <a:rPr lang="en-US" dirty="0"/>
              <a:t> + experience</a:t>
            </a:r>
          </a:p>
          <a:p>
            <a:pPr marL="857250" lvl="1" indent="-457200">
              <a:buFont typeface="Arial" panose="020B0604020202020204" pitchFamily="34" charset="0"/>
              <a:buChar char="•"/>
            </a:pPr>
            <a:r>
              <a:rPr lang="en-US" dirty="0"/>
              <a:t>There are a number of </a:t>
            </a:r>
            <a:r>
              <a:rPr lang="en-US" dirty="0" err="1"/>
              <a:t>Howto’s</a:t>
            </a:r>
            <a:r>
              <a:rPr lang="en-US" dirty="0"/>
              <a:t> using </a:t>
            </a:r>
            <a:r>
              <a:rPr lang="en-US" dirty="0" err="1"/>
              <a:t>RaspberryPi</a:t>
            </a:r>
            <a:r>
              <a:rPr lang="en-US" dirty="0"/>
              <a:t> (GIY) </a:t>
            </a:r>
          </a:p>
          <a:p>
            <a:pPr marL="857250" lvl="1" indent="-457200">
              <a:buFont typeface="Arial" panose="020B0604020202020204" pitchFamily="34" charset="0"/>
              <a:buChar char="•"/>
            </a:pPr>
            <a:r>
              <a:rPr lang="en-US" dirty="0" err="1"/>
              <a:t>SdNOG</a:t>
            </a:r>
            <a:r>
              <a:rPr lang="en-US" dirty="0"/>
              <a:t> 3 presentation on building a cheap stratum 1 </a:t>
            </a:r>
            <a:r>
              <a:rPr lang="en-US" dirty="0" err="1"/>
              <a:t>ntp</a:t>
            </a:r>
            <a:r>
              <a:rPr lang="en-US" dirty="0"/>
              <a:t> service - </a:t>
            </a:r>
            <a:r>
              <a:rPr lang="en-US" dirty="0">
                <a:hlinkClick r:id="rId2"/>
              </a:rPr>
              <a:t>https://drive.google.com/file/d/12JXTXS6is06fXZyCEiGRc-tuko6RBfrf/view</a:t>
            </a:r>
            <a:r>
              <a:rPr lang="en-US" dirty="0"/>
              <a:t> </a:t>
            </a:r>
          </a:p>
          <a:p>
            <a:pPr marL="85725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2633885475"/>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DejaVu Sans"/>
      </a:majorFont>
      <a:minorFont>
        <a:latin typeface="Trebuchet MS"/>
        <a:ea typeface="ＭＳ Ｐゴシック"/>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12221</TotalTime>
  <Words>983</Words>
  <Application>Microsoft Macintosh PowerPoint</Application>
  <PresentationFormat>Custom</PresentationFormat>
  <Paragraphs>183</Paragraphs>
  <Slides>20</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ＭＳ Ｐゴシック</vt:lpstr>
      <vt:lpstr>Arial</vt:lpstr>
      <vt:lpstr>Courier</vt:lpstr>
      <vt:lpstr>Courier New</vt:lpstr>
      <vt:lpstr>DejaVu Sans</vt:lpstr>
      <vt:lpstr>starbats</vt:lpstr>
      <vt:lpstr>Times New Roman</vt:lpstr>
      <vt:lpstr>Trebuchet MS</vt:lpstr>
      <vt:lpstr>Wingdings</vt:lpstr>
      <vt:lpstr>Office Theme</vt:lpstr>
      <vt:lpstr>Network Time Protocol (NTP)</vt:lpstr>
      <vt:lpstr>PowerPoint Presentation</vt:lpstr>
      <vt:lpstr>PowerPoint Presentation</vt:lpstr>
      <vt:lpstr>PowerPoint Presentation</vt:lpstr>
      <vt:lpstr>PowerPoint Presentation</vt:lpstr>
      <vt:lpstr>PowerPoint Presentation</vt:lpstr>
      <vt:lpstr>PowerPoint Presentation</vt:lpstr>
      <vt:lpstr>Stratum 0 time Sources</vt:lpstr>
      <vt:lpstr>Building a Stratum 1 NTP Service</vt:lpstr>
      <vt:lpstr>building a stratum 2 ntp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Apache Web Server</dc:title>
  <dc:subject/>
  <dc:creator/>
  <cp:keywords/>
  <dc:description/>
  <cp:lastModifiedBy>Michuki Mwangi</cp:lastModifiedBy>
  <cp:revision>74</cp:revision>
  <cp:lastPrinted>2017-05-25T09:14:34Z</cp:lastPrinted>
  <dcterms:created xsi:type="dcterms:W3CDTF">2013-06-09T14:06:26Z</dcterms:created>
  <dcterms:modified xsi:type="dcterms:W3CDTF">2018-05-03T12:41:52Z</dcterms:modified>
</cp:coreProperties>
</file>