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lvl1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1pPr>
    <a:lvl2pPr indent="4572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2pPr>
    <a:lvl3pPr indent="9144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3pPr>
    <a:lvl4pPr indent="13716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4pPr>
    <a:lvl5pPr indent="18288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5pPr>
    <a:lvl6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6pPr>
    <a:lvl7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7pPr>
    <a:lvl8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8pPr>
    <a:lvl9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" name="Shape 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1400">
                <a:latin typeface="Times New Roman"/>
                <a:ea typeface="Times New Roman"/>
                <a:cs typeface="Times New Roman"/>
                <a:sym typeface="Times New Roman"/>
              </a:rPr>
              <a:t>Really Basic Lists (the quick &amp; dirty way)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Addressbook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45720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 is where most mailing lists start - a single user enters a list of addresses into their  favorite mail client in order to send messages to a group of friends without typing all the addresses each time they want to send a message: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nus   Us - NANOG     (hak@darkwing.uoregon.edu, hugi@oregon.uoregon.edu, 	                   jad@ns.uoregon.edu, joelja@darkwing.uoregon.edu)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quick to implement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requires no interaction with any outside agent (listmaster, MLM software, etc.)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It can quickly become a pain to keep updated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If the full list is displayed in headers, users replying to a message may end up talking to many more people than they intended to.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Individual members have no control over their participation, so they must depend on the address book owner to remove them or update their address if it changes.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Does not scale well.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799" y="1219200"/>
            <a:ext cx="7772402" cy="1587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1pPr>
      <a:lvl2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2pPr>
      <a:lvl3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3pPr>
      <a:lvl4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4pPr>
      <a:lvl5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5pPr>
      <a:lvl6pPr indent="4572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6pPr>
      <a:lvl7pPr indent="9144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7pPr>
      <a:lvl8pPr indent="13716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8pPr>
      <a:lvl9pPr indent="18288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9pPr>
    </p:titleStyle>
    <p:bodyStyle>
      <a:lvl1pPr marL="320675" indent="-32067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1pPr>
      <a:lvl2pPr marL="764645" indent="-30744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2pPr>
      <a:lvl3pPr marL="1270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3pPr>
      <a:lvl4pPr marL="1691639" indent="-320039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4pPr>
      <a:lvl5pPr marL="21844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5pPr>
      <a:lvl6pPr marL="26416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6pPr>
      <a:lvl7pPr marL="30988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7pPr>
      <a:lvl8pPr marL="3556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8pPr>
      <a:lvl9pPr marL="40132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09600" y="371506"/>
            <a:ext cx="7772400" cy="7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0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000"/>
              <a:t>Domain Name System (DNS)</a:t>
            </a:r>
          </a:p>
        </p:txBody>
      </p:sp>
      <p:sp>
        <p:nvSpPr>
          <p:cNvPr id="9" name="Shape 9"/>
          <p:cNvSpPr/>
          <p:nvPr/>
        </p:nvSpPr>
        <p:spPr>
          <a:xfrm>
            <a:off x="1371600" y="5410200"/>
            <a:ext cx="6400800" cy="102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Joe Abley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AfNOG Workshop, AIS 2015, Tunis</a:t>
            </a:r>
          </a:p>
        </p:txBody>
      </p:sp>
      <p:sp>
        <p:nvSpPr>
          <p:cNvPr id="10" name="Shape 10"/>
          <p:cNvSpPr/>
          <p:nvPr/>
        </p:nvSpPr>
        <p:spPr>
          <a:xfrm>
            <a:off x="1768936" y="2838911"/>
            <a:ext cx="608568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263525" indent="193675" defTabSz="914400">
              <a:lnSpc>
                <a:spcPct val="96000"/>
              </a:lnSpc>
              <a:spcBef>
                <a:spcPts val="200"/>
              </a:spcBef>
              <a:tabLst>
                <a:tab pos="711200" algn="l"/>
                <a:tab pos="1625600" algn="l"/>
                <a:tab pos="2540000" algn="l"/>
                <a:tab pos="3454400" algn="l"/>
                <a:tab pos="4368800" algn="l"/>
                <a:tab pos="5283200" algn="l"/>
                <a:tab pos="6197600" algn="l"/>
                <a:tab pos="7112000" algn="l"/>
                <a:tab pos="8026400" algn="l"/>
                <a:tab pos="8940800" algn="l"/>
                <a:tab pos="9855200" algn="l"/>
                <a:tab pos="10769600" algn="l"/>
              </a:tabLst>
              <a:defRPr sz="1800"/>
            </a:pPr>
            <a:r>
              <a:rPr sz="4000"/>
              <a:t>Session-1: Fundamentals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 idx="4294967295"/>
          </p:nvPr>
        </p:nvSpPr>
        <p:spPr>
          <a:xfrm>
            <a:off x="598487" y="381000"/>
            <a:ext cx="8164513" cy="44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388620">
              <a:lnSpc>
                <a:spcPct val="86000"/>
              </a:lnSpc>
              <a:tabLst>
                <a:tab pos="381000" algn="l"/>
                <a:tab pos="774700" algn="l"/>
                <a:tab pos="1155700" algn="l"/>
                <a:tab pos="1549400" algn="l"/>
                <a:tab pos="1943100" algn="l"/>
                <a:tab pos="2324100" algn="l"/>
                <a:tab pos="2717800" algn="l"/>
                <a:tab pos="3098800" algn="l"/>
                <a:tab pos="3492500" algn="l"/>
                <a:tab pos="3886200" algn="l"/>
                <a:tab pos="4267200" algn="l"/>
                <a:tab pos="4660900" algn="l"/>
                <a:tab pos="5041900" algn="l"/>
                <a:tab pos="5435600" algn="l"/>
                <a:tab pos="5829300" algn="l"/>
                <a:tab pos="6210300" algn="l"/>
                <a:tab pos="6604000" algn="l"/>
                <a:tab pos="6985000" algn="l"/>
                <a:tab pos="7378700" algn="l"/>
                <a:tab pos="7772400" algn="l"/>
              </a:tabLst>
              <a:defRPr sz="2890"/>
            </a:lvl1pPr>
          </a:lstStyle>
          <a:p>
            <a:pPr lvl="0">
              <a:defRPr sz="1800"/>
            </a:pPr>
            <a:r>
              <a:rPr sz="2890"/>
              <a:t>Commonly seen Resource Records (RRs)</a:t>
            </a:r>
          </a:p>
        </p:txBody>
      </p:sp>
      <p:sp>
        <p:nvSpPr>
          <p:cNvPr id="76" name="Shape 76"/>
          <p:cNvSpPr/>
          <p:nvPr>
            <p:ph type="body" idx="4294967295"/>
          </p:nvPr>
        </p:nvSpPr>
        <p:spPr>
          <a:xfrm>
            <a:off x="609600" y="1447800"/>
            <a:ext cx="7769225" cy="419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97769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A (address): map hostname to IPv4 address</a:t>
            </a:r>
            <a:endParaRPr sz="2600"/>
          </a:p>
          <a:p>
            <a:pPr lvl="0" marL="297769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AAAA (quad A): map a hostname to IPv6 address</a:t>
            </a:r>
            <a:endParaRPr sz="2600"/>
          </a:p>
          <a:p>
            <a:pPr lvl="0" marL="297769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PTR (pointer): map IP address to hostname</a:t>
            </a:r>
            <a:endParaRPr sz="2600"/>
          </a:p>
          <a:p>
            <a:pPr lvl="0" marL="297769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MX (mail exchanger): where to deliver mail for user@domain</a:t>
            </a:r>
            <a:endParaRPr sz="2600"/>
          </a:p>
          <a:p>
            <a:pPr lvl="0" marL="297769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CNAME (canonical name): map alternative hostname to real hostname</a:t>
            </a:r>
            <a:endParaRPr sz="2600"/>
          </a:p>
          <a:p>
            <a:pPr lvl="0" marL="297769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TXT (text): any descriptive text</a:t>
            </a:r>
            <a:endParaRPr sz="2600"/>
          </a:p>
          <a:p>
            <a:pPr lvl="0" marL="297769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NS (name server), SOA (start of authority): used for delegation and management of the DNS itself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 idx="4294967295"/>
          </p:nvPr>
        </p:nvSpPr>
        <p:spPr>
          <a:xfrm>
            <a:off x="685800" y="34925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A Simple Example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685800" y="1447800"/>
            <a:ext cx="7772400" cy="381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/>
              <a:t>Query: 			</a:t>
            </a:r>
            <a:r>
              <a:rPr b="1" sz="28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</a:t>
            </a:r>
            <a:endParaRPr b="1" sz="28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/>
              <a:t>Query type: </a:t>
            </a:r>
            <a:r>
              <a:rPr sz="2800">
                <a:solidFill>
                  <a:srgbClr val="4700B8"/>
                </a:solidFill>
              </a:rPr>
              <a:t>	</a:t>
            </a:r>
            <a:r>
              <a:rPr b="1" sz="28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/>
              <a:t>Result:</a:t>
            </a:r>
            <a:endParaRPr sz="2800"/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b="1" i="1" sz="22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b="1" i="1" sz="22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  14400   IN   A    196.216.2.4 </a:t>
            </a:r>
            <a:endParaRPr b="1" i="1" sz="22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b="1" i="1" sz="2200">
              <a:solidFill>
                <a:srgbClr val="FF0000"/>
              </a:solidFill>
              <a:latin typeface="Swiss"/>
              <a:ea typeface="Swiss"/>
              <a:cs typeface="Swiss"/>
              <a:sym typeface="Swiss"/>
            </a:endParaRPr>
          </a:p>
          <a:p>
            <a:pPr lvl="0" marL="297769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/>
              <a:t>In this case a single RR is found, </a:t>
            </a:r>
            <a:r>
              <a:rPr sz="2800"/>
              <a:t>but in general, multiple RRs may be returned.</a:t>
            </a:r>
            <a:endParaRPr sz="2800"/>
          </a:p>
          <a:p>
            <a:pPr lvl="1" marL="742685" indent="-285485">
              <a:lnSpc>
                <a:spcPct val="101000"/>
              </a:lnSpc>
              <a:spcBef>
                <a:spcPts val="400"/>
              </a:spcBef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/>
              <a:t>(IN is the "class" for INTERNET use of the DNS)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Possible results from a Query</a:t>
            </a: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587375" y="1447800"/>
            <a:ext cx="7769225" cy="518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POSITIVE (</a:t>
            </a:r>
            <a:r>
              <a:rPr sz="2800"/>
              <a:t>“</a:t>
            </a:r>
            <a:r>
              <a:rPr sz="2800"/>
              <a:t>NOERROR</a:t>
            </a:r>
            <a:r>
              <a:rPr sz="2800"/>
              <a:t>”</a:t>
            </a:r>
            <a:r>
              <a:rPr sz="2800"/>
              <a:t>)</a:t>
            </a:r>
            <a:endParaRPr sz="2800"/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the name exists, and has zero or more RRs associated with it</a:t>
            </a:r>
            <a:endParaRPr sz="240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NEGATIVE (</a:t>
            </a:r>
            <a:r>
              <a:rPr sz="2800"/>
              <a:t>“</a:t>
            </a:r>
            <a:r>
              <a:rPr sz="2800"/>
              <a:t>NXDOMAIN</a:t>
            </a:r>
            <a:r>
              <a:rPr sz="2800"/>
              <a:t>”</a:t>
            </a:r>
            <a:r>
              <a:rPr sz="2800"/>
              <a:t>)</a:t>
            </a:r>
            <a:endParaRPr sz="2800"/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the name does not exist</a:t>
            </a:r>
            <a:endParaRPr sz="240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SERVER FAILURE (</a:t>
            </a:r>
            <a:r>
              <a:rPr sz="2800"/>
              <a:t>“</a:t>
            </a:r>
            <a:r>
              <a:rPr sz="2800"/>
              <a:t>SERVFAIL</a:t>
            </a:r>
            <a:r>
              <a:rPr sz="2800"/>
              <a:t>”</a:t>
            </a:r>
            <a:r>
              <a:rPr sz="2800"/>
              <a:t>)</a:t>
            </a:r>
            <a:endParaRPr sz="2800"/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server is having bad hair day</a:t>
            </a:r>
            <a:endParaRPr sz="320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FORMAT ERROR (</a:t>
            </a:r>
            <a:r>
              <a:rPr sz="2800"/>
              <a:t>“</a:t>
            </a:r>
            <a:r>
              <a:rPr sz="2800"/>
              <a:t>FORMERR</a:t>
            </a:r>
            <a:r>
              <a:rPr sz="2800"/>
              <a:t>”</a:t>
            </a:r>
            <a:r>
              <a:rPr sz="2800"/>
              <a:t>)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3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>
                <a:solidFill>
                  <a:srgbClr val="2300DC"/>
                </a:solidFill>
              </a:rPr>
              <a:t>the query you sent was broken in some way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REFUSED (</a:t>
            </a:r>
            <a:r>
              <a:rPr sz="2800"/>
              <a:t>“</a:t>
            </a:r>
            <a:r>
              <a:rPr sz="2800"/>
              <a:t>REFUSED</a:t>
            </a:r>
            <a:r>
              <a:rPr sz="2800"/>
              <a:t>”</a:t>
            </a:r>
            <a:r>
              <a:rPr sz="2800"/>
              <a:t>)</a:t>
            </a:r>
            <a:endParaRPr sz="2800"/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not allowed to query the server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 idx="4294967295"/>
          </p:nvPr>
        </p:nvSpPr>
        <p:spPr>
          <a:xfrm>
            <a:off x="685800" y="287337"/>
            <a:ext cx="7769225" cy="89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25195">
              <a:lnSpc>
                <a:spcPct val="86000"/>
              </a:lnSpc>
              <a:tabLst>
                <a:tab pos="419100" algn="l"/>
                <a:tab pos="838200" algn="l"/>
                <a:tab pos="1270000" algn="l"/>
                <a:tab pos="1689100" algn="l"/>
                <a:tab pos="2120900" algn="l"/>
                <a:tab pos="2540000" algn="l"/>
                <a:tab pos="2971800" algn="l"/>
                <a:tab pos="33909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43600" algn="l"/>
                <a:tab pos="6375400" algn="l"/>
                <a:tab pos="6794500" algn="l"/>
                <a:tab pos="7226300" algn="l"/>
                <a:tab pos="7645400" algn="l"/>
                <a:tab pos="8077200" algn="l"/>
                <a:tab pos="8496300" algn="l"/>
              </a:tabLst>
              <a:defRPr sz="3162"/>
            </a:lvl1pPr>
          </a:lstStyle>
          <a:p>
            <a:pPr lvl="0">
              <a:defRPr sz="1800"/>
            </a:pPr>
            <a:r>
              <a:rPr sz="3162"/>
              <a:t>How do you use an IP address as the key for a DNS query</a:t>
            </a:r>
          </a:p>
        </p:txBody>
      </p:sp>
      <p:sp>
        <p:nvSpPr>
          <p:cNvPr id="85" name="Shape 85"/>
          <p:cNvSpPr/>
          <p:nvPr>
            <p:ph type="body" idx="4294967295"/>
          </p:nvPr>
        </p:nvSpPr>
        <p:spPr>
          <a:xfrm>
            <a:off x="576262" y="1433512"/>
            <a:ext cx="7769226" cy="495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Convert the IP address to dotted-quad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Reverse the four parts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Add ".in-addr.arpa." to the end; special domain reserved for this purpose</a:t>
            </a:r>
            <a:endParaRPr sz="2800"/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sz="28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e.g. to find name for 193.194.185.25</a:t>
            </a:r>
            <a:endParaRPr b="1" sz="28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400">
                <a:latin typeface="Courier New"/>
                <a:ea typeface="Courier New"/>
                <a:cs typeface="Courier New"/>
                <a:sym typeface="Courier New"/>
              </a:rPr>
              <a:t>Domain name:</a:t>
            </a:r>
            <a:r>
              <a:rPr b="1" i="1" sz="24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25.185.194.193.in-addr.arpa. </a:t>
            </a:r>
            <a:endParaRPr b="1" i="1" sz="24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400">
                <a:latin typeface="Courier New"/>
                <a:ea typeface="Courier New"/>
                <a:cs typeface="Courier New"/>
                <a:sym typeface="Courier New"/>
              </a:rPr>
              <a:t>Query Type:</a:t>
            </a:r>
            <a:r>
              <a:rPr b="1" i="1" sz="24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PTR </a:t>
            </a:r>
            <a:endParaRPr b="1" i="1" sz="24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400"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b="1" i="1" sz="240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	ashanti.gh.com.</a:t>
            </a:r>
            <a:endParaRPr b="1" i="1" sz="240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40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Known as a "reverse DNS lookup" </a:t>
            </a:r>
            <a:r>
              <a:rPr sz="280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(because we are looking up the name for an IP address, rather than the IP address for a name)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041775" y="1709737"/>
            <a:ext cx="1565275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0">
                <a:solidFill>
                  <a:srgbClr val="B80047"/>
                </a:solidFill>
                <a:latin typeface="Swiss"/>
                <a:ea typeface="Swiss"/>
                <a:cs typeface="Swiss"/>
                <a:sym typeface="Swis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0">
                <a:solidFill>
                  <a:srgbClr val="B80047"/>
                </a:solidFill>
              </a:rPr>
              <a:t>?</a:t>
            </a:r>
          </a:p>
        </p:txBody>
      </p:sp>
      <p:sp>
        <p:nvSpPr>
          <p:cNvPr id="88" name="Shape 88"/>
          <p:cNvSpPr/>
          <p:nvPr/>
        </p:nvSpPr>
        <p:spPr>
          <a:xfrm>
            <a:off x="685800" y="472281"/>
            <a:ext cx="77692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3400"/>
              <a:t>					Any Questions?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idx="4294967295"/>
          </p:nvPr>
        </p:nvSpPr>
        <p:spPr>
          <a:xfrm>
            <a:off x="685800" y="385762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a Client-Server application</a:t>
            </a:r>
          </a:p>
        </p:txBody>
      </p:sp>
      <p:sp>
        <p:nvSpPr>
          <p:cNvPr id="91" name="Shape 91"/>
          <p:cNvSpPr/>
          <p:nvPr>
            <p:ph type="body" idx="4294967295"/>
          </p:nvPr>
        </p:nvSpPr>
        <p:spPr>
          <a:xfrm>
            <a:off x="609600" y="1447800"/>
            <a:ext cx="7769225" cy="485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(Of course - it runs across a network)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Requests and responses are most frequently carried in UDP packets, port 53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DNS can also use TCP transport, port 53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for very large responses e.g. zone transfers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because you want to exchange more than one query/response on a single session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because a response you received told you to with TC=1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because UDP is being aggressively rate-limited or blocked (e.g. to mitigate a reflection attack)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 idx="4294967295"/>
          </p:nvPr>
        </p:nvSpPr>
        <p:spPr>
          <a:xfrm>
            <a:off x="576262" y="241300"/>
            <a:ext cx="8161338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There are three roles involved in DNS</a:t>
            </a:r>
          </a:p>
        </p:txBody>
      </p:sp>
      <p:sp>
        <p:nvSpPr>
          <p:cNvPr id="94" name="Shape 94"/>
          <p:cNvSpPr/>
          <p:nvPr/>
        </p:nvSpPr>
        <p:spPr>
          <a:xfrm>
            <a:off x="301625" y="3881437"/>
            <a:ext cx="1684338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95" name="Shape 95"/>
          <p:cNvSpPr/>
          <p:nvPr/>
        </p:nvSpPr>
        <p:spPr>
          <a:xfrm>
            <a:off x="3224212" y="3881437"/>
            <a:ext cx="2108201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96" name="Shape 96"/>
          <p:cNvSpPr/>
          <p:nvPr/>
        </p:nvSpPr>
        <p:spPr>
          <a:xfrm>
            <a:off x="6462712" y="3881437"/>
            <a:ext cx="2303463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97" name="Shape 97"/>
          <p:cNvSpPr/>
          <p:nvPr/>
        </p:nvSpPr>
        <p:spPr>
          <a:xfrm>
            <a:off x="5332412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407408" y="4344408"/>
            <a:ext cx="1415827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Stub</a:t>
            </a:r>
            <a:endParaRPr sz="2800">
              <a:latin typeface="Baekmuk Headline"/>
              <a:ea typeface="Baekmuk Headline"/>
              <a:cs typeface="Baekmuk Headline"/>
              <a:sym typeface="Baekmuk Headline"/>
            </a:endParaRPr>
          </a:p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99" name="Shape 99"/>
          <p:cNvSpPr/>
          <p:nvPr/>
        </p:nvSpPr>
        <p:spPr>
          <a:xfrm>
            <a:off x="3601975" y="4235932"/>
            <a:ext cx="141617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Caching</a:t>
            </a:r>
            <a:endParaRPr sz="2800">
              <a:latin typeface="Baekmuk Headline"/>
              <a:ea typeface="Baekmuk Headline"/>
              <a:cs typeface="Baekmuk Headline"/>
              <a:sym typeface="Baekmuk Headline"/>
            </a:endParaRP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100" name="Shape 100"/>
          <p:cNvSpPr/>
          <p:nvPr/>
        </p:nvSpPr>
        <p:spPr>
          <a:xfrm>
            <a:off x="6582283" y="4235921"/>
            <a:ext cx="2088134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Authoritative</a:t>
            </a:r>
            <a:endParaRPr sz="2800">
              <a:latin typeface="Baekmuk Headline"/>
              <a:ea typeface="Baekmuk Headline"/>
              <a:cs typeface="Baekmuk Headline"/>
              <a:sym typeface="Baekmuk Headline"/>
            </a:endParaRP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Nameserver</a:t>
            </a:r>
          </a:p>
        </p:txBody>
      </p:sp>
      <p:sp>
        <p:nvSpPr>
          <p:cNvPr id="101" name="Shape 101"/>
          <p:cNvSpPr/>
          <p:nvPr/>
        </p:nvSpPr>
        <p:spPr>
          <a:xfrm>
            <a:off x="85725" y="1555750"/>
            <a:ext cx="2046288" cy="1243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102" name="Shape 102"/>
          <p:cNvSpPr/>
          <p:nvPr/>
        </p:nvSpPr>
        <p:spPr>
          <a:xfrm flipH="1">
            <a:off x="1066799" y="2805112"/>
            <a:ext cx="46039" cy="1081088"/>
          </a:xfrm>
          <a:prstGeom prst="line">
            <a:avLst/>
          </a:prstGeom>
          <a:ln w="72000">
            <a:solidFill/>
            <a:prstDash val="sysDot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247786" y="2003919"/>
            <a:ext cx="17523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2800"/>
              <a:t>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2634958" y="1735593"/>
            <a:ext cx="940384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e.g. web</a:t>
            </a:r>
            <a:endParaRPr>
              <a:solidFill>
                <a:srgbClr val="FF0000"/>
              </a:solidFill>
              <a:latin typeface="Swiss"/>
              <a:ea typeface="Swiss"/>
              <a:cs typeface="Swiss"/>
              <a:sym typeface="Swiss"/>
            </a:endParaRPr>
          </a:p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browser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057400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08" name="Shape 108"/>
          <p:cNvSpPr/>
          <p:nvPr>
            <p:ph type="body" idx="4294967295"/>
          </p:nvPr>
        </p:nvSpPr>
        <p:spPr>
          <a:xfrm>
            <a:off x="609600" y="1447800"/>
            <a:ext cx="7769225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STUB RESOLVER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Takes request from application, formats it into UDP packet, sends to recursive resolver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RECURSIVE RESOLVER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Returns the answer if already known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Otherwise searches for an authoritative server which has the information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Caches the result for future queries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AUTHORITATIVE NAMESERVER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Contains the actual information published in the DNS by the domain owner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11" name="Shape 111"/>
          <p:cNvSpPr/>
          <p:nvPr>
            <p:ph type="body" idx="4294967295"/>
          </p:nvPr>
        </p:nvSpPr>
        <p:spPr>
          <a:xfrm>
            <a:off x="457200" y="1447800"/>
            <a:ext cx="8229600" cy="355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 SAME protocol is used for stub&lt;-&gt;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resolver and resolver 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auth nameserver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It is possible to configure a single name server as both a resolver and an authoritative server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But it still performs only one role for each incoming query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Common but NOT RECOMMENDED to configure in this way (we will see why later).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 idx="4294967295"/>
          </p:nvPr>
        </p:nvSpPr>
        <p:spPr>
          <a:xfrm>
            <a:off x="685800" y="644525"/>
            <a:ext cx="7769225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06908">
              <a:lnSpc>
                <a:spcPct val="86000"/>
              </a:lnSpc>
              <a:tabLst>
                <a:tab pos="406400" algn="l"/>
                <a:tab pos="8128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64000" algn="l"/>
                <a:tab pos="4470400" algn="l"/>
                <a:tab pos="4876800" algn="l"/>
                <a:tab pos="5283200" algn="l"/>
                <a:tab pos="5689600" algn="l"/>
                <a:tab pos="6096000" algn="l"/>
                <a:tab pos="6502400" algn="l"/>
                <a:tab pos="6908800" algn="l"/>
                <a:tab pos="7315200" algn="l"/>
                <a:tab pos="7721600" algn="l"/>
                <a:tab pos="8128000" algn="l"/>
              </a:tabLst>
              <a:defRPr sz="3026"/>
            </a:lvl1pPr>
          </a:lstStyle>
          <a:p>
            <a:pPr lvl="0">
              <a:defRPr sz="1800"/>
            </a:pPr>
            <a:r>
              <a:rPr sz="3026"/>
              <a:t>ROLE 1: THE STUB RESOLVER</a:t>
            </a:r>
          </a:p>
        </p:txBody>
      </p:sp>
      <p:sp>
        <p:nvSpPr>
          <p:cNvPr id="114" name="Shape 114"/>
          <p:cNvSpPr/>
          <p:nvPr>
            <p:ph type="body" idx="4294967295"/>
          </p:nvPr>
        </p:nvSpPr>
        <p:spPr>
          <a:xfrm>
            <a:off x="609600" y="1447800"/>
            <a:ext cx="7769225" cy="442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14261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piece of software which formats a DNS request into a DNS message, sends it to a resolver, and decodes the response when it arrives</a:t>
            </a:r>
            <a:endParaRPr sz="2744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Usually a shared library (e.g. libresolv.so under Unix) because so many applications need it</a:t>
            </a:r>
            <a:endParaRPr sz="2744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EVERY host needs a stub resolver - e.g. every Windows workstation has one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 idx="4294967295"/>
          </p:nvPr>
        </p:nvSpPr>
        <p:spPr>
          <a:xfrm>
            <a:off x="685800" y="198437"/>
            <a:ext cx="7772400" cy="109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3400"/>
              <a:t>Computers use IP addresses. </a:t>
            </a:r>
            <a:br>
              <a:rPr sz="3400"/>
            </a:br>
            <a:r>
              <a:rPr sz="3400"/>
              <a:t>Why do we need names?</a:t>
            </a:r>
          </a:p>
        </p:txBody>
      </p:sp>
      <p:sp>
        <p:nvSpPr>
          <p:cNvPr id="13" name="Shape 13"/>
          <p:cNvSpPr/>
          <p:nvPr>
            <p:ph type="body" idx="4294967295"/>
          </p:nvPr>
        </p:nvSpPr>
        <p:spPr>
          <a:xfrm>
            <a:off x="685800" y="1447800"/>
            <a:ext cx="7772400" cy="324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Names are easier for people to remember</a:t>
            </a:r>
            <a:endParaRPr sz="2800"/>
          </a:p>
          <a:p>
            <a:pPr lvl="0">
              <a:lnSpc>
                <a:spcPct val="96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Computers may be moved between networks, in which case their IP addresses will change.</a:t>
            </a: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Services might move between computers, in which case their IP addresses will change.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 idx="4294967295"/>
          </p:nvPr>
        </p:nvSpPr>
        <p:spPr>
          <a:xfrm>
            <a:off x="685800" y="169862"/>
            <a:ext cx="7769225" cy="9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does the stub resolver find a recursive nameserver?</a:t>
            </a:r>
          </a:p>
        </p:txBody>
      </p:sp>
      <p:sp>
        <p:nvSpPr>
          <p:cNvPr id="117" name="Shape 117"/>
          <p:cNvSpPr/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It has to be explicitly configured (statically, or via DHCP etc)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Must be configured with the IP ADDRESS of a cache (why not name?)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Good idea to configure more than one cache, in case the first one fails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 idx="4294967295"/>
          </p:nvPr>
        </p:nvSpPr>
        <p:spPr>
          <a:xfrm>
            <a:off x="685800" y="276225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 you choose which recursive resolver(s) to configure?</a:t>
            </a:r>
          </a:p>
        </p:txBody>
      </p:sp>
      <p:sp>
        <p:nvSpPr>
          <p:cNvPr id="120" name="Shape 120"/>
          <p:cNvSpPr/>
          <p:nvPr>
            <p:ph type="body" idx="4294967295"/>
          </p:nvPr>
        </p:nvSpPr>
        <p:spPr>
          <a:xfrm>
            <a:off x="609600" y="1447800"/>
            <a:ext cx="7769225" cy="403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Must have PERMISSION to use it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e.g. cache at your ISP, or your own, or a reliably public one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Prefer a nearby cache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Minimises round-trip time and packet loss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Can reduce traffic on your external link, since often the cache can answer without contacting other servers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Prefer a reliable cache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Perhaps your own?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 idx="4294967295"/>
          </p:nvPr>
        </p:nvSpPr>
        <p:spPr>
          <a:xfrm>
            <a:off x="685800" y="239712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Stub resolvers can be configured with default domain(s)</a:t>
            </a:r>
          </a:p>
        </p:txBody>
      </p:sp>
      <p:sp>
        <p:nvSpPr>
          <p:cNvPr id="123" name="Shape 123"/>
          <p:cNvSpPr/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"foo.bar" fails, then retry query as "foo.bar.mydomain.com"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Can save typing but adds confusion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May generate extra unnecessary traffic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Usually best avoided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 idx="4294967295"/>
          </p:nvPr>
        </p:nvSpPr>
        <p:spPr>
          <a:xfrm>
            <a:off x="685800" y="419100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43484">
              <a:lnSpc>
                <a:spcPct val="86000"/>
              </a:lnSpc>
              <a:tabLst>
                <a:tab pos="431800" algn="l"/>
                <a:tab pos="876300" algn="l"/>
                <a:tab pos="13208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53100" algn="l"/>
                <a:tab pos="6197600" algn="l"/>
                <a:tab pos="6642100" algn="l"/>
                <a:tab pos="7086600" algn="l"/>
                <a:tab pos="7531100" algn="l"/>
                <a:tab pos="7975600" algn="l"/>
                <a:tab pos="8420100" algn="l"/>
                <a:tab pos="8864600" algn="l"/>
              </a:tabLst>
              <a:defRPr sz="3298"/>
            </a:lvl1pPr>
          </a:lstStyle>
          <a:p>
            <a:pPr lvl="0">
              <a:defRPr sz="1800"/>
            </a:pPr>
            <a:r>
              <a:rPr sz="3298"/>
              <a:t>Example: Unix stub resolver configuration</a:t>
            </a:r>
          </a:p>
        </p:txBody>
      </p:sp>
      <p:sp>
        <p:nvSpPr>
          <p:cNvPr id="126" name="Shape 126"/>
          <p:cNvSpPr/>
          <p:nvPr>
            <p:ph type="body" idx="4294967295"/>
          </p:nvPr>
        </p:nvSpPr>
        <p:spPr>
          <a:xfrm>
            <a:off x="609600" y="1447800"/>
            <a:ext cx="7769225" cy="32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23850" indent="-323850">
              <a:lnSpc>
                <a:spcPct val="96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/>
              <a:t>/etc/resolv.conf</a:t>
            </a:r>
            <a:endParaRPr sz="2800"/>
          </a:p>
          <a:p>
            <a:pPr lvl="0" marL="32385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/>
          </a:p>
          <a:p>
            <a:pPr lvl="0" marL="32385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i="1" sz="2800">
                <a:latin typeface="Courier New"/>
                <a:ea typeface="Courier New"/>
                <a:cs typeface="Courier New"/>
                <a:sym typeface="Courier New"/>
              </a:rPr>
              <a:t>search sse.ws.afnog.org</a:t>
            </a:r>
            <a:endParaRPr b="1" i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385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i="1" sz="2800">
                <a:latin typeface="Courier New"/>
                <a:ea typeface="Courier New"/>
                <a:cs typeface="Courier New"/>
                <a:sym typeface="Courier New"/>
              </a:rPr>
              <a:t>nameserver 196.200.219.200</a:t>
            </a:r>
            <a:endParaRPr b="1" i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385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i="1" sz="2800">
                <a:latin typeface="Courier New"/>
                <a:ea typeface="Courier New"/>
                <a:cs typeface="Courier New"/>
                <a:sym typeface="Courier New"/>
              </a:rPr>
              <a:t>nameserver 196.200.223.1</a:t>
            </a:r>
            <a:endParaRPr b="1" i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385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b="1" i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385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i="1" sz="280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That's all you need to configure a resolver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</a:t>
            </a:r>
          </a:p>
        </p:txBody>
      </p:sp>
      <p:sp>
        <p:nvSpPr>
          <p:cNvPr id="129" name="Shape 129"/>
          <p:cNvSpPr/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Just put "www.yahoo.com" in a web browser?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Why is this not a good test?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 with "dig"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609600" y="1447800"/>
            <a:ext cx="7769225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"dig" is a program which just makes DNS queries and displays the results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Better than "nslookup", "host" because it shows the raw information in full</a:t>
            </a:r>
            <a:endParaRPr sz="2800"/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200">
                <a:latin typeface="Courier New"/>
                <a:ea typeface="Courier New"/>
                <a:cs typeface="Courier New"/>
                <a:sym typeface="Courier New"/>
              </a:rPr>
              <a:t>dig ws.afnog.org.</a:t>
            </a:r>
            <a:endParaRPr b="1" i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200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defaults to query type "A"</a:t>
            </a:r>
            <a:endParaRPr b="1" sz="2200">
              <a:solidFill>
                <a:srgbClr val="FF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200">
                <a:latin typeface="Courier New"/>
                <a:ea typeface="Courier New"/>
                <a:cs typeface="Courier New"/>
                <a:sym typeface="Courier New"/>
              </a:rPr>
              <a:t>dig afnog.org. mx</a:t>
            </a:r>
            <a:endParaRPr b="1" i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200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specified query type</a:t>
            </a:r>
            <a:endParaRPr b="1" sz="2200">
              <a:solidFill>
                <a:srgbClr val="FF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 sz="2200">
                <a:latin typeface="Courier New"/>
                <a:ea typeface="Courier New"/>
                <a:cs typeface="Courier New"/>
                <a:sym typeface="Courier New"/>
              </a:rPr>
              <a:t>dig @196.200.223.1 afnog.org. mx</a:t>
            </a:r>
            <a:endParaRPr b="1" i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200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send to particular cache (overrides</a:t>
            </a:r>
            <a:endParaRPr b="1" sz="2200">
              <a:solidFill>
                <a:srgbClr val="FF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sz="2200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     /etc/resolv.conf)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trailing dot</a:t>
            </a:r>
          </a:p>
        </p:txBody>
      </p:sp>
      <p:sp>
        <p:nvSpPr>
          <p:cNvPr id="135" name="Shape 135"/>
          <p:cNvSpPr/>
          <p:nvPr>
            <p:ph type="body" idx="4294967295"/>
          </p:nvPr>
        </p:nvSpPr>
        <p:spPr>
          <a:xfrm>
            <a:off x="609600" y="1447800"/>
            <a:ext cx="7769225" cy="347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43129" indent="-143129" defTabSz="4480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b="1" sz="2744">
                <a:latin typeface="Courier New"/>
                <a:ea typeface="Courier New"/>
                <a:cs typeface="Courier New"/>
                <a:sym typeface="Courier New"/>
              </a:rPr>
              <a:t># dig ws.afnog.org</a:t>
            </a:r>
            <a:r>
              <a:rPr b="1" sz="3528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3528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43129" indent="-143129" defTabSz="448055">
              <a:lnSpc>
                <a:spcPct val="115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endParaRPr b="1" sz="3528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43129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Prevents any default domain being appended</a:t>
            </a:r>
            <a:endParaRPr sz="2744"/>
          </a:p>
          <a:p>
            <a:pPr lvl="0" marL="143129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Get into the habit of using it always when testing DNS</a:t>
            </a:r>
            <a:endParaRPr sz="2744"/>
          </a:p>
          <a:p>
            <a:pPr lvl="1" marL="706310" indent="-258254" defTabSz="448055">
              <a:lnSpc>
                <a:spcPct val="101000"/>
              </a:lnSpc>
              <a:spcBef>
                <a:spcPts val="0"/>
              </a:spcBef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352"/>
              <a:t>only on domain names, not IP addresses or e-mail addresses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4571999" y="1828799"/>
            <a:ext cx="533402" cy="533402"/>
          </a:xfrm>
          <a:prstGeom prst="line">
            <a:avLst/>
          </a:prstGeom>
          <a:ln w="571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1000" y="207962"/>
            <a:ext cx="8534400" cy="54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[field@term /usr/home/field]$ dig @zoe.dns.gh. downloads.dns.gh. a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 &lt;&lt;&gt;&gt; DiG 9.3.1 &lt;&lt;&gt;&gt; @zoe.dns.gh. downloads.dns.gh. a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 (1 server found)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global options:  printcmd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34963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flags: qr aa rd ra; QUERY: 1, ANSWER: 2, AUTHORITY: 3, ADDITIONAL: 0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;downloads.dns.gh.              IN      A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downloads.dns.gh.       3600    IN      CNAME   zoe.dns.gh.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zoe.dns.gh.             3600    IN      A       147.28.0.23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zoe.dns.gh.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mantse.gh.com.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snshq902.ghanatel.com.gh.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Query time: 275 msec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SERVER: 147.28.0.23#53(147.28.0.23)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WHEN: Sat May 24 00:17:53 2008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b="1" sz="1500">
                <a:latin typeface="Courier New"/>
                <a:ea typeface="Courier New"/>
                <a:cs typeface="Courier New"/>
                <a:sym typeface="Courier New"/>
              </a:rPr>
              <a:t>;; MSG SIZE  rcvd: 145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62400" y="1524000"/>
            <a:ext cx="18288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140" name="Shape 140"/>
          <p:cNvSpPr/>
          <p:nvPr/>
        </p:nvSpPr>
        <p:spPr>
          <a:xfrm>
            <a:off x="609600" y="1752600"/>
            <a:ext cx="2514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141" name="Shape 141"/>
          <p:cNvSpPr/>
          <p:nvPr/>
        </p:nvSpPr>
        <p:spPr>
          <a:xfrm>
            <a:off x="3124200" y="3048000"/>
            <a:ext cx="609600" cy="1600200"/>
          </a:xfrm>
          <a:prstGeom prst="roundRect">
            <a:avLst>
              <a:gd name="adj" fmla="val 519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142" name="Shape 142"/>
          <p:cNvSpPr/>
          <p:nvPr/>
        </p:nvSpPr>
        <p:spPr>
          <a:xfrm>
            <a:off x="457200" y="4876800"/>
            <a:ext cx="27432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  <p:sp>
        <p:nvSpPr>
          <p:cNvPr id="143" name="Shape 143"/>
          <p:cNvSpPr/>
          <p:nvPr/>
        </p:nvSpPr>
        <p:spPr>
          <a:xfrm>
            <a:off x="457200" y="5105400"/>
            <a:ext cx="4419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6" name="Shape 146"/>
          <p:cNvSpPr/>
          <p:nvPr>
            <p:ph type="body" idx="4294967295"/>
          </p:nvPr>
        </p:nvSpPr>
        <p:spPr>
          <a:xfrm>
            <a:off x="609600" y="1447800"/>
            <a:ext cx="7769225" cy="493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STATUS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NOERROR: 0 or more RRs returned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NXDOMAIN: non-existent domain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SERVFAIL: cache could not locate answer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REFUSED: query not available on cache server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FLAGS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AA: Authoritative answer (not from cache)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You can ignore the others</a:t>
            </a:r>
            <a:endParaRPr sz="2400"/>
          </a:p>
          <a:p>
            <a:pPr lvl="2" marL="1143000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QR: Query/Response (1 = Response)</a:t>
            </a:r>
          </a:p>
          <a:p>
            <a:pPr lvl="2" marL="1143000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RD: Recursion Desired</a:t>
            </a:r>
          </a:p>
          <a:p>
            <a:pPr lvl="2" marL="1143000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RA: Recursion Available</a:t>
            </a:r>
          </a:p>
          <a:p>
            <a:pPr lvl="0">
              <a:lnSpc>
                <a:spcPct val="124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ANSWER: number of RRs in answer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9" name="Shape 149"/>
          <p:cNvSpPr/>
          <p:nvPr>
            <p:ph type="body" idx="4294967295"/>
          </p:nvPr>
        </p:nvSpPr>
        <p:spPr>
          <a:xfrm>
            <a:off x="609600" y="1447799"/>
            <a:ext cx="7769225" cy="492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14261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Answer section (RRs requested)</a:t>
            </a:r>
            <a:endParaRPr sz="2744"/>
          </a:p>
          <a:p>
            <a:pPr lvl="1" marL="706310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Each record has a Time To Live (TTL)</a:t>
            </a:r>
            <a:endParaRPr sz="2352"/>
          </a:p>
          <a:p>
            <a:pPr lvl="1" marL="706310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Says how long the cache will keep it</a:t>
            </a:r>
            <a:endParaRPr sz="2352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Authority section</a:t>
            </a:r>
            <a:endParaRPr sz="2744"/>
          </a:p>
          <a:p>
            <a:pPr lvl="1" marL="706310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Which nameservers are authoritative for this domain</a:t>
            </a:r>
            <a:endParaRPr sz="2352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Additional section</a:t>
            </a:r>
            <a:endParaRPr sz="2744"/>
          </a:p>
          <a:p>
            <a:pPr lvl="1" marL="706310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More RRs (typically IP addresses for the authoritative nameservers)</a:t>
            </a:r>
            <a:endParaRPr sz="2352"/>
          </a:p>
          <a:p>
            <a:pPr lvl="0" marL="314261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Total query time</a:t>
            </a:r>
            <a:endParaRPr sz="2744"/>
          </a:p>
          <a:p>
            <a:pPr lvl="0" marL="314261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Check which server gave the response!</a:t>
            </a:r>
            <a:endParaRPr sz="2744"/>
          </a:p>
          <a:p>
            <a:pPr lvl="1" marL="706310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If you make a typing error, the query may go to a default server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old solution: HOSTS.TXT</a:t>
            </a:r>
          </a:p>
        </p:txBody>
      </p:sp>
      <p:sp>
        <p:nvSpPr>
          <p:cNvPr id="16" name="Shape 16"/>
          <p:cNvSpPr/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 centrally-maintained file, distributed to all hosts on the Internet</a:t>
            </a: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1" marL="0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SPARKY                    128.4.13.9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UCB-MAILGATE              4.98.133.7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FTPHOST                   200.10.194.33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... etc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0">
              <a:lnSpc>
                <a:spcPct val="91000"/>
              </a:lnSpc>
              <a:spcBef>
                <a:spcPts val="4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This feature still exists:</a:t>
            </a:r>
            <a:endParaRPr sz="2800"/>
          </a:p>
          <a:p>
            <a:pPr lvl="2" marL="1143000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solidFill>
                  <a:srgbClr val="FF0000"/>
                </a:solidFill>
              </a:rPr>
              <a:t>/etc/hosts (UNIX)</a:t>
            </a:r>
            <a:endParaRPr>
              <a:solidFill>
                <a:srgbClr val="FF0000"/>
              </a:solidFill>
            </a:endParaRPr>
          </a:p>
          <a:p>
            <a:pPr lvl="2" marL="1143000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c:\windows\hosts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hosts.txt does not scale</a:t>
            </a:r>
          </a:p>
        </p:txBody>
      </p:sp>
      <p:sp>
        <p:nvSpPr>
          <p:cNvPr id="21" name="Shape 21"/>
          <p:cNvSpPr/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Huge file (traffic and load)</a:t>
            </a:r>
            <a:endParaRPr sz="2800"/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 collisions (name uniqueness)</a:t>
            </a:r>
            <a:endParaRPr sz="2800"/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Consistency</a:t>
            </a:r>
            <a:endParaRPr sz="2800"/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Always out of date</a:t>
            </a:r>
            <a:endParaRPr sz="2800"/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Single point of Administration</a:t>
            </a:r>
            <a:endParaRPr sz="2800"/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Did not scale well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 idx="4294967295"/>
          </p:nvPr>
        </p:nvSpPr>
        <p:spPr>
          <a:xfrm>
            <a:off x="457200" y="381000"/>
            <a:ext cx="8382000" cy="83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Domain Name System was born</a:t>
            </a:r>
          </a:p>
        </p:txBody>
      </p:sp>
      <p:sp>
        <p:nvSpPr>
          <p:cNvPr id="24" name="Shape 24"/>
          <p:cNvSpPr/>
          <p:nvPr>
            <p:ph type="body" idx="4294967295"/>
          </p:nvPr>
        </p:nvSpPr>
        <p:spPr>
          <a:xfrm>
            <a:off x="609600" y="1295399"/>
            <a:ext cx="7772400" cy="489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14261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DNS is a distributed database for holding name to IP address (and other) information </a:t>
            </a:r>
            <a:endParaRPr sz="2744"/>
          </a:p>
          <a:p>
            <a:pPr lvl="0" marL="314261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Distributed:</a:t>
            </a:r>
            <a:endParaRPr sz="2744"/>
          </a:p>
          <a:p>
            <a:pPr lvl="1" marL="706310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Administration</a:t>
            </a:r>
            <a:endParaRPr sz="2352"/>
          </a:p>
          <a:p>
            <a:pPr lvl="1" marL="706310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Load</a:t>
            </a:r>
            <a:endParaRPr sz="2352"/>
          </a:p>
          <a:p>
            <a:pPr lvl="0" marL="314261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Robustness and improved performance achieved through </a:t>
            </a:r>
            <a:endParaRPr sz="2744"/>
          </a:p>
          <a:p>
            <a:pPr lvl="1" marL="749352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replication </a:t>
            </a:r>
            <a:endParaRPr sz="2744"/>
          </a:p>
          <a:p>
            <a:pPr lvl="1" marL="749352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and caching</a:t>
            </a:r>
            <a:endParaRPr sz="2744"/>
          </a:p>
          <a:p>
            <a:pPr lvl="0" marL="314261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Employs a client-server architecture</a:t>
            </a:r>
            <a:endParaRPr sz="2744"/>
          </a:p>
          <a:p>
            <a:pPr lvl="0" marL="314261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critical piece of the Internet's infrastructure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idx="4294967295"/>
          </p:nvPr>
        </p:nvSpPr>
        <p:spPr>
          <a:xfrm>
            <a:off x="696912" y="292100"/>
            <a:ext cx="7772401" cy="9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Hierarchical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1273175" y="1828799"/>
            <a:ext cx="1122363" cy="6096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2514599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2649537" y="1828800"/>
            <a:ext cx="1084264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" name="Shape 30"/>
          <p:cNvSpPr/>
          <p:nvPr/>
        </p:nvSpPr>
        <p:spPr>
          <a:xfrm flipH="1">
            <a:off x="684212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2465852" y="1251383"/>
            <a:ext cx="859496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/>
              <a:t>.</a:t>
            </a:r>
            <a:r>
              <a:rPr sz="2000"/>
              <a:t>(root)</a:t>
            </a:r>
          </a:p>
        </p:txBody>
      </p:sp>
      <p:sp>
        <p:nvSpPr>
          <p:cNvPr id="32" name="Shape 32"/>
          <p:cNvSpPr/>
          <p:nvPr/>
        </p:nvSpPr>
        <p:spPr>
          <a:xfrm>
            <a:off x="1058608" y="2434089"/>
            <a:ext cx="45294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ma</a:t>
            </a:r>
          </a:p>
        </p:txBody>
      </p:sp>
      <p:sp>
        <p:nvSpPr>
          <p:cNvPr id="33" name="Shape 33"/>
          <p:cNvSpPr/>
          <p:nvPr/>
        </p:nvSpPr>
        <p:spPr>
          <a:xfrm>
            <a:off x="2266038" y="2434085"/>
            <a:ext cx="474899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org</a:t>
            </a:r>
          </a:p>
        </p:txBody>
      </p:sp>
      <p:sp>
        <p:nvSpPr>
          <p:cNvPr id="34" name="Shape 34"/>
          <p:cNvSpPr/>
          <p:nvPr/>
        </p:nvSpPr>
        <p:spPr>
          <a:xfrm>
            <a:off x="3540094" y="2407098"/>
            <a:ext cx="57473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com</a:t>
            </a:r>
          </a:p>
        </p:txBody>
      </p:sp>
      <p:sp>
        <p:nvSpPr>
          <p:cNvPr id="35" name="Shape 35"/>
          <p:cNvSpPr/>
          <p:nvPr/>
        </p:nvSpPr>
        <p:spPr>
          <a:xfrm>
            <a:off x="266731" y="5521767"/>
            <a:ext cx="2678051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DNS Database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6170612" y="1804987"/>
            <a:ext cx="688976" cy="709614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7015162" y="1792287"/>
            <a:ext cx="757239" cy="722313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6885167" y="1359513"/>
            <a:ext cx="92832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 (root)</a:t>
            </a:r>
          </a:p>
        </p:txBody>
      </p:sp>
      <p:sp>
        <p:nvSpPr>
          <p:cNvPr id="39" name="Shape 39"/>
          <p:cNvSpPr/>
          <p:nvPr/>
        </p:nvSpPr>
        <p:spPr>
          <a:xfrm>
            <a:off x="5980491" y="2470598"/>
            <a:ext cx="442156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etc</a:t>
            </a:r>
          </a:p>
        </p:txBody>
      </p:sp>
      <p:sp>
        <p:nvSpPr>
          <p:cNvPr id="40" name="Shape 40"/>
          <p:cNvSpPr/>
          <p:nvPr/>
        </p:nvSpPr>
        <p:spPr>
          <a:xfrm>
            <a:off x="7599964" y="2446785"/>
            <a:ext cx="45282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</a:t>
            </a:r>
          </a:p>
        </p:txBody>
      </p:sp>
      <p:sp>
        <p:nvSpPr>
          <p:cNvPr id="41" name="Shape 41"/>
          <p:cNvSpPr/>
          <p:nvPr/>
        </p:nvSpPr>
        <p:spPr>
          <a:xfrm>
            <a:off x="6738795" y="2481710"/>
            <a:ext cx="44637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bin</a:t>
            </a:r>
          </a:p>
        </p:txBody>
      </p:sp>
      <p:sp>
        <p:nvSpPr>
          <p:cNvPr id="42" name="Shape 42"/>
          <p:cNvSpPr/>
          <p:nvPr/>
        </p:nvSpPr>
        <p:spPr>
          <a:xfrm>
            <a:off x="5988279" y="5521767"/>
            <a:ext cx="2888792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Unix Filesystem</a:t>
            </a:r>
          </a:p>
        </p:txBody>
      </p:sp>
      <p:sp>
        <p:nvSpPr>
          <p:cNvPr id="43" name="Shape 43"/>
          <p:cNvSpPr/>
          <p:nvPr/>
        </p:nvSpPr>
        <p:spPr>
          <a:xfrm>
            <a:off x="5029200" y="1295400"/>
            <a:ext cx="1588" cy="4648200"/>
          </a:xfrm>
          <a:prstGeom prst="line">
            <a:avLst/>
          </a:prstGeom>
          <a:ln w="9360">
            <a:solidFill/>
            <a:prstDash val="dash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2792642" y="6040879"/>
            <a:ext cx="4100054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00FF"/>
                </a:solidFill>
              </a:rPr>
              <a:t>Forms a tree structure</a:t>
            </a:r>
          </a:p>
        </p:txBody>
      </p:sp>
      <p:sp>
        <p:nvSpPr>
          <p:cNvPr id="45" name="Shape 45"/>
          <p:cNvSpPr/>
          <p:nvPr/>
        </p:nvSpPr>
        <p:spPr>
          <a:xfrm>
            <a:off x="293235" y="3650114"/>
            <a:ext cx="78036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ac.ma</a:t>
            </a:r>
          </a:p>
        </p:txBody>
      </p:sp>
      <p:sp>
        <p:nvSpPr>
          <p:cNvPr id="46" name="Shape 46"/>
          <p:cNvSpPr/>
          <p:nvPr/>
        </p:nvSpPr>
        <p:spPr>
          <a:xfrm>
            <a:off x="63370" y="4756601"/>
            <a:ext cx="126232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emi.ac.ma</a:t>
            </a:r>
          </a:p>
        </p:txBody>
      </p:sp>
      <p:sp>
        <p:nvSpPr>
          <p:cNvPr id="47" name="Shape 47"/>
          <p:cNvSpPr/>
          <p:nvPr/>
        </p:nvSpPr>
        <p:spPr>
          <a:xfrm flipH="1">
            <a:off x="1984374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1199945" y="3650110"/>
            <a:ext cx="1184685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afnog.org</a:t>
            </a:r>
          </a:p>
        </p:txBody>
      </p:sp>
      <p:sp>
        <p:nvSpPr>
          <p:cNvPr id="49" name="Shape 49"/>
          <p:cNvSpPr/>
          <p:nvPr/>
        </p:nvSpPr>
        <p:spPr>
          <a:xfrm flipH="1" flipV="1">
            <a:off x="2559049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2582930" y="3650110"/>
            <a:ext cx="101427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nsrc.org</a:t>
            </a:r>
          </a:p>
        </p:txBody>
      </p:sp>
      <p:sp>
        <p:nvSpPr>
          <p:cNvPr id="51" name="Shape 51"/>
          <p:cNvSpPr/>
          <p:nvPr/>
        </p:nvSpPr>
        <p:spPr>
          <a:xfrm>
            <a:off x="3742798" y="3631060"/>
            <a:ext cx="1321854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yahoo.com</a:t>
            </a:r>
          </a:p>
        </p:txBody>
      </p:sp>
      <p:sp>
        <p:nvSpPr>
          <p:cNvPr id="52" name="Shape 52"/>
          <p:cNvSpPr/>
          <p:nvPr/>
        </p:nvSpPr>
        <p:spPr>
          <a:xfrm flipH="1" flipV="1">
            <a:off x="3856037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H="1" flipV="1">
            <a:off x="1947862" y="4014787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1732080" y="4766123"/>
            <a:ext cx="156345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ws.afnog.org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255587" y="4016375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6942137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 flipH="1">
            <a:off x="5603875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 flipH="1" flipV="1">
            <a:off x="7872412" y="2817812"/>
            <a:ext cx="501651" cy="61277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9" name="Shape 59"/>
          <p:cNvSpPr/>
          <p:nvPr/>
        </p:nvSpPr>
        <p:spPr>
          <a:xfrm flipH="1">
            <a:off x="7259637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6868139" y="3381823"/>
            <a:ext cx="105446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</a:t>
            </a:r>
          </a:p>
        </p:txBody>
      </p:sp>
      <p:sp>
        <p:nvSpPr>
          <p:cNvPr id="61" name="Shape 61"/>
          <p:cNvSpPr/>
          <p:nvPr/>
        </p:nvSpPr>
        <p:spPr>
          <a:xfrm>
            <a:off x="8011287" y="3381823"/>
            <a:ext cx="100336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usr/sbin</a:t>
            </a:r>
          </a:p>
        </p:txBody>
      </p:sp>
      <p:sp>
        <p:nvSpPr>
          <p:cNvPr id="62" name="Shape 62"/>
          <p:cNvSpPr/>
          <p:nvPr/>
        </p:nvSpPr>
        <p:spPr>
          <a:xfrm>
            <a:off x="5101871" y="3381823"/>
            <a:ext cx="106115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/etc/rc.d</a:t>
            </a:r>
          </a:p>
        </p:txBody>
      </p:sp>
      <p:sp>
        <p:nvSpPr>
          <p:cNvPr id="63" name="Shape 63"/>
          <p:cNvSpPr/>
          <p:nvPr/>
        </p:nvSpPr>
        <p:spPr>
          <a:xfrm flipH="1">
            <a:off x="6864350" y="3756025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6264665" y="4318448"/>
            <a:ext cx="147242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usr/local/src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 idx="4294967295"/>
          </p:nvPr>
        </p:nvSpPr>
        <p:spPr>
          <a:xfrm>
            <a:off x="685800" y="230187"/>
            <a:ext cx="7772400" cy="95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 DNS is Hierarchical (contd.)</a:t>
            </a:r>
          </a:p>
        </p:txBody>
      </p:sp>
      <p:sp>
        <p:nvSpPr>
          <p:cNvPr id="67" name="Shape 67"/>
          <p:cNvSpPr/>
          <p:nvPr>
            <p:ph type="body" idx="4294967295"/>
          </p:nvPr>
        </p:nvSpPr>
        <p:spPr>
          <a:xfrm>
            <a:off x="609600" y="1447800"/>
            <a:ext cx="7772400" cy="351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Globally unique names</a:t>
            </a: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Administered in zones (parts of the tree)</a:t>
            </a: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You can give away ("delegate") control of part of the tree underneath you</a:t>
            </a: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Example: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org on one set of nameservers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afnog.org on a different set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ws.afnog.org on a different set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 idx="4294967295"/>
          </p:nvPr>
        </p:nvSpPr>
        <p:spPr>
          <a:xfrm>
            <a:off x="547687" y="385762"/>
            <a:ext cx="7880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Domain Names are (almost) unlimited</a:t>
            </a:r>
          </a:p>
        </p:txBody>
      </p:sp>
      <p:sp>
        <p:nvSpPr>
          <p:cNvPr id="70" name="Shape 70"/>
          <p:cNvSpPr/>
          <p:nvPr>
            <p:ph type="body" idx="4294967295"/>
          </p:nvPr>
        </p:nvSpPr>
        <p:spPr>
          <a:xfrm>
            <a:off x="790575" y="1600200"/>
            <a:ext cx="8499475" cy="343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Max 255 characters total length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Max 63 characters in each label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RFC 1034, RFC 1035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a domain name is being used as a host name, you should abide by some restrictions</a:t>
            </a:r>
            <a:endParaRPr sz="28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RFC 952 (old!)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a-z 0-9 and minus (-) only</a:t>
            </a:r>
            <a:endParaRPr sz="2400"/>
          </a:p>
          <a:p>
            <a:pPr lvl="1" marL="720725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 underscores ( _ 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Using the DNS</a:t>
            </a:r>
          </a:p>
        </p:txBody>
      </p:sp>
      <p:sp>
        <p:nvSpPr>
          <p:cNvPr id="73" name="Shape 73"/>
          <p:cNvSpPr/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 Domain Name (like www.ws.afnog.org) is the KEY to look up information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 result is one or more RESOURCE RECORDS (RRs)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different RRs for different types of information</a:t>
            </a: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You can ask for the specific type you want, or ask for "any" RRs associated with the domain name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