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6" r:id="rId21"/>
    <p:sldId id="297" r:id="rId22"/>
    <p:sldId id="275" r:id="rId23"/>
    <p:sldId id="277" r:id="rId24"/>
    <p:sldId id="278" r:id="rId25"/>
    <p:sldId id="285" r:id="rId26"/>
    <p:sldId id="284" r:id="rId27"/>
    <p:sldId id="282" r:id="rId28"/>
    <p:sldId id="279" r:id="rId29"/>
    <p:sldId id="281" r:id="rId30"/>
    <p:sldId id="283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EB49-71AD-4F7F-9E1F-7D222FAD2947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0B3C-018C-48B3-ACA0-6D70CF8C1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53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5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type summary, R will perform every comparison with respect to the chosen background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838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62000" y="685800"/>
            <a:ext cx="78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R chose “</a:t>
            </a:r>
            <a:r>
              <a:rPr lang="en-US" dirty="0" err="1" smtClean="0"/>
              <a:t>aa</a:t>
            </a:r>
            <a:r>
              <a:rPr lang="en-US" dirty="0" smtClean="0"/>
              <a:t>” as the background and compares everything to </a:t>
            </a:r>
            <a:r>
              <a:rPr lang="en-US" dirty="0" err="1" smtClean="0"/>
              <a:t>aa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58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which genotype is considered by using </a:t>
            </a:r>
            <a:r>
              <a:rPr lang="en-US" dirty="0" err="1" smtClean="0"/>
              <a:t>relevel</a:t>
            </a:r>
            <a:endParaRPr lang="en-US" dirty="0" smtClean="0"/>
          </a:p>
          <a:p>
            <a:r>
              <a:rPr lang="en-US" dirty="0" smtClean="0"/>
              <a:t>Here we use </a:t>
            </a:r>
            <a:r>
              <a:rPr lang="en-US" dirty="0" err="1" smtClean="0"/>
              <a:t>relevel</a:t>
            </a:r>
            <a:r>
              <a:rPr lang="en-US" dirty="0" smtClean="0"/>
              <a:t> to force all comparisons to AA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877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4958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can ask R to do every possible t-test…</a:t>
            </a:r>
          </a:p>
          <a:p>
            <a:r>
              <a:rPr lang="en-US" dirty="0" smtClean="0"/>
              <a:t>(and correct for multiple comparisons!)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875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18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problem could be considered as a quantitative problem (a regression).</a:t>
            </a:r>
          </a:p>
          <a:p>
            <a:endParaRPr lang="en-US" dirty="0" smtClean="0"/>
          </a:p>
          <a:p>
            <a:r>
              <a:rPr lang="en-US" dirty="0" smtClean="0"/>
              <a:t>Define gene “dose” (does of the “a” allele):</a:t>
            </a:r>
          </a:p>
          <a:p>
            <a:endParaRPr lang="en-US" dirty="0" smtClean="0"/>
          </a:p>
          <a:p>
            <a:r>
              <a:rPr lang="en-US" dirty="0" smtClean="0"/>
              <a:t>AA  = 0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= 1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 =0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this view of the data……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regression view!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B1*genotype + 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Matrix form of our equation has not changed: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38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still use the ANOVA to determine the significance of both parameters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962400" y="836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really interesting thing about linear models, is no matter how complicated they</a:t>
            </a:r>
          </a:p>
          <a:p>
            <a:r>
              <a:rPr lang="en-US" dirty="0" smtClean="0"/>
              <a:t>get, the solution remains the same..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905000"/>
            <a:ext cx="66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models arbitrarily complex and the statistics will work</a:t>
            </a:r>
          </a:p>
          <a:p>
            <a:r>
              <a:rPr lang="en-US" dirty="0" smtClean="0"/>
              <a:t>(whether they still have any meaningful biology is </a:t>
            </a:r>
            <a:r>
              <a:rPr lang="en-US" smtClean="0"/>
              <a:t>another question!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53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an example of this, we will analyze a </a:t>
            </a:r>
            <a:r>
              <a:rPr lang="en-US" dirty="0" err="1" smtClean="0"/>
              <a:t>qPCR</a:t>
            </a:r>
            <a:r>
              <a:rPr lang="en-US" dirty="0" smtClean="0"/>
              <a:t> data set..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724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grab the data here: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1" y="1295400"/>
            <a:ext cx="88961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438400"/>
          <a:ext cx="368300" cy="2082800"/>
        </p:xfrm>
        <a:graphic>
          <a:graphicData uri="http://schemas.openxmlformats.org/presentationml/2006/ole">
            <p:oleObj spid="_x0000_s1026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489200"/>
          <a:ext cx="228600" cy="2082800"/>
        </p:xfrm>
        <a:graphic>
          <a:graphicData uri="http://schemas.openxmlformats.org/presentationml/2006/ole">
            <p:oleObj spid="_x0000_s1027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3276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514600"/>
          <a:ext cx="254000" cy="2082800"/>
        </p:xfrm>
        <a:graphic>
          <a:graphicData uri="http://schemas.openxmlformats.org/presentationml/2006/ole">
            <p:oleObj spid="_x0000_s1028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330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489200"/>
          <a:ext cx="355600" cy="2133600"/>
        </p:xfrm>
        <a:graphic>
          <a:graphicData uri="http://schemas.openxmlformats.org/presentationml/2006/ole">
            <p:oleObj spid="_x0000_s1029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3276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600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791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9600" y="0"/>
            <a:ext cx="783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we used a one way ANOVA to do a test with one factor and two levels..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756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dataset is described in this paper (which can be downloaded from campus)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6172200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http://jcm.asm.org/content/53/1/237.short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00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5406"/>
            <a:ext cx="8382000" cy="229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858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are from a single Cystic Fibrosis patient exposed to an antibiotic regime…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the 16S signal change with time (the x-axis) and with </a:t>
            </a:r>
          </a:p>
          <a:p>
            <a:r>
              <a:rPr lang="en-US" dirty="0" smtClean="0"/>
              <a:t> antibiotic treatment (the colors?) 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6800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build and evaluate a series of linear models…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look only at time (ignoring antibiotic treatment)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543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3771900" cy="37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6324600"/>
            <a:ext cx="91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explains more than half the variance and we reject the zero slope hypothesis easily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609600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times + error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full model (including interaction terms!)</a:t>
            </a:r>
          </a:p>
          <a:p>
            <a:endParaRPr lang="en-US" dirty="0" smtClean="0"/>
          </a:p>
          <a:p>
            <a:r>
              <a:rPr lang="en-US" dirty="0" smtClean="0"/>
              <a:t>This is a small amount of typing in R but produces a highly complex model.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33500"/>
            <a:ext cx="6562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7244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3246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4214" y="6031468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variables have no two rows with a non-zero 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need all of these parameters?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972" y="9906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get rid of the interaction terms?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(allows slopes to vary with antibiotic treatments)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model (one slope for all data)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781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82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model comparison:</a:t>
            </a:r>
          </a:p>
          <a:p>
            <a:endParaRPr lang="en-US" dirty="0" smtClean="0"/>
          </a:p>
          <a:p>
            <a:r>
              <a:rPr lang="en-US" dirty="0" smtClean="0"/>
              <a:t>The full model: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125" y="1295400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069068"/>
            <a:ext cx="206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reduced model: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602468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+ treatments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reduced model, B5-B7 are set to zero.</a:t>
            </a:r>
          </a:p>
          <a:p>
            <a:r>
              <a:rPr lang="en-US" dirty="0" smtClean="0"/>
              <a:t>That is, there is no interaction between treatment and time.</a:t>
            </a:r>
          </a:p>
          <a:p>
            <a:r>
              <a:rPr lang="en-US" dirty="0" smtClean="0"/>
              <a:t>That is, all the data can be fit with a single slope.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 </a:t>
            </a:r>
            <a:r>
              <a:rPr lang="en-US" dirty="0" smtClean="0">
                <a:solidFill>
                  <a:srgbClr val="FF0000"/>
                </a:solidFill>
              </a:rPr>
              <a:t>the full model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96025"/>
            <a:ext cx="2009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54217" y="6135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2069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1439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9983" y="5181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733" y="5486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67000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867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48599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68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6947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53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359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59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783" y="5359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95975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57600" y="6400800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2050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2051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2052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417" y="801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667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 ( (35.97212 - 33.8603 ) / ( 125-122 )  )  /  (33.8603/122) = 2.536324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35814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p=0.05 threshold, the extra parameters for slope don’t reduce a significant amount of variance…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5257800" cy="34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810000"/>
            <a:ext cx="2479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consistent with</a:t>
            </a:r>
          </a:p>
          <a:p>
            <a:r>
              <a:rPr lang="en-US" dirty="0" smtClean="0"/>
              <a:t>“eyeballing” the data.</a:t>
            </a:r>
          </a:p>
          <a:p>
            <a:endParaRPr lang="en-US" dirty="0" smtClean="0"/>
          </a:p>
          <a:p>
            <a:r>
              <a:rPr lang="en-US" dirty="0" smtClean="0"/>
              <a:t>The 4 colors don’t seem </a:t>
            </a:r>
          </a:p>
          <a:p>
            <a:r>
              <a:rPr lang="en-US" dirty="0" smtClean="0"/>
              <a:t>to have dramatically</a:t>
            </a:r>
          </a:p>
          <a:p>
            <a:r>
              <a:rPr lang="en-US" dirty="0" smtClean="0"/>
              <a:t>different slopes…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 do a lot of this work for us (with much less typing!)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6858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5762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Equivalently…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1336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133601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4196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791200"/>
            <a:ext cx="675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Zeroing out the interaction terms leads to a non-significant difference.</a:t>
            </a:r>
          </a:p>
          <a:p>
            <a:r>
              <a:rPr lang="en-US" dirty="0" smtClean="0"/>
              <a:t>(Zeroing out the other terms does make a difference!)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36731"/>
            <a:ext cx="537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simplest model that can explain our data.  </a:t>
            </a:r>
          </a:p>
          <a:p>
            <a:r>
              <a:rPr lang="en-US" dirty="0" smtClean="0"/>
              <a:t>So our new “full model” drops the interaction terms.</a:t>
            </a:r>
          </a:p>
          <a:p>
            <a:endParaRPr lang="en-US" dirty="0" smtClean="0"/>
          </a:p>
          <a:p>
            <a:r>
              <a:rPr lang="en-US" dirty="0" smtClean="0"/>
              <a:t>Our new “full model”: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06269"/>
            <a:ext cx="881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21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five parameter model.  There is only one slope (B1).</a:t>
            </a:r>
          </a:p>
          <a:p>
            <a:r>
              <a:rPr lang="en-US" dirty="0" smtClean="0"/>
              <a:t>The intercept can be modulated by treatment.</a:t>
            </a:r>
          </a:p>
          <a:p>
            <a:endParaRPr lang="en-US" dirty="0" smtClean="0"/>
          </a:p>
          <a:p>
            <a:r>
              <a:rPr lang="en-US" dirty="0" smtClean="0"/>
              <a:t>We compare this to a “reduced model”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treatment make a difference?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four intercepts)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6482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58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</a:t>
            </a:r>
            <a:r>
              <a:rPr lang="en-US" dirty="0" smtClean="0"/>
              <a:t>model (one slope; one intercept)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276600" cy="23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9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intercepts do make a significant difference in the amount of variance explained!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168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(with less typing)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90600"/>
            <a:ext cx="6619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5362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505075"/>
            <a:ext cx="2905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2209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19881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15001" y="5103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55317" y="6096000"/>
            <a:ext cx="8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treatment makes a difference!  So we don’t proceed to the reduced model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treatments are different?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34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3335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057400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our baseline.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581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562600" y="4114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35446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intercept for “treatment”  is 6.62; this is different than 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91200" y="4646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1856" y="4419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slope is not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638800" y="5029199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029200"/>
            <a:ext cx="261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is significantly</a:t>
            </a:r>
          </a:p>
          <a:p>
            <a:r>
              <a:rPr lang="en-US" dirty="0" smtClean="0"/>
              <a:t>higher than treatment;</a:t>
            </a:r>
          </a:p>
          <a:p>
            <a:r>
              <a:rPr lang="en-US" dirty="0" smtClean="0"/>
              <a:t>the bug grows back when</a:t>
            </a:r>
          </a:p>
          <a:p>
            <a:r>
              <a:rPr lang="en-US" dirty="0" smtClean="0"/>
              <a:t>the antibiotic is stopped.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well do we fit the assumption of normality?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09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fullModel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27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92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62600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minimal systematic bias in the residuals…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45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ks.test</a:t>
            </a:r>
            <a:r>
              <a:rPr lang="en-US" dirty="0" smtClean="0"/>
              <a:t>, we fail to reject a hypothesis that the residuals </a:t>
            </a:r>
            <a:r>
              <a:rPr lang="en-US" smtClean="0"/>
              <a:t>are </a:t>
            </a:r>
            <a:r>
              <a:rPr lang="en-US" smtClean="0"/>
              <a:t>normally </a:t>
            </a:r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17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assumption of normality seems reasonable in this case…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6667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90800"/>
            <a:ext cx="3276600" cy="33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79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a graph of our model..  We start with just the data…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5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440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62388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3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in the model to our graph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58696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0"/>
            <a:ext cx="4076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406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Polynomial linear equations</a:t>
            </a:r>
          </a:p>
          <a:p>
            <a:r>
              <a:rPr lang="en-US" dirty="0" smtClean="0"/>
              <a:t>	Multiple regression and ANOVA</a:t>
            </a:r>
          </a:p>
          <a:p>
            <a:r>
              <a:rPr lang="en-US" dirty="0" smtClean="0"/>
              <a:t>	PCA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76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extend this to </a:t>
            </a:r>
            <a:r>
              <a:rPr lang="en-US" dirty="0" smtClean="0">
                <a:solidFill>
                  <a:srgbClr val="FF0000"/>
                </a:solidFill>
              </a:rPr>
              <a:t>multiple levels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 a measurements (e.g. weight) for three genotypes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73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A/A			</a:t>
            </a:r>
            <a:r>
              <a:rPr lang="en-US" dirty="0" err="1" smtClean="0"/>
              <a:t>A</a:t>
            </a:r>
            <a:r>
              <a:rPr lang="en-US" dirty="0" smtClean="0"/>
              <a:t>/a			</a:t>
            </a:r>
            <a:r>
              <a:rPr lang="en-US" dirty="0" err="1" smtClean="0"/>
              <a:t>a</a:t>
            </a:r>
            <a:r>
              <a:rPr lang="en-US" dirty="0" smtClean="0"/>
              <a:t>/a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388" y="21336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4.5</a:t>
            </a:r>
          </a:p>
          <a:p>
            <a:r>
              <a:rPr lang="en-US" dirty="0" smtClean="0"/>
              <a:t>5.6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3.9</a:t>
            </a:r>
          </a:p>
          <a:p>
            <a:r>
              <a:rPr lang="en-US" dirty="0" smtClean="0"/>
              <a:t>2.8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083475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1.9</a:t>
            </a:r>
          </a:p>
          <a:p>
            <a:r>
              <a:rPr lang="en-US" dirty="0" smtClean="0"/>
              <a:t>1.3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1.8</a:t>
            </a:r>
          </a:p>
          <a:p>
            <a:r>
              <a:rPr lang="en-US" dirty="0" smtClean="0"/>
              <a:t>2.1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788" y="20574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</a:t>
            </a:r>
          </a:p>
          <a:p>
            <a:r>
              <a:rPr lang="en-US" dirty="0" smtClean="0"/>
              <a:t>0.9</a:t>
            </a:r>
          </a:p>
          <a:p>
            <a:r>
              <a:rPr lang="en-US" dirty="0" smtClean="0"/>
              <a:t>1.1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2.1</a:t>
            </a:r>
          </a:p>
          <a:p>
            <a:r>
              <a:rPr lang="en-US" dirty="0" smtClean="0"/>
              <a:t>0.5</a:t>
            </a:r>
          </a:p>
          <a:p>
            <a:r>
              <a:rPr lang="en-US" dirty="0" smtClean="0"/>
              <a:t>0.9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" y="4038600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89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</a:t>
            </a:r>
          </a:p>
          <a:p>
            <a:r>
              <a:rPr lang="en-US" dirty="0" smtClean="0"/>
              <a:t>	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aa</a:t>
            </a:r>
            <a:r>
              <a:rPr lang="en-US" dirty="0" smtClean="0"/>
              <a:t> is background)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5626" y="1905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9826" y="2542401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Residuals for full model is 10.6057</a:t>
            </a:r>
          </a:p>
          <a:p>
            <a:r>
              <a:rPr lang="en-US" dirty="0" smtClean="0"/>
              <a:t>With 18 </a:t>
            </a:r>
            <a:r>
              <a:rPr lang="en-US" dirty="0" err="1" smtClean="0"/>
              <a:t>d.f</a:t>
            </a:r>
            <a:r>
              <a:rPr lang="en-US" dirty="0" smtClean="0"/>
              <a:t>. (n=21 – 3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6026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</a:p>
          <a:p>
            <a:r>
              <a:rPr lang="en-US" dirty="0" smtClean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26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D.F. (n=21 – 1 parameter)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00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2362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962400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8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= B0 + 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1867" y="5678269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test: do we reduce the error by a significant amount by adding</a:t>
            </a:r>
          </a:p>
          <a:p>
            <a:r>
              <a:rPr lang="en-US" dirty="0" smtClean="0"/>
              <a:t>the additional parameters?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600200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p-value tests the null hypothesis</a:t>
            </a:r>
          </a:p>
          <a:p>
            <a:r>
              <a:rPr lang="en-US" dirty="0" smtClean="0"/>
              <a:t>that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r>
              <a:rPr lang="en-US" baseline="-25000" dirty="0" smtClean="0"/>
              <a:t> </a:t>
            </a:r>
            <a:r>
              <a:rPr lang="en-US" dirty="0" smtClean="0"/>
              <a:t>= µ</a:t>
            </a:r>
            <a:r>
              <a:rPr lang="en-US" baseline="-25000" dirty="0" err="1" smtClean="0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doesn’t tell us which of these </a:t>
            </a:r>
          </a:p>
          <a:p>
            <a:r>
              <a:rPr lang="en-US" dirty="0" smtClean="0"/>
              <a:t>individual means are different.</a:t>
            </a:r>
          </a:p>
          <a:p>
            <a:endParaRPr lang="en-US" dirty="0" smtClean="0"/>
          </a:p>
          <a:p>
            <a:r>
              <a:rPr lang="en-US" dirty="0" smtClean="0"/>
              <a:t>So it evaluates that genotype makes a difference</a:t>
            </a:r>
          </a:p>
          <a:p>
            <a:r>
              <a:rPr lang="en-US" dirty="0" smtClean="0"/>
              <a:t>But doesn’t tell us if, for example,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“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  <a:r>
              <a:rPr lang="en-US" dirty="0" smtClean="0"/>
              <a:t>” – </a:t>
            </a:r>
          </a:p>
          <a:p>
            <a:r>
              <a:rPr lang="en-US" dirty="0" smtClean="0"/>
              <a:t>	No two rows are non-zero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628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1905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1512</Words>
  <Application>Microsoft Office PowerPoint</Application>
  <PresentationFormat>On-screen Show (4:3)</PresentationFormat>
  <Paragraphs>280</Paragraphs>
  <Slides>40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92</cp:revision>
  <dcterms:created xsi:type="dcterms:W3CDTF">2006-08-16T00:00:00Z</dcterms:created>
  <dcterms:modified xsi:type="dcterms:W3CDTF">2015-04-01T14:55:08Z</dcterms:modified>
</cp:coreProperties>
</file>