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4" r:id="rId3"/>
    <p:sldId id="257" r:id="rId4"/>
    <p:sldId id="258" r:id="rId5"/>
    <p:sldId id="259" r:id="rId6"/>
    <p:sldId id="260" r:id="rId7"/>
    <p:sldId id="266" r:id="rId8"/>
    <p:sldId id="267" r:id="rId9"/>
    <p:sldId id="268" r:id="rId10"/>
    <p:sldId id="261" r:id="rId11"/>
    <p:sldId id="262" r:id="rId12"/>
    <p:sldId id="263"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516"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3/17/2025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3/17/2025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3/17/2025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Comparison of AWS, Azure, and GCP</a:t>
            </a:r>
          </a:p>
        </p:txBody>
      </p:sp>
      <p:sp>
        <p:nvSpPr>
          <p:cNvPr id="3" name="Subtitle 2"/>
          <p:cNvSpPr>
            <a:spLocks noGrp="1"/>
          </p:cNvSpPr>
          <p:nvPr>
            <p:ph type="subTitle" idx="1"/>
          </p:nvPr>
        </p:nvSpPr>
        <p:spPr/>
        <p:txBody>
          <a:bodyPr/>
          <a:lstStyle/>
          <a:p>
            <a:r>
              <a:t>A general overview of the three major cloud providers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Comparison: Web Console</a:t>
            </a:r>
          </a:p>
        </p:txBody>
      </p:sp>
      <p:sp>
        <p:nvSpPr>
          <p:cNvPr id="3" name="Content Placeholder 2"/>
          <p:cNvSpPr>
            <a:spLocks noGrp="1"/>
          </p:cNvSpPr>
          <p:nvPr>
            <p:ph idx="1"/>
          </p:nvPr>
        </p:nvSpPr>
        <p:spPr/>
        <p:txBody>
          <a:bodyPr/>
          <a:lstStyle/>
          <a:p>
            <a:r>
              <a:t>- AWS: Comprehensive but complex, highly customizable, harder to navigate</a:t>
            </a:r>
          </a:p>
          <a:p>
            <a:r>
              <a:t>- Azure: More intuitive and user-friendly, streamlined interface</a:t>
            </a:r>
          </a:p>
          <a:p>
            <a:r>
              <a:t>- GCP: Easier to start with, clean and simple UI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Comparison: Database Services</a:t>
            </a:r>
          </a:p>
        </p:txBody>
      </p:sp>
      <p:sp>
        <p:nvSpPr>
          <p:cNvPr id="3" name="Content Placeholder 2"/>
          <p:cNvSpPr>
            <a:spLocks noGrp="1"/>
          </p:cNvSpPr>
          <p:nvPr>
            <p:ph idx="1"/>
          </p:nvPr>
        </p:nvSpPr>
        <p:spPr/>
        <p:txBody>
          <a:bodyPr/>
          <a:lstStyle/>
          <a:p>
            <a:r>
              <a:t>- AWS: Offers fully managed database services</a:t>
            </a:r>
          </a:p>
          <a:p>
            <a:r>
              <a:t>- Azure: Similar offerings to AWS with Azure SQL and Cosmos DB</a:t>
            </a:r>
          </a:p>
          <a:p>
            <a:r>
              <a:t>- GCP: Provides Cloud SQL, Cloud Spanner, and Bigtable for managed databases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Strengths of Each Cloud Provider</a:t>
            </a:r>
          </a:p>
        </p:txBody>
      </p:sp>
      <p:sp>
        <p:nvSpPr>
          <p:cNvPr id="3" name="Content Placeholder 2"/>
          <p:cNvSpPr>
            <a:spLocks noGrp="1"/>
          </p:cNvSpPr>
          <p:nvPr>
            <p:ph idx="1"/>
          </p:nvPr>
        </p:nvSpPr>
        <p:spPr/>
        <p:txBody>
          <a:bodyPr/>
          <a:lstStyle/>
          <a:p>
            <a:r>
              <a:t>- AWS: Reliability and innovation</a:t>
            </a:r>
          </a:p>
          <a:p>
            <a:r>
              <a:t>- Azure: Strong in AI and machine learning</a:t>
            </a:r>
          </a:p>
          <a:p>
            <a:r>
              <a:t>- GCP: More open and developer-friendly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3CA668-A43D-72AE-91BB-B18F9E85E4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282B6B-4DC0-3896-FCA3-F7BCE9D53C68}"/>
              </a:ext>
            </a:extLst>
          </p:cNvPr>
          <p:cNvSpPr>
            <a:spLocks noGrp="1"/>
          </p:cNvSpPr>
          <p:nvPr>
            <p:ph type="title"/>
          </p:nvPr>
        </p:nvSpPr>
        <p:spPr/>
        <p:txBody>
          <a:bodyPr/>
          <a:lstStyle/>
          <a:p>
            <a:r>
              <a:t>AWS Overview</a:t>
            </a:r>
          </a:p>
        </p:txBody>
      </p:sp>
      <p:sp>
        <p:nvSpPr>
          <p:cNvPr id="3" name="Content Placeholder 2">
            <a:extLst>
              <a:ext uri="{FF2B5EF4-FFF2-40B4-BE49-F238E27FC236}">
                <a16:creationId xmlns:a16="http://schemas.microsoft.com/office/drawing/2014/main" id="{180D6A08-1BFB-4572-8AF5-B73BF8512BFF}"/>
              </a:ext>
            </a:extLst>
          </p:cNvPr>
          <p:cNvSpPr>
            <a:spLocks noGrp="1"/>
          </p:cNvSpPr>
          <p:nvPr>
            <p:ph idx="1"/>
          </p:nvPr>
        </p:nvSpPr>
        <p:spPr>
          <a:xfrm>
            <a:off x="647700" y="1600200"/>
            <a:ext cx="8229600" cy="4525963"/>
          </a:xfrm>
        </p:spPr>
        <p:txBody>
          <a:bodyPr>
            <a:normAutofit fontScale="62500" lnSpcReduction="20000"/>
          </a:bodyPr>
          <a:lstStyle/>
          <a:p>
            <a:r>
              <a:rPr lang="en-US" dirty="0"/>
              <a:t>What is Cloud Computing?</a:t>
            </a:r>
          </a:p>
          <a:p>
            <a:r>
              <a:rPr lang="en-US" dirty="0"/>
              <a:t>Cloud computing is the on-demand delivery of computing resources (like servers, storage, databases, networking, software, and more) over the internet. Instead of owning physical infrastructure, users can rent computing power and services from cloud providers such as AWS, Azure, and GCP.</a:t>
            </a:r>
          </a:p>
          <a:p>
            <a:r>
              <a:rPr lang="en-US" dirty="0"/>
              <a:t>Key Characteristics of Cloud Computing</a:t>
            </a:r>
          </a:p>
          <a:p>
            <a:r>
              <a:rPr lang="en-US" dirty="0"/>
              <a:t>On-Demand Self-Service – Users can access computing resources without human intervention.</a:t>
            </a:r>
          </a:p>
          <a:p>
            <a:r>
              <a:rPr lang="en-US" dirty="0"/>
              <a:t>Broad Network Access – Services are accessible over the internet from anywhere.</a:t>
            </a:r>
          </a:p>
          <a:p>
            <a:r>
              <a:rPr lang="en-US"/>
              <a:t>Scalability – </a:t>
            </a:r>
            <a:r>
              <a:rPr lang="en-US" dirty="0"/>
              <a:t>Resources can be scaled up or down based on demand.</a:t>
            </a:r>
          </a:p>
          <a:p>
            <a:r>
              <a:rPr lang="en-US" dirty="0"/>
              <a:t>Resource Pooling – Multiple users share computing resources efficiently.</a:t>
            </a:r>
          </a:p>
          <a:p>
            <a:r>
              <a:rPr lang="en-US" dirty="0"/>
              <a:t>Measured Service – Pay for what you use (pay-as-you-go pricing).</a:t>
            </a:r>
            <a:endParaRPr dirty="0"/>
          </a:p>
        </p:txBody>
      </p:sp>
    </p:spTree>
    <p:extLst>
      <p:ext uri="{BB962C8B-B14F-4D97-AF65-F5344CB8AC3E}">
        <p14:creationId xmlns:p14="http://schemas.microsoft.com/office/powerpoint/2010/main" val="4116013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AWS Overview</a:t>
            </a:r>
          </a:p>
        </p:txBody>
      </p:sp>
      <p:sp>
        <p:nvSpPr>
          <p:cNvPr id="3" name="Content Placeholder 2"/>
          <p:cNvSpPr>
            <a:spLocks noGrp="1"/>
          </p:cNvSpPr>
          <p:nvPr>
            <p:ph idx="1"/>
          </p:nvPr>
        </p:nvSpPr>
        <p:spPr/>
        <p:txBody>
          <a:bodyPr>
            <a:normAutofit fontScale="92500" lnSpcReduction="20000"/>
          </a:bodyPr>
          <a:lstStyle/>
          <a:p>
            <a:r>
              <a:t>- Oldest and most established cloud provider</a:t>
            </a:r>
          </a:p>
          <a:p>
            <a:r>
              <a:t>- Launched in 2006</a:t>
            </a:r>
          </a:p>
          <a:p>
            <a:r>
              <a:t>- Offers a wide range of services including:</a:t>
            </a:r>
          </a:p>
          <a:p>
            <a:r>
              <a:t>  • Compute</a:t>
            </a:r>
          </a:p>
          <a:p>
            <a:r>
              <a:t>  • Storage</a:t>
            </a:r>
          </a:p>
          <a:p>
            <a:r>
              <a:t>  • Databases</a:t>
            </a:r>
          </a:p>
          <a:p>
            <a:r>
              <a:t>  • Machine Learning</a:t>
            </a:r>
          </a:p>
          <a:p>
            <a:r>
              <a:t>  • IoT capabilities</a:t>
            </a:r>
          </a:p>
          <a:p>
            <a:r>
              <a:t>- Most popular cloud provider with largest market share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Microsoft Azure Overview</a:t>
            </a:r>
          </a:p>
        </p:txBody>
      </p:sp>
      <p:sp>
        <p:nvSpPr>
          <p:cNvPr id="3" name="Content Placeholder 2"/>
          <p:cNvSpPr>
            <a:spLocks noGrp="1"/>
          </p:cNvSpPr>
          <p:nvPr>
            <p:ph idx="1"/>
          </p:nvPr>
        </p:nvSpPr>
        <p:spPr/>
        <p:txBody>
          <a:bodyPr>
            <a:normAutofit fontScale="92500" lnSpcReduction="20000"/>
          </a:bodyPr>
          <a:lstStyle/>
          <a:p>
            <a:r>
              <a:t>- Launched in 2010</a:t>
            </a:r>
          </a:p>
          <a:p>
            <a:r>
              <a:t>- Offers similar services to AWS:</a:t>
            </a:r>
          </a:p>
          <a:p>
            <a:r>
              <a:t>  • Compute</a:t>
            </a:r>
          </a:p>
          <a:p>
            <a:r>
              <a:t>  • Storage</a:t>
            </a:r>
          </a:p>
          <a:p>
            <a:r>
              <a:t>  • Databases</a:t>
            </a:r>
          </a:p>
          <a:p>
            <a:r>
              <a:t>- Strong focus on hybrid cloud capabilities</a:t>
            </a:r>
          </a:p>
          <a:p>
            <a:r>
              <a:t>- Allows easy connection of on-premise infrastructure with Azure services</a:t>
            </a:r>
          </a:p>
          <a:p>
            <a:r>
              <a:t>- Strong integration with Microsoft products (Office 365, Dynamics 365)</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Google Cloud Platform (GCP) Overview</a:t>
            </a:r>
          </a:p>
        </p:txBody>
      </p:sp>
      <p:sp>
        <p:nvSpPr>
          <p:cNvPr id="3" name="Content Placeholder 2"/>
          <p:cNvSpPr>
            <a:spLocks noGrp="1"/>
          </p:cNvSpPr>
          <p:nvPr>
            <p:ph idx="1"/>
          </p:nvPr>
        </p:nvSpPr>
        <p:spPr/>
        <p:txBody>
          <a:bodyPr>
            <a:normAutofit fontScale="92500" lnSpcReduction="20000"/>
          </a:bodyPr>
          <a:lstStyle/>
          <a:p>
            <a:r>
              <a:t>- Launched in 2011, one year after Azure</a:t>
            </a:r>
          </a:p>
          <a:p>
            <a:r>
              <a:t>- Offers similar services to AWS and Azure:</a:t>
            </a:r>
          </a:p>
          <a:p>
            <a:r>
              <a:t>  • Compute</a:t>
            </a:r>
          </a:p>
          <a:p>
            <a:r>
              <a:t>  • Storage</a:t>
            </a:r>
          </a:p>
          <a:p>
            <a:r>
              <a:t>  • Databases</a:t>
            </a:r>
          </a:p>
          <a:p>
            <a:r>
              <a:t>- Strong focus on big data and machine learning</a:t>
            </a:r>
          </a:p>
          <a:p>
            <a:r>
              <a:t>- Uses TensorFlow and BigQuery for AI and analytics</a:t>
            </a:r>
          </a:p>
          <a:p>
            <a:r>
              <a:t>- Integrates well with Google services like Google Analytics and Google Maps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Comparison: Pricing &amp; Services</a:t>
            </a:r>
          </a:p>
        </p:txBody>
      </p:sp>
      <p:sp>
        <p:nvSpPr>
          <p:cNvPr id="3" name="Content Placeholder 2"/>
          <p:cNvSpPr>
            <a:spLocks noGrp="1"/>
          </p:cNvSpPr>
          <p:nvPr>
            <p:ph idx="1"/>
          </p:nvPr>
        </p:nvSpPr>
        <p:spPr/>
        <p:txBody>
          <a:bodyPr/>
          <a:lstStyle/>
          <a:p>
            <a:r>
              <a:t>- AWS: Most comprehensive service offering with many products</a:t>
            </a:r>
          </a:p>
          <a:p>
            <a:r>
              <a:t>- Azure: Comes in second with a wide selection of services</a:t>
            </a:r>
          </a:p>
          <a:p>
            <a:r>
              <a:t>- GCP: More focused on developers and startups with a smaller range of services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123D81-DF6F-6785-2EA8-35CB94E135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462EC9-AE7C-F4DA-D094-4D7F7924833A}"/>
              </a:ext>
            </a:extLst>
          </p:cNvPr>
          <p:cNvSpPr>
            <a:spLocks noGrp="1"/>
          </p:cNvSpPr>
          <p:nvPr>
            <p:ph type="title"/>
          </p:nvPr>
        </p:nvSpPr>
        <p:spPr/>
        <p:txBody>
          <a:bodyPr/>
          <a:lstStyle/>
          <a:p>
            <a:r>
              <a:t>Comparison: Pricing &amp; Services</a:t>
            </a:r>
          </a:p>
        </p:txBody>
      </p:sp>
      <p:pic>
        <p:nvPicPr>
          <p:cNvPr id="5" name="Content Placeholder 4">
            <a:extLst>
              <a:ext uri="{FF2B5EF4-FFF2-40B4-BE49-F238E27FC236}">
                <a16:creationId xmlns:a16="http://schemas.microsoft.com/office/drawing/2014/main" id="{DA922724-1BDA-6406-A64E-BF0619221B1C}"/>
              </a:ext>
            </a:extLst>
          </p:cNvPr>
          <p:cNvPicPr>
            <a:picLocks noGrp="1" noChangeAspect="1"/>
          </p:cNvPicPr>
          <p:nvPr>
            <p:ph idx="1"/>
          </p:nvPr>
        </p:nvPicPr>
        <p:blipFill>
          <a:blip r:embed="rId2"/>
          <a:stretch>
            <a:fillRect/>
          </a:stretch>
        </p:blipFill>
        <p:spPr>
          <a:xfrm>
            <a:off x="2180891" y="2181784"/>
            <a:ext cx="4782217" cy="3362794"/>
          </a:xfrm>
        </p:spPr>
      </p:pic>
    </p:spTree>
    <p:extLst>
      <p:ext uri="{BB962C8B-B14F-4D97-AF65-F5344CB8AC3E}">
        <p14:creationId xmlns:p14="http://schemas.microsoft.com/office/powerpoint/2010/main" val="1878934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046765-EC9D-83A7-D738-BEE697416A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FA4D2F-A3F5-560B-D9F6-887B9938F4B8}"/>
              </a:ext>
            </a:extLst>
          </p:cNvPr>
          <p:cNvSpPr>
            <a:spLocks noGrp="1"/>
          </p:cNvSpPr>
          <p:nvPr>
            <p:ph type="title"/>
          </p:nvPr>
        </p:nvSpPr>
        <p:spPr/>
        <p:txBody>
          <a:bodyPr/>
          <a:lstStyle/>
          <a:p>
            <a:r>
              <a:t>Comparison: Pricing &amp; Services</a:t>
            </a:r>
          </a:p>
        </p:txBody>
      </p:sp>
      <p:pic>
        <p:nvPicPr>
          <p:cNvPr id="5" name="Content Placeholder 4">
            <a:extLst>
              <a:ext uri="{FF2B5EF4-FFF2-40B4-BE49-F238E27FC236}">
                <a16:creationId xmlns:a16="http://schemas.microsoft.com/office/drawing/2014/main" id="{37A12E9F-CD53-2178-BC29-298A18CE748D}"/>
              </a:ext>
            </a:extLst>
          </p:cNvPr>
          <p:cNvPicPr>
            <a:picLocks noGrp="1" noChangeAspect="1"/>
          </p:cNvPicPr>
          <p:nvPr>
            <p:ph idx="1"/>
          </p:nvPr>
        </p:nvPicPr>
        <p:blipFill>
          <a:blip r:embed="rId2"/>
          <a:stretch>
            <a:fillRect/>
          </a:stretch>
        </p:blipFill>
        <p:spPr>
          <a:xfrm>
            <a:off x="2176128" y="1610204"/>
            <a:ext cx="4791744" cy="4505954"/>
          </a:xfrm>
        </p:spPr>
      </p:pic>
    </p:spTree>
    <p:extLst>
      <p:ext uri="{BB962C8B-B14F-4D97-AF65-F5344CB8AC3E}">
        <p14:creationId xmlns:p14="http://schemas.microsoft.com/office/powerpoint/2010/main" val="2382125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8D3DC2-3C66-A84E-BC59-B235C07C6F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4A90A5-C92C-9766-E4D8-2E2C118948C7}"/>
              </a:ext>
            </a:extLst>
          </p:cNvPr>
          <p:cNvSpPr>
            <a:spLocks noGrp="1"/>
          </p:cNvSpPr>
          <p:nvPr>
            <p:ph type="title"/>
          </p:nvPr>
        </p:nvSpPr>
        <p:spPr/>
        <p:txBody>
          <a:bodyPr/>
          <a:lstStyle/>
          <a:p>
            <a:r>
              <a:t>Comparison: Pricing &amp; Services</a:t>
            </a:r>
          </a:p>
        </p:txBody>
      </p:sp>
      <p:pic>
        <p:nvPicPr>
          <p:cNvPr id="5" name="Content Placeholder 4">
            <a:extLst>
              <a:ext uri="{FF2B5EF4-FFF2-40B4-BE49-F238E27FC236}">
                <a16:creationId xmlns:a16="http://schemas.microsoft.com/office/drawing/2014/main" id="{D9DCDC31-FEC4-72F2-C266-241D91789F44}"/>
              </a:ext>
            </a:extLst>
          </p:cNvPr>
          <p:cNvPicPr>
            <a:picLocks noGrp="1" noChangeAspect="1"/>
          </p:cNvPicPr>
          <p:nvPr>
            <p:ph idx="1"/>
          </p:nvPr>
        </p:nvPicPr>
        <p:blipFill>
          <a:blip r:embed="rId2"/>
          <a:stretch>
            <a:fillRect/>
          </a:stretch>
        </p:blipFill>
        <p:spPr>
          <a:xfrm>
            <a:off x="2133259" y="1691178"/>
            <a:ext cx="4877481" cy="4344006"/>
          </a:xfrm>
        </p:spPr>
      </p:pic>
    </p:spTree>
    <p:extLst>
      <p:ext uri="{BB962C8B-B14F-4D97-AF65-F5344CB8AC3E}">
        <p14:creationId xmlns:p14="http://schemas.microsoft.com/office/powerpoint/2010/main" val="1440655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263</TotalTime>
  <Words>470</Words>
  <Application>Microsoft Office PowerPoint</Application>
  <PresentationFormat>On-screen Show (4:3)</PresentationFormat>
  <Paragraphs>58</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Comparison of AWS, Azure, and GCP</vt:lpstr>
      <vt:lpstr>AWS Overview</vt:lpstr>
      <vt:lpstr>AWS Overview</vt:lpstr>
      <vt:lpstr>Microsoft Azure Overview</vt:lpstr>
      <vt:lpstr>Google Cloud Platform (GCP) Overview</vt:lpstr>
      <vt:lpstr>Comparison: Pricing &amp; Services</vt:lpstr>
      <vt:lpstr>Comparison: Pricing &amp; Services</vt:lpstr>
      <vt:lpstr>Comparison: Pricing &amp; Services</vt:lpstr>
      <vt:lpstr>Comparison: Pricing &amp; Services</vt:lpstr>
      <vt:lpstr>Comparison: Web Console</vt:lpstr>
      <vt:lpstr>Comparison: Database Services</vt:lpstr>
      <vt:lpstr>Strengths of Each Cloud Provider</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Afolabi pelumi</cp:lastModifiedBy>
  <cp:revision>3</cp:revision>
  <dcterms:created xsi:type="dcterms:W3CDTF">2013-01-27T09:14:16Z</dcterms:created>
  <dcterms:modified xsi:type="dcterms:W3CDTF">2025-03-17T20:07:36Z</dcterms:modified>
  <cp:category/>
</cp:coreProperties>
</file>