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E5B0A69-D8A8-43A5-A7F9-1A2E92DBC4E0}" type="datetimeFigureOut">
              <a:rPr lang="es-AR" smtClean="0"/>
              <a:t>04/11/2012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 smtClean="0"/>
              <a:t>El Rebelde Absalón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Clase 9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2357" y="445804"/>
            <a:ext cx="2523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bg1"/>
                </a:solidFill>
              </a:rPr>
              <a:t>ESCUELA </a:t>
            </a:r>
          </a:p>
          <a:p>
            <a:pPr algn="ctr"/>
            <a:r>
              <a:rPr lang="es-AR" sz="3200" b="1" dirty="0" smtClean="0">
                <a:solidFill>
                  <a:schemeClr val="bg1"/>
                </a:solidFill>
              </a:rPr>
              <a:t>DOMINICAL</a:t>
            </a:r>
            <a:endParaRPr lang="es-A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43608" y="1124744"/>
            <a:ext cx="6777317" cy="3508977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s-AR" sz="3200" dirty="0" smtClean="0"/>
              <a:t>La rebelión casi siempre tiene su origen en situaciones de </a:t>
            </a:r>
            <a:r>
              <a:rPr lang="es-AR" sz="3200" b="1" dirty="0" smtClean="0"/>
              <a:t>injusticia </a:t>
            </a:r>
          </a:p>
          <a:p>
            <a:pPr marL="68580" indent="0" algn="ctr">
              <a:buNone/>
            </a:pPr>
            <a:endParaRPr lang="es-AR" sz="3200" b="1" dirty="0" smtClean="0"/>
          </a:p>
          <a:p>
            <a:pPr marL="68580" indent="0" algn="ctr">
              <a:buNone/>
            </a:pPr>
            <a:r>
              <a:rPr lang="es-AR" sz="3200" dirty="0" smtClean="0"/>
              <a:t>(</a:t>
            </a:r>
            <a:r>
              <a:rPr lang="es-AR" sz="3200" i="1" dirty="0" smtClean="0"/>
              <a:t>o aparente injusticia</a:t>
            </a:r>
            <a:r>
              <a:rPr lang="es-AR" sz="3200" dirty="0" smtClean="0"/>
              <a:t>)</a:t>
            </a:r>
          </a:p>
          <a:p>
            <a:pPr marL="68580" indent="0" algn="ctr">
              <a:buNone/>
            </a:pPr>
            <a:endParaRPr lang="es-AR" sz="3200" dirty="0"/>
          </a:p>
          <a:p>
            <a:pPr marL="68580" indent="0" algn="ctr">
              <a:buNone/>
            </a:pPr>
            <a:r>
              <a:rPr lang="es-AR" sz="3200" dirty="0" smtClean="0"/>
              <a:t>Y se llena de frutos gracias al </a:t>
            </a:r>
            <a:r>
              <a:rPr lang="es-AR" sz="3200" b="1" dirty="0" smtClean="0"/>
              <a:t>rencor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15886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43608" y="1124744"/>
            <a:ext cx="6777317" cy="3508977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s-AR" sz="3200" dirty="0" smtClean="0"/>
              <a:t>Lectura de hoy</a:t>
            </a:r>
          </a:p>
          <a:p>
            <a:pPr marL="68580" indent="0" algn="ctr">
              <a:buNone/>
            </a:pPr>
            <a:endParaRPr lang="es-AR" sz="3200" b="1" dirty="0"/>
          </a:p>
          <a:p>
            <a:pPr marL="68580" indent="0" algn="ctr">
              <a:buNone/>
            </a:pPr>
            <a:r>
              <a:rPr lang="es-AR" sz="3200" b="1" dirty="0" smtClean="0"/>
              <a:t>2 Samuel 14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4525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720080"/>
          </a:xfrm>
        </p:spPr>
        <p:txBody>
          <a:bodyPr>
            <a:normAutofit/>
          </a:bodyPr>
          <a:lstStyle/>
          <a:p>
            <a:r>
              <a:rPr lang="es-AR" b="1" dirty="0" smtClean="0"/>
              <a:t>Absalón Regresa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72816"/>
            <a:ext cx="6777317" cy="3508977"/>
          </a:xfrm>
        </p:spPr>
        <p:txBody>
          <a:bodyPr>
            <a:noAutofit/>
          </a:bodyPr>
          <a:lstStyle/>
          <a:p>
            <a:r>
              <a:rPr lang="es-AR" dirty="0" err="1" smtClean="0"/>
              <a:t>Joab</a:t>
            </a:r>
            <a:r>
              <a:rPr lang="es-AR" dirty="0" smtClean="0"/>
              <a:t> (tío de David) hace “gestiones” por Absalón</a:t>
            </a:r>
            <a:endParaRPr lang="es-AR" b="1" u="sng" dirty="0" smtClean="0"/>
          </a:p>
          <a:p>
            <a:r>
              <a:rPr lang="es-AR" dirty="0" smtClean="0"/>
              <a:t>David, le permite volver pero “</a:t>
            </a:r>
            <a:r>
              <a:rPr lang="es-AR" b="1" dirty="0" smtClean="0"/>
              <a:t>No quiere verlo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Para llamar la atención de </a:t>
            </a:r>
            <a:r>
              <a:rPr lang="es-AR" dirty="0" err="1" smtClean="0"/>
              <a:t>Joab</a:t>
            </a:r>
            <a:r>
              <a:rPr lang="es-AR" dirty="0" smtClean="0"/>
              <a:t>, le “</a:t>
            </a:r>
            <a:r>
              <a:rPr lang="es-AR" b="1" dirty="0" smtClean="0"/>
              <a:t>incendia parte del campo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Finalmente David recibe a Absalón, pero su corazón era aun </a:t>
            </a:r>
            <a:r>
              <a:rPr lang="es-AR" b="1" dirty="0" smtClean="0"/>
              <a:t>rebelde</a:t>
            </a:r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5003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720080"/>
          </a:xfrm>
        </p:spPr>
        <p:txBody>
          <a:bodyPr>
            <a:normAutofit/>
          </a:bodyPr>
          <a:lstStyle/>
          <a:p>
            <a:r>
              <a:rPr lang="es-AR" b="1" dirty="0" smtClean="0"/>
              <a:t>La apariencia de Absalón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72816"/>
            <a:ext cx="6777317" cy="3508977"/>
          </a:xfrm>
        </p:spPr>
        <p:txBody>
          <a:bodyPr>
            <a:noAutofit/>
          </a:bodyPr>
          <a:lstStyle/>
          <a:p>
            <a:r>
              <a:rPr lang="es-AR" dirty="0" smtClean="0"/>
              <a:t>En Israel </a:t>
            </a:r>
            <a:r>
              <a:rPr lang="es-AR" b="1" dirty="0" smtClean="0"/>
              <a:t>no había </a:t>
            </a:r>
            <a:r>
              <a:rPr lang="es-AR" dirty="0" smtClean="0"/>
              <a:t>otro como él en cuanto a apariencia física</a:t>
            </a:r>
          </a:p>
          <a:p>
            <a:r>
              <a:rPr lang="es-AR" dirty="0" smtClean="0"/>
              <a:t>Su pelo era uno de sus orgullos y se lo cortaba  cada tanto (cuando le molestaba) y pesaba </a:t>
            </a:r>
            <a:r>
              <a:rPr lang="es-AR" b="1" dirty="0" smtClean="0"/>
              <a:t>200 ciclos</a:t>
            </a:r>
            <a:r>
              <a:rPr lang="es-AR" dirty="0" smtClean="0"/>
              <a:t>. (entre 1,5 y 2 Kg)</a:t>
            </a:r>
          </a:p>
          <a:p>
            <a:r>
              <a:rPr lang="es-AR" dirty="0" smtClean="0"/>
              <a:t>La Biblia nos enseña en 1 Corintios 11.14 que el hombre tenga cabello largo es </a:t>
            </a:r>
            <a:r>
              <a:rPr lang="es-AR" b="1" dirty="0" smtClean="0"/>
              <a:t>vergonzoso</a:t>
            </a:r>
            <a:br>
              <a:rPr lang="es-AR" b="1" dirty="0" smtClean="0"/>
            </a:br>
            <a:r>
              <a:rPr lang="es-AR" b="1" dirty="0" smtClean="0"/>
              <a:t>¿Por qué cree que dice eso?</a:t>
            </a:r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26274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656184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Absalón se Roba los corazones </a:t>
            </a:r>
            <a:br>
              <a:rPr lang="es-AR" b="1" dirty="0" smtClean="0"/>
            </a:br>
            <a:r>
              <a:rPr lang="es-AR" b="1" dirty="0" smtClean="0"/>
              <a:t>Leer: 2 Samuel 15-1-6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924944"/>
            <a:ext cx="6777317" cy="2356849"/>
          </a:xfrm>
        </p:spPr>
        <p:txBody>
          <a:bodyPr>
            <a:noAutofit/>
          </a:bodyPr>
          <a:lstStyle/>
          <a:p>
            <a:r>
              <a:rPr lang="es-AR" dirty="0" smtClean="0"/>
              <a:t>Absalón trataba de que la gente estuviese de su lado y no del lado del Rey.</a:t>
            </a:r>
          </a:p>
          <a:p>
            <a:r>
              <a:rPr lang="es-AR" b="1" dirty="0" smtClean="0"/>
              <a:t>Parecía un político en campaña…</a:t>
            </a:r>
          </a:p>
          <a:p>
            <a:r>
              <a:rPr lang="es-AR" dirty="0" smtClean="0"/>
              <a:t>Absalón </a:t>
            </a:r>
            <a:r>
              <a:rPr lang="es-AR" b="1" dirty="0" smtClean="0"/>
              <a:t>tuvo éxito</a:t>
            </a:r>
            <a:r>
              <a:rPr lang="es-AR" dirty="0" smtClean="0"/>
              <a:t> en su complot.</a:t>
            </a:r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9051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43608" y="1124744"/>
            <a:ext cx="6777317" cy="3508977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s-AR" sz="4000" dirty="0" err="1" smtClean="0"/>
              <a:t>Proxima</a:t>
            </a:r>
            <a:r>
              <a:rPr lang="es-AR" sz="4000" dirty="0" smtClean="0"/>
              <a:t> semana</a:t>
            </a:r>
          </a:p>
          <a:p>
            <a:pPr marL="68580" indent="0" algn="ctr">
              <a:buNone/>
            </a:pPr>
            <a:endParaRPr lang="es-AR" sz="4000" dirty="0"/>
          </a:p>
          <a:p>
            <a:pPr marL="68580" indent="0" algn="ctr">
              <a:buNone/>
            </a:pPr>
            <a:r>
              <a:rPr lang="es-AR" sz="4000" smtClean="0"/>
              <a:t>Leer:</a:t>
            </a:r>
            <a:endParaRPr lang="es-AR" sz="4000" dirty="0" smtClean="0"/>
          </a:p>
          <a:p>
            <a:pPr marL="68580" indent="0" algn="ctr">
              <a:buNone/>
            </a:pPr>
            <a:endParaRPr lang="es-AR" sz="4000" b="1" dirty="0"/>
          </a:p>
          <a:p>
            <a:pPr marL="68580" indent="0" algn="ctr">
              <a:buNone/>
            </a:pPr>
            <a:r>
              <a:rPr lang="es-AR" sz="4000" b="1" dirty="0" smtClean="0"/>
              <a:t>2° Samuel 15 al 19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21551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La Gran Rebelión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060848"/>
            <a:ext cx="6777317" cy="3220945"/>
          </a:xfrm>
        </p:spPr>
        <p:txBody>
          <a:bodyPr>
            <a:noAutofit/>
          </a:bodyPr>
          <a:lstStyle/>
          <a:p>
            <a:r>
              <a:rPr lang="es-AR" dirty="0" smtClean="0"/>
              <a:t>Absalón trama un complot contra su padre y quiere ser proclamado Rey en Hebrón.</a:t>
            </a:r>
          </a:p>
          <a:p>
            <a:r>
              <a:rPr lang="es-AR" dirty="0" err="1" smtClean="0"/>
              <a:t>Absalon</a:t>
            </a:r>
            <a:r>
              <a:rPr lang="es-AR" dirty="0" smtClean="0"/>
              <a:t> no respetaba la autoridad</a:t>
            </a:r>
          </a:p>
          <a:p>
            <a:r>
              <a:rPr lang="es-AR" dirty="0" err="1" smtClean="0"/>
              <a:t>Absalon</a:t>
            </a:r>
            <a:r>
              <a:rPr lang="es-AR" dirty="0" smtClean="0"/>
              <a:t> quería ser su propio rey</a:t>
            </a:r>
            <a:endParaRPr lang="es-AR" dirty="0" smtClean="0"/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40611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3033"/>
            <a:ext cx="2137125" cy="25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Llamada ovalada"/>
          <p:cNvSpPr/>
          <p:nvPr/>
        </p:nvSpPr>
        <p:spPr>
          <a:xfrm>
            <a:off x="3275856" y="1124744"/>
            <a:ext cx="5400600" cy="4392488"/>
          </a:xfrm>
          <a:prstGeom prst="wedgeEllipseCallout">
            <a:avLst>
              <a:gd name="adj1" fmla="val -64003"/>
              <a:gd name="adj2" fmla="val 11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“Quiero ser mi propio rey.</a:t>
            </a:r>
            <a:endParaRPr lang="es-AR" sz="2000" b="1" dirty="0"/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No quiero que nadie me mande</a:t>
            </a:r>
            <a:endParaRPr lang="es-AR" sz="2000" b="1" dirty="0">
              <a:solidFill>
                <a:srgbClr val="FFFF00"/>
              </a:solidFill>
            </a:endParaRPr>
          </a:p>
          <a:p>
            <a:pPr algn="ctr"/>
            <a:r>
              <a:rPr lang="es-MX" sz="2000" b="1" dirty="0"/>
              <a:t>No quiero que nadie me diga lo que tengo que hacer</a:t>
            </a:r>
            <a:endParaRPr lang="es-AR" sz="2000" b="1" dirty="0"/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Quiero hacer lo que me de la gana</a:t>
            </a:r>
            <a:endParaRPr lang="es-AR" sz="2000" b="1" dirty="0">
              <a:solidFill>
                <a:srgbClr val="FFFF00"/>
              </a:solidFill>
            </a:endParaRPr>
          </a:p>
          <a:p>
            <a:pPr algn="ctr"/>
            <a:r>
              <a:rPr lang="es-MX" sz="2000" b="1" dirty="0"/>
              <a:t>No quiero que ni Dios ni algún hombre me de órdenes</a:t>
            </a:r>
            <a:endParaRPr lang="es-AR" sz="2000" b="1" dirty="0"/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Quiero ser mi propio rey</a:t>
            </a:r>
            <a:endParaRPr lang="es-AR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David Huye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060848"/>
            <a:ext cx="6777317" cy="3220945"/>
          </a:xfrm>
        </p:spPr>
        <p:txBody>
          <a:bodyPr>
            <a:noAutofit/>
          </a:bodyPr>
          <a:lstStyle/>
          <a:p>
            <a:r>
              <a:rPr lang="es-AR" dirty="0" smtClean="0"/>
              <a:t>David tiene que huir (2 Samuel 15:14)</a:t>
            </a:r>
          </a:p>
          <a:p>
            <a:endParaRPr lang="es-AR" dirty="0" smtClean="0"/>
          </a:p>
          <a:p>
            <a:r>
              <a:rPr lang="es-AR" dirty="0" smtClean="0"/>
              <a:t>El profeta </a:t>
            </a:r>
            <a:r>
              <a:rPr lang="es-AR" dirty="0" err="1" smtClean="0"/>
              <a:t>Natan</a:t>
            </a:r>
            <a:r>
              <a:rPr lang="es-AR" dirty="0" smtClean="0"/>
              <a:t> le </a:t>
            </a:r>
            <a:r>
              <a:rPr lang="es-AR" dirty="0" err="1" smtClean="0"/>
              <a:t>habia</a:t>
            </a:r>
            <a:r>
              <a:rPr lang="es-AR" dirty="0" smtClean="0"/>
              <a:t> dicho a David que estas cosas sucederían a causa del pecado de adulterio y </a:t>
            </a:r>
            <a:r>
              <a:rPr lang="es-AR" dirty="0" err="1" smtClean="0"/>
              <a:t>asesitanto</a:t>
            </a:r>
            <a:r>
              <a:rPr lang="es-AR" dirty="0" smtClean="0"/>
              <a:t> de David 2 Samuel 12:9-11</a:t>
            </a:r>
          </a:p>
          <a:p>
            <a:pPr marL="68580" indent="0">
              <a:buNone/>
            </a:pPr>
            <a:endParaRPr lang="es-AR" dirty="0" smtClean="0"/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34550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La muerte del rebelde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060848"/>
            <a:ext cx="6777317" cy="3220945"/>
          </a:xfrm>
        </p:spPr>
        <p:txBody>
          <a:bodyPr>
            <a:noAutofit/>
          </a:bodyPr>
          <a:lstStyle/>
          <a:p>
            <a:r>
              <a:rPr lang="es-AR" dirty="0" smtClean="0"/>
              <a:t>David no quería matar a Absalón</a:t>
            </a:r>
            <a:r>
              <a:rPr lang="es-AR" dirty="0" smtClean="0"/>
              <a:t>.</a:t>
            </a:r>
          </a:p>
          <a:p>
            <a:r>
              <a:rPr lang="es-AR" dirty="0" smtClean="0"/>
              <a:t>Absalón mientras cabalgaba, su cabeza quedo atrapada en unas ramas.</a:t>
            </a:r>
          </a:p>
          <a:p>
            <a:r>
              <a:rPr lang="es-AR" dirty="0" smtClean="0"/>
              <a:t>El mulo siguió caminando y el quedó colgado.</a:t>
            </a:r>
          </a:p>
          <a:p>
            <a:r>
              <a:rPr lang="es-AR" dirty="0" err="1" smtClean="0"/>
              <a:t>Joab</a:t>
            </a:r>
            <a:r>
              <a:rPr lang="es-AR" dirty="0" smtClean="0"/>
              <a:t> mata a Absalón</a:t>
            </a:r>
          </a:p>
          <a:p>
            <a:r>
              <a:rPr lang="es-AR" dirty="0" smtClean="0"/>
              <a:t>David lloró por la muerte de su hijo.</a:t>
            </a:r>
          </a:p>
          <a:p>
            <a:pPr marL="68580" indent="0">
              <a:buNone/>
            </a:pPr>
            <a:endParaRPr lang="es-AR" dirty="0" smtClean="0"/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944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¿Qué significa ser rebelde?	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Rebelde es alguien que se opone y se resiste a la autoridad.</a:t>
            </a:r>
          </a:p>
          <a:p>
            <a:r>
              <a:rPr lang="es-MX" dirty="0" smtClean="0"/>
              <a:t>(Asumiendo que </a:t>
            </a:r>
            <a:r>
              <a:rPr lang="es-MX" dirty="0"/>
              <a:t>la autoridad es legítima y actúa responsable, razonable y </a:t>
            </a:r>
            <a:r>
              <a:rPr lang="es-MX" dirty="0" smtClean="0"/>
              <a:t>rectamente…)</a:t>
            </a:r>
          </a:p>
          <a:p>
            <a:r>
              <a:rPr lang="es-MX" dirty="0" smtClean="0"/>
              <a:t>Lo opuesto a Rebelde: (según Efesios 5:22)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69778" y="4869160"/>
            <a:ext cx="8229600" cy="93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“Sujeción”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4901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836712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Salmo 3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060848"/>
            <a:ext cx="6777317" cy="3220945"/>
          </a:xfrm>
        </p:spPr>
        <p:txBody>
          <a:bodyPr>
            <a:noAutofit/>
          </a:bodyPr>
          <a:lstStyle/>
          <a:p>
            <a:r>
              <a:rPr lang="es-AR" dirty="0" smtClean="0"/>
              <a:t>Un Salmo de David, cuando </a:t>
            </a:r>
            <a:r>
              <a:rPr lang="es-AR" dirty="0" err="1" smtClean="0"/>
              <a:t>huia</a:t>
            </a:r>
            <a:r>
              <a:rPr lang="es-AR" dirty="0" smtClean="0"/>
              <a:t> delante de Absalón su hijo.</a:t>
            </a:r>
          </a:p>
          <a:p>
            <a:endParaRPr lang="es-AR" dirty="0"/>
          </a:p>
          <a:p>
            <a:r>
              <a:rPr lang="es-AR" dirty="0" smtClean="0"/>
              <a:t>Absalón desperdició su vida ¿Qué bendiciones crees que Absalón desperdició por su pecado?</a:t>
            </a:r>
          </a:p>
          <a:p>
            <a:endParaRPr lang="es-AR" dirty="0"/>
          </a:p>
          <a:p>
            <a:r>
              <a:rPr lang="es-AR" dirty="0" smtClean="0"/>
              <a:t>¿Qué Bendiciones puedes haberte perdido tu también por </a:t>
            </a:r>
            <a:r>
              <a:rPr lang="es-AR" smtClean="0"/>
              <a:t>tus rebeliones?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25798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¿Porqué nos cuesta tanto el tema de la “Sujeción”?	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La rebeldía es un pecado, de hecho posiblemente, uno de los primeros.</a:t>
            </a:r>
          </a:p>
          <a:p>
            <a:r>
              <a:rPr lang="es-AR" dirty="0" smtClean="0"/>
              <a:t>Es una cuestión de “respeto”. </a:t>
            </a:r>
          </a:p>
          <a:p>
            <a:r>
              <a:rPr lang="es-AR" dirty="0" smtClean="0"/>
              <a:t>La rebelión se produce porque no puedo sujetarme y no respeto a quien tiene la autoridad.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MX" dirty="0"/>
              <a:t>Al estudiar la vida del rebelde Absalón, queremos aprender sobre la rebeldía que hay en cada uno de nuestros corazones</a:t>
            </a:r>
            <a:endParaRPr lang="es-MX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35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3033"/>
            <a:ext cx="2137125" cy="25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Llamada ovalada"/>
          <p:cNvSpPr/>
          <p:nvPr/>
        </p:nvSpPr>
        <p:spPr>
          <a:xfrm>
            <a:off x="3275856" y="1124744"/>
            <a:ext cx="5400600" cy="4392488"/>
          </a:xfrm>
          <a:prstGeom prst="wedgeEllipseCallout">
            <a:avLst>
              <a:gd name="adj1" fmla="val -64003"/>
              <a:gd name="adj2" fmla="val 11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“Quiero ser mi propio rey.</a:t>
            </a:r>
            <a:endParaRPr lang="es-AR" sz="2000" b="1" dirty="0"/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No quiero que nadie me mande</a:t>
            </a:r>
            <a:endParaRPr lang="es-AR" sz="2000" b="1" dirty="0">
              <a:solidFill>
                <a:srgbClr val="FFFF00"/>
              </a:solidFill>
            </a:endParaRPr>
          </a:p>
          <a:p>
            <a:pPr algn="ctr"/>
            <a:r>
              <a:rPr lang="es-MX" sz="2000" b="1" dirty="0"/>
              <a:t>No quiero que nadie me diga lo que tengo que hacer</a:t>
            </a:r>
            <a:endParaRPr lang="es-AR" sz="2000" b="1" dirty="0"/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Quiero hacer lo que me de la gana</a:t>
            </a:r>
            <a:endParaRPr lang="es-AR" sz="2000" b="1" dirty="0">
              <a:solidFill>
                <a:srgbClr val="FFFF00"/>
              </a:solidFill>
            </a:endParaRPr>
          </a:p>
          <a:p>
            <a:pPr algn="ctr"/>
            <a:r>
              <a:rPr lang="es-MX" sz="2000" b="1" dirty="0"/>
              <a:t>No quiero que ni Dios ni algún hombre me de órdenes</a:t>
            </a:r>
            <a:endParaRPr lang="es-AR" sz="2000" b="1" dirty="0"/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Quiero ser mi propio rey</a:t>
            </a:r>
            <a:endParaRPr lang="es-AR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/>
          </a:bodyPr>
          <a:lstStyle/>
          <a:p>
            <a:r>
              <a:rPr lang="es-AR" b="1" dirty="0" smtClean="0"/>
              <a:t>La historia de Absalón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David tenía </a:t>
            </a:r>
            <a:r>
              <a:rPr lang="es-AR" b="1" u="sng" dirty="0" smtClean="0"/>
              <a:t>varias</a:t>
            </a:r>
            <a:r>
              <a:rPr lang="es-AR" dirty="0" smtClean="0"/>
              <a:t> esposas</a:t>
            </a:r>
          </a:p>
          <a:p>
            <a:r>
              <a:rPr lang="es-AR" dirty="0" smtClean="0"/>
              <a:t>Dios </a:t>
            </a:r>
            <a:r>
              <a:rPr lang="es-AR" b="1" u="sng" dirty="0" smtClean="0"/>
              <a:t>NO</a:t>
            </a:r>
            <a:r>
              <a:rPr lang="es-AR" dirty="0" smtClean="0"/>
              <a:t> hizo al hombre para que tenga muchas esposas</a:t>
            </a:r>
          </a:p>
          <a:p>
            <a:r>
              <a:rPr lang="es-AR" dirty="0" smtClean="0"/>
              <a:t>El hijo mayor se llamaba </a:t>
            </a:r>
            <a:r>
              <a:rPr lang="es-AR" b="1" u="sng" dirty="0" smtClean="0"/>
              <a:t>Amnón</a:t>
            </a:r>
          </a:p>
          <a:p>
            <a:r>
              <a:rPr lang="es-AR" dirty="0" smtClean="0"/>
              <a:t>El tercer hijo fue </a:t>
            </a:r>
            <a:r>
              <a:rPr lang="es-AR" b="1" u="sng" dirty="0" smtClean="0"/>
              <a:t>Absalón</a:t>
            </a:r>
          </a:p>
          <a:p>
            <a:r>
              <a:rPr lang="es-AR" dirty="0" smtClean="0"/>
              <a:t>Su madre se llamaba </a:t>
            </a:r>
            <a:r>
              <a:rPr lang="es-AR" b="1" dirty="0" err="1" smtClean="0"/>
              <a:t>Maaca</a:t>
            </a:r>
            <a:endParaRPr lang="es-MX" b="1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30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La venganza de Absalón (I)</a:t>
            </a:r>
            <a:r>
              <a:rPr lang="es-AR" b="1" dirty="0"/>
              <a:t/>
            </a:r>
            <a:br>
              <a:rPr lang="es-AR" b="1" dirty="0"/>
            </a:br>
            <a:r>
              <a:rPr lang="es-AR" dirty="0" smtClean="0"/>
              <a:t>(Leer 2° Samuel 13)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Absalón tenía una hermana que se llamaba: </a:t>
            </a:r>
            <a:r>
              <a:rPr lang="es-AR" b="1" u="sng" dirty="0" smtClean="0"/>
              <a:t>Tamar</a:t>
            </a:r>
          </a:p>
          <a:p>
            <a:r>
              <a:rPr lang="es-AR" dirty="0" smtClean="0"/>
              <a:t>Amnón</a:t>
            </a:r>
            <a:r>
              <a:rPr lang="es-AR" dirty="0"/>
              <a:t> </a:t>
            </a:r>
            <a:r>
              <a:rPr lang="es-AR" dirty="0" smtClean="0"/>
              <a:t>(</a:t>
            </a:r>
            <a:r>
              <a:rPr lang="es-AR" i="1" dirty="0" smtClean="0"/>
              <a:t>medio hermano de Absalón y Tamar</a:t>
            </a:r>
            <a:r>
              <a:rPr lang="es-AR" dirty="0" smtClean="0"/>
              <a:t>) se </a:t>
            </a:r>
            <a:r>
              <a:rPr lang="es-AR" b="1" u="sng" dirty="0" smtClean="0"/>
              <a:t>OBSESIONÓ</a:t>
            </a:r>
            <a:r>
              <a:rPr lang="es-AR" dirty="0" smtClean="0"/>
              <a:t> con Tamar.</a:t>
            </a:r>
          </a:p>
          <a:p>
            <a:r>
              <a:rPr lang="es-AR" dirty="0" smtClean="0"/>
              <a:t>Tanto fue su obsesión que llegó a </a:t>
            </a:r>
            <a:r>
              <a:rPr lang="es-AR" b="1" dirty="0" smtClean="0"/>
              <a:t>enfermarse</a:t>
            </a:r>
            <a:r>
              <a:rPr lang="es-AR" dirty="0" smtClean="0"/>
              <a:t>.</a:t>
            </a:r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40701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La venganza de Absalón (II)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84784"/>
            <a:ext cx="6777317" cy="3915797"/>
          </a:xfrm>
        </p:spPr>
        <p:txBody>
          <a:bodyPr/>
          <a:lstStyle/>
          <a:p>
            <a:r>
              <a:rPr lang="es-AR" dirty="0" smtClean="0"/>
              <a:t>Amnón logra acercarse a su hermana.</a:t>
            </a:r>
          </a:p>
          <a:p>
            <a:r>
              <a:rPr lang="es-AR" dirty="0" smtClean="0"/>
              <a:t>Tamar fue un buen ejemplo de mujer virtuosa:</a:t>
            </a:r>
          </a:p>
          <a:p>
            <a:pPr lvl="1"/>
            <a:r>
              <a:rPr lang="es-AR" dirty="0" smtClean="0"/>
              <a:t>Era virgen</a:t>
            </a:r>
          </a:p>
          <a:p>
            <a:pPr lvl="1"/>
            <a:r>
              <a:rPr lang="es-AR" dirty="0" smtClean="0"/>
              <a:t>Rechazó a Amnón decididamente</a:t>
            </a:r>
          </a:p>
          <a:p>
            <a:pPr lvl="1"/>
            <a:r>
              <a:rPr lang="es-AR" dirty="0" smtClean="0"/>
              <a:t>No quería formar parte de esa locura</a:t>
            </a:r>
          </a:p>
          <a:p>
            <a:pPr lvl="1"/>
            <a:r>
              <a:rPr lang="es-AR" dirty="0" smtClean="0"/>
              <a:t>Hasta le propuso que se casasen primero</a:t>
            </a:r>
          </a:p>
          <a:p>
            <a:r>
              <a:rPr lang="es-AR" dirty="0" smtClean="0"/>
              <a:t>Amnón estaba guiado por la </a:t>
            </a:r>
            <a:r>
              <a:rPr lang="es-AR" b="1" dirty="0" smtClean="0"/>
              <a:t>OBSESIÓN/PASIÓN</a:t>
            </a:r>
          </a:p>
          <a:p>
            <a:pPr lvl="1"/>
            <a:endParaRPr lang="es-AR" dirty="0" smtClean="0"/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34722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43608" y="1700808"/>
            <a:ext cx="6777317" cy="3508977"/>
          </a:xfrm>
        </p:spPr>
        <p:txBody>
          <a:bodyPr>
            <a:noAutofit/>
          </a:bodyPr>
          <a:lstStyle/>
          <a:p>
            <a:pPr algn="ctr"/>
            <a:r>
              <a:rPr lang="es-AR" sz="3200" dirty="0"/>
              <a:t>La </a:t>
            </a:r>
            <a:r>
              <a:rPr lang="es-AR" sz="3200" b="1" dirty="0"/>
              <a:t>pasión/obsesión</a:t>
            </a:r>
            <a:br>
              <a:rPr lang="es-AR" sz="3200" b="1" dirty="0"/>
            </a:br>
            <a:r>
              <a:rPr lang="es-AR" sz="3200" dirty="0"/>
              <a:t>no sabe </a:t>
            </a:r>
            <a:r>
              <a:rPr lang="es-AR" sz="3200" dirty="0" smtClean="0"/>
              <a:t>esperar</a:t>
            </a:r>
          </a:p>
          <a:p>
            <a:pPr algn="ctr"/>
            <a:endParaRPr lang="es-AR" sz="3200" dirty="0" smtClean="0"/>
          </a:p>
          <a:p>
            <a:pPr algn="ctr"/>
            <a:r>
              <a:rPr lang="es-AR" sz="3200" dirty="0" smtClean="0"/>
              <a:t>Quiere </a:t>
            </a:r>
            <a:r>
              <a:rPr lang="es-AR" sz="3200" b="1" dirty="0"/>
              <a:t>todo</a:t>
            </a:r>
            <a:r>
              <a:rPr lang="es-AR" sz="3200" dirty="0"/>
              <a:t> YA </a:t>
            </a:r>
            <a:br>
              <a:rPr lang="es-AR" sz="3200" dirty="0"/>
            </a:br>
            <a:r>
              <a:rPr lang="es-AR" sz="3200" dirty="0"/>
              <a:t>y </a:t>
            </a:r>
            <a:r>
              <a:rPr lang="es-AR" sz="3200" b="1" dirty="0" smtClean="0"/>
              <a:t>ahora</a:t>
            </a:r>
          </a:p>
          <a:p>
            <a:pPr algn="ctr"/>
            <a:endParaRPr lang="es-AR" sz="3200" b="1" dirty="0"/>
          </a:p>
          <a:p>
            <a:pPr marL="68580" indent="0" algn="ctr">
              <a:buNone/>
            </a:pPr>
            <a:r>
              <a:rPr lang="es-AR" sz="3200" b="1" dirty="0" smtClean="0"/>
              <a:t>¿Qué </a:t>
            </a:r>
            <a:r>
              <a:rPr lang="es-AR" sz="3200" b="1" dirty="0"/>
              <a:t>piensa al respecto?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461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72008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La venganza de Absalón (III)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72816"/>
            <a:ext cx="6777317" cy="3508977"/>
          </a:xfrm>
        </p:spPr>
        <p:txBody>
          <a:bodyPr>
            <a:noAutofit/>
          </a:bodyPr>
          <a:lstStyle/>
          <a:p>
            <a:r>
              <a:rPr lang="es-AR" dirty="0" smtClean="0"/>
              <a:t>Luego de abusar de su hermana, el amor de Amnón </a:t>
            </a:r>
            <a:r>
              <a:rPr lang="es-AR" b="1" u="sng" dirty="0" smtClean="0"/>
              <a:t>desapareció</a:t>
            </a:r>
          </a:p>
          <a:p>
            <a:r>
              <a:rPr lang="es-AR" dirty="0" smtClean="0"/>
              <a:t>Según la ley, la pena del pecado de Amnón no se castigaba con la muerte</a:t>
            </a:r>
          </a:p>
          <a:p>
            <a:r>
              <a:rPr lang="es-AR" dirty="0" smtClean="0"/>
              <a:t>Absalón quería </a:t>
            </a:r>
            <a:r>
              <a:rPr lang="es-AR" b="1" u="sng" dirty="0" smtClean="0"/>
              <a:t>matar</a:t>
            </a:r>
            <a:r>
              <a:rPr lang="es-AR" dirty="0" smtClean="0"/>
              <a:t> a Amnón</a:t>
            </a:r>
          </a:p>
          <a:p>
            <a:pPr lvl="1"/>
            <a:r>
              <a:rPr lang="es-AR" sz="2400" dirty="0" smtClean="0"/>
              <a:t>Por venganza</a:t>
            </a:r>
          </a:p>
          <a:p>
            <a:pPr lvl="1"/>
            <a:r>
              <a:rPr lang="es-AR" sz="2400" dirty="0" smtClean="0"/>
              <a:t>Para acceder al trono</a:t>
            </a:r>
          </a:p>
          <a:p>
            <a:r>
              <a:rPr lang="es-AR" dirty="0" smtClean="0"/>
              <a:t>Finalmente Absalón mata a </a:t>
            </a:r>
            <a:r>
              <a:rPr lang="es-AR" dirty="0" err="1" smtClean="0"/>
              <a:t>Amnon</a:t>
            </a:r>
            <a:endParaRPr lang="es-AR" dirty="0" smtClean="0"/>
          </a:p>
          <a:p>
            <a:r>
              <a:rPr lang="es-AR" dirty="0" smtClean="0"/>
              <a:t>Absalón huye a </a:t>
            </a:r>
            <a:r>
              <a:rPr lang="es-AR" dirty="0" err="1" smtClean="0"/>
              <a:t>Gesur</a:t>
            </a:r>
            <a:endParaRPr lang="es-AR" dirty="0" smtClean="0"/>
          </a:p>
          <a:p>
            <a:r>
              <a:rPr lang="es-AR" dirty="0" smtClean="0"/>
              <a:t>David quedó triste por Amnón, pero también por Absalón</a:t>
            </a:r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3299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273</TotalTime>
  <Words>751</Words>
  <Application>Microsoft Office PowerPoint</Application>
  <PresentationFormat>Presentación en pantalla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Austin</vt:lpstr>
      <vt:lpstr>El Rebelde Absalón</vt:lpstr>
      <vt:lpstr>¿Qué significa ser rebelde? </vt:lpstr>
      <vt:lpstr>¿Porqué nos cuesta tanto el tema de la “Sujeción”? </vt:lpstr>
      <vt:lpstr>Presentación de PowerPoint</vt:lpstr>
      <vt:lpstr>La historia de Absalón</vt:lpstr>
      <vt:lpstr>La venganza de Absalón (I) (Leer 2° Samuel 13)</vt:lpstr>
      <vt:lpstr>La venganza de Absalón (II)</vt:lpstr>
      <vt:lpstr>Presentación de PowerPoint</vt:lpstr>
      <vt:lpstr>La venganza de Absalón (III)</vt:lpstr>
      <vt:lpstr>Presentación de PowerPoint</vt:lpstr>
      <vt:lpstr>Presentación de PowerPoint</vt:lpstr>
      <vt:lpstr>Absalón Regresa</vt:lpstr>
      <vt:lpstr>La apariencia de Absalón</vt:lpstr>
      <vt:lpstr>Absalón se Roba los corazones  Leer: 2 Samuel 15-1-6</vt:lpstr>
      <vt:lpstr>Presentación de PowerPoint</vt:lpstr>
      <vt:lpstr>La Gran Rebelión</vt:lpstr>
      <vt:lpstr>Presentación de PowerPoint</vt:lpstr>
      <vt:lpstr>David Huye</vt:lpstr>
      <vt:lpstr>La muerte del rebelde</vt:lpstr>
      <vt:lpstr>Salmo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Rebelde Absalón</dc:title>
  <dc:creator>Adrian</dc:creator>
  <cp:lastModifiedBy>Adrian</cp:lastModifiedBy>
  <cp:revision>13</cp:revision>
  <dcterms:created xsi:type="dcterms:W3CDTF">2012-10-21T09:57:28Z</dcterms:created>
  <dcterms:modified xsi:type="dcterms:W3CDTF">2012-11-04T12:55:25Z</dcterms:modified>
</cp:coreProperties>
</file>