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209"/>
    <a:srgbClr val="27BADB"/>
    <a:srgbClr val="1C67BB"/>
    <a:srgbClr val="030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69014" autoAdjust="0"/>
  </p:normalViewPr>
  <p:slideViewPr>
    <p:cSldViewPr>
      <p:cViewPr varScale="1">
        <p:scale>
          <a:sx n="49" d="100"/>
          <a:sy n="49" d="100"/>
        </p:scale>
        <p:origin x="-17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8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8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8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9AC3C5-2817-46C7-B91D-1E17E5C166A4}" type="slidenum">
              <a:rPr lang="en-US"/>
              <a:pPr/>
              <a:t>‹Nº›</a:t>
            </a:fld>
            <a:endParaRPr lang="en-US"/>
          </a:p>
        </p:txBody>
      </p:sp>
    </p:spTree>
    <p:extLst>
      <p:ext uri="{BB962C8B-B14F-4D97-AF65-F5344CB8AC3E}">
        <p14:creationId xmlns:p14="http://schemas.microsoft.com/office/powerpoint/2010/main" val="1627698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F8D11-1CD3-4DF4-9604-60F9EB6144C0}" type="datetimeFigureOut">
              <a:rPr lang="es-AR" smtClean="0"/>
              <a:t>16/12/2012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306B5-91AF-443C-8B56-230831A9FABC}" type="slidenum">
              <a:rPr lang="es-AR" smtClean="0"/>
              <a:t>‹Nº›</a:t>
            </a:fld>
            <a:endParaRPr lang="es-AR"/>
          </a:p>
        </p:txBody>
      </p:sp>
    </p:spTree>
    <p:extLst>
      <p:ext uri="{BB962C8B-B14F-4D97-AF65-F5344CB8AC3E}">
        <p14:creationId xmlns:p14="http://schemas.microsoft.com/office/powerpoint/2010/main" val="396223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10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1) Desde muy antiguo los cristianos quisieron fijar la fecha del nacimiento de Jesús para poder festejar su cumpleaños, como se hace con los seres queridos y los personajes importantes. Como no podían averiguarla, se propusieron varias fechas probables. </a:t>
            </a: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2) Ante la falta de datos, alguien tuvo una idea genial: tomar una fiesta muy popular del folclore romano, llamada "el día del Sol invicto". Se trataba de una celebración pagana antiquísima, traída a Roma por el emperador Aureliano desde Oriente en el siglo III, y en la cual se adoraba al sol como al dios invencible. </a:t>
            </a:r>
          </a:p>
          <a:p>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3)</a:t>
            </a:r>
            <a:r>
              <a:rPr lang="es-AR" sz="1200" kern="1200" baseline="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Rev</a:t>
            </a:r>
            <a:r>
              <a:rPr lang="es-AR" sz="1200" kern="1200" dirty="0" smtClean="0">
                <a:solidFill>
                  <a:schemeClr val="tx1"/>
                </a:solidFill>
                <a:latin typeface="+mn-lt"/>
                <a:ea typeface="+mn-ea"/>
                <a:cs typeface="+mn-cs"/>
              </a:rPr>
              <a:t> 21:23  La ciudad no necesita ni sol ni luna que la alumbren, porque la alumbra el resplandor de Dios, y su lámpara es el Cordero.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4) Algún</a:t>
            </a:r>
            <a:r>
              <a:rPr lang="es-AR" sz="1200" kern="1200" baseline="0" dirty="0" smtClean="0">
                <a:solidFill>
                  <a:schemeClr val="tx1"/>
                </a:solidFill>
                <a:latin typeface="+mn-lt"/>
                <a:ea typeface="+mn-ea"/>
                <a:cs typeface="+mn-cs"/>
              </a:rPr>
              <a:t> día es bueno reconocer y recordar el nacimiento de Cristo. No lo sabemos con certeza, pero sabemos lo que significa para nosotros.</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
            </a:r>
            <a:br>
              <a:rPr lang="es-AR" sz="1200" kern="1200" dirty="0" smtClean="0">
                <a:solidFill>
                  <a:schemeClr val="tx1"/>
                </a:solidFill>
                <a:latin typeface="+mn-lt"/>
                <a:ea typeface="+mn-ea"/>
                <a:cs typeface="+mn-cs"/>
              </a:rPr>
            </a:br>
            <a:endParaRPr lang="es-AR" dirty="0"/>
          </a:p>
        </p:txBody>
      </p:sp>
      <p:sp>
        <p:nvSpPr>
          <p:cNvPr id="4" name="3 Marcador de número de diapositiva"/>
          <p:cNvSpPr>
            <a:spLocks noGrp="1"/>
          </p:cNvSpPr>
          <p:nvPr>
            <p:ph type="sldNum" sz="quarter" idx="10"/>
          </p:nvPr>
        </p:nvSpPr>
        <p:spPr/>
        <p:txBody>
          <a:bodyPr/>
          <a:lstStyle/>
          <a:p>
            <a:fld id="{845306B5-91AF-443C-8B56-230831A9FABC}" type="slidenum">
              <a:rPr lang="es-AR" smtClean="0"/>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Los germanos vestían sus árboles en invierno (cuando perdían hojas) para que los espíritus buenos que en ellos habitaban regresaran pronto. Los adornos más comunes eran manzanas o piedras pintadas. Se dice que éste fue el origen de los adornos. Las bolas de cristal se incorporaron alrededor del año 1750 en Bohemia. La costumbre del árbol se extendió por Europa y América durante el siglo XIX.</a:t>
            </a:r>
          </a:p>
          <a:p>
            <a:endParaRPr lang="es-AR" sz="1200" b="0"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Cuando fueron evangelizados, cambiaron sus dioses, y les explicaron que el </a:t>
            </a:r>
            <a:r>
              <a:rPr lang="es-AR" sz="1200" b="0" i="0" kern="1200" dirty="0" err="1" smtClean="0">
                <a:solidFill>
                  <a:schemeClr val="tx1"/>
                </a:solidFill>
                <a:latin typeface="+mn-lt"/>
                <a:ea typeface="+mn-ea"/>
                <a:cs typeface="+mn-cs"/>
              </a:rPr>
              <a:t>arbol</a:t>
            </a:r>
            <a:r>
              <a:rPr lang="es-AR" sz="1200" b="0" i="0" kern="1200" dirty="0" smtClean="0">
                <a:solidFill>
                  <a:schemeClr val="tx1"/>
                </a:solidFill>
                <a:latin typeface="+mn-lt"/>
                <a:ea typeface="+mn-ea"/>
                <a:cs typeface="+mn-cs"/>
              </a:rPr>
              <a:t> que antes adoraban</a:t>
            </a:r>
            <a:r>
              <a:rPr lang="es-AR" sz="1200" b="0" i="0" kern="1200" baseline="0" dirty="0" smtClean="0">
                <a:solidFill>
                  <a:schemeClr val="tx1"/>
                </a:solidFill>
                <a:latin typeface="+mn-lt"/>
                <a:ea typeface="+mn-ea"/>
                <a:cs typeface="+mn-cs"/>
              </a:rPr>
              <a:t> representaba la nueva vida en Cristo, a diferencia del </a:t>
            </a:r>
            <a:r>
              <a:rPr lang="es-AR" sz="1200" b="0" i="0" kern="1200" baseline="0" dirty="0" err="1" smtClean="0">
                <a:solidFill>
                  <a:schemeClr val="tx1"/>
                </a:solidFill>
                <a:latin typeface="+mn-lt"/>
                <a:ea typeface="+mn-ea"/>
                <a:cs typeface="+mn-cs"/>
              </a:rPr>
              <a:t>arbol</a:t>
            </a:r>
            <a:r>
              <a:rPr lang="es-AR" sz="1200" b="0" i="0" kern="1200" baseline="0" dirty="0" smtClean="0">
                <a:solidFill>
                  <a:schemeClr val="tx1"/>
                </a:solidFill>
                <a:latin typeface="+mn-lt"/>
                <a:ea typeface="+mn-ea"/>
                <a:cs typeface="+mn-cs"/>
              </a:rPr>
              <a:t> de la ciencia del bien y del mal del </a:t>
            </a:r>
            <a:r>
              <a:rPr lang="es-AR" sz="1200" b="0" i="0" kern="1200" baseline="0" dirty="0" err="1" smtClean="0">
                <a:solidFill>
                  <a:schemeClr val="tx1"/>
                </a:solidFill>
                <a:latin typeface="+mn-lt"/>
                <a:ea typeface="+mn-ea"/>
                <a:cs typeface="+mn-cs"/>
              </a:rPr>
              <a:t>eden</a:t>
            </a:r>
            <a:r>
              <a:rPr lang="es-AR" sz="1200" b="0" i="0" kern="1200" baseline="0" dirty="0" smtClean="0">
                <a:solidFill>
                  <a:schemeClr val="tx1"/>
                </a:solidFill>
                <a:latin typeface="+mn-lt"/>
                <a:ea typeface="+mn-ea"/>
                <a:cs typeface="+mn-cs"/>
              </a:rPr>
              <a:t>, este nuevo </a:t>
            </a:r>
            <a:r>
              <a:rPr lang="es-AR" sz="1200" b="0" i="0" kern="1200" baseline="0" dirty="0" err="1" smtClean="0">
                <a:solidFill>
                  <a:schemeClr val="tx1"/>
                </a:solidFill>
                <a:latin typeface="+mn-lt"/>
                <a:ea typeface="+mn-ea"/>
                <a:cs typeface="+mn-cs"/>
              </a:rPr>
              <a:t>arbol</a:t>
            </a:r>
            <a:r>
              <a:rPr lang="es-AR" sz="1200" b="0" i="0" kern="1200" baseline="0" dirty="0" smtClean="0">
                <a:solidFill>
                  <a:schemeClr val="tx1"/>
                </a:solidFill>
                <a:latin typeface="+mn-lt"/>
                <a:ea typeface="+mn-ea"/>
                <a:cs typeface="+mn-cs"/>
              </a:rPr>
              <a:t> representaba la vida eterna.</a:t>
            </a:r>
            <a:endParaRPr lang="es-AR" dirty="0"/>
          </a:p>
        </p:txBody>
      </p:sp>
      <p:sp>
        <p:nvSpPr>
          <p:cNvPr id="4" name="3 Marcador de número de diapositiva"/>
          <p:cNvSpPr>
            <a:spLocks noGrp="1"/>
          </p:cNvSpPr>
          <p:nvPr>
            <p:ph type="sldNum" sz="quarter" idx="10"/>
          </p:nvPr>
        </p:nvSpPr>
        <p:spPr/>
        <p:txBody>
          <a:bodyPr/>
          <a:lstStyle/>
          <a:p>
            <a:fld id="{845306B5-91AF-443C-8B56-230831A9FABC}" type="slidenum">
              <a:rPr lang="es-AR" smtClean="0"/>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En los países nórdicos al</a:t>
            </a:r>
            <a:r>
              <a:rPr lang="es-AR" baseline="0" dirty="0" smtClean="0"/>
              <a:t> llegar el invierno, se decía que  era un viejo y que había que hacerle regalos para que se fuese </a:t>
            </a:r>
            <a:r>
              <a:rPr lang="es-AR" baseline="0" dirty="0" err="1" smtClean="0"/>
              <a:t>rapido</a:t>
            </a:r>
            <a:r>
              <a:rPr lang="es-AR" baseline="0" dirty="0" smtClean="0"/>
              <a:t> (esto pasaba luego del 21 de diciembre)</a:t>
            </a:r>
          </a:p>
          <a:p>
            <a:endParaRPr lang="es-AR" baseline="0" dirty="0" smtClean="0"/>
          </a:p>
          <a:p>
            <a:r>
              <a:rPr lang="es-AR" baseline="0" dirty="0" err="1" smtClean="0"/>
              <a:t>Asi</a:t>
            </a:r>
            <a:r>
              <a:rPr lang="es-AR" baseline="0" dirty="0" smtClean="0"/>
              <a:t> fue que la tradición era tirar regalos por la chimenea de las casas.</a:t>
            </a:r>
          </a:p>
          <a:p>
            <a:endParaRPr lang="es-AR" baseline="0" dirty="0" smtClean="0"/>
          </a:p>
          <a:p>
            <a:r>
              <a:rPr lang="es-AR" baseline="0" dirty="0" smtClean="0"/>
              <a:t>Los renos en esa época del año bajaban de la montaña y aparecían por bandadas, por eso decían que el abuelo invierno andaba en renos.</a:t>
            </a:r>
            <a:endParaRPr lang="es-AR" dirty="0"/>
          </a:p>
        </p:txBody>
      </p:sp>
      <p:sp>
        <p:nvSpPr>
          <p:cNvPr id="4" name="3 Marcador de número de diapositiva"/>
          <p:cNvSpPr>
            <a:spLocks noGrp="1"/>
          </p:cNvSpPr>
          <p:nvPr>
            <p:ph type="sldNum" sz="quarter" idx="10"/>
          </p:nvPr>
        </p:nvSpPr>
        <p:spPr/>
        <p:txBody>
          <a:bodyPr/>
          <a:lstStyle/>
          <a:p>
            <a:fld id="{845306B5-91AF-443C-8B56-230831A9FABC}" type="slidenum">
              <a:rPr lang="es-AR" smtClean="0"/>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845306B5-91AF-443C-8B56-230831A9FABC}" type="slidenum">
              <a:rPr lang="es-AR" smtClean="0"/>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lvl1pPr>
              <a:defRPr/>
            </a:lvl1pPr>
          </a:lstStyle>
          <a:p>
            <a:r>
              <a:rPr lang="es-ES" smtClean="0"/>
              <a:t>Haga clic para modificar el estilo de título del patrón</a:t>
            </a:r>
            <a:endParaRPr lang="en-US"/>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D4C4DDF7-CC61-4B52-BF8C-B6681FE78791}"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A83FFFB-87D6-4241-A984-AEF17E73BEC2}"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AF3DA26B-F47F-4FBC-A113-69301A9B3E42}"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91BA9046-B3EA-4437-9CAA-4BC49B855D23}"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74AA920-100B-4DDB-BD28-A7333ACABEFF}"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44D9E966-267E-4D18-BF41-9B59B9DBDB07}"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8475103D-0581-4B49-858D-165284B17F97}"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CBDDDE0E-F096-4CF2-9262-0D50F827B2BC}"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C0F83AD3-2A37-4679-91F8-931B56C89C0B}"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E02FF9AB-3F5A-4808-B2BD-D88FEF994BCF}"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3042B"/>
                </a:solidFill>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3042B"/>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3042B"/>
                </a:solidFill>
                <a:latin typeface="+mn-lt"/>
              </a:defRPr>
            </a:lvl1pPr>
          </a:lstStyle>
          <a:p>
            <a:fld id="{59E977F1-9B1E-4E3D-98CC-AF16CB1606C9}" type="slidenum">
              <a:rPr lang="en-US"/>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rgbClr val="03042B"/>
          </a:solidFill>
          <a:latin typeface="+mj-lt"/>
          <a:ea typeface="+mj-ea"/>
          <a:cs typeface="+mj-cs"/>
        </a:defRPr>
      </a:lvl1pPr>
      <a:lvl2pPr algn="ctr" rtl="0" eaLnBrk="1" fontAlgn="base" hangingPunct="1">
        <a:spcBef>
          <a:spcPct val="0"/>
        </a:spcBef>
        <a:spcAft>
          <a:spcPct val="0"/>
        </a:spcAft>
        <a:defRPr sz="4400">
          <a:solidFill>
            <a:srgbClr val="03042B"/>
          </a:solidFill>
          <a:latin typeface="Trebuchet MS" charset="0"/>
        </a:defRPr>
      </a:lvl2pPr>
      <a:lvl3pPr algn="ctr" rtl="0" eaLnBrk="1" fontAlgn="base" hangingPunct="1">
        <a:spcBef>
          <a:spcPct val="0"/>
        </a:spcBef>
        <a:spcAft>
          <a:spcPct val="0"/>
        </a:spcAft>
        <a:defRPr sz="4400">
          <a:solidFill>
            <a:srgbClr val="03042B"/>
          </a:solidFill>
          <a:latin typeface="Trebuchet MS" charset="0"/>
        </a:defRPr>
      </a:lvl3pPr>
      <a:lvl4pPr algn="ctr" rtl="0" eaLnBrk="1" fontAlgn="base" hangingPunct="1">
        <a:spcBef>
          <a:spcPct val="0"/>
        </a:spcBef>
        <a:spcAft>
          <a:spcPct val="0"/>
        </a:spcAft>
        <a:defRPr sz="4400">
          <a:solidFill>
            <a:srgbClr val="03042B"/>
          </a:solidFill>
          <a:latin typeface="Trebuchet MS" charset="0"/>
        </a:defRPr>
      </a:lvl4pPr>
      <a:lvl5pPr algn="ctr" rtl="0" eaLnBrk="1" fontAlgn="base" hangingPunct="1">
        <a:spcBef>
          <a:spcPct val="0"/>
        </a:spcBef>
        <a:spcAft>
          <a:spcPct val="0"/>
        </a:spcAft>
        <a:defRPr sz="4400">
          <a:solidFill>
            <a:srgbClr val="03042B"/>
          </a:solidFill>
          <a:latin typeface="Trebuchet MS" charset="0"/>
        </a:defRPr>
      </a:lvl5pPr>
      <a:lvl6pPr marL="457200" algn="ctr" rtl="0" eaLnBrk="1" fontAlgn="base" hangingPunct="1">
        <a:spcBef>
          <a:spcPct val="0"/>
        </a:spcBef>
        <a:spcAft>
          <a:spcPct val="0"/>
        </a:spcAft>
        <a:defRPr sz="4400">
          <a:solidFill>
            <a:srgbClr val="03042B"/>
          </a:solidFill>
          <a:latin typeface="Trebuchet MS" charset="0"/>
        </a:defRPr>
      </a:lvl6pPr>
      <a:lvl7pPr marL="914400" algn="ctr" rtl="0" eaLnBrk="1" fontAlgn="base" hangingPunct="1">
        <a:spcBef>
          <a:spcPct val="0"/>
        </a:spcBef>
        <a:spcAft>
          <a:spcPct val="0"/>
        </a:spcAft>
        <a:defRPr sz="4400">
          <a:solidFill>
            <a:srgbClr val="03042B"/>
          </a:solidFill>
          <a:latin typeface="Trebuchet MS" charset="0"/>
        </a:defRPr>
      </a:lvl7pPr>
      <a:lvl8pPr marL="1371600" algn="ctr" rtl="0" eaLnBrk="1" fontAlgn="base" hangingPunct="1">
        <a:spcBef>
          <a:spcPct val="0"/>
        </a:spcBef>
        <a:spcAft>
          <a:spcPct val="0"/>
        </a:spcAft>
        <a:defRPr sz="4400">
          <a:solidFill>
            <a:srgbClr val="03042B"/>
          </a:solidFill>
          <a:latin typeface="Trebuchet MS" charset="0"/>
        </a:defRPr>
      </a:lvl8pPr>
      <a:lvl9pPr marL="1828800" algn="ctr" rtl="0" eaLnBrk="1" fontAlgn="base" hangingPunct="1">
        <a:spcBef>
          <a:spcPct val="0"/>
        </a:spcBef>
        <a:spcAft>
          <a:spcPct val="0"/>
        </a:spcAft>
        <a:defRPr sz="4400">
          <a:solidFill>
            <a:srgbClr val="03042B"/>
          </a:solidFill>
          <a:latin typeface="Trebuchet MS" charset="0"/>
        </a:defRPr>
      </a:lvl9pPr>
    </p:titleStyle>
    <p:bodyStyle>
      <a:lvl1pPr marL="342900" indent="-342900" algn="l" rtl="0" eaLnBrk="1" fontAlgn="base" hangingPunct="1">
        <a:spcBef>
          <a:spcPct val="20000"/>
        </a:spcBef>
        <a:spcAft>
          <a:spcPct val="0"/>
        </a:spcAft>
        <a:buChar char="•"/>
        <a:defRPr sz="3200">
          <a:solidFill>
            <a:srgbClr val="03042B"/>
          </a:solidFill>
          <a:latin typeface="+mn-lt"/>
          <a:ea typeface="+mn-ea"/>
          <a:cs typeface="+mn-cs"/>
        </a:defRPr>
      </a:lvl1pPr>
      <a:lvl2pPr marL="742950" indent="-285750" algn="l" rtl="0" eaLnBrk="1" fontAlgn="base" hangingPunct="1">
        <a:spcBef>
          <a:spcPct val="20000"/>
        </a:spcBef>
        <a:spcAft>
          <a:spcPct val="0"/>
        </a:spcAft>
        <a:buChar char="–"/>
        <a:defRPr sz="2800">
          <a:solidFill>
            <a:srgbClr val="03042B"/>
          </a:solidFill>
          <a:latin typeface="+mn-lt"/>
        </a:defRPr>
      </a:lvl2pPr>
      <a:lvl3pPr marL="1143000" indent="-228600" algn="l" rtl="0" eaLnBrk="1" fontAlgn="base" hangingPunct="1">
        <a:spcBef>
          <a:spcPct val="20000"/>
        </a:spcBef>
        <a:spcAft>
          <a:spcPct val="0"/>
        </a:spcAft>
        <a:buChar char="•"/>
        <a:defRPr sz="2400">
          <a:solidFill>
            <a:srgbClr val="03042B"/>
          </a:solidFill>
          <a:latin typeface="+mn-lt"/>
        </a:defRPr>
      </a:lvl3pPr>
      <a:lvl4pPr marL="1600200" indent="-228600" algn="l" rtl="0" eaLnBrk="1" fontAlgn="base" hangingPunct="1">
        <a:spcBef>
          <a:spcPct val="20000"/>
        </a:spcBef>
        <a:spcAft>
          <a:spcPct val="0"/>
        </a:spcAft>
        <a:buChar char="–"/>
        <a:defRPr sz="2000">
          <a:solidFill>
            <a:srgbClr val="03042B"/>
          </a:solidFill>
          <a:latin typeface="+mn-lt"/>
        </a:defRPr>
      </a:lvl4pPr>
      <a:lvl5pPr marL="2057400" indent="-228600" algn="l" rtl="0" eaLnBrk="1" fontAlgn="base" hangingPunct="1">
        <a:spcBef>
          <a:spcPct val="20000"/>
        </a:spcBef>
        <a:spcAft>
          <a:spcPct val="0"/>
        </a:spcAft>
        <a:buChar char="»"/>
        <a:defRPr sz="2000">
          <a:solidFill>
            <a:srgbClr val="03042B"/>
          </a:solidFill>
          <a:latin typeface="+mn-lt"/>
        </a:defRPr>
      </a:lvl5pPr>
      <a:lvl6pPr marL="2514600" indent="-228600" algn="l" rtl="0" eaLnBrk="1" fontAlgn="base" hangingPunct="1">
        <a:spcBef>
          <a:spcPct val="20000"/>
        </a:spcBef>
        <a:spcAft>
          <a:spcPct val="0"/>
        </a:spcAft>
        <a:buChar char="»"/>
        <a:defRPr sz="2000">
          <a:solidFill>
            <a:srgbClr val="03042B"/>
          </a:solidFill>
          <a:latin typeface="+mn-lt"/>
        </a:defRPr>
      </a:lvl6pPr>
      <a:lvl7pPr marL="2971800" indent="-228600" algn="l" rtl="0" eaLnBrk="1" fontAlgn="base" hangingPunct="1">
        <a:spcBef>
          <a:spcPct val="20000"/>
        </a:spcBef>
        <a:spcAft>
          <a:spcPct val="0"/>
        </a:spcAft>
        <a:buChar char="»"/>
        <a:defRPr sz="2000">
          <a:solidFill>
            <a:srgbClr val="03042B"/>
          </a:solidFill>
          <a:latin typeface="+mn-lt"/>
        </a:defRPr>
      </a:lvl7pPr>
      <a:lvl8pPr marL="3429000" indent="-228600" algn="l" rtl="0" eaLnBrk="1" fontAlgn="base" hangingPunct="1">
        <a:spcBef>
          <a:spcPct val="20000"/>
        </a:spcBef>
        <a:spcAft>
          <a:spcPct val="0"/>
        </a:spcAft>
        <a:buChar char="»"/>
        <a:defRPr sz="2000">
          <a:solidFill>
            <a:srgbClr val="03042B"/>
          </a:solidFill>
          <a:latin typeface="+mn-lt"/>
        </a:defRPr>
      </a:lvl8pPr>
      <a:lvl9pPr marL="3886200" indent="-228600" algn="l" rtl="0" eaLnBrk="1" fontAlgn="base" hangingPunct="1">
        <a:spcBef>
          <a:spcPct val="20000"/>
        </a:spcBef>
        <a:spcAft>
          <a:spcPct val="0"/>
        </a:spcAft>
        <a:buChar char="»"/>
        <a:defRPr sz="2000">
          <a:solidFill>
            <a:srgbClr val="03042B"/>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928926" y="1500174"/>
            <a:ext cx="6000792" cy="1143000"/>
          </a:xfrm>
        </p:spPr>
        <p:txBody>
          <a:bodyPr/>
          <a:lstStyle/>
          <a:p>
            <a:pPr algn="r"/>
            <a:r>
              <a:rPr lang="es-AR" dirty="0" smtClean="0"/>
              <a:t>Nuestra Navidad</a:t>
            </a:r>
            <a:endParaRPr lang="es-AR" dirty="0"/>
          </a:p>
        </p:txBody>
      </p:sp>
      <p:sp>
        <p:nvSpPr>
          <p:cNvPr id="3" name="2 Subtítulo"/>
          <p:cNvSpPr>
            <a:spLocks noGrp="1"/>
          </p:cNvSpPr>
          <p:nvPr>
            <p:ph type="subTitle" idx="1"/>
          </p:nvPr>
        </p:nvSpPr>
        <p:spPr>
          <a:xfrm>
            <a:off x="2571736" y="2857496"/>
            <a:ext cx="6400800" cy="1752600"/>
          </a:xfrm>
        </p:spPr>
        <p:txBody>
          <a:bodyPr/>
          <a:lstStyle/>
          <a:p>
            <a:pPr algn="r"/>
            <a:r>
              <a:rPr lang="es-AR" dirty="0" smtClean="0"/>
              <a:t>Un estudio para entender la celebración de la Navidad</a:t>
            </a:r>
            <a:endParaRPr lang="es-AR" dirty="0"/>
          </a:p>
        </p:txBody>
      </p:sp>
      <p:pic>
        <p:nvPicPr>
          <p:cNvPr id="6" name="Picture 2" descr="D:\IGLESIA\imagenes\Logos\_LOGO_O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005064"/>
            <a:ext cx="5650472" cy="2592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928926" y="1500174"/>
            <a:ext cx="6000792" cy="1143000"/>
          </a:xfrm>
        </p:spPr>
        <p:txBody>
          <a:bodyPr/>
          <a:lstStyle/>
          <a:p>
            <a:pPr algn="r"/>
            <a:r>
              <a:rPr lang="es-AR" sz="6600" dirty="0" err="1" smtClean="0"/>
              <a:t>Felíz</a:t>
            </a:r>
            <a:r>
              <a:rPr lang="es-AR" sz="6600" dirty="0" smtClean="0"/>
              <a:t> Navidad!!!</a:t>
            </a:r>
            <a:endParaRPr lang="es-AR" sz="6600" dirty="0"/>
          </a:p>
        </p:txBody>
      </p:sp>
      <p:pic>
        <p:nvPicPr>
          <p:cNvPr id="2050" name="Picture 2" descr="D:\IGLESIA\imagenes\Logos\_LOGO_O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629" y="3645024"/>
            <a:ext cx="5650472" cy="2592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r"/>
            <a:r>
              <a:rPr lang="es-AR" dirty="0" smtClean="0"/>
              <a:t>La Navidad, </a:t>
            </a:r>
            <a:br>
              <a:rPr lang="es-AR" dirty="0" smtClean="0"/>
            </a:br>
            <a:r>
              <a:rPr lang="es-AR" dirty="0" smtClean="0"/>
              <a:t>mitos y verdades</a:t>
            </a:r>
            <a:endParaRPr lang="es-AR" dirty="0"/>
          </a:p>
        </p:txBody>
      </p:sp>
      <p:sp>
        <p:nvSpPr>
          <p:cNvPr id="3" name="2 Marcador de contenido"/>
          <p:cNvSpPr>
            <a:spLocks noGrp="1"/>
          </p:cNvSpPr>
          <p:nvPr>
            <p:ph idx="1"/>
          </p:nvPr>
        </p:nvSpPr>
        <p:spPr/>
        <p:txBody>
          <a:bodyPr/>
          <a:lstStyle/>
          <a:p>
            <a:r>
              <a:rPr lang="es-AR" dirty="0" smtClean="0"/>
              <a:t>¿Qué representa para vos la navidad?</a:t>
            </a:r>
          </a:p>
          <a:p>
            <a:r>
              <a:rPr lang="es-AR" dirty="0" smtClean="0"/>
              <a:t>¿Es bíblica la fecha de la navidad?</a:t>
            </a:r>
          </a:p>
          <a:p>
            <a:r>
              <a:rPr lang="es-AR" dirty="0" smtClean="0"/>
              <a:t>¿Qué es el árbol de navidad?</a:t>
            </a:r>
          </a:p>
          <a:p>
            <a:r>
              <a:rPr lang="es-AR" dirty="0" smtClean="0"/>
              <a:t>¿Papá Noel?</a:t>
            </a:r>
          </a:p>
          <a:p>
            <a:r>
              <a:rPr lang="es-AR" dirty="0" smtClean="0"/>
              <a:t>¿Qué deberíamos hacer como cristianos?</a:t>
            </a:r>
            <a:endParaRPr lang="es-AR"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¿Qué significa para mí</a:t>
            </a:r>
            <a:br>
              <a:rPr lang="es-AR" dirty="0" smtClean="0"/>
            </a:br>
            <a:r>
              <a:rPr lang="es-AR" dirty="0" smtClean="0"/>
              <a:t>la navidad?</a:t>
            </a:r>
            <a:endParaRPr lang="es-AR" dirty="0"/>
          </a:p>
        </p:txBody>
      </p:sp>
      <p:sp>
        <p:nvSpPr>
          <p:cNvPr id="3" name="2 Marcador de contenido"/>
          <p:cNvSpPr>
            <a:spLocks noGrp="1"/>
          </p:cNvSpPr>
          <p:nvPr>
            <p:ph idx="1"/>
          </p:nvPr>
        </p:nvSpPr>
        <p:spPr/>
        <p:txBody>
          <a:bodyPr/>
          <a:lstStyle/>
          <a:p>
            <a:endParaRPr lang="es-AR"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t>
            </a:r>
            <a:r>
              <a:rPr lang="es-AR" dirty="0" smtClean="0"/>
              <a:t>25 de diciembre?</a:t>
            </a:r>
            <a:endParaRPr lang="es-AR" dirty="0"/>
          </a:p>
        </p:txBody>
      </p:sp>
      <p:sp>
        <p:nvSpPr>
          <p:cNvPr id="3" name="2 Marcador de contenido"/>
          <p:cNvSpPr>
            <a:spLocks noGrp="1"/>
          </p:cNvSpPr>
          <p:nvPr>
            <p:ph idx="1"/>
          </p:nvPr>
        </p:nvSpPr>
        <p:spPr/>
        <p:txBody>
          <a:bodyPr/>
          <a:lstStyle/>
          <a:p>
            <a:r>
              <a:rPr lang="es-AR" dirty="0" smtClean="0"/>
              <a:t>No sabemos en que fecha nació Jesús</a:t>
            </a:r>
          </a:p>
          <a:p>
            <a:r>
              <a:rPr lang="es-AR" dirty="0" smtClean="0"/>
              <a:t>25 de Diciembre “día del sol invicto”</a:t>
            </a:r>
          </a:p>
          <a:p>
            <a:r>
              <a:rPr lang="es-AR" dirty="0" smtClean="0"/>
              <a:t>Malaquías 3:20: “Sol de Justicia”</a:t>
            </a:r>
          </a:p>
          <a:p>
            <a:r>
              <a:rPr lang="es-AR" dirty="0" smtClean="0"/>
              <a:t>Apocalipsis 21:23 “Dios reemplaza al sol”</a:t>
            </a:r>
          </a:p>
          <a:p>
            <a:r>
              <a:rPr lang="es-AR" dirty="0" smtClean="0"/>
              <a:t>Venció  a las tinieblas</a:t>
            </a:r>
          </a:p>
          <a:p>
            <a:r>
              <a:rPr lang="es-AR" dirty="0" smtClean="0"/>
              <a:t>Jesucristo es Nuestra LUZ</a:t>
            </a:r>
          </a:p>
          <a:p>
            <a:endParaRPr lang="es-AR" dirty="0" smtClean="0"/>
          </a:p>
          <a:p>
            <a:endParaRPr lang="es-AR"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Adrian\AppData\Local\Temp\Rar$DR01.056\Christmas Tree\christmas_tree_a.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 name="1 Título"/>
          <p:cNvSpPr>
            <a:spLocks noGrp="1"/>
          </p:cNvSpPr>
          <p:nvPr>
            <p:ph type="title"/>
          </p:nvPr>
        </p:nvSpPr>
        <p:spPr/>
        <p:txBody>
          <a:bodyPr/>
          <a:lstStyle/>
          <a:p>
            <a:pPr algn="r"/>
            <a:r>
              <a:rPr lang="es-AR" dirty="0" smtClean="0">
                <a:solidFill>
                  <a:schemeClr val="bg1"/>
                </a:solidFill>
              </a:rPr>
              <a:t>¿Arbolito?</a:t>
            </a:r>
            <a:endParaRPr lang="es-AR" dirty="0">
              <a:solidFill>
                <a:schemeClr val="bg1"/>
              </a:solidFill>
            </a:endParaRPr>
          </a:p>
        </p:txBody>
      </p:sp>
      <p:sp>
        <p:nvSpPr>
          <p:cNvPr id="3" name="2 Marcador de contenido"/>
          <p:cNvSpPr>
            <a:spLocks noGrp="1"/>
          </p:cNvSpPr>
          <p:nvPr>
            <p:ph idx="1"/>
          </p:nvPr>
        </p:nvSpPr>
        <p:spPr/>
        <p:txBody>
          <a:bodyPr/>
          <a:lstStyle/>
          <a:p>
            <a:pPr algn="r"/>
            <a:r>
              <a:rPr lang="es-AR" dirty="0" smtClean="0">
                <a:solidFill>
                  <a:schemeClr val="bg1"/>
                </a:solidFill>
              </a:rPr>
              <a:t>Origen germánico</a:t>
            </a:r>
          </a:p>
          <a:p>
            <a:pPr algn="r"/>
            <a:r>
              <a:rPr lang="es-AR" dirty="0" smtClean="0">
                <a:solidFill>
                  <a:schemeClr val="bg1"/>
                </a:solidFill>
              </a:rPr>
              <a:t>No tiene base bíblica</a:t>
            </a:r>
          </a:p>
          <a:p>
            <a:pPr algn="r"/>
            <a:r>
              <a:rPr lang="es-AR" dirty="0" smtClean="0">
                <a:solidFill>
                  <a:schemeClr val="bg1"/>
                </a:solidFill>
              </a:rPr>
              <a:t>Es una expresión </a:t>
            </a:r>
            <a:br>
              <a:rPr lang="es-AR" dirty="0" smtClean="0">
                <a:solidFill>
                  <a:schemeClr val="bg1"/>
                </a:solidFill>
              </a:rPr>
            </a:br>
            <a:r>
              <a:rPr lang="es-AR" dirty="0" smtClean="0">
                <a:solidFill>
                  <a:schemeClr val="bg1"/>
                </a:solidFill>
              </a:rPr>
              <a:t>comercial de la navidad</a:t>
            </a:r>
          </a:p>
          <a:p>
            <a:pPr algn="r"/>
            <a:r>
              <a:rPr lang="es-AR" dirty="0" smtClean="0">
                <a:solidFill>
                  <a:schemeClr val="bg1"/>
                </a:solidFill>
              </a:rPr>
              <a:t>Solo un elemento </a:t>
            </a:r>
            <a:r>
              <a:rPr lang="es-AR" dirty="0">
                <a:solidFill>
                  <a:schemeClr val="bg1"/>
                </a:solidFill>
              </a:rPr>
              <a:t/>
            </a:r>
            <a:br>
              <a:rPr lang="es-AR" dirty="0">
                <a:solidFill>
                  <a:schemeClr val="bg1"/>
                </a:solidFill>
              </a:rPr>
            </a:br>
            <a:r>
              <a:rPr lang="es-AR" dirty="0" smtClean="0">
                <a:solidFill>
                  <a:schemeClr val="bg1"/>
                </a:solidFill>
              </a:rPr>
              <a:t>decorativo</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descr="Desbancado Papá Noel"/>
          <p:cNvPicPr>
            <a:picLocks noChangeAspect="1" noChangeArrowheads="1"/>
          </p:cNvPicPr>
          <p:nvPr/>
        </p:nvPicPr>
        <p:blipFill>
          <a:blip r:embed="rId3" cstate="print"/>
          <a:srcRect/>
          <a:stretch>
            <a:fillRect/>
          </a:stretch>
        </p:blipFill>
        <p:spPr bwMode="auto">
          <a:xfrm>
            <a:off x="-428660" y="2871766"/>
            <a:ext cx="5419880" cy="3986234"/>
          </a:xfrm>
          <a:prstGeom prst="rect">
            <a:avLst/>
          </a:prstGeom>
          <a:noFill/>
        </p:spPr>
      </p:pic>
      <p:sp>
        <p:nvSpPr>
          <p:cNvPr id="2" name="1 Título"/>
          <p:cNvSpPr>
            <a:spLocks noGrp="1"/>
          </p:cNvSpPr>
          <p:nvPr>
            <p:ph type="title"/>
          </p:nvPr>
        </p:nvSpPr>
        <p:spPr/>
        <p:txBody>
          <a:bodyPr/>
          <a:lstStyle/>
          <a:p>
            <a:r>
              <a:rPr lang="es-AR" dirty="0" smtClean="0"/>
              <a:t>Papá Noel…</a:t>
            </a:r>
            <a:endParaRPr lang="es-AR" dirty="0"/>
          </a:p>
        </p:txBody>
      </p:sp>
      <p:pic>
        <p:nvPicPr>
          <p:cNvPr id="46082" name="Picture 2" descr="Papa Noel pone el turbo"/>
          <p:cNvPicPr>
            <a:picLocks noChangeAspect="1" noChangeArrowheads="1"/>
          </p:cNvPicPr>
          <p:nvPr/>
        </p:nvPicPr>
        <p:blipFill>
          <a:blip r:embed="rId4" cstate="print"/>
          <a:srcRect/>
          <a:stretch>
            <a:fillRect/>
          </a:stretch>
        </p:blipFill>
        <p:spPr bwMode="auto">
          <a:xfrm>
            <a:off x="5334000" y="1643050"/>
            <a:ext cx="3810000" cy="2905125"/>
          </a:xfrm>
          <a:prstGeom prst="rect">
            <a:avLst/>
          </a:prstGeom>
          <a:noFill/>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Papá Noel</a:t>
            </a:r>
            <a:endParaRPr lang="es-AR" dirty="0"/>
          </a:p>
        </p:txBody>
      </p:sp>
      <p:pic>
        <p:nvPicPr>
          <p:cNvPr id="68610" name="Picture 2" descr="http://www.uvasdelasuerte.com/media/Obispo.jpg"/>
          <p:cNvPicPr>
            <a:picLocks noChangeAspect="1" noChangeArrowheads="1"/>
          </p:cNvPicPr>
          <p:nvPr/>
        </p:nvPicPr>
        <p:blipFill>
          <a:blip r:embed="rId3" cstate="print"/>
          <a:srcRect/>
          <a:stretch>
            <a:fillRect/>
          </a:stretch>
        </p:blipFill>
        <p:spPr bwMode="auto">
          <a:xfrm>
            <a:off x="6858016" y="0"/>
            <a:ext cx="2857500" cy="6858001"/>
          </a:xfrm>
          <a:prstGeom prst="rect">
            <a:avLst/>
          </a:prstGeom>
          <a:noFill/>
        </p:spPr>
      </p:pic>
      <p:sp>
        <p:nvSpPr>
          <p:cNvPr id="3" name="2 Marcador de contenido"/>
          <p:cNvSpPr>
            <a:spLocks noGrp="1"/>
          </p:cNvSpPr>
          <p:nvPr>
            <p:ph idx="1"/>
          </p:nvPr>
        </p:nvSpPr>
        <p:spPr>
          <a:xfrm>
            <a:off x="685800" y="1981200"/>
            <a:ext cx="6457968" cy="4114800"/>
          </a:xfrm>
        </p:spPr>
        <p:txBody>
          <a:bodyPr/>
          <a:lstStyle/>
          <a:p>
            <a:r>
              <a:rPr lang="es-AR" dirty="0" smtClean="0"/>
              <a:t>Nicolás, obispo de Bari (Italia) – 300 </a:t>
            </a:r>
            <a:r>
              <a:rPr lang="es-AR" dirty="0" err="1" smtClean="0"/>
              <a:t>dc</a:t>
            </a:r>
            <a:endParaRPr lang="es-AR" dirty="0" smtClean="0"/>
          </a:p>
          <a:p>
            <a:r>
              <a:rPr lang="es-AR" dirty="0" smtClean="0"/>
              <a:t>Hombre muy generoso</a:t>
            </a:r>
          </a:p>
          <a:p>
            <a:r>
              <a:rPr lang="es-AR" dirty="0" smtClean="0"/>
              <a:t>A su muerte, en su honor se hacían regalos a los niños en la navidad.</a:t>
            </a:r>
          </a:p>
          <a:p>
            <a:endParaRPr lang="es-AR" dirty="0"/>
          </a:p>
        </p:txBody>
      </p:sp>
      <p:sp>
        <p:nvSpPr>
          <p:cNvPr id="6" name="5 Llamada con línea 1"/>
          <p:cNvSpPr/>
          <p:nvPr/>
        </p:nvSpPr>
        <p:spPr bwMode="auto">
          <a:xfrm>
            <a:off x="3571868" y="5143512"/>
            <a:ext cx="3214710" cy="1214446"/>
          </a:xfrm>
          <a:prstGeom prst="borderCallout1">
            <a:avLst>
              <a:gd name="adj1" fmla="val -5694"/>
              <a:gd name="adj2" fmla="val 94655"/>
              <a:gd name="adj3" fmla="val -103838"/>
              <a:gd name="adj4" fmla="val 13631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s-AR"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VESTIMENTA DE OBISPO</a:t>
            </a:r>
            <a:endParaRPr kumimoji="0" lang="es-AR" sz="28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8610"/>
                                        </p:tgtEl>
                                        <p:attrNameLst>
                                          <p:attrName>style.visibility</p:attrName>
                                        </p:attrNameLst>
                                      </p:cBhvr>
                                      <p:to>
                                        <p:strVal val="visible"/>
                                      </p:to>
                                    </p:set>
                                    <p:animEffect transition="in" filter="checkerboard(across)">
                                      <p:cBhvr>
                                        <p:cTn id="25" dur="500"/>
                                        <p:tgtEl>
                                          <p:spTgt spid="68610"/>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Papá Noel: Nombres</a:t>
            </a:r>
            <a:endParaRPr lang="es-AR" dirty="0"/>
          </a:p>
        </p:txBody>
      </p:sp>
      <p:sp>
        <p:nvSpPr>
          <p:cNvPr id="3" name="2 Marcador de contenido"/>
          <p:cNvSpPr>
            <a:spLocks noGrp="1"/>
          </p:cNvSpPr>
          <p:nvPr>
            <p:ph idx="1"/>
          </p:nvPr>
        </p:nvSpPr>
        <p:spPr>
          <a:xfrm>
            <a:off x="685800" y="1981200"/>
            <a:ext cx="6457968" cy="4114800"/>
          </a:xfrm>
        </p:spPr>
        <p:txBody>
          <a:bodyPr/>
          <a:lstStyle/>
          <a:p>
            <a:r>
              <a:rPr lang="es-AR" dirty="0" smtClean="0"/>
              <a:t>San Nicolás</a:t>
            </a:r>
          </a:p>
          <a:p>
            <a:r>
              <a:rPr lang="es-AR" dirty="0" smtClean="0"/>
              <a:t>Saint Claus (holandés)</a:t>
            </a:r>
          </a:p>
          <a:p>
            <a:r>
              <a:rPr lang="es-AR" dirty="0" smtClean="0"/>
              <a:t>Abuelito invierno</a:t>
            </a:r>
          </a:p>
          <a:p>
            <a:r>
              <a:rPr lang="es-AR" dirty="0" smtClean="0"/>
              <a:t>Abuelito navidad</a:t>
            </a:r>
          </a:p>
          <a:p>
            <a:r>
              <a:rPr lang="es-AR" dirty="0" smtClean="0"/>
              <a:t>Papá Noel (del francés)</a:t>
            </a:r>
          </a:p>
          <a:p>
            <a:r>
              <a:rPr lang="es-AR" dirty="0" smtClean="0"/>
              <a:t>Se agregan los renos….</a:t>
            </a:r>
          </a:p>
          <a:p>
            <a:pPr>
              <a:buNone/>
            </a:pPr>
            <a:endParaRPr lang="es-AR"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r"/>
            <a:r>
              <a:rPr lang="es-AR" dirty="0" smtClean="0"/>
              <a:t>¿Qué significa la navidad como cristianos?</a:t>
            </a:r>
            <a:endParaRPr lang="es-AR" dirty="0"/>
          </a:p>
        </p:txBody>
      </p:sp>
      <p:sp>
        <p:nvSpPr>
          <p:cNvPr id="3" name="2 Marcador de contenido"/>
          <p:cNvSpPr>
            <a:spLocks noGrp="1"/>
          </p:cNvSpPr>
          <p:nvPr>
            <p:ph idx="1"/>
          </p:nvPr>
        </p:nvSpPr>
        <p:spPr/>
        <p:txBody>
          <a:bodyPr/>
          <a:lstStyle/>
          <a:p>
            <a:r>
              <a:rPr lang="es-AR" dirty="0" smtClean="0"/>
              <a:t>No está mal </a:t>
            </a:r>
            <a:r>
              <a:rPr lang="es-AR" dirty="0" smtClean="0"/>
              <a:t>celebrarla</a:t>
            </a:r>
          </a:p>
          <a:p>
            <a:r>
              <a:rPr lang="es-AR" dirty="0" smtClean="0"/>
              <a:t>No debemos hacer </a:t>
            </a:r>
            <a:r>
              <a:rPr lang="es-AR" dirty="0" err="1" smtClean="0"/>
              <a:t>incapié</a:t>
            </a:r>
            <a:r>
              <a:rPr lang="es-AR" dirty="0" smtClean="0"/>
              <a:t> solo en los regalos.</a:t>
            </a:r>
            <a:endParaRPr lang="es-AR" dirty="0" smtClean="0"/>
          </a:p>
          <a:p>
            <a:r>
              <a:rPr lang="es-AR" dirty="0" smtClean="0"/>
              <a:t>Démosle </a:t>
            </a:r>
            <a:r>
              <a:rPr lang="es-AR" dirty="0" smtClean="0"/>
              <a:t>el lugar que Cristo merece</a:t>
            </a:r>
          </a:p>
          <a:p>
            <a:r>
              <a:rPr lang="es-AR" dirty="0" smtClean="0"/>
              <a:t>Recordemos el nacimiento de Jesús y su significado</a:t>
            </a:r>
            <a:r>
              <a:rPr lang="es-AR" dirty="0" smtClean="0"/>
              <a:t>.</a:t>
            </a:r>
          </a:p>
          <a:p>
            <a:endParaRPr lang="es-AR"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ristmas_ornament">
  <a:themeElements>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a de Office">
      <a:majorFont>
        <a:latin typeface="Trebuchet MS"/>
        <a:ea typeface=""/>
        <a:cs typeface=""/>
      </a:majorFont>
      <a:minorFont>
        <a:latin typeface="Trebuchet MS"/>
        <a:ea typeface=""/>
        <a:cs typeface=""/>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a de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e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a de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e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christmas_ornament</Template>
  <TotalTime>62</TotalTime>
  <Words>592</Words>
  <Application>Microsoft Office PowerPoint</Application>
  <PresentationFormat>Presentación en pantalla (4:3)</PresentationFormat>
  <Paragraphs>67</Paragraphs>
  <Slides>10</Slides>
  <Notes>10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christmas_ornament</vt:lpstr>
      <vt:lpstr>Nuestra Navidad</vt:lpstr>
      <vt:lpstr>La Navidad,  mitos y verdades</vt:lpstr>
      <vt:lpstr>¿Qué significa para mí la navidad?</vt:lpstr>
      <vt:lpstr>¿25 de diciembre?</vt:lpstr>
      <vt:lpstr>¿Arbolito?</vt:lpstr>
      <vt:lpstr>Papá Noel…</vt:lpstr>
      <vt:lpstr>Papá Noel</vt:lpstr>
      <vt:lpstr>Papá Noel: Nombres</vt:lpstr>
      <vt:lpstr>¿Qué significa la navidad como cristianos?</vt:lpstr>
      <vt:lpstr>Felíz Navidad!!!</vt:lpstr>
    </vt:vector>
  </TitlesOfParts>
  <Company>ITS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Adrian</dc:creator>
  <cp:keywords>Christmas Ornament</cp:keywords>
  <cp:lastModifiedBy>Adrian</cp:lastModifiedBy>
  <cp:revision>10</cp:revision>
  <dcterms:created xsi:type="dcterms:W3CDTF">2009-12-20T06:12:59Z</dcterms:created>
  <dcterms:modified xsi:type="dcterms:W3CDTF">2012-12-16T12:27:54Z</dcterms:modified>
  <cp:category>Christmas Ornament</cp:category>
</cp:coreProperties>
</file>