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5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84" y="-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14930-D1D9-4E37-BB16-C25C5F6D8B23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7006E-F55C-4B86-9219-26844477D0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0E686-5E6A-464E-95BC-F5F31FDF3DE5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3B0A-A956-4CE5-AD5E-CE8CA04CEA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D798D-B732-438E-B0CD-5324C399ED8B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6CEF-A5C6-4E95-AE9D-1D10FFF538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F850A-8134-4CCC-8ED7-E167B5729737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D7C8-C413-4447-B391-33D6F1954D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0BEFB-3A74-4486-A156-8E765EFBCF48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D460-EA42-45C8-95A4-868F49E154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A4FB1-A6E1-4C1F-8863-E74F75DA3BF7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E7228-4012-4849-8B24-2E243A772C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6BE61-425E-4555-997D-9878A5A23529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213E2-123E-4BF8-ABB4-1C94DF9589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D813B-0F72-49D1-9E4A-A213AC3E0046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26D8A-1B27-4349-B43A-38E5A6B10EE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3A7C2-F787-4229-ACFF-BE6F60DAC724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66687-2E5B-40C5-8E04-3CA2E59B23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A2AB-1056-4FD7-93E4-67D47C4ED37A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572DD-7ED4-4448-8E10-9042E86C6F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612FB-FF45-488D-8F62-1A0605371080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BDCDC-3C1A-4D96-90C0-89D824FBC39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C2599D1-1979-4D2A-A887-CEE0CC350016}" type="datetime1">
              <a:rPr lang="en-US"/>
              <a:pPr>
                <a:defRPr/>
              </a:pPr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C393471-FDCD-43B6-BACB-7CC440B678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mtClean="0">
              <a:ea typeface="+mn-ea"/>
              <a:cs typeface="+mn-cs"/>
            </a:endParaRPr>
          </a:p>
        </p:txBody>
      </p:sp>
      <p:pic>
        <p:nvPicPr>
          <p:cNvPr id="2052" name="Picture 5" descr="Escuela de Obisp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5047488"/>
            <a:ext cx="9144000" cy="15605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81600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Misiones </a:t>
            </a:r>
            <a:r>
              <a:rPr lang="en-US" sz="2800" spc="8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Internacionales</a:t>
            </a:r>
            <a:endParaRPr lang="en-US" sz="2800" spc="8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ctr"/>
            <a:r>
              <a:rPr lang="en-US" sz="5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SEMINARIO PASTORAL</a:t>
            </a:r>
            <a:endParaRPr lang="en-US" sz="5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3"/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931863"/>
          </a:xfrm>
        </p:spPr>
        <p:txBody>
          <a:bodyPr/>
          <a:lstStyle/>
          <a:p>
            <a:pPr eaLnBrk="1" hangingPunct="1"/>
            <a:r>
              <a:rPr lang="es-ES_tradnl" sz="5400" b="1" smtClean="0">
                <a:solidFill>
                  <a:srgbClr val="000000"/>
                </a:solidFill>
              </a:rPr>
              <a:t>El Pastor</a:t>
            </a:r>
          </a:p>
        </p:txBody>
      </p:sp>
      <p:sp>
        <p:nvSpPr>
          <p:cNvPr id="11268" name="Subtitle 4"/>
          <p:cNvSpPr>
            <a:spLocks noGrp="1"/>
          </p:cNvSpPr>
          <p:nvPr>
            <p:ph type="subTitle" idx="1"/>
          </p:nvPr>
        </p:nvSpPr>
        <p:spPr>
          <a:xfrm>
            <a:off x="1371600" y="1338263"/>
            <a:ext cx="6400800" cy="1712912"/>
          </a:xfrm>
        </p:spPr>
        <p:txBody>
          <a:bodyPr/>
          <a:lstStyle/>
          <a:p>
            <a:pPr eaLnBrk="1" hangingPunct="1"/>
            <a:r>
              <a:rPr lang="es-ES_tradnl" sz="4400" b="1" smtClean="0">
                <a:solidFill>
                  <a:srgbClr val="000000"/>
                </a:solidFill>
              </a:rPr>
              <a:t>Necesita cambiar la cultura de la Iglesia.</a:t>
            </a:r>
            <a:endParaRPr lang="en-US" sz="4400" b="1" smtClean="0">
              <a:solidFill>
                <a:srgbClr val="000000"/>
              </a:solidFill>
            </a:endParaRPr>
          </a:p>
        </p:txBody>
      </p:sp>
      <p:pic>
        <p:nvPicPr>
          <p:cNvPr id="11269" name="Picture 9" descr="Changing-Organizational-Culture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5663" y="2921000"/>
            <a:ext cx="4622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itle 3"/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931863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000000"/>
                </a:solidFill>
              </a:rPr>
              <a:t>La Diferencia entre el Cambio y la Transición</a:t>
            </a:r>
          </a:p>
        </p:txBody>
      </p:sp>
      <p:sp>
        <p:nvSpPr>
          <p:cNvPr id="12292" name="Subtitle 4"/>
          <p:cNvSpPr>
            <a:spLocks noGrp="1"/>
          </p:cNvSpPr>
          <p:nvPr>
            <p:ph type="subTitle" idx="1"/>
          </p:nvPr>
        </p:nvSpPr>
        <p:spPr>
          <a:xfrm>
            <a:off x="685800" y="2317750"/>
            <a:ext cx="7772400" cy="2887663"/>
          </a:xfrm>
        </p:spPr>
        <p:txBody>
          <a:bodyPr/>
          <a:lstStyle/>
          <a:p>
            <a:pPr eaLnBrk="1" hangingPunct="1"/>
            <a:r>
              <a:rPr lang="es-ES_tradnl" sz="4400" b="1" smtClean="0">
                <a:solidFill>
                  <a:srgbClr val="000000"/>
                </a:solidFill>
              </a:rPr>
              <a:t>Plan de </a:t>
            </a:r>
            <a:r>
              <a:rPr lang="es-ES_tradnl" sz="4400" b="1" i="1" u="sng" smtClean="0">
                <a:solidFill>
                  <a:srgbClr val="000000"/>
                </a:solidFill>
              </a:rPr>
              <a:t>cambio </a:t>
            </a:r>
            <a:r>
              <a:rPr lang="es-ES_tradnl" sz="4400" b="1" smtClean="0">
                <a:solidFill>
                  <a:srgbClr val="000000"/>
                </a:solidFill>
              </a:rPr>
              <a:t>enfoca para donde va.</a:t>
            </a:r>
            <a:endParaRPr lang="en-US" sz="4400" b="1" smtClean="0">
              <a:solidFill>
                <a:srgbClr val="000000"/>
              </a:solidFill>
            </a:endParaRPr>
          </a:p>
          <a:p>
            <a:pPr eaLnBrk="1" hangingPunct="1"/>
            <a:r>
              <a:rPr lang="es-ES_tradnl" sz="4400" b="1" smtClean="0">
                <a:solidFill>
                  <a:srgbClr val="000000"/>
                </a:solidFill>
              </a:rPr>
              <a:t>Plan de </a:t>
            </a:r>
            <a:r>
              <a:rPr lang="es-ES_tradnl" sz="4400" b="1" i="1" u="sng" smtClean="0">
                <a:solidFill>
                  <a:srgbClr val="000000"/>
                </a:solidFill>
              </a:rPr>
              <a:t>transición</a:t>
            </a:r>
            <a:r>
              <a:rPr lang="es-ES_tradnl" sz="4400" b="1" smtClean="0">
                <a:solidFill>
                  <a:srgbClr val="000000"/>
                </a:solidFill>
              </a:rPr>
              <a:t> toma en cuenta donde está hoy.</a:t>
            </a:r>
            <a:endParaRPr lang="en-US" sz="4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itle 3"/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931863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000000"/>
                </a:solidFill>
              </a:rPr>
              <a:t>La Diferencia entre el Cambio y la Transición</a:t>
            </a:r>
          </a:p>
        </p:txBody>
      </p:sp>
      <p:sp>
        <p:nvSpPr>
          <p:cNvPr id="13316" name="Subtitle 4"/>
          <p:cNvSpPr>
            <a:spLocks noGrp="1"/>
          </p:cNvSpPr>
          <p:nvPr>
            <p:ph type="subTitle" idx="1"/>
          </p:nvPr>
        </p:nvSpPr>
        <p:spPr>
          <a:xfrm>
            <a:off x="685800" y="2317750"/>
            <a:ext cx="7772400" cy="2887663"/>
          </a:xfrm>
        </p:spPr>
        <p:txBody>
          <a:bodyPr/>
          <a:lstStyle/>
          <a:p>
            <a:pPr eaLnBrk="1" hangingPunct="1"/>
            <a:r>
              <a:rPr lang="es-ES_tradnl" sz="4400" b="1" smtClean="0">
                <a:solidFill>
                  <a:srgbClr val="000000"/>
                </a:solidFill>
              </a:rPr>
              <a:t>Plan de </a:t>
            </a:r>
            <a:r>
              <a:rPr lang="es-ES_tradnl" sz="4400" b="1" i="1" u="sng" smtClean="0">
                <a:solidFill>
                  <a:srgbClr val="000000"/>
                </a:solidFill>
              </a:rPr>
              <a:t>cambio</a:t>
            </a:r>
            <a:r>
              <a:rPr lang="es-ES_tradnl" sz="4400" b="1" smtClean="0">
                <a:solidFill>
                  <a:srgbClr val="000000"/>
                </a:solidFill>
              </a:rPr>
              <a:t> enfoca en los recursos y la estructura.</a:t>
            </a:r>
            <a:endParaRPr lang="en-US" sz="4400" b="1" smtClean="0">
              <a:solidFill>
                <a:srgbClr val="000000"/>
              </a:solidFill>
            </a:endParaRPr>
          </a:p>
          <a:p>
            <a:pPr eaLnBrk="1" hangingPunct="1"/>
            <a:r>
              <a:rPr lang="es-ES_tradnl" sz="4400" b="1" smtClean="0">
                <a:solidFill>
                  <a:srgbClr val="000000"/>
                </a:solidFill>
              </a:rPr>
              <a:t>Plan de </a:t>
            </a:r>
            <a:r>
              <a:rPr lang="es-ES_tradnl" sz="4400" b="1" i="1" u="sng" smtClean="0">
                <a:solidFill>
                  <a:srgbClr val="000000"/>
                </a:solidFill>
              </a:rPr>
              <a:t>transición</a:t>
            </a:r>
            <a:r>
              <a:rPr lang="es-ES_tradnl" sz="4400" b="1" smtClean="0">
                <a:solidFill>
                  <a:srgbClr val="000000"/>
                </a:solidFill>
              </a:rPr>
              <a:t> enfoca en las personas que se requiere.</a:t>
            </a:r>
            <a:endParaRPr lang="en-US" sz="4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931863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000000"/>
                </a:solidFill>
              </a:rPr>
              <a:t>Diferencia entre Cambio y Transición</a:t>
            </a:r>
          </a:p>
        </p:txBody>
      </p:sp>
      <p:sp>
        <p:nvSpPr>
          <p:cNvPr id="14340" name="Subtitle 4"/>
          <p:cNvSpPr>
            <a:spLocks noGrp="1"/>
          </p:cNvSpPr>
          <p:nvPr>
            <p:ph type="subTitle" idx="1"/>
          </p:nvPr>
        </p:nvSpPr>
        <p:spPr>
          <a:xfrm>
            <a:off x="685800" y="2317750"/>
            <a:ext cx="7772400" cy="2887663"/>
          </a:xfrm>
        </p:spPr>
        <p:txBody>
          <a:bodyPr/>
          <a:lstStyle/>
          <a:p>
            <a:pPr eaLnBrk="1" hangingPunct="1"/>
            <a:r>
              <a:rPr lang="es-ES_tradnl" sz="4400" b="1" smtClean="0">
                <a:solidFill>
                  <a:srgbClr val="000000"/>
                </a:solidFill>
              </a:rPr>
              <a:t>Plan de </a:t>
            </a:r>
            <a:r>
              <a:rPr lang="es-ES_tradnl" sz="4400" b="1" i="1" u="sng" smtClean="0">
                <a:solidFill>
                  <a:srgbClr val="000000"/>
                </a:solidFill>
              </a:rPr>
              <a:t>cambio</a:t>
            </a:r>
            <a:r>
              <a:rPr lang="es-ES_tradnl" sz="4400" b="1" smtClean="0">
                <a:solidFill>
                  <a:srgbClr val="000000"/>
                </a:solidFill>
              </a:rPr>
              <a:t> toma en cuenta la lógica del cambio.</a:t>
            </a:r>
            <a:endParaRPr lang="en-US" sz="4400" b="1" smtClean="0">
              <a:solidFill>
                <a:srgbClr val="000000"/>
              </a:solidFill>
            </a:endParaRPr>
          </a:p>
          <a:p>
            <a:pPr eaLnBrk="1" hangingPunct="1"/>
            <a:r>
              <a:rPr lang="es-ES_tradnl" sz="4400" b="1" smtClean="0">
                <a:solidFill>
                  <a:srgbClr val="000000"/>
                </a:solidFill>
              </a:rPr>
              <a:t>Plan de</a:t>
            </a:r>
            <a:r>
              <a:rPr lang="es-ES_tradnl" sz="4400" b="1" i="1" u="sng" smtClean="0">
                <a:solidFill>
                  <a:srgbClr val="000000"/>
                </a:solidFill>
              </a:rPr>
              <a:t> transición </a:t>
            </a:r>
            <a:r>
              <a:rPr lang="es-ES_tradnl" sz="4400" b="1" smtClean="0">
                <a:solidFill>
                  <a:srgbClr val="000000"/>
                </a:solidFill>
              </a:rPr>
              <a:t>toma en cuenta el corazón y los sentimientos de las personas.</a:t>
            </a:r>
            <a:endParaRPr lang="en-US" sz="4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3"/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931863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000000"/>
                </a:solidFill>
              </a:rPr>
              <a:t>La Diferencia entre el Cambio y la Transición</a:t>
            </a:r>
          </a:p>
        </p:txBody>
      </p:sp>
      <p:sp>
        <p:nvSpPr>
          <p:cNvPr id="15364" name="Subtitle 4"/>
          <p:cNvSpPr>
            <a:spLocks noGrp="1"/>
          </p:cNvSpPr>
          <p:nvPr>
            <p:ph type="subTitle" idx="1"/>
          </p:nvPr>
        </p:nvSpPr>
        <p:spPr>
          <a:xfrm>
            <a:off x="685800" y="2317750"/>
            <a:ext cx="7772400" cy="2887663"/>
          </a:xfrm>
        </p:spPr>
        <p:txBody>
          <a:bodyPr/>
          <a:lstStyle/>
          <a:p>
            <a:pPr eaLnBrk="1" hangingPunct="1"/>
            <a:r>
              <a:rPr lang="es-ES_tradnl" sz="4400" b="1" smtClean="0">
                <a:solidFill>
                  <a:srgbClr val="000000"/>
                </a:solidFill>
              </a:rPr>
              <a:t>Plan de </a:t>
            </a:r>
            <a:r>
              <a:rPr lang="es-ES_tradnl" sz="4400" b="1" i="1" u="sng" smtClean="0">
                <a:solidFill>
                  <a:srgbClr val="000000"/>
                </a:solidFill>
              </a:rPr>
              <a:t>cambio</a:t>
            </a:r>
            <a:r>
              <a:rPr lang="es-ES_tradnl" sz="4400" b="1" smtClean="0">
                <a:solidFill>
                  <a:srgbClr val="000000"/>
                </a:solidFill>
              </a:rPr>
              <a:t> requiere valentía y riesgos.</a:t>
            </a:r>
            <a:endParaRPr lang="en-US" sz="4400" b="1" smtClean="0">
              <a:solidFill>
                <a:srgbClr val="000000"/>
              </a:solidFill>
            </a:endParaRPr>
          </a:p>
          <a:p>
            <a:pPr eaLnBrk="1" hangingPunct="1"/>
            <a:r>
              <a:rPr lang="es-ES_tradnl" sz="4400" b="1" smtClean="0">
                <a:solidFill>
                  <a:srgbClr val="000000"/>
                </a:solidFill>
              </a:rPr>
              <a:t>Plan de </a:t>
            </a:r>
            <a:r>
              <a:rPr lang="es-ES_tradnl" sz="4400" b="1" i="1" u="sng" smtClean="0">
                <a:solidFill>
                  <a:srgbClr val="000000"/>
                </a:solidFill>
              </a:rPr>
              <a:t>transición</a:t>
            </a:r>
            <a:r>
              <a:rPr lang="es-ES_tradnl" sz="4400" b="1" smtClean="0">
                <a:solidFill>
                  <a:srgbClr val="000000"/>
                </a:solidFill>
              </a:rPr>
              <a:t> requiere oración y paciencia y cuidado pastoral.</a:t>
            </a:r>
            <a:endParaRPr lang="en-US" sz="4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grupos en hogare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itle 3"/>
          <p:cNvSpPr>
            <a:spLocks noGrp="1"/>
          </p:cNvSpPr>
          <p:nvPr>
            <p:ph type="ctrTitle"/>
          </p:nvPr>
        </p:nvSpPr>
        <p:spPr>
          <a:xfrm>
            <a:off x="685800" y="388938"/>
            <a:ext cx="7772400" cy="1470025"/>
          </a:xfrm>
        </p:spPr>
        <p:txBody>
          <a:bodyPr/>
          <a:lstStyle/>
          <a:p>
            <a:pPr eaLnBrk="1" hangingPunct="1"/>
            <a:r>
              <a:rPr lang="es-ES_tradnl" sz="5400" b="1" dirty="0" smtClean="0">
                <a:solidFill>
                  <a:srgbClr val="000000"/>
                </a:solidFill>
              </a:rPr>
              <a:t>PASTOR</a:t>
            </a:r>
            <a:endParaRPr lang="es-ES_tradnl" sz="5400" b="1" dirty="0" smtClean="0">
              <a:solidFill>
                <a:srgbClr val="000000"/>
              </a:solidFill>
            </a:endParaRPr>
          </a:p>
        </p:txBody>
      </p:sp>
      <p:sp>
        <p:nvSpPr>
          <p:cNvPr id="16388" name="Subtitle 4"/>
          <p:cNvSpPr>
            <a:spLocks noGrp="1"/>
          </p:cNvSpPr>
          <p:nvPr>
            <p:ph type="subTitle" idx="1"/>
          </p:nvPr>
        </p:nvSpPr>
        <p:spPr>
          <a:xfrm>
            <a:off x="685800" y="1858963"/>
            <a:ext cx="8051800" cy="1752600"/>
          </a:xfrm>
        </p:spPr>
        <p:txBody>
          <a:bodyPr/>
          <a:lstStyle/>
          <a:p>
            <a:pPr eaLnBrk="1" hangingPunct="1"/>
            <a:r>
              <a:rPr lang="es-ES_tradnl" sz="4400" b="1" dirty="0" smtClean="0">
                <a:solidFill>
                  <a:srgbClr val="000000"/>
                </a:solidFill>
              </a:rPr>
              <a:t>En la cultura Apostólica, el </a:t>
            </a:r>
            <a:r>
              <a:rPr lang="es-ES_tradnl" sz="4400" b="1" dirty="0" smtClean="0">
                <a:solidFill>
                  <a:srgbClr val="000000"/>
                </a:solidFill>
              </a:rPr>
              <a:t>Pastor </a:t>
            </a:r>
            <a:r>
              <a:rPr lang="es-ES_tradnl" sz="4400" b="1" dirty="0" smtClean="0">
                <a:solidFill>
                  <a:srgbClr val="000000"/>
                </a:solidFill>
              </a:rPr>
              <a:t>es clave en la transición.</a:t>
            </a:r>
          </a:p>
        </p:txBody>
      </p:sp>
      <p:pic>
        <p:nvPicPr>
          <p:cNvPr id="16389" name="Picture 6" descr="el_exito300x223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025900"/>
            <a:ext cx="38100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life groups_t_n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8" y="-15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3879850" y="2243138"/>
            <a:ext cx="5113338" cy="1470025"/>
          </a:xfrm>
        </p:spPr>
        <p:txBody>
          <a:bodyPr/>
          <a:lstStyle/>
          <a:p>
            <a:pPr eaLnBrk="1" hangingPunct="1"/>
            <a:r>
              <a:rPr lang="es-ES_tradnl" sz="5400" b="1" smtClean="0"/>
              <a:t>Ayudando al Pastor en la Transición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3"/>
          <p:cNvSpPr>
            <a:spLocks noGrp="1"/>
          </p:cNvSpPr>
          <p:nvPr>
            <p:ph type="ctrTitle"/>
          </p:nvPr>
        </p:nvSpPr>
        <p:spPr>
          <a:xfrm>
            <a:off x="685800" y="-46038"/>
            <a:ext cx="7772400" cy="1262063"/>
          </a:xfrm>
        </p:spPr>
        <p:txBody>
          <a:bodyPr/>
          <a:lstStyle/>
          <a:p>
            <a:pPr eaLnBrk="1" hangingPunct="1"/>
            <a:r>
              <a:rPr lang="es-ES_tradnl" sz="5400" b="1" smtClean="0"/>
              <a:t>El Pastor</a:t>
            </a:r>
          </a:p>
        </p:txBody>
      </p:sp>
      <p:sp>
        <p:nvSpPr>
          <p:cNvPr id="4100" name="Subtitle 4"/>
          <p:cNvSpPr>
            <a:spLocks noGrp="1"/>
          </p:cNvSpPr>
          <p:nvPr>
            <p:ph type="subTitle" idx="1"/>
          </p:nvPr>
        </p:nvSpPr>
        <p:spPr>
          <a:xfrm>
            <a:off x="685800" y="1216025"/>
            <a:ext cx="7772400" cy="1752600"/>
          </a:xfrm>
        </p:spPr>
        <p:txBody>
          <a:bodyPr/>
          <a:lstStyle/>
          <a:p>
            <a:pPr eaLnBrk="1" hangingPunct="1"/>
            <a:r>
              <a:rPr lang="es-ES_tradnl" sz="4400" b="1" dirty="0" smtClean="0">
                <a:solidFill>
                  <a:schemeClr val="tx1"/>
                </a:solidFill>
              </a:rPr>
              <a:t>Necesita estar convencido de la visión de la Estrategia de Jesús.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101" name="Picture 6" descr="vision-aweso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8" y="2881313"/>
            <a:ext cx="540226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3"/>
          <p:cNvSpPr>
            <a:spLocks noGrp="1"/>
          </p:cNvSpPr>
          <p:nvPr>
            <p:ph type="ctrTitle"/>
          </p:nvPr>
        </p:nvSpPr>
        <p:spPr>
          <a:xfrm>
            <a:off x="685800" y="-46038"/>
            <a:ext cx="7772400" cy="1470026"/>
          </a:xfrm>
        </p:spPr>
        <p:txBody>
          <a:bodyPr/>
          <a:lstStyle/>
          <a:p>
            <a:pPr eaLnBrk="1" hangingPunct="1"/>
            <a:r>
              <a:rPr lang="es-ES_tradnl" sz="5400" b="1" smtClean="0"/>
              <a:t>El Pastor</a:t>
            </a:r>
          </a:p>
        </p:txBody>
      </p:sp>
      <p:sp>
        <p:nvSpPr>
          <p:cNvPr id="5124" name="Subtitle 4"/>
          <p:cNvSpPr>
            <a:spLocks noGrp="1"/>
          </p:cNvSpPr>
          <p:nvPr>
            <p:ph type="subTitle" idx="1"/>
          </p:nvPr>
        </p:nvSpPr>
        <p:spPr>
          <a:xfrm>
            <a:off x="685800" y="1516063"/>
            <a:ext cx="7772400" cy="1752600"/>
          </a:xfrm>
        </p:spPr>
        <p:txBody>
          <a:bodyPr/>
          <a:lstStyle/>
          <a:p>
            <a:pPr eaLnBrk="1" hangingPunct="1"/>
            <a:r>
              <a:rPr lang="es-ES_tradnl" sz="4400" b="1" smtClean="0">
                <a:solidFill>
                  <a:schemeClr val="tx1"/>
                </a:solidFill>
              </a:rPr>
              <a:t>Necesita saber que se requiere intentarlo varias veces.</a:t>
            </a:r>
            <a:endParaRPr lang="en-US" sz="4400" b="1" smtClean="0">
              <a:solidFill>
                <a:schemeClr val="tx1"/>
              </a:solidFill>
            </a:endParaRPr>
          </a:p>
        </p:txBody>
      </p:sp>
      <p:pic>
        <p:nvPicPr>
          <p:cNvPr id="5125" name="Picture 7" descr="try-again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8913" y="3502025"/>
            <a:ext cx="33813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3"/>
          <p:cNvSpPr>
            <a:spLocks noGrp="1"/>
          </p:cNvSpPr>
          <p:nvPr>
            <p:ph type="ctrTitle"/>
          </p:nvPr>
        </p:nvSpPr>
        <p:spPr>
          <a:xfrm>
            <a:off x="685800" y="-46038"/>
            <a:ext cx="7772400" cy="1470026"/>
          </a:xfrm>
        </p:spPr>
        <p:txBody>
          <a:bodyPr/>
          <a:lstStyle/>
          <a:p>
            <a:pPr eaLnBrk="1" hangingPunct="1"/>
            <a:r>
              <a:rPr lang="es-ES_tradnl" sz="5400" b="1" smtClean="0"/>
              <a:t>El Pastor</a:t>
            </a:r>
          </a:p>
        </p:txBody>
      </p:sp>
      <p:sp>
        <p:nvSpPr>
          <p:cNvPr id="6148" name="Subtitle 4"/>
          <p:cNvSpPr>
            <a:spLocks noGrp="1"/>
          </p:cNvSpPr>
          <p:nvPr>
            <p:ph type="subTitle" idx="1"/>
          </p:nvPr>
        </p:nvSpPr>
        <p:spPr>
          <a:xfrm>
            <a:off x="685800" y="1516063"/>
            <a:ext cx="7772400" cy="1752600"/>
          </a:xfrm>
        </p:spPr>
        <p:txBody>
          <a:bodyPr/>
          <a:lstStyle/>
          <a:p>
            <a:pPr eaLnBrk="1" hangingPunct="1"/>
            <a:r>
              <a:rPr lang="es-ES_tradnl" sz="4400" b="1" smtClean="0">
                <a:solidFill>
                  <a:schemeClr val="tx1"/>
                </a:solidFill>
              </a:rPr>
              <a:t>Necesita saber no sobre acelerar la transición.</a:t>
            </a:r>
            <a:endParaRPr lang="en-US" sz="4400" b="1" smtClean="0">
              <a:solidFill>
                <a:schemeClr val="tx1"/>
              </a:solidFill>
            </a:endParaRPr>
          </a:p>
        </p:txBody>
      </p:sp>
      <p:pic>
        <p:nvPicPr>
          <p:cNvPr id="6149" name="Picture 5" descr="speed-run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0963" y="3268663"/>
            <a:ext cx="6283325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3"/>
          <p:cNvSpPr>
            <a:spLocks noGrp="1"/>
          </p:cNvSpPr>
          <p:nvPr>
            <p:ph type="ctrTitle"/>
          </p:nvPr>
        </p:nvSpPr>
        <p:spPr>
          <a:xfrm>
            <a:off x="685800" y="-46038"/>
            <a:ext cx="7772400" cy="1470026"/>
          </a:xfrm>
        </p:spPr>
        <p:txBody>
          <a:bodyPr/>
          <a:lstStyle/>
          <a:p>
            <a:pPr eaLnBrk="1" hangingPunct="1"/>
            <a:r>
              <a:rPr lang="es-ES_tradnl" sz="5400" b="1" smtClean="0"/>
              <a:t>El Pastor</a:t>
            </a:r>
          </a:p>
        </p:txBody>
      </p:sp>
      <p:sp>
        <p:nvSpPr>
          <p:cNvPr id="7172" name="Subtitle 4"/>
          <p:cNvSpPr>
            <a:spLocks noGrp="1"/>
          </p:cNvSpPr>
          <p:nvPr>
            <p:ph type="subTitle" idx="1"/>
          </p:nvPr>
        </p:nvSpPr>
        <p:spPr>
          <a:xfrm>
            <a:off x="411163" y="1022731"/>
            <a:ext cx="8359775" cy="1752600"/>
          </a:xfrm>
        </p:spPr>
        <p:txBody>
          <a:bodyPr/>
          <a:lstStyle/>
          <a:p>
            <a:pPr eaLnBrk="1" hangingPunct="1"/>
            <a:r>
              <a:rPr lang="es-ES_tradnl" sz="4400" b="1" dirty="0" smtClean="0">
                <a:solidFill>
                  <a:schemeClr val="tx1"/>
                </a:solidFill>
              </a:rPr>
              <a:t>Necesita saber que la fuerza de la Estrategia de Jesús está en los equipos de oración.</a:t>
            </a:r>
            <a:endParaRPr lang="en-US" sz="4400" b="1" dirty="0" smtClean="0">
              <a:solidFill>
                <a:schemeClr val="tx1"/>
              </a:solidFill>
            </a:endParaRPr>
          </a:p>
        </p:txBody>
      </p:sp>
      <p:pic>
        <p:nvPicPr>
          <p:cNvPr id="7173" name="Picture 6" descr="prayer-grou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5825" y="3165475"/>
            <a:ext cx="4778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3"/>
          <p:cNvSpPr>
            <a:spLocks noGrp="1"/>
          </p:cNvSpPr>
          <p:nvPr>
            <p:ph type="ctrTitle"/>
          </p:nvPr>
        </p:nvSpPr>
        <p:spPr>
          <a:xfrm>
            <a:off x="685800" y="-46038"/>
            <a:ext cx="7772400" cy="1470026"/>
          </a:xfrm>
        </p:spPr>
        <p:txBody>
          <a:bodyPr/>
          <a:lstStyle/>
          <a:p>
            <a:pPr eaLnBrk="1" hangingPunct="1"/>
            <a:r>
              <a:rPr lang="es-ES_tradnl" sz="5400" b="1" smtClean="0"/>
              <a:t>El Pastor</a:t>
            </a:r>
          </a:p>
        </p:txBody>
      </p:sp>
      <p:sp>
        <p:nvSpPr>
          <p:cNvPr id="8196" name="Subtitle 4"/>
          <p:cNvSpPr>
            <a:spLocks noGrp="1"/>
          </p:cNvSpPr>
          <p:nvPr>
            <p:ph type="subTitle" idx="1"/>
          </p:nvPr>
        </p:nvSpPr>
        <p:spPr>
          <a:xfrm>
            <a:off x="222250" y="1412875"/>
            <a:ext cx="8548688" cy="1752600"/>
          </a:xfrm>
        </p:spPr>
        <p:txBody>
          <a:bodyPr/>
          <a:lstStyle/>
          <a:p>
            <a:pPr eaLnBrk="1" hangingPunct="1"/>
            <a:r>
              <a:rPr lang="es-ES_tradnl" sz="4400" b="1" smtClean="0">
                <a:solidFill>
                  <a:schemeClr val="tx1"/>
                </a:solidFill>
              </a:rPr>
              <a:t>Necesita saber enfocarse en los que quieren y los que captan la visión.</a:t>
            </a:r>
            <a:endParaRPr lang="en-US" sz="4400" b="1" smtClean="0">
              <a:solidFill>
                <a:schemeClr val="tx1"/>
              </a:solidFill>
            </a:endParaRPr>
          </a:p>
        </p:txBody>
      </p:sp>
      <p:pic>
        <p:nvPicPr>
          <p:cNvPr id="8197" name="Picture 7" descr="volunteers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813" y="2908300"/>
            <a:ext cx="508000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3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eaLnBrk="1" hangingPunct="1"/>
            <a:r>
              <a:rPr lang="es-ES_tradnl" sz="5400" b="1" smtClean="0"/>
              <a:t>El Pastor</a:t>
            </a:r>
          </a:p>
        </p:txBody>
      </p:sp>
      <p:sp>
        <p:nvSpPr>
          <p:cNvPr id="9220" name="Subtitle 4"/>
          <p:cNvSpPr>
            <a:spLocks noGrp="1"/>
          </p:cNvSpPr>
          <p:nvPr>
            <p:ph type="subTitle" idx="1"/>
          </p:nvPr>
        </p:nvSpPr>
        <p:spPr>
          <a:xfrm>
            <a:off x="685800" y="1774825"/>
            <a:ext cx="7086600" cy="1752600"/>
          </a:xfrm>
        </p:spPr>
        <p:txBody>
          <a:bodyPr/>
          <a:lstStyle/>
          <a:p>
            <a:pPr eaLnBrk="1" hangingPunct="1"/>
            <a:r>
              <a:rPr lang="es-ES_tradnl" sz="4400" b="1" smtClean="0">
                <a:solidFill>
                  <a:schemeClr val="tx1"/>
                </a:solidFill>
              </a:rPr>
              <a:t>Necesita comunicar la visión claramente y con pasión.</a:t>
            </a:r>
          </a:p>
          <a:p>
            <a:pPr eaLnBrk="1" hangingPunct="1"/>
            <a:endParaRPr lang="en-US" sz="4400" b="1" smtClean="0">
              <a:solidFill>
                <a:schemeClr val="tx1"/>
              </a:solidFill>
            </a:endParaRPr>
          </a:p>
        </p:txBody>
      </p:sp>
      <p:pic>
        <p:nvPicPr>
          <p:cNvPr id="9221" name="Picture 6" descr="strategic-vision-casting011011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050" y="3556000"/>
            <a:ext cx="68199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ife groups_c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5400" b="1" smtClean="0"/>
              <a:t>Comunicar la Visión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455738" y="1600200"/>
            <a:ext cx="6756400" cy="4525963"/>
          </a:xfrm>
        </p:spPr>
        <p:txBody>
          <a:bodyPr/>
          <a:lstStyle/>
          <a:p>
            <a:pPr marL="742950" indent="-742950" eaLnBrk="1" hangingPunct="1">
              <a:buFont typeface="Calibri" pitchFamily="34" charset="0"/>
              <a:buAutoNum type="arabicPeriod"/>
            </a:pPr>
            <a:r>
              <a:rPr lang="es-ES_tradnl" sz="4400" b="1" smtClean="0"/>
              <a:t>Esposa y Familia</a:t>
            </a:r>
          </a:p>
          <a:p>
            <a:pPr marL="742950" indent="-742950" eaLnBrk="1" hangingPunct="1">
              <a:buFont typeface="Calibri" pitchFamily="34" charset="0"/>
              <a:buAutoNum type="arabicPeriod"/>
            </a:pPr>
            <a:r>
              <a:rPr lang="es-ES_tradnl" sz="4400" b="1" smtClean="0"/>
              <a:t>Co-pastor o Asistente</a:t>
            </a:r>
          </a:p>
          <a:p>
            <a:pPr marL="742950" indent="-742950" eaLnBrk="1" hangingPunct="1">
              <a:buFont typeface="Calibri" pitchFamily="34" charset="0"/>
              <a:buAutoNum type="arabicPeriod"/>
            </a:pPr>
            <a:r>
              <a:rPr lang="es-ES_tradnl" sz="4400" b="1" smtClean="0"/>
              <a:t>Ministros</a:t>
            </a:r>
          </a:p>
          <a:p>
            <a:pPr marL="742950" indent="-742950" eaLnBrk="1" hangingPunct="1">
              <a:buFont typeface="Calibri" pitchFamily="34" charset="0"/>
              <a:buAutoNum type="arabicPeriod"/>
            </a:pPr>
            <a:r>
              <a:rPr lang="es-ES_tradnl" sz="4400" b="1" smtClean="0"/>
              <a:t>Líderes</a:t>
            </a:r>
          </a:p>
          <a:p>
            <a:pPr marL="742950" indent="-742950" eaLnBrk="1" hangingPunct="1">
              <a:buFont typeface="Calibri" pitchFamily="34" charset="0"/>
              <a:buAutoNum type="arabicPeriod"/>
            </a:pPr>
            <a:r>
              <a:rPr lang="es-ES_tradnl" sz="4400" b="1" smtClean="0"/>
              <a:t>Congregación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241</Words>
  <Application>Microsoft Office PowerPoint</Application>
  <PresentationFormat>Presentación en pantalla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Diapositiva 1</vt:lpstr>
      <vt:lpstr>Ayudando al Pastor en la Transición</vt:lpstr>
      <vt:lpstr>El Pastor</vt:lpstr>
      <vt:lpstr>El Pastor</vt:lpstr>
      <vt:lpstr>El Pastor</vt:lpstr>
      <vt:lpstr>El Pastor</vt:lpstr>
      <vt:lpstr>El Pastor</vt:lpstr>
      <vt:lpstr>El Pastor</vt:lpstr>
      <vt:lpstr>Comunicar la Visión</vt:lpstr>
      <vt:lpstr>El Pastor</vt:lpstr>
      <vt:lpstr>La Diferencia entre el Cambio y la Transición</vt:lpstr>
      <vt:lpstr>La Diferencia entre el Cambio y la Transición</vt:lpstr>
      <vt:lpstr>Diferencia entre Cambio y Transición</vt:lpstr>
      <vt:lpstr>La Diferencia entre el Cambio y la Transición</vt:lpstr>
      <vt:lpstr>PASTOR</vt:lpstr>
    </vt:vector>
  </TitlesOfParts>
  <Company>Merced River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Aguilar</dc:creator>
  <cp:lastModifiedBy>Alberto</cp:lastModifiedBy>
  <cp:revision>24</cp:revision>
  <dcterms:created xsi:type="dcterms:W3CDTF">2012-02-23T13:02:10Z</dcterms:created>
  <dcterms:modified xsi:type="dcterms:W3CDTF">2013-09-20T11:19:44Z</dcterms:modified>
</cp:coreProperties>
</file>